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483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837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6820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2924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7533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52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0123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0486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3991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919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10/18/2024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7429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10/18/2024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7645723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07380BC7-5565-F1BE-4E0B-746F530C0A99}"/>
              </a:ext>
            </a:extLst>
          </p:cNvPr>
          <p:cNvPicPr>
            <a:picLocks noChangeAspect="1"/>
          </p:cNvPicPr>
          <p:nvPr/>
        </p:nvPicPr>
        <p:blipFill>
          <a:blip r:embed="rId2"/>
          <a:srcRect t="1799" b="15175"/>
          <a:stretch/>
        </p:blipFill>
        <p:spPr>
          <a:xfrm>
            <a:off x="20" y="-4"/>
            <a:ext cx="12191980" cy="6858004"/>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D0D2E-9525-B7B7-7311-E70E83F2CA24}"/>
              </a:ext>
            </a:extLst>
          </p:cNvPr>
          <p:cNvSpPr>
            <a:spLocks noGrp="1"/>
          </p:cNvSpPr>
          <p:nvPr>
            <p:ph type="ctrTitle"/>
          </p:nvPr>
        </p:nvSpPr>
        <p:spPr>
          <a:xfrm>
            <a:off x="1981199" y="2362200"/>
            <a:ext cx="6438645" cy="2400300"/>
          </a:xfrm>
        </p:spPr>
        <p:txBody>
          <a:bodyPr>
            <a:normAutofit fontScale="90000"/>
          </a:bodyPr>
          <a:lstStyle/>
          <a:p>
            <a:r>
              <a:rPr lang="en-US" sz="4800" dirty="0"/>
              <a:t>Statistical and Predictive Modeling II (DATA 2204)</a:t>
            </a:r>
            <a:br>
              <a:rPr lang="en-US" sz="4800" dirty="0"/>
            </a:br>
            <a:r>
              <a:rPr lang="en-IN" sz="2800" dirty="0"/>
              <a:t>Assignment #3 – Discriminant Analysis</a:t>
            </a:r>
            <a:endParaRPr lang="en-IN" sz="4800" dirty="0"/>
          </a:p>
        </p:txBody>
      </p:sp>
      <p:sp>
        <p:nvSpPr>
          <p:cNvPr id="3" name="Subtitle 2">
            <a:extLst>
              <a:ext uri="{FF2B5EF4-FFF2-40B4-BE49-F238E27FC236}">
                <a16:creationId xmlns:a16="http://schemas.microsoft.com/office/drawing/2014/main" id="{9C6E3867-D1F1-5F71-9080-1FC276A76E45}"/>
              </a:ext>
            </a:extLst>
          </p:cNvPr>
          <p:cNvSpPr>
            <a:spLocks noGrp="1"/>
          </p:cNvSpPr>
          <p:nvPr>
            <p:ph type="subTitle" idx="1"/>
          </p:nvPr>
        </p:nvSpPr>
        <p:spPr>
          <a:xfrm>
            <a:off x="2018489" y="5075226"/>
            <a:ext cx="6438645" cy="1135074"/>
          </a:xfrm>
        </p:spPr>
        <p:txBody>
          <a:bodyPr>
            <a:normAutofit/>
          </a:bodyPr>
          <a:lstStyle/>
          <a:p>
            <a:r>
              <a:rPr lang="en-US" dirty="0">
                <a:solidFill>
                  <a:schemeClr val="bg1"/>
                </a:solidFill>
              </a:rPr>
              <a:t>Submitted by: SAYALI KUMBHAR</a:t>
            </a:r>
          </a:p>
          <a:p>
            <a:endParaRPr lang="en-IN" dirty="0">
              <a:solidFill>
                <a:schemeClr val="bg1"/>
              </a:solidFill>
            </a:endParaRPr>
          </a:p>
        </p:txBody>
      </p:sp>
    </p:spTree>
    <p:extLst>
      <p:ext uri="{BB962C8B-B14F-4D97-AF65-F5344CB8AC3E}">
        <p14:creationId xmlns:p14="http://schemas.microsoft.com/office/powerpoint/2010/main" val="60735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1922-C6D4-5158-9906-1C85FC79E1E8}"/>
              </a:ext>
            </a:extLst>
          </p:cNvPr>
          <p:cNvSpPr>
            <a:spLocks noGrp="1"/>
          </p:cNvSpPr>
          <p:nvPr>
            <p:ph type="title"/>
          </p:nvPr>
        </p:nvSpPr>
        <p:spPr/>
        <p:txBody>
          <a:bodyPr>
            <a:normAutofit fontScale="90000"/>
          </a:bodyPr>
          <a:lstStyle/>
          <a:p>
            <a:r>
              <a:rPr lang="en-US" dirty="0"/>
              <a:t>recommendations for Mr. John Hughes </a:t>
            </a:r>
            <a:endParaRPr lang="en-IN" dirty="0"/>
          </a:p>
        </p:txBody>
      </p:sp>
      <p:sp>
        <p:nvSpPr>
          <p:cNvPr id="3" name="Content Placeholder 2">
            <a:extLst>
              <a:ext uri="{FF2B5EF4-FFF2-40B4-BE49-F238E27FC236}">
                <a16:creationId xmlns:a16="http://schemas.microsoft.com/office/drawing/2014/main" id="{69855D6C-F8D5-7F8F-2BCA-8EA187C2B071}"/>
              </a:ext>
            </a:extLst>
          </p:cNvPr>
          <p:cNvSpPr>
            <a:spLocks noGrp="1"/>
          </p:cNvSpPr>
          <p:nvPr>
            <p:ph idx="1"/>
          </p:nvPr>
        </p:nvSpPr>
        <p:spPr/>
        <p:txBody>
          <a:bodyPr/>
          <a:lstStyle/>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Recommendation 1: Focus on Addressing Data Imbalance and Missing Values</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Pandas Profile Report found missing data in important variables and an imbalance in the distribution of wheat yield. It is advised that Mr. John Hughes look into the following issues more thoroughly: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Afterwards: Where there are gaps in the data, work with stakeholders to fill them in. To fill in the missing variables, apply data imputation techniques or carry out focused surveys. Furthermore, investigate the causes of yield imbalances, such as geographical variations in agricultural methods or technological accessibility, and suggest customised actions to boost output. </a:t>
            </a:r>
          </a:p>
          <a:p>
            <a:pPr marL="0" indent="0">
              <a:lnSpc>
                <a:spcPct val="107000"/>
              </a:lnSpc>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234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888C-0E0A-3BB8-A32A-9139119879A0}"/>
              </a:ext>
            </a:extLst>
          </p:cNvPr>
          <p:cNvSpPr>
            <a:spLocks noGrp="1"/>
          </p:cNvSpPr>
          <p:nvPr>
            <p:ph type="title"/>
          </p:nvPr>
        </p:nvSpPr>
        <p:spPr/>
        <p:txBody>
          <a:bodyPr>
            <a:normAutofit fontScale="90000"/>
          </a:bodyPr>
          <a:lstStyle/>
          <a:p>
            <a:r>
              <a:rPr lang="en-US" dirty="0"/>
              <a:t>recommendations for Mr. John Hughes </a:t>
            </a:r>
            <a:endParaRPr lang="en-IN" dirty="0"/>
          </a:p>
        </p:txBody>
      </p:sp>
      <p:sp>
        <p:nvSpPr>
          <p:cNvPr id="3" name="Content Placeholder 2">
            <a:extLst>
              <a:ext uri="{FF2B5EF4-FFF2-40B4-BE49-F238E27FC236}">
                <a16:creationId xmlns:a16="http://schemas.microsoft.com/office/drawing/2014/main" id="{75658177-3048-89F9-4C7A-4A562D57F381}"/>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Recommendation 2: Leverage LDA for Better Predictive Accuracy</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comparison between the LDA and QDA models reveals that LDA performs somewhat better overall in terms of prediction, especially when it comes to precision and F1score. In light of this, it is advised that Mr. John Hughes give the LDA model top priority for next forecasts: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Afterwards: For supply chain planning, resource allocation, and wheat production forecasting, use the LDA model. As new data becomes available, add it to the model and use feature engineering to further enhance its prediction potential. </a:t>
            </a:r>
          </a:p>
          <a:p>
            <a:endParaRPr lang="en-IN" dirty="0"/>
          </a:p>
        </p:txBody>
      </p:sp>
    </p:spTree>
    <p:extLst>
      <p:ext uri="{BB962C8B-B14F-4D97-AF65-F5344CB8AC3E}">
        <p14:creationId xmlns:p14="http://schemas.microsoft.com/office/powerpoint/2010/main" val="246044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7CCE5-867B-0688-B02A-EBD5F1E9F615}"/>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dirty="0"/>
              <a:t>THANK YOU</a:t>
            </a:r>
          </a:p>
        </p:txBody>
      </p:sp>
    </p:spTree>
    <p:extLst>
      <p:ext uri="{BB962C8B-B14F-4D97-AF65-F5344CB8AC3E}">
        <p14:creationId xmlns:p14="http://schemas.microsoft.com/office/powerpoint/2010/main" val="30219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BB6C-97D9-9B84-6C25-DFB094A1AA0D}"/>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2F383E8-E468-3669-E419-D532749EC0A1}"/>
              </a:ext>
            </a:extLst>
          </p:cNvPr>
          <p:cNvSpPr>
            <a:spLocks noGrp="1"/>
          </p:cNvSpPr>
          <p:nvPr>
            <p:ph idx="1"/>
          </p:nvPr>
        </p:nvSpPr>
        <p:spPr/>
        <p:txBody>
          <a:bodyPr/>
          <a:lstStyle/>
          <a:p>
            <a:r>
              <a:rPr lang="en-IN" sz="2000" dirty="0">
                <a:effectLst/>
                <a:latin typeface="Aptos" panose="020B0004020202020204" pitchFamily="34" charset="0"/>
                <a:ea typeface="Aptos" panose="020B0004020202020204" pitchFamily="34" charset="0"/>
                <a:cs typeface="Times New Roman" panose="02020603050405020304" pitchFamily="18" charset="0"/>
              </a:rPr>
              <a:t>Rational Statement</a:t>
            </a:r>
          </a:p>
          <a:p>
            <a:r>
              <a:rPr lang="en-IN" kern="100" dirty="0">
                <a:effectLst/>
                <a:latin typeface="Aptos" panose="020B0004020202020204" pitchFamily="34" charset="0"/>
                <a:ea typeface="Aptos" panose="020B0004020202020204" pitchFamily="34" charset="0"/>
                <a:cs typeface="Times New Roman" panose="02020603050405020304" pitchFamily="18" charset="0"/>
              </a:rPr>
              <a:t>Two Key Insights</a:t>
            </a:r>
          </a:p>
          <a:p>
            <a:r>
              <a:rPr lang="en-US" kern="100" dirty="0">
                <a:latin typeface="Aptos" panose="020B0004020202020204" pitchFamily="34" charset="0"/>
                <a:cs typeface="Times New Roman" panose="02020603050405020304" pitchFamily="18" charset="0"/>
              </a:rPr>
              <a:t>Confusion Matrix/Classification Report for the Optimized LDA and QDA</a:t>
            </a:r>
          </a:p>
          <a:p>
            <a:r>
              <a:rPr lang="en-US" kern="100" dirty="0">
                <a:latin typeface="Aptos" panose="020B0004020202020204" pitchFamily="34" charset="0"/>
                <a:cs typeface="Times New Roman" panose="02020603050405020304" pitchFamily="18" charset="0"/>
              </a:rPr>
              <a:t>Comparison of Optimized LDA vs. QDA Models </a:t>
            </a:r>
          </a:p>
          <a:p>
            <a:r>
              <a:rPr lang="en-IN" sz="2000" dirty="0">
                <a:effectLst/>
                <a:latin typeface="Aptos" panose="020B0004020202020204" pitchFamily="34" charset="0"/>
                <a:ea typeface="Aptos" panose="020B0004020202020204" pitchFamily="34" charset="0"/>
                <a:cs typeface="Times New Roman" panose="02020603050405020304" pitchFamily="18" charset="0"/>
              </a:rPr>
              <a:t>Three Key Insights from the Comparison</a:t>
            </a:r>
          </a:p>
          <a:p>
            <a:r>
              <a:rPr lang="en-US" dirty="0">
                <a:latin typeface="Aptos" panose="020B0004020202020204" pitchFamily="34" charset="0"/>
                <a:cs typeface="Times New Roman" panose="02020603050405020304" pitchFamily="18" charset="0"/>
              </a:rPr>
              <a:t>Recommendations for Mr. John Hughes </a:t>
            </a:r>
            <a:br>
              <a:rPr lang="en-IN" kern="100" dirty="0">
                <a:latin typeface="Aptos" panose="020B0004020202020204" pitchFamily="34" charset="0"/>
                <a:cs typeface="Times New Roman" panose="02020603050405020304" pitchFamily="18" charset="0"/>
              </a:rPr>
            </a:br>
            <a:endParaRPr lang="en-IN"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2192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20735DFB-FCFB-706B-A64A-C9C16A84A75A}"/>
              </a:ext>
            </a:extLst>
          </p:cNvPr>
          <p:cNvPicPr>
            <a:picLocks noChangeAspect="1"/>
          </p:cNvPicPr>
          <p:nvPr/>
        </p:nvPicPr>
        <p:blipFill>
          <a:blip r:embed="rId2"/>
          <a:srcRect l="5051" r="35615" b="-1"/>
          <a:stretch/>
        </p:blipFill>
        <p:spPr>
          <a:xfrm>
            <a:off x="20" y="10"/>
            <a:ext cx="6095980" cy="6857990"/>
          </a:xfrm>
          <a:prstGeom prst="rect">
            <a:avLst/>
          </a:prstGeom>
        </p:spPr>
      </p:pic>
      <p:sp>
        <p:nvSpPr>
          <p:cNvPr id="2" name="Title 1">
            <a:extLst>
              <a:ext uri="{FF2B5EF4-FFF2-40B4-BE49-F238E27FC236}">
                <a16:creationId xmlns:a16="http://schemas.microsoft.com/office/drawing/2014/main" id="{47EF5BCD-C0CB-03E2-2383-5DE47D4D2A70}"/>
              </a:ext>
            </a:extLst>
          </p:cNvPr>
          <p:cNvSpPr>
            <a:spLocks noGrp="1"/>
          </p:cNvSpPr>
          <p:nvPr>
            <p:ph type="title"/>
          </p:nvPr>
        </p:nvSpPr>
        <p:spPr>
          <a:xfrm>
            <a:off x="652371" y="647701"/>
            <a:ext cx="4238748" cy="2371660"/>
          </a:xfrm>
        </p:spPr>
        <p:txBody>
          <a:bodyPr anchor="t">
            <a:normAutofit/>
          </a:bodyPr>
          <a:lstStyle/>
          <a:p>
            <a:r>
              <a:rPr lang="en-IN" sz="3200" dirty="0">
                <a:effectLst/>
                <a:latin typeface="Aptos" panose="020B0004020202020204" pitchFamily="34" charset="0"/>
                <a:ea typeface="Aptos" panose="020B0004020202020204" pitchFamily="34" charset="0"/>
                <a:cs typeface="Times New Roman" panose="02020603050405020304" pitchFamily="18" charset="0"/>
              </a:rPr>
              <a:t>Rational Statement</a:t>
            </a:r>
            <a:endParaRPr lang="en-IN" sz="3200" dirty="0"/>
          </a:p>
        </p:txBody>
      </p:sp>
      <p:sp>
        <p:nvSpPr>
          <p:cNvPr id="4" name="Rectangle 1">
            <a:extLst>
              <a:ext uri="{FF2B5EF4-FFF2-40B4-BE49-F238E27FC236}">
                <a16:creationId xmlns:a16="http://schemas.microsoft.com/office/drawing/2014/main" id="{811696C8-0D1C-8DD0-9383-2391061840A5}"/>
              </a:ext>
            </a:extLst>
          </p:cNvPr>
          <p:cNvSpPr>
            <a:spLocks noGrp="1" noChangeArrowheads="1"/>
          </p:cNvSpPr>
          <p:nvPr>
            <p:ph idx="1"/>
          </p:nvPr>
        </p:nvSpPr>
        <p:spPr bwMode="auto">
          <a:xfrm>
            <a:off x="7119641" y="914400"/>
            <a:ext cx="4157958" cy="5029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10000"/>
              </a:lnSpc>
              <a:spcBef>
                <a:spcPct val="0"/>
              </a:spcBef>
              <a:spcAft>
                <a:spcPts val="600"/>
              </a:spcAft>
              <a:buClrTx/>
              <a:buSzTx/>
              <a:buFontTx/>
              <a:buNone/>
              <a:tabLst/>
            </a:pPr>
            <a:r>
              <a:rPr lang="en-US" altLang="en-US" sz="1700" kern="100" dirty="0">
                <a:latin typeface="Aptos" panose="020B0004020202020204" pitchFamily="34" charset="0"/>
                <a:cs typeface="Times New Roman" panose="02020603050405020304" pitchFamily="18" charset="0"/>
              </a:rPr>
              <a:t>Based on the study and dataset, this presentation discusses important issues and insights related to the production of wheat. Understanding patterns, trends, and possible inefficiencies in wheat yield and related variables is the goal. This entails examining a number of variables, including the volume of wheat produced, its geographic distribution, and any observable long-term trends. </a:t>
            </a:r>
            <a:br>
              <a:rPr lang="en-US" altLang="en-US" sz="1700" kern="100" dirty="0">
                <a:latin typeface="Aptos" panose="020B0004020202020204" pitchFamily="34" charset="0"/>
                <a:cs typeface="Times New Roman" panose="02020603050405020304" pitchFamily="18" charset="0"/>
              </a:rPr>
            </a:br>
            <a:br>
              <a:rPr lang="en-US" altLang="en-US" sz="1700" kern="100" dirty="0">
                <a:latin typeface="Aptos" panose="020B0004020202020204" pitchFamily="34" charset="0"/>
                <a:cs typeface="Times New Roman" panose="02020603050405020304" pitchFamily="18" charset="0"/>
              </a:rPr>
            </a:br>
            <a:r>
              <a:rPr lang="en-US" altLang="en-US" sz="1700" kern="100" dirty="0">
                <a:latin typeface="Aptos" panose="020B0004020202020204" pitchFamily="34" charset="0"/>
                <a:cs typeface="Times New Roman" panose="02020603050405020304" pitchFamily="18" charset="0"/>
              </a:rPr>
              <a:t>The report also identifies important areas where productivity gains could have an effect on market economics and the supply chain. The ultimate objective is to extract useful information for improved agricultural sector decision-making, with a particular emphasis on streamlining the procedures involved in wheat production and distribution. </a:t>
            </a:r>
            <a:br>
              <a:rPr lang="en-US" altLang="en-US" sz="1700" kern="100" dirty="0">
                <a:latin typeface="Aptos" panose="020B0004020202020204" pitchFamily="34" charset="0"/>
                <a:cs typeface="Times New Roman" panose="02020603050405020304" pitchFamily="18" charset="0"/>
              </a:rPr>
            </a:br>
            <a:br>
              <a:rPr kumimoji="0" lang="en-US" altLang="en-US" sz="1300" b="0" i="0" u="none" strike="noStrike" cap="none" normalizeH="0" baseline="0" dirty="0">
                <a:ln>
                  <a:noFill/>
                </a:ln>
                <a:effectLst/>
                <a:latin typeface="Arial" panose="020B0604020202020204" pitchFamily="34" charset="0"/>
              </a:rPr>
            </a:b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2383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A5927-AC78-1168-458E-FCBBCE5B911F}"/>
              </a:ext>
            </a:extLst>
          </p:cNvPr>
          <p:cNvSpPr>
            <a:spLocks noGrp="1"/>
          </p:cNvSpPr>
          <p:nvPr>
            <p:ph type="title"/>
          </p:nvPr>
        </p:nvSpPr>
        <p:spPr>
          <a:xfrm>
            <a:off x="660592" y="914399"/>
            <a:ext cx="4787709" cy="1447801"/>
          </a:xfrm>
        </p:spPr>
        <p:txBody>
          <a:bodyPr anchor="b">
            <a:normAutofit/>
          </a:bodyPr>
          <a:lstStyle/>
          <a:p>
            <a:r>
              <a:rPr lang="en-IN" kern="100" dirty="0">
                <a:effectLst/>
                <a:latin typeface="Aptos" panose="020B0004020202020204" pitchFamily="34" charset="0"/>
                <a:ea typeface="Aptos" panose="020B0004020202020204" pitchFamily="34" charset="0"/>
                <a:cs typeface="Times New Roman" panose="02020603050405020304" pitchFamily="18" charset="0"/>
              </a:rPr>
              <a:t>Two Key Insights</a:t>
            </a:r>
            <a:br>
              <a:rPr lang="en-IN"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906368-28D2-72E8-A249-1BD7F31176A2}"/>
              </a:ext>
            </a:extLst>
          </p:cNvPr>
          <p:cNvSpPr>
            <a:spLocks noGrp="1"/>
          </p:cNvSpPr>
          <p:nvPr>
            <p:ph idx="1"/>
          </p:nvPr>
        </p:nvSpPr>
        <p:spPr>
          <a:xfrm>
            <a:off x="313899" y="2135876"/>
            <a:ext cx="11116101" cy="4169390"/>
          </a:xfrm>
        </p:spPr>
        <p:txBody>
          <a:bodyPr>
            <a:noAutofit/>
          </a:bodyPr>
          <a:lstStyle/>
          <a:p>
            <a:pPr marL="0" indent="0">
              <a:lnSpc>
                <a:spcPct val="11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Insight 1: Distribution of Wheat Yield Values</a:t>
            </a:r>
          </a:p>
          <a:p>
            <a:pPr marL="0" indent="0">
              <a:lnSpc>
                <a:spcPct val="11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distribution of wheat yield across various locations exhibits a notable skew, as seen by the Pandas Profiling Report. Just a tiny fraction of the regions achieve noticeably better yields, with the bulk of the data being concentrated around lower yield levels. This points to an imbalance in wheat output, most likely brought on by regional variations in resource availability, technology, and the environment. This realisation necessitates a closer examination of the areas with lower yields as well as possible initiatives to raise production through improved farming methods, the use of technology, or the distribution of resources. </a:t>
            </a:r>
          </a:p>
          <a:p>
            <a:pPr marL="0" indent="0">
              <a:lnSpc>
                <a:spcPct val="11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Explanation:</a:t>
            </a:r>
          </a:p>
          <a:p>
            <a:pPr marL="0" indent="0">
              <a:lnSpc>
                <a:spcPct val="110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What is noticed? There is a concentration of lower yield values and a small number of areas with very high productivity in the unequal distribution of wheat output.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Why is that relevant? It draws attention to the underperforming regions' potential for major improvements, which could result in higher wheat output overall. </a:t>
            </a:r>
          </a:p>
          <a:p>
            <a:pPr>
              <a:lnSpc>
                <a:spcPct val="110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IN" sz="1800" dirty="0"/>
          </a:p>
        </p:txBody>
      </p:sp>
      <p:pic>
        <p:nvPicPr>
          <p:cNvPr id="5" name="Picture 4" descr="A golden key with a word inside&#10;&#10;Description automatically generated">
            <a:extLst>
              <a:ext uri="{FF2B5EF4-FFF2-40B4-BE49-F238E27FC236}">
                <a16:creationId xmlns:a16="http://schemas.microsoft.com/office/drawing/2014/main" id="{DB058727-3E4D-28F4-7C3D-0C7D059D51F0}"/>
              </a:ext>
            </a:extLst>
          </p:cNvPr>
          <p:cNvPicPr>
            <a:picLocks noChangeAspect="1"/>
          </p:cNvPicPr>
          <p:nvPr/>
        </p:nvPicPr>
        <p:blipFill>
          <a:blip r:embed="rId2"/>
          <a:stretch>
            <a:fillRect/>
          </a:stretch>
        </p:blipFill>
        <p:spPr>
          <a:xfrm>
            <a:off x="7042244" y="634567"/>
            <a:ext cx="3031459" cy="1561201"/>
          </a:xfrm>
          <a:prstGeom prst="rect">
            <a:avLst/>
          </a:prstGeom>
        </p:spPr>
      </p:pic>
    </p:spTree>
    <p:extLst>
      <p:ext uri="{BB962C8B-B14F-4D97-AF65-F5344CB8AC3E}">
        <p14:creationId xmlns:p14="http://schemas.microsoft.com/office/powerpoint/2010/main" val="363154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9521-825C-BEE9-7C5C-938C94442DAE}"/>
              </a:ext>
            </a:extLst>
          </p:cNvPr>
          <p:cNvSpPr>
            <a:spLocks noGrp="1"/>
          </p:cNvSpPr>
          <p:nvPr>
            <p:ph type="title"/>
          </p:nvPr>
        </p:nvSpPr>
        <p:spPr/>
        <p:txBody>
          <a:bodyPr>
            <a:normAutofit fontScale="90000"/>
          </a:bodyPr>
          <a:lstStyle/>
          <a:p>
            <a:r>
              <a:rPr lang="en-IN" sz="3600" kern="100" dirty="0">
                <a:effectLst/>
                <a:latin typeface="Aptos" panose="020B0004020202020204" pitchFamily="34" charset="0"/>
                <a:ea typeface="Aptos" panose="020B0004020202020204" pitchFamily="34" charset="0"/>
                <a:cs typeface="Times New Roman" panose="02020603050405020304" pitchFamily="18" charset="0"/>
              </a:rPr>
              <a:t>Two Key Insights</a:t>
            </a:r>
            <a:br>
              <a:rPr lang="en-IN" sz="36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A4E353-6FA4-5AC5-B39D-C174D53661D7}"/>
              </a:ext>
            </a:extLst>
          </p:cNvPr>
          <p:cNvSpPr>
            <a:spLocks noGrp="1"/>
          </p:cNvSpPr>
          <p:nvPr>
            <p:ph idx="1"/>
          </p:nvPr>
        </p:nvSpPr>
        <p:spPr/>
        <p:txBody>
          <a:bodyPr>
            <a:normAutofit/>
          </a:bodyPr>
          <a:lstStyle/>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Insight 2: Missing Data Patterns</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report also identifies important variables with missing values. Due to the possibility that they are associated with areas or times when data collection is inconsistent or lacking, these missing data points could add bias into the analysis. In order to make sure that the analysis results are reliable and representative of real trends, it is essential to understand where and why this data is lacking. To close these gaps, targeted data collection initiatives or data imputation may be required.</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Explanation: What can be seen? The dataset has a nontrivial quantity of missing data for several variables.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For what reason is it important? Inaccurate findings might result from missing data, which can compromise the analysis's validity. Finding these gaps guarantees that judgements made in the future are supported by accurate and comprehensive data and aids in the dataset's refinement. </a:t>
            </a: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4" name="Picture 3" descr="A golden key with a word inside&#10;&#10;Description automatically generated">
            <a:extLst>
              <a:ext uri="{FF2B5EF4-FFF2-40B4-BE49-F238E27FC236}">
                <a16:creationId xmlns:a16="http://schemas.microsoft.com/office/drawing/2014/main" id="{5FF20729-9066-45DB-8B79-714C8AF1F4D4}"/>
              </a:ext>
            </a:extLst>
          </p:cNvPr>
          <p:cNvPicPr>
            <a:picLocks noChangeAspect="1"/>
          </p:cNvPicPr>
          <p:nvPr/>
        </p:nvPicPr>
        <p:blipFill>
          <a:blip r:embed="rId2"/>
          <a:stretch>
            <a:fillRect/>
          </a:stretch>
        </p:blipFill>
        <p:spPr>
          <a:xfrm>
            <a:off x="6885295" y="233552"/>
            <a:ext cx="3031459" cy="1561201"/>
          </a:xfrm>
          <a:prstGeom prst="rect">
            <a:avLst/>
          </a:prstGeom>
        </p:spPr>
      </p:pic>
    </p:spTree>
    <p:extLst>
      <p:ext uri="{BB962C8B-B14F-4D97-AF65-F5344CB8AC3E}">
        <p14:creationId xmlns:p14="http://schemas.microsoft.com/office/powerpoint/2010/main" val="374188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8D6D3-6752-FD71-F3DF-8BA23B878C86}"/>
              </a:ext>
            </a:extLst>
          </p:cNvPr>
          <p:cNvSpPr>
            <a:spLocks noGrp="1"/>
          </p:cNvSpPr>
          <p:nvPr>
            <p:ph type="title"/>
          </p:nvPr>
        </p:nvSpPr>
        <p:spPr>
          <a:xfrm>
            <a:off x="660592" y="914399"/>
            <a:ext cx="4787709" cy="1447801"/>
          </a:xfrm>
        </p:spPr>
        <p:txBody>
          <a:bodyPr anchor="b">
            <a:normAutofit/>
          </a:bodyPr>
          <a:lstStyle/>
          <a:p>
            <a:r>
              <a:rPr lang="en-US" dirty="0"/>
              <a:t>Optimized LDA model</a:t>
            </a:r>
            <a:endParaRPr lang="en-IN" dirty="0"/>
          </a:p>
        </p:txBody>
      </p:sp>
      <p:sp>
        <p:nvSpPr>
          <p:cNvPr id="3" name="Content Placeholder 2">
            <a:extLst>
              <a:ext uri="{FF2B5EF4-FFF2-40B4-BE49-F238E27FC236}">
                <a16:creationId xmlns:a16="http://schemas.microsoft.com/office/drawing/2014/main" id="{D8CF1796-DA6E-C8A6-32AD-9DB3403CA0FB}"/>
              </a:ext>
            </a:extLst>
          </p:cNvPr>
          <p:cNvSpPr>
            <a:spLocks noGrp="1"/>
          </p:cNvSpPr>
          <p:nvPr>
            <p:ph idx="1"/>
          </p:nvPr>
        </p:nvSpPr>
        <p:spPr>
          <a:xfrm>
            <a:off x="660592" y="2884869"/>
            <a:ext cx="4787710" cy="3325430"/>
          </a:xfrm>
        </p:spPr>
        <p:txBody>
          <a:bodyPr>
            <a:normAutofit fontScale="85000" lnSpcReduction="20000"/>
          </a:bodyPr>
          <a:lstStyle/>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Three Key Insights for LDA: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High Precision for all classes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Canadian wheat, interestingly, receives a precision score of 1.00, indicating that every prediction assigned to it was accurate.</a:t>
            </a:r>
          </a:p>
          <a:p>
            <a:pPr marL="342900" lvl="0" indent="-342900">
              <a:lnSpc>
                <a:spcPct val="107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Perfect Recall for Rosa class (1.00)</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False negatives were avoided in the accurate identification of every Rosa sample.</a:t>
            </a:r>
          </a:p>
          <a:p>
            <a:pPr marL="342900" lvl="0" indent="-342900">
              <a:lnSpc>
                <a:spcPct val="107000"/>
              </a:lnSpc>
              <a:spcAft>
                <a:spcPts val="800"/>
              </a:spcAft>
              <a:buFont typeface="+mj-lt"/>
              <a:buAutoNum type="arabicPeriod"/>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Balanced F1-scores (~0.95 across all)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This implies that each class exhibits consistent performance due to a well-balanced recall and precision.</a:t>
            </a:r>
          </a:p>
        </p:txBody>
      </p:sp>
      <p:pic>
        <p:nvPicPr>
          <p:cNvPr id="7" name="Picture 6" descr="A screenshot of a computer&#10;&#10;Description automatically generated">
            <a:extLst>
              <a:ext uri="{FF2B5EF4-FFF2-40B4-BE49-F238E27FC236}">
                <a16:creationId xmlns:a16="http://schemas.microsoft.com/office/drawing/2014/main" id="{57767128-E253-83A8-6639-FD138A8993BB}"/>
              </a:ext>
            </a:extLst>
          </p:cNvPr>
          <p:cNvPicPr>
            <a:picLocks noChangeAspect="1"/>
          </p:cNvPicPr>
          <p:nvPr/>
        </p:nvPicPr>
        <p:blipFill>
          <a:blip r:embed="rId2"/>
          <a:stretch>
            <a:fillRect/>
          </a:stretch>
        </p:blipFill>
        <p:spPr>
          <a:xfrm>
            <a:off x="6321287" y="1326737"/>
            <a:ext cx="5223013" cy="4204525"/>
          </a:xfrm>
          <a:prstGeom prst="rect">
            <a:avLst/>
          </a:prstGeom>
        </p:spPr>
      </p:pic>
    </p:spTree>
    <p:extLst>
      <p:ext uri="{BB962C8B-B14F-4D97-AF65-F5344CB8AC3E}">
        <p14:creationId xmlns:p14="http://schemas.microsoft.com/office/powerpoint/2010/main" val="106730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036F1-221A-B816-D9EB-4228C38DD9E5}"/>
              </a:ext>
            </a:extLst>
          </p:cNvPr>
          <p:cNvSpPr>
            <a:spLocks noGrp="1"/>
          </p:cNvSpPr>
          <p:nvPr>
            <p:ph type="title"/>
          </p:nvPr>
        </p:nvSpPr>
        <p:spPr>
          <a:xfrm>
            <a:off x="660592" y="914399"/>
            <a:ext cx="4787709" cy="1447801"/>
          </a:xfrm>
        </p:spPr>
        <p:txBody>
          <a:bodyPr anchor="b">
            <a:normAutofit/>
          </a:bodyPr>
          <a:lstStyle/>
          <a:p>
            <a:r>
              <a:rPr lang="en-US" dirty="0"/>
              <a:t>Optimized QDA Model </a:t>
            </a:r>
            <a:endParaRPr lang="en-IN" dirty="0"/>
          </a:p>
        </p:txBody>
      </p:sp>
      <p:sp>
        <p:nvSpPr>
          <p:cNvPr id="3" name="Content Placeholder 2">
            <a:extLst>
              <a:ext uri="{FF2B5EF4-FFF2-40B4-BE49-F238E27FC236}">
                <a16:creationId xmlns:a16="http://schemas.microsoft.com/office/drawing/2014/main" id="{75F8496D-DB43-FA3E-7B1E-CD0DBB9928E0}"/>
              </a:ext>
            </a:extLst>
          </p:cNvPr>
          <p:cNvSpPr>
            <a:spLocks noGrp="1"/>
          </p:cNvSpPr>
          <p:nvPr>
            <p:ph idx="1"/>
          </p:nvPr>
        </p:nvSpPr>
        <p:spPr>
          <a:xfrm>
            <a:off x="660592" y="2884869"/>
            <a:ext cx="4787710" cy="3325430"/>
          </a:xfrm>
        </p:spPr>
        <p:txBody>
          <a:bodyPr>
            <a:normAutofit fontScale="85000" lnSpcReduction="20000"/>
          </a:bodyPr>
          <a:lstStyle/>
          <a:p>
            <a:pPr marL="228600">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Three Key Insights for QDA: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Slightly Lower Recall for Kama (0.86)</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In comparison to the LDA model, the recall of some Kama samples was reduced due to incorrect classification.</a:t>
            </a:r>
          </a:p>
          <a:p>
            <a:pPr marL="342900" lvl="0" indent="-342900">
              <a:lnSpc>
                <a:spcPct val="107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Consistent High Precision across classes (~0.92-0.93)</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This demonstrates that accurate positive predictions may still be made using the QDA model. </a:t>
            </a:r>
          </a:p>
          <a:p>
            <a:pPr marL="342900" lvl="0" indent="-342900">
              <a:lnSpc>
                <a:spcPct val="107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Balanced Accuracy and Macro Average (~0.93)</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When compared to LDA, QDA performs well but a little less consistently; little misclassifications have an impact on total accuracy.</a:t>
            </a:r>
          </a:p>
        </p:txBody>
      </p:sp>
      <p:pic>
        <p:nvPicPr>
          <p:cNvPr id="7" name="Picture 6" descr="A screenshot of a computer&#10;&#10;Description automatically generated">
            <a:extLst>
              <a:ext uri="{FF2B5EF4-FFF2-40B4-BE49-F238E27FC236}">
                <a16:creationId xmlns:a16="http://schemas.microsoft.com/office/drawing/2014/main" id="{BE6CCE36-FF44-B6E1-50E8-6F715D130868}"/>
              </a:ext>
            </a:extLst>
          </p:cNvPr>
          <p:cNvPicPr>
            <a:picLocks noChangeAspect="1"/>
          </p:cNvPicPr>
          <p:nvPr/>
        </p:nvPicPr>
        <p:blipFill>
          <a:blip r:embed="rId2"/>
          <a:stretch>
            <a:fillRect/>
          </a:stretch>
        </p:blipFill>
        <p:spPr>
          <a:xfrm>
            <a:off x="6321287" y="1222277"/>
            <a:ext cx="5223013" cy="4413445"/>
          </a:xfrm>
          <a:prstGeom prst="rect">
            <a:avLst/>
          </a:prstGeom>
        </p:spPr>
      </p:pic>
    </p:spTree>
    <p:extLst>
      <p:ext uri="{BB962C8B-B14F-4D97-AF65-F5344CB8AC3E}">
        <p14:creationId xmlns:p14="http://schemas.microsoft.com/office/powerpoint/2010/main" val="235685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7DE6-0578-C7F0-4A07-6140A504A3EE}"/>
              </a:ext>
            </a:extLst>
          </p:cNvPr>
          <p:cNvSpPr>
            <a:spLocks noGrp="1"/>
          </p:cNvSpPr>
          <p:nvPr>
            <p:ph type="title"/>
          </p:nvPr>
        </p:nvSpPr>
        <p:spPr/>
        <p:txBody>
          <a:bodyPr>
            <a:normAutofit fontScale="90000"/>
          </a:bodyPr>
          <a:lstStyle/>
          <a:p>
            <a:r>
              <a:rPr lang="en-US" dirty="0"/>
              <a:t>Comparison of Optimized LDA vs. QDA Models</a:t>
            </a:r>
            <a:endParaRPr lang="en-IN" dirty="0"/>
          </a:p>
        </p:txBody>
      </p:sp>
      <p:graphicFrame>
        <p:nvGraphicFramePr>
          <p:cNvPr id="7" name="Content Placeholder 6">
            <a:extLst>
              <a:ext uri="{FF2B5EF4-FFF2-40B4-BE49-F238E27FC236}">
                <a16:creationId xmlns:a16="http://schemas.microsoft.com/office/drawing/2014/main" id="{B7B50586-7A75-18D0-01AF-FBD1008770B2}"/>
              </a:ext>
            </a:extLst>
          </p:cNvPr>
          <p:cNvGraphicFramePr>
            <a:graphicFrameLocks noGrp="1"/>
          </p:cNvGraphicFramePr>
          <p:nvPr>
            <p:ph idx="1"/>
            <p:extLst>
              <p:ext uri="{D42A27DB-BD31-4B8C-83A1-F6EECF244321}">
                <p14:modId xmlns:p14="http://schemas.microsoft.com/office/powerpoint/2010/main" val="887304778"/>
              </p:ext>
            </p:extLst>
          </p:nvPr>
        </p:nvGraphicFramePr>
        <p:xfrm>
          <a:off x="652463" y="2095500"/>
          <a:ext cx="10620375" cy="4079240"/>
        </p:xfrm>
        <a:graphic>
          <a:graphicData uri="http://schemas.openxmlformats.org/drawingml/2006/table">
            <a:tbl>
              <a:tblPr firstRow="1" bandRow="1">
                <a:tableStyleId>{7E9639D4-E3E2-4D34-9284-5A2195B3D0D7}</a:tableStyleId>
              </a:tblPr>
              <a:tblGrid>
                <a:gridCol w="3540125">
                  <a:extLst>
                    <a:ext uri="{9D8B030D-6E8A-4147-A177-3AD203B41FA5}">
                      <a16:colId xmlns:a16="http://schemas.microsoft.com/office/drawing/2014/main" val="458646947"/>
                    </a:ext>
                  </a:extLst>
                </a:gridCol>
                <a:gridCol w="3540125">
                  <a:extLst>
                    <a:ext uri="{9D8B030D-6E8A-4147-A177-3AD203B41FA5}">
                      <a16:colId xmlns:a16="http://schemas.microsoft.com/office/drawing/2014/main" val="2427508087"/>
                    </a:ext>
                  </a:extLst>
                </a:gridCol>
                <a:gridCol w="3540125">
                  <a:extLst>
                    <a:ext uri="{9D8B030D-6E8A-4147-A177-3AD203B41FA5}">
                      <a16:colId xmlns:a16="http://schemas.microsoft.com/office/drawing/2014/main" val="1448151568"/>
                    </a:ext>
                  </a:extLst>
                </a:gridCol>
              </a:tblGrid>
              <a:tr h="370840">
                <a:tc>
                  <a:txBody>
                    <a:bodyPr/>
                    <a:lstStyle/>
                    <a:p>
                      <a:r>
                        <a:rPr lang="en-IN" dirty="0"/>
                        <a:t>Metric</a:t>
                      </a:r>
                    </a:p>
                  </a:txBody>
                  <a:tcPr/>
                </a:tc>
                <a:tc>
                  <a:txBody>
                    <a:bodyPr/>
                    <a:lstStyle/>
                    <a:p>
                      <a:r>
                        <a:rPr lang="en-IN" dirty="0"/>
                        <a:t>LDA</a:t>
                      </a:r>
                    </a:p>
                  </a:txBody>
                  <a:tcPr/>
                </a:tc>
                <a:tc>
                  <a:txBody>
                    <a:bodyPr/>
                    <a:lstStyle/>
                    <a:p>
                      <a:r>
                        <a:rPr lang="en-IN" dirty="0"/>
                        <a:t>QDA</a:t>
                      </a:r>
                    </a:p>
                  </a:txBody>
                  <a:tcPr/>
                </a:tc>
                <a:extLst>
                  <a:ext uri="{0D108BD9-81ED-4DB2-BD59-A6C34878D82A}">
                    <a16:rowId xmlns:a16="http://schemas.microsoft.com/office/drawing/2014/main" val="456499623"/>
                  </a:ext>
                </a:extLst>
              </a:tr>
              <a:tr h="370840">
                <a:tc>
                  <a:txBody>
                    <a:bodyPr/>
                    <a:lstStyle/>
                    <a:p>
                      <a:r>
                        <a:rPr lang="en-IN" dirty="0"/>
                        <a:t>Accuracy</a:t>
                      </a:r>
                    </a:p>
                  </a:txBody>
                  <a:tcPr/>
                </a:tc>
                <a:tc>
                  <a:txBody>
                    <a:bodyPr/>
                    <a:lstStyle/>
                    <a:p>
                      <a:r>
                        <a:rPr lang="en-IN" dirty="0"/>
                        <a:t>0.95</a:t>
                      </a:r>
                    </a:p>
                  </a:txBody>
                  <a:tcPr/>
                </a:tc>
                <a:tc>
                  <a:txBody>
                    <a:bodyPr/>
                    <a:lstStyle/>
                    <a:p>
                      <a:r>
                        <a:rPr lang="en-IN" dirty="0"/>
                        <a:t>0.93</a:t>
                      </a:r>
                    </a:p>
                  </a:txBody>
                  <a:tcPr/>
                </a:tc>
                <a:extLst>
                  <a:ext uri="{0D108BD9-81ED-4DB2-BD59-A6C34878D82A}">
                    <a16:rowId xmlns:a16="http://schemas.microsoft.com/office/drawing/2014/main" val="3264032273"/>
                  </a:ext>
                </a:extLst>
              </a:tr>
              <a:tr h="370840">
                <a:tc>
                  <a:txBody>
                    <a:bodyPr/>
                    <a:lstStyle/>
                    <a:p>
                      <a:r>
                        <a:rPr lang="en-IN" dirty="0"/>
                        <a:t>Kama (Precision)</a:t>
                      </a:r>
                    </a:p>
                  </a:txBody>
                  <a:tcPr/>
                </a:tc>
                <a:tc>
                  <a:txBody>
                    <a:bodyPr/>
                    <a:lstStyle/>
                    <a:p>
                      <a:r>
                        <a:rPr lang="en-IN" dirty="0"/>
                        <a:t>0.93</a:t>
                      </a:r>
                    </a:p>
                  </a:txBody>
                  <a:tcPr/>
                </a:tc>
                <a:tc>
                  <a:txBody>
                    <a:bodyPr/>
                    <a:lstStyle/>
                    <a:p>
                      <a:r>
                        <a:rPr lang="en-IN" dirty="0"/>
                        <a:t>0.92</a:t>
                      </a:r>
                    </a:p>
                  </a:txBody>
                  <a:tcPr/>
                </a:tc>
                <a:extLst>
                  <a:ext uri="{0D108BD9-81ED-4DB2-BD59-A6C34878D82A}">
                    <a16:rowId xmlns:a16="http://schemas.microsoft.com/office/drawing/2014/main" val="837387990"/>
                  </a:ext>
                </a:extLst>
              </a:tr>
              <a:tr h="370840">
                <a:tc>
                  <a:txBody>
                    <a:bodyPr/>
                    <a:lstStyle/>
                    <a:p>
                      <a:r>
                        <a:rPr lang="en-IN" dirty="0"/>
                        <a:t>Kama (Recall)</a:t>
                      </a:r>
                    </a:p>
                  </a:txBody>
                  <a:tcPr/>
                </a:tc>
                <a:tc>
                  <a:txBody>
                    <a:bodyPr/>
                    <a:lstStyle/>
                    <a:p>
                      <a:r>
                        <a:rPr lang="en-IN" dirty="0"/>
                        <a:t>0.93</a:t>
                      </a:r>
                    </a:p>
                  </a:txBody>
                  <a:tcPr/>
                </a:tc>
                <a:tc>
                  <a:txBody>
                    <a:bodyPr/>
                    <a:lstStyle/>
                    <a:p>
                      <a:r>
                        <a:rPr lang="en-IN" dirty="0"/>
                        <a:t>0.86</a:t>
                      </a:r>
                    </a:p>
                  </a:txBody>
                  <a:tcPr/>
                </a:tc>
                <a:extLst>
                  <a:ext uri="{0D108BD9-81ED-4DB2-BD59-A6C34878D82A}">
                    <a16:rowId xmlns:a16="http://schemas.microsoft.com/office/drawing/2014/main" val="93547621"/>
                  </a:ext>
                </a:extLst>
              </a:tr>
              <a:tr h="370840">
                <a:tc>
                  <a:txBody>
                    <a:bodyPr/>
                    <a:lstStyle/>
                    <a:p>
                      <a:r>
                        <a:rPr lang="en-IN" dirty="0"/>
                        <a:t>Rosa (Precision)</a:t>
                      </a:r>
                    </a:p>
                  </a:txBody>
                  <a:tcPr/>
                </a:tc>
                <a:tc>
                  <a:txBody>
                    <a:bodyPr/>
                    <a:lstStyle/>
                    <a:p>
                      <a:r>
                        <a:rPr lang="en-IN" dirty="0"/>
                        <a:t>0.93</a:t>
                      </a:r>
                    </a:p>
                  </a:txBody>
                  <a:tcPr/>
                </a:tc>
                <a:tc>
                  <a:txBody>
                    <a:bodyPr/>
                    <a:lstStyle/>
                    <a:p>
                      <a:r>
                        <a:rPr lang="en-IN" dirty="0"/>
                        <a:t>0.93</a:t>
                      </a:r>
                    </a:p>
                  </a:txBody>
                  <a:tcPr/>
                </a:tc>
                <a:extLst>
                  <a:ext uri="{0D108BD9-81ED-4DB2-BD59-A6C34878D82A}">
                    <a16:rowId xmlns:a16="http://schemas.microsoft.com/office/drawing/2014/main" val="1028382264"/>
                  </a:ext>
                </a:extLst>
              </a:tr>
              <a:tr h="370840">
                <a:tc>
                  <a:txBody>
                    <a:bodyPr/>
                    <a:lstStyle/>
                    <a:p>
                      <a:r>
                        <a:rPr lang="en-IN" dirty="0"/>
                        <a:t>Rosa (Recall)</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405436454"/>
                  </a:ext>
                </a:extLst>
              </a:tr>
              <a:tr h="370840">
                <a:tc>
                  <a:txBody>
                    <a:bodyPr/>
                    <a:lstStyle/>
                    <a:p>
                      <a:r>
                        <a:rPr lang="en-IN" dirty="0"/>
                        <a:t>Canadian (Precision)</a:t>
                      </a:r>
                    </a:p>
                  </a:txBody>
                  <a:tcPr/>
                </a:tc>
                <a:tc>
                  <a:txBody>
                    <a:bodyPr/>
                    <a:lstStyle/>
                    <a:p>
                      <a:r>
                        <a:rPr lang="en-IN" dirty="0"/>
                        <a:t>1.00</a:t>
                      </a:r>
                    </a:p>
                  </a:txBody>
                  <a:tcPr/>
                </a:tc>
                <a:tc>
                  <a:txBody>
                    <a:bodyPr/>
                    <a:lstStyle/>
                    <a:p>
                      <a:r>
                        <a:rPr lang="en-IN" dirty="0"/>
                        <a:t>0.93</a:t>
                      </a:r>
                    </a:p>
                  </a:txBody>
                  <a:tcPr/>
                </a:tc>
                <a:extLst>
                  <a:ext uri="{0D108BD9-81ED-4DB2-BD59-A6C34878D82A}">
                    <a16:rowId xmlns:a16="http://schemas.microsoft.com/office/drawing/2014/main" val="3874646139"/>
                  </a:ext>
                </a:extLst>
              </a:tr>
              <a:tr h="370840">
                <a:tc>
                  <a:txBody>
                    <a:bodyPr/>
                    <a:lstStyle/>
                    <a:p>
                      <a:r>
                        <a:rPr lang="en-IN" dirty="0"/>
                        <a:t>Canadian (Recall)</a:t>
                      </a:r>
                    </a:p>
                  </a:txBody>
                  <a:tcPr/>
                </a:tc>
                <a:tc>
                  <a:txBody>
                    <a:bodyPr/>
                    <a:lstStyle/>
                    <a:p>
                      <a:r>
                        <a:rPr lang="en-IN" dirty="0"/>
                        <a:t>0.93</a:t>
                      </a:r>
                    </a:p>
                  </a:txBody>
                  <a:tcPr/>
                </a:tc>
                <a:tc>
                  <a:txBody>
                    <a:bodyPr/>
                    <a:lstStyle/>
                    <a:p>
                      <a:r>
                        <a:rPr lang="en-IN" dirty="0"/>
                        <a:t>0.93</a:t>
                      </a:r>
                    </a:p>
                  </a:txBody>
                  <a:tcPr/>
                </a:tc>
                <a:extLst>
                  <a:ext uri="{0D108BD9-81ED-4DB2-BD59-A6C34878D82A}">
                    <a16:rowId xmlns:a16="http://schemas.microsoft.com/office/drawing/2014/main" val="412324912"/>
                  </a:ext>
                </a:extLst>
              </a:tr>
              <a:tr h="370840">
                <a:tc>
                  <a:txBody>
                    <a:bodyPr/>
                    <a:lstStyle/>
                    <a:p>
                      <a:r>
                        <a:rPr lang="en-IN" dirty="0"/>
                        <a:t>Macro Avg. Precision</a:t>
                      </a:r>
                    </a:p>
                  </a:txBody>
                  <a:tcPr/>
                </a:tc>
                <a:tc>
                  <a:txBody>
                    <a:bodyPr/>
                    <a:lstStyle/>
                    <a:p>
                      <a:r>
                        <a:rPr lang="en-IN" dirty="0"/>
                        <a:t>0.95</a:t>
                      </a:r>
                    </a:p>
                  </a:txBody>
                  <a:tcPr/>
                </a:tc>
                <a:tc>
                  <a:txBody>
                    <a:bodyPr/>
                    <a:lstStyle/>
                    <a:p>
                      <a:r>
                        <a:rPr lang="en-IN" dirty="0"/>
                        <a:t>0.93</a:t>
                      </a:r>
                    </a:p>
                  </a:txBody>
                  <a:tcPr/>
                </a:tc>
                <a:extLst>
                  <a:ext uri="{0D108BD9-81ED-4DB2-BD59-A6C34878D82A}">
                    <a16:rowId xmlns:a16="http://schemas.microsoft.com/office/drawing/2014/main" val="3191014656"/>
                  </a:ext>
                </a:extLst>
              </a:tr>
              <a:tr h="370840">
                <a:tc>
                  <a:txBody>
                    <a:bodyPr/>
                    <a:lstStyle/>
                    <a:p>
                      <a:r>
                        <a:rPr lang="en-IN" dirty="0"/>
                        <a:t>Macro Avg. Recall</a:t>
                      </a:r>
                    </a:p>
                  </a:txBody>
                  <a:tcPr/>
                </a:tc>
                <a:tc>
                  <a:txBody>
                    <a:bodyPr/>
                    <a:lstStyle/>
                    <a:p>
                      <a:r>
                        <a:rPr lang="en-IN" dirty="0"/>
                        <a:t>0.95</a:t>
                      </a:r>
                    </a:p>
                  </a:txBody>
                  <a:tcPr/>
                </a:tc>
                <a:tc>
                  <a:txBody>
                    <a:bodyPr/>
                    <a:lstStyle/>
                    <a:p>
                      <a:r>
                        <a:rPr lang="en-IN" dirty="0"/>
                        <a:t>0.93</a:t>
                      </a:r>
                    </a:p>
                  </a:txBody>
                  <a:tcPr/>
                </a:tc>
                <a:extLst>
                  <a:ext uri="{0D108BD9-81ED-4DB2-BD59-A6C34878D82A}">
                    <a16:rowId xmlns:a16="http://schemas.microsoft.com/office/drawing/2014/main" val="479717882"/>
                  </a:ext>
                </a:extLst>
              </a:tr>
              <a:tr h="370840">
                <a:tc>
                  <a:txBody>
                    <a:bodyPr/>
                    <a:lstStyle/>
                    <a:p>
                      <a:r>
                        <a:rPr lang="en-IN" dirty="0"/>
                        <a:t>Macro Avg. F1-Score</a:t>
                      </a:r>
                    </a:p>
                  </a:txBody>
                  <a:tcPr/>
                </a:tc>
                <a:tc>
                  <a:txBody>
                    <a:bodyPr/>
                    <a:lstStyle/>
                    <a:p>
                      <a:r>
                        <a:rPr lang="en-IN" dirty="0"/>
                        <a:t>0.95</a:t>
                      </a:r>
                    </a:p>
                  </a:txBody>
                  <a:tcPr/>
                </a:tc>
                <a:tc>
                  <a:txBody>
                    <a:bodyPr/>
                    <a:lstStyle/>
                    <a:p>
                      <a:r>
                        <a:rPr lang="en-IN" dirty="0"/>
                        <a:t>0.93</a:t>
                      </a:r>
                    </a:p>
                  </a:txBody>
                  <a:tcPr/>
                </a:tc>
                <a:extLst>
                  <a:ext uri="{0D108BD9-81ED-4DB2-BD59-A6C34878D82A}">
                    <a16:rowId xmlns:a16="http://schemas.microsoft.com/office/drawing/2014/main" val="195179227"/>
                  </a:ext>
                </a:extLst>
              </a:tr>
            </a:tbl>
          </a:graphicData>
        </a:graphic>
      </p:graphicFrame>
    </p:spTree>
    <p:extLst>
      <p:ext uri="{BB962C8B-B14F-4D97-AF65-F5344CB8AC3E}">
        <p14:creationId xmlns:p14="http://schemas.microsoft.com/office/powerpoint/2010/main" val="150714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7504C-7162-7D00-751E-4050B1DAB3F7}"/>
              </a:ext>
            </a:extLst>
          </p:cNvPr>
          <p:cNvSpPr>
            <a:spLocks noGrp="1"/>
          </p:cNvSpPr>
          <p:nvPr>
            <p:ph type="title"/>
          </p:nvPr>
        </p:nvSpPr>
        <p:spPr>
          <a:xfrm>
            <a:off x="926658" y="190498"/>
            <a:ext cx="4696590" cy="1447802"/>
          </a:xfrm>
        </p:spPr>
        <p:txBody>
          <a:bodyPr anchor="b">
            <a:normAutofit/>
          </a:bodyPr>
          <a:lstStyle/>
          <a:p>
            <a:pPr>
              <a:lnSpc>
                <a:spcPct val="110000"/>
              </a:lnSpc>
            </a:pPr>
            <a:r>
              <a:rPr lang="en-IN" sz="2500" dirty="0">
                <a:effectLst/>
                <a:latin typeface="Aptos" panose="020B0004020202020204" pitchFamily="34" charset="0"/>
                <a:ea typeface="Aptos" panose="020B0004020202020204" pitchFamily="34" charset="0"/>
                <a:cs typeface="Times New Roman" panose="02020603050405020304" pitchFamily="18" charset="0"/>
              </a:rPr>
              <a:t> Three Key Insights from the Comparison</a:t>
            </a:r>
            <a:endParaRPr lang="en-IN" sz="2500" dirty="0"/>
          </a:p>
        </p:txBody>
      </p:sp>
      <p:sp>
        <p:nvSpPr>
          <p:cNvPr id="3" name="Content Placeholder 2">
            <a:extLst>
              <a:ext uri="{FF2B5EF4-FFF2-40B4-BE49-F238E27FC236}">
                <a16:creationId xmlns:a16="http://schemas.microsoft.com/office/drawing/2014/main" id="{280936FB-9105-0F1E-ED07-7DEAC2DA98EE}"/>
              </a:ext>
            </a:extLst>
          </p:cNvPr>
          <p:cNvSpPr>
            <a:spLocks noGrp="1"/>
          </p:cNvSpPr>
          <p:nvPr>
            <p:ph idx="1"/>
          </p:nvPr>
        </p:nvSpPr>
        <p:spPr>
          <a:xfrm>
            <a:off x="702860" y="2142699"/>
            <a:ext cx="4920388" cy="3800902"/>
          </a:xfrm>
        </p:spPr>
        <p:txBody>
          <a:bodyPr>
            <a:noAutofit/>
          </a:bodyPr>
          <a:lstStyle/>
          <a:p>
            <a:pPr marL="342900" lvl="0" indent="-342900">
              <a:lnSpc>
                <a:spcPct val="110000"/>
              </a:lnSpc>
              <a:spcAft>
                <a:spcPts val="800"/>
              </a:spcAft>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Accuracy and Consistency:</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500" b="1" kern="100" dirty="0">
                <a:effectLst/>
                <a:latin typeface="Aptos" panose="020B0004020202020204" pitchFamily="34" charset="0"/>
                <a:ea typeface="Aptos" panose="020B0004020202020204" pitchFamily="34" charset="0"/>
                <a:cs typeface="Times New Roman" panose="02020603050405020304" pitchFamily="18" charset="0"/>
              </a:rPr>
              <a:t>LDA outperforms QDA</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somewhat more accurate at 95% than QDA's 93%. This suggests that the LDA model has less classification mistakes overall. </a:t>
            </a:r>
          </a:p>
          <a:p>
            <a:pPr marL="342900" lvl="0" indent="-342900">
              <a:lnSpc>
                <a:spcPct val="110000"/>
              </a:lnSpc>
              <a:spcAft>
                <a:spcPts val="800"/>
              </a:spcAft>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Recall for Kama Wheat: </a:t>
            </a:r>
            <a:r>
              <a:rPr lang="en-IN" sz="1500" kern="0" dirty="0">
                <a:effectLst/>
                <a:latin typeface="Times New Roman" panose="02020603050405020304" pitchFamily="18" charset="0"/>
                <a:ea typeface="Times New Roman" panose="02020603050405020304" pitchFamily="18" charset="0"/>
                <a:cs typeface="Times New Roman" panose="02020603050405020304" pitchFamily="18" charset="0"/>
              </a:rPr>
              <a:t>With a higher recall of 0.93 for Kama, LDA is able to properly identify 93% of Kama samples. However, QDA's recall is lower at 0.86, meaning that more Kama samples were incorrectly identified.</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Precision for Canadian Wheat:</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LDA obtains perfect precision of 1.00 for Canadian wheat, indicating that all of the Canadian predictions were accurate. By contrast, the precision of QDA is marginally lower at 0.93, leading to a small number of false positives for wheat from Canada.</a:t>
            </a:r>
          </a:p>
          <a:p>
            <a:pPr marL="0" indent="0">
              <a:lnSpc>
                <a:spcPct val="110000"/>
              </a:lnSpc>
              <a:spcAft>
                <a:spcPts val="800"/>
              </a:spcAft>
              <a:buNone/>
            </a:pP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IN" sz="1500" dirty="0"/>
          </a:p>
        </p:txBody>
      </p:sp>
      <p:pic>
        <p:nvPicPr>
          <p:cNvPr id="7" name="Picture 6" descr="A graph with a line graph and a number of training tests&#10;&#10;Description automatically generated">
            <a:extLst>
              <a:ext uri="{FF2B5EF4-FFF2-40B4-BE49-F238E27FC236}">
                <a16:creationId xmlns:a16="http://schemas.microsoft.com/office/drawing/2014/main" id="{1DD219C8-FD2B-9F06-8696-574258B9ED0A}"/>
              </a:ext>
            </a:extLst>
          </p:cNvPr>
          <p:cNvPicPr>
            <a:picLocks noChangeAspect="1"/>
          </p:cNvPicPr>
          <p:nvPr/>
        </p:nvPicPr>
        <p:blipFill>
          <a:blip r:embed="rId2"/>
          <a:stretch>
            <a:fillRect/>
          </a:stretch>
        </p:blipFill>
        <p:spPr>
          <a:xfrm>
            <a:off x="6702317" y="272955"/>
            <a:ext cx="4252355" cy="3210528"/>
          </a:xfrm>
          <a:prstGeom prst="rect">
            <a:avLst/>
          </a:prstGeom>
        </p:spPr>
      </p:pic>
      <p:pic>
        <p:nvPicPr>
          <p:cNvPr id="5" name="Picture 4" descr="A graph with a line and a line&#10;&#10;Description automatically generated with medium confidence">
            <a:extLst>
              <a:ext uri="{FF2B5EF4-FFF2-40B4-BE49-F238E27FC236}">
                <a16:creationId xmlns:a16="http://schemas.microsoft.com/office/drawing/2014/main" id="{187A4935-5576-88D2-83C3-302F93755BC9}"/>
              </a:ext>
            </a:extLst>
          </p:cNvPr>
          <p:cNvPicPr>
            <a:picLocks noChangeAspect="1"/>
          </p:cNvPicPr>
          <p:nvPr/>
        </p:nvPicPr>
        <p:blipFill>
          <a:blip r:embed="rId3"/>
          <a:stretch>
            <a:fillRect/>
          </a:stretch>
        </p:blipFill>
        <p:spPr>
          <a:xfrm>
            <a:off x="6702318" y="3610335"/>
            <a:ext cx="4252355" cy="3199898"/>
          </a:xfrm>
          <a:prstGeom prst="rect">
            <a:avLst/>
          </a:prstGeom>
        </p:spPr>
      </p:pic>
    </p:spTree>
    <p:extLst>
      <p:ext uri="{BB962C8B-B14F-4D97-AF65-F5344CB8AC3E}">
        <p14:creationId xmlns:p14="http://schemas.microsoft.com/office/powerpoint/2010/main" val="3215517909"/>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84</TotalTime>
  <Words>1130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Grandview</vt:lpstr>
      <vt:lpstr>Grandview Display</vt:lpstr>
      <vt:lpstr>Times New Roman</vt:lpstr>
      <vt:lpstr>CitationVTI</vt:lpstr>
      <vt:lpstr>Statistical and Predictive Modeling II (DATA 2204) Assignment #3 – Discriminant Analysis</vt:lpstr>
      <vt:lpstr>CONTENTS</vt:lpstr>
      <vt:lpstr>Rational Statement</vt:lpstr>
      <vt:lpstr>Two Key Insights </vt:lpstr>
      <vt:lpstr>Two Key Insights </vt:lpstr>
      <vt:lpstr>Optimized LDA model</vt:lpstr>
      <vt:lpstr>Optimized QDA Model </vt:lpstr>
      <vt:lpstr>Comparison of Optimized LDA vs. QDA Models</vt:lpstr>
      <vt:lpstr> Three Key Insights from the Comparison</vt:lpstr>
      <vt:lpstr>recommendations for Mr. John Hughes </vt:lpstr>
      <vt:lpstr>recommendations for Mr. John Hughes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Kumbhar</dc:creator>
  <cp:lastModifiedBy>Sayali Kumbhar</cp:lastModifiedBy>
  <cp:revision>39</cp:revision>
  <dcterms:created xsi:type="dcterms:W3CDTF">2024-10-18T20:20:49Z</dcterms:created>
  <dcterms:modified xsi:type="dcterms:W3CDTF">2024-10-18T21:45:23Z</dcterms:modified>
</cp:coreProperties>
</file>