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6" autoAdjust="0"/>
    <p:restoredTop sz="94660"/>
  </p:normalViewPr>
  <p:slideViewPr>
    <p:cSldViewPr snapToGrid="0">
      <p:cViewPr varScale="1">
        <p:scale>
          <a:sx n="70" d="100"/>
          <a:sy n="70" d="100"/>
        </p:scale>
        <p:origin x="525"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50666DC1-CD27-4874-9484-9D06C59FE4D0}"/>
              </a:ext>
            </a:extLst>
          </p:cNvPr>
          <p:cNvSpPr/>
          <p:nvPr/>
        </p:nvSpPr>
        <p:spPr>
          <a:xfrm>
            <a:off x="0" y="0"/>
            <a:ext cx="12192000" cy="3429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777579F-F417-47C2-AC03-911CCED021DB}"/>
              </a:ext>
            </a:extLst>
          </p:cNvPr>
          <p:cNvSpPr>
            <a:spLocks noGrp="1"/>
          </p:cNvSpPr>
          <p:nvPr>
            <p:ph type="ctrTitle"/>
          </p:nvPr>
        </p:nvSpPr>
        <p:spPr>
          <a:xfrm>
            <a:off x="484552" y="447675"/>
            <a:ext cx="8397511" cy="2714625"/>
          </a:xfrm>
        </p:spPr>
        <p:txBody>
          <a:bodyPr anchor="b">
            <a:normAutofit/>
          </a:bodyPr>
          <a:lstStyle>
            <a:lvl1pPr algn="l">
              <a:defRPr sz="540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1643E600-28DA-4780-9E00-2E12F74FF621}"/>
              </a:ext>
            </a:extLst>
          </p:cNvPr>
          <p:cNvSpPr>
            <a:spLocks noGrp="1"/>
          </p:cNvSpPr>
          <p:nvPr>
            <p:ph type="subTitle" idx="1"/>
          </p:nvPr>
        </p:nvSpPr>
        <p:spPr>
          <a:xfrm>
            <a:off x="484552" y="3602037"/>
            <a:ext cx="8397511" cy="2460625"/>
          </a:xfrm>
        </p:spPr>
        <p:txBody>
          <a:bodyPr>
            <a:normAutofit/>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E0E6F1DC-ADFB-42C9-AB34-FCB38C8123FC}"/>
              </a:ext>
            </a:extLst>
          </p:cNvPr>
          <p:cNvSpPr>
            <a:spLocks noGrp="1"/>
          </p:cNvSpPr>
          <p:nvPr>
            <p:ph type="dt" sz="half" idx="10"/>
          </p:nvPr>
        </p:nvSpPr>
        <p:spPr/>
        <p:txBody>
          <a:bodyPr/>
          <a:lstStyle/>
          <a:p>
            <a:fld id="{92538219-6E45-4D12-B767-46F92D5844D4}" type="datetime1">
              <a:rPr lang="en-US" smtClean="0"/>
              <a:t>12/10/2024</a:t>
            </a:fld>
            <a:endParaRPr lang="en-US"/>
          </a:p>
        </p:txBody>
      </p:sp>
      <p:sp>
        <p:nvSpPr>
          <p:cNvPr id="5" name="Footer Placeholder 4">
            <a:extLst>
              <a:ext uri="{FF2B5EF4-FFF2-40B4-BE49-F238E27FC236}">
                <a16:creationId xmlns:a16="http://schemas.microsoft.com/office/drawing/2014/main" id="{EE799E6D-BBA8-4A15-94DA-DBE8A4FDE6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803C82-8719-4FAC-94BF-2A91335FB58A}"/>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28150813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C68A33-CB96-4CB1-9941-753BD0824C9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43EB269-70DF-4510-A313-336226558E5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01EA3CC-B2DC-4E87-826C-B885A7E62819}"/>
              </a:ext>
            </a:extLst>
          </p:cNvPr>
          <p:cNvSpPr>
            <a:spLocks noGrp="1"/>
          </p:cNvSpPr>
          <p:nvPr>
            <p:ph type="dt" sz="half" idx="10"/>
          </p:nvPr>
        </p:nvSpPr>
        <p:spPr/>
        <p:txBody>
          <a:bodyPr/>
          <a:lstStyle/>
          <a:p>
            <a:fld id="{836430B8-6059-41E5-A5DC-C07A76F5859A}" type="datetime1">
              <a:rPr lang="en-US" smtClean="0"/>
              <a:t>12/10/2024</a:t>
            </a:fld>
            <a:endParaRPr lang="en-US"/>
          </a:p>
        </p:txBody>
      </p:sp>
      <p:sp>
        <p:nvSpPr>
          <p:cNvPr id="5" name="Footer Placeholder 4">
            <a:extLst>
              <a:ext uri="{FF2B5EF4-FFF2-40B4-BE49-F238E27FC236}">
                <a16:creationId xmlns:a16="http://schemas.microsoft.com/office/drawing/2014/main" id="{7AF37F52-A7C4-4E21-A12A-02546D4775A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66031F-5A79-48A7-8EDC-DDD9A9E4B9FC}"/>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11023533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9188483-96C4-4E9C-AA6A-E70005461AEE}"/>
              </a:ext>
            </a:extLst>
          </p:cNvPr>
          <p:cNvSpPr/>
          <p:nvPr/>
        </p:nvSpPr>
        <p:spPr>
          <a:xfrm>
            <a:off x="9144000" y="0"/>
            <a:ext cx="3048000" cy="685466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a:extLst>
              <a:ext uri="{FF2B5EF4-FFF2-40B4-BE49-F238E27FC236}">
                <a16:creationId xmlns:a16="http://schemas.microsoft.com/office/drawing/2014/main" id="{0E4FCD54-7F0B-446E-9998-93E7BD7CE74D}"/>
              </a:ext>
            </a:extLst>
          </p:cNvPr>
          <p:cNvSpPr>
            <a:spLocks noGrp="1"/>
          </p:cNvSpPr>
          <p:nvPr>
            <p:ph type="title" orient="vert"/>
          </p:nvPr>
        </p:nvSpPr>
        <p:spPr>
          <a:xfrm>
            <a:off x="9534222" y="365125"/>
            <a:ext cx="2238678"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D0766238-BBF1-4672-BC09-746C6967E5DF}"/>
              </a:ext>
            </a:extLst>
          </p:cNvPr>
          <p:cNvSpPr>
            <a:spLocks noGrp="1"/>
          </p:cNvSpPr>
          <p:nvPr>
            <p:ph type="body" orient="vert" idx="1"/>
          </p:nvPr>
        </p:nvSpPr>
        <p:spPr>
          <a:xfrm>
            <a:off x="484552" y="365125"/>
            <a:ext cx="8374062"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6F8F32A5-B67B-45C1-B454-12E9FBE0C869}"/>
              </a:ext>
            </a:extLst>
          </p:cNvPr>
          <p:cNvSpPr>
            <a:spLocks noGrp="1"/>
          </p:cNvSpPr>
          <p:nvPr>
            <p:ph type="dt" sz="half" idx="10"/>
          </p:nvPr>
        </p:nvSpPr>
        <p:spPr/>
        <p:txBody>
          <a:bodyPr/>
          <a:lstStyle/>
          <a:p>
            <a:fld id="{A09D0CB7-D16E-4358-B7F4-EA4A24554592}" type="datetime1">
              <a:rPr lang="en-US" smtClean="0"/>
              <a:t>12/10/2024</a:t>
            </a:fld>
            <a:endParaRPr lang="en-US"/>
          </a:p>
        </p:txBody>
      </p:sp>
      <p:sp>
        <p:nvSpPr>
          <p:cNvPr id="5" name="Footer Placeholder 4">
            <a:extLst>
              <a:ext uri="{FF2B5EF4-FFF2-40B4-BE49-F238E27FC236}">
                <a16:creationId xmlns:a16="http://schemas.microsoft.com/office/drawing/2014/main" id="{48E91896-9441-4636-89D5-84E5932A1EDB}"/>
              </a:ext>
            </a:extLst>
          </p:cNvPr>
          <p:cNvSpPr>
            <a:spLocks noGrp="1"/>
          </p:cNvSpPr>
          <p:nvPr>
            <p:ph type="ftr" sz="quarter" idx="11"/>
          </p:nvPr>
        </p:nvSpPr>
        <p:spPr>
          <a:xfrm>
            <a:off x="3228110" y="6356350"/>
            <a:ext cx="4114800" cy="365125"/>
          </a:xfrm>
        </p:spPr>
        <p:txBody>
          <a:bodyPr/>
          <a:lstStyle/>
          <a:p>
            <a:endParaRPr lang="en-US" dirty="0"/>
          </a:p>
        </p:txBody>
      </p:sp>
      <p:sp>
        <p:nvSpPr>
          <p:cNvPr id="6" name="Slide Number Placeholder 5">
            <a:extLst>
              <a:ext uri="{FF2B5EF4-FFF2-40B4-BE49-F238E27FC236}">
                <a16:creationId xmlns:a16="http://schemas.microsoft.com/office/drawing/2014/main" id="{88937DFE-7F48-4EB0-83BC-A93F342D2618}"/>
              </a:ext>
            </a:extLst>
          </p:cNvPr>
          <p:cNvSpPr>
            <a:spLocks noGrp="1"/>
          </p:cNvSpPr>
          <p:nvPr>
            <p:ph type="sldNum" sz="quarter" idx="12"/>
          </p:nvPr>
        </p:nvSpPr>
        <p:spPr/>
        <p:txBody>
          <a:bodyPr/>
          <a:lstStyle>
            <a:lvl1pPr>
              <a:defRPr>
                <a:solidFill>
                  <a:schemeClr val="bg1">
                    <a:alpha val="80000"/>
                  </a:schemeClr>
                </a:solidFill>
              </a:defRPr>
            </a:lvl1pPr>
          </a:lstStyle>
          <a:p>
            <a:fld id="{1F646F3F-274D-499B-ABBE-824EB4ABDC3D}" type="slidenum">
              <a:rPr lang="en-US" smtClean="0"/>
              <a:pPr/>
              <a:t>‹#›</a:t>
            </a:fld>
            <a:endParaRPr lang="en-US" dirty="0"/>
          </a:p>
        </p:txBody>
      </p:sp>
    </p:spTree>
    <p:extLst>
      <p:ext uri="{BB962C8B-B14F-4D97-AF65-F5344CB8AC3E}">
        <p14:creationId xmlns:p14="http://schemas.microsoft.com/office/powerpoint/2010/main" val="3813787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59CF16-986E-4D90-AA40-CDB46E23320D}"/>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A6F14DA-A783-43BC-8F15-95408B89DE0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58C48B6-C394-452A-94D9-D4802755D841}"/>
              </a:ext>
            </a:extLst>
          </p:cNvPr>
          <p:cNvSpPr>
            <a:spLocks noGrp="1"/>
          </p:cNvSpPr>
          <p:nvPr>
            <p:ph type="dt" sz="half" idx="10"/>
          </p:nvPr>
        </p:nvSpPr>
        <p:spPr/>
        <p:txBody>
          <a:bodyPr/>
          <a:lstStyle/>
          <a:p>
            <a:fld id="{8BB296A2-D8F0-4E17-BFD0-A6C902250D59}" type="datetime1">
              <a:rPr lang="en-US" smtClean="0"/>
              <a:t>12/10/2024</a:t>
            </a:fld>
            <a:endParaRPr lang="en-US"/>
          </a:p>
        </p:txBody>
      </p:sp>
      <p:sp>
        <p:nvSpPr>
          <p:cNvPr id="5" name="Footer Placeholder 4">
            <a:extLst>
              <a:ext uri="{FF2B5EF4-FFF2-40B4-BE49-F238E27FC236}">
                <a16:creationId xmlns:a16="http://schemas.microsoft.com/office/drawing/2014/main" id="{43858A8A-3DD0-41C8-9F48-F4309FA195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3706C92-7C02-4D34-B3E5-D549A7A36BD3}"/>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39354904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266F9FA-E6B8-4CFC-B3F1-0C075546EE33}"/>
              </a:ext>
            </a:extLst>
          </p:cNvPr>
          <p:cNvSpPr/>
          <p:nvPr/>
        </p:nvSpPr>
        <p:spPr>
          <a:xfrm>
            <a:off x="0" y="0"/>
            <a:ext cx="12192000" cy="3429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F16F270-B2AA-4935-885F-5924B1F63A3E}"/>
              </a:ext>
            </a:extLst>
          </p:cNvPr>
          <p:cNvSpPr>
            <a:spLocks noGrp="1"/>
          </p:cNvSpPr>
          <p:nvPr>
            <p:ph type="title"/>
          </p:nvPr>
        </p:nvSpPr>
        <p:spPr>
          <a:xfrm>
            <a:off x="484552" y="457200"/>
            <a:ext cx="10862898" cy="2724151"/>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522658E-3D87-4D5A-A602-847153CC4845}"/>
              </a:ext>
            </a:extLst>
          </p:cNvPr>
          <p:cNvSpPr>
            <a:spLocks noGrp="1"/>
          </p:cNvSpPr>
          <p:nvPr>
            <p:ph type="body" idx="1"/>
          </p:nvPr>
        </p:nvSpPr>
        <p:spPr>
          <a:xfrm>
            <a:off x="484552" y="3695701"/>
            <a:ext cx="10862898" cy="2393950"/>
          </a:xfrm>
        </p:spPr>
        <p:txBody>
          <a:bodyPr>
            <a:normAutofit/>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FAB1D84-A229-45B1-BD42-0DC0CE9F8DE9}"/>
              </a:ext>
            </a:extLst>
          </p:cNvPr>
          <p:cNvSpPr>
            <a:spLocks noGrp="1"/>
          </p:cNvSpPr>
          <p:nvPr>
            <p:ph type="dt" sz="half" idx="10"/>
          </p:nvPr>
        </p:nvSpPr>
        <p:spPr/>
        <p:txBody>
          <a:bodyPr/>
          <a:lstStyle/>
          <a:p>
            <a:fld id="{D9108C9C-1ACB-4C84-A002-C7E0E45B937A}" type="datetime1">
              <a:rPr lang="en-US" smtClean="0"/>
              <a:t>12/10/2024</a:t>
            </a:fld>
            <a:endParaRPr lang="en-US"/>
          </a:p>
        </p:txBody>
      </p:sp>
      <p:sp>
        <p:nvSpPr>
          <p:cNvPr id="5" name="Footer Placeholder 4">
            <a:extLst>
              <a:ext uri="{FF2B5EF4-FFF2-40B4-BE49-F238E27FC236}">
                <a16:creationId xmlns:a16="http://schemas.microsoft.com/office/drawing/2014/main" id="{2664EEF4-D461-49D7-8F24-8BFE2444B6D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44055A-7488-4646-9E88-692036EA22DE}"/>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12725192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0F1F74-ED26-4F8B-BF51-3533D8404E5A}"/>
              </a:ext>
            </a:extLst>
          </p:cNvPr>
          <p:cNvSpPr>
            <a:spLocks noGrp="1"/>
          </p:cNvSpPr>
          <p:nvPr>
            <p:ph type="title"/>
          </p:nvPr>
        </p:nvSpPr>
        <p:spPr>
          <a:xfrm>
            <a:off x="484552" y="365760"/>
            <a:ext cx="11264536" cy="1687513"/>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201D2D7-7F18-43E0-9B2E-3FCD83CC83BC}"/>
              </a:ext>
            </a:extLst>
          </p:cNvPr>
          <p:cNvSpPr>
            <a:spLocks noGrp="1"/>
          </p:cNvSpPr>
          <p:nvPr>
            <p:ph sz="half" idx="1"/>
          </p:nvPr>
        </p:nvSpPr>
        <p:spPr>
          <a:xfrm>
            <a:off x="484552" y="2552699"/>
            <a:ext cx="5323703" cy="36242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8FCBBB66-EB7D-4F8C-9C78-1D1C88846469}"/>
              </a:ext>
            </a:extLst>
          </p:cNvPr>
          <p:cNvSpPr>
            <a:spLocks noGrp="1"/>
          </p:cNvSpPr>
          <p:nvPr>
            <p:ph sz="half" idx="2"/>
          </p:nvPr>
        </p:nvSpPr>
        <p:spPr>
          <a:xfrm>
            <a:off x="6270162" y="2552699"/>
            <a:ext cx="5323703" cy="36242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47A684E6-393D-4587-AA45-E6734FB47AEC}"/>
              </a:ext>
            </a:extLst>
          </p:cNvPr>
          <p:cNvSpPr>
            <a:spLocks noGrp="1"/>
          </p:cNvSpPr>
          <p:nvPr>
            <p:ph type="dt" sz="half" idx="10"/>
          </p:nvPr>
        </p:nvSpPr>
        <p:spPr/>
        <p:txBody>
          <a:bodyPr/>
          <a:lstStyle/>
          <a:p>
            <a:fld id="{F49AF2A5-B297-4977-9E5B-4D3050E23689}" type="datetime1">
              <a:rPr lang="en-US" smtClean="0"/>
              <a:t>12/10/2024</a:t>
            </a:fld>
            <a:endParaRPr lang="en-US"/>
          </a:p>
        </p:txBody>
      </p:sp>
      <p:sp>
        <p:nvSpPr>
          <p:cNvPr id="6" name="Footer Placeholder 5">
            <a:extLst>
              <a:ext uri="{FF2B5EF4-FFF2-40B4-BE49-F238E27FC236}">
                <a16:creationId xmlns:a16="http://schemas.microsoft.com/office/drawing/2014/main" id="{0A1D8EE0-0333-4ABC-AE18-10DD5071CF2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F452369-A8F0-4709-8372-B420A67DB7CC}"/>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19351003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291592-4621-4D72-BC2D-F2C439F81B81}"/>
              </a:ext>
            </a:extLst>
          </p:cNvPr>
          <p:cNvSpPr>
            <a:spLocks noGrp="1"/>
          </p:cNvSpPr>
          <p:nvPr>
            <p:ph type="title"/>
          </p:nvPr>
        </p:nvSpPr>
        <p:spPr>
          <a:xfrm>
            <a:off x="484552" y="365759"/>
            <a:ext cx="10870836" cy="1691640"/>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4B823F5-0A90-4666-BE88-2BE0D0A61603}"/>
              </a:ext>
            </a:extLst>
          </p:cNvPr>
          <p:cNvSpPr>
            <a:spLocks noGrp="1"/>
          </p:cNvSpPr>
          <p:nvPr>
            <p:ph type="body" idx="1"/>
          </p:nvPr>
        </p:nvSpPr>
        <p:spPr>
          <a:xfrm>
            <a:off x="484552" y="2436473"/>
            <a:ext cx="5332026" cy="823912"/>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2EC6A7C-6260-463D-B3FD-71A07ACD0669}"/>
              </a:ext>
            </a:extLst>
          </p:cNvPr>
          <p:cNvSpPr>
            <a:spLocks noGrp="1"/>
          </p:cNvSpPr>
          <p:nvPr>
            <p:ph sz="half" idx="2"/>
          </p:nvPr>
        </p:nvSpPr>
        <p:spPr>
          <a:xfrm>
            <a:off x="484552" y="3409051"/>
            <a:ext cx="5332026" cy="27806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7BF2AF8D-90ED-4512-9423-C91BF73A99B2}"/>
              </a:ext>
            </a:extLst>
          </p:cNvPr>
          <p:cNvSpPr>
            <a:spLocks noGrp="1"/>
          </p:cNvSpPr>
          <p:nvPr>
            <p:ph type="body" sz="quarter" idx="3"/>
          </p:nvPr>
        </p:nvSpPr>
        <p:spPr>
          <a:xfrm>
            <a:off x="6270162" y="2436473"/>
            <a:ext cx="5358285" cy="823912"/>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ED838EA-E20D-4CC3-83C2-AFE0DE9F7376}"/>
              </a:ext>
            </a:extLst>
          </p:cNvPr>
          <p:cNvSpPr>
            <a:spLocks noGrp="1"/>
          </p:cNvSpPr>
          <p:nvPr>
            <p:ph sz="quarter" idx="4"/>
          </p:nvPr>
        </p:nvSpPr>
        <p:spPr>
          <a:xfrm>
            <a:off x="6270162" y="3409051"/>
            <a:ext cx="5358285" cy="27806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3603F8A-08E1-4160-9B7E-E0CA4BF8EC3C}"/>
              </a:ext>
            </a:extLst>
          </p:cNvPr>
          <p:cNvSpPr>
            <a:spLocks noGrp="1"/>
          </p:cNvSpPr>
          <p:nvPr>
            <p:ph type="dt" sz="half" idx="10"/>
          </p:nvPr>
        </p:nvSpPr>
        <p:spPr/>
        <p:txBody>
          <a:bodyPr/>
          <a:lstStyle/>
          <a:p>
            <a:fld id="{70127434-4794-409A-9547-04789BA47588}" type="datetime1">
              <a:rPr lang="en-US" smtClean="0"/>
              <a:t>12/10/2024</a:t>
            </a:fld>
            <a:endParaRPr lang="en-US"/>
          </a:p>
        </p:txBody>
      </p:sp>
      <p:sp>
        <p:nvSpPr>
          <p:cNvPr id="8" name="Footer Placeholder 7">
            <a:extLst>
              <a:ext uri="{FF2B5EF4-FFF2-40B4-BE49-F238E27FC236}">
                <a16:creationId xmlns:a16="http://schemas.microsoft.com/office/drawing/2014/main" id="{118291AB-3C5C-4BE1-9E50-02F4893363E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A596E64-CD6C-4CF7-8624-FA4AE9760EEB}"/>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37511044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3562B3-06A0-4F2F-96EC-A062DAE2FE7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8FC0095-49F0-4A83-AE8C-9D13E15C2BD8}"/>
              </a:ext>
            </a:extLst>
          </p:cNvPr>
          <p:cNvSpPr>
            <a:spLocks noGrp="1"/>
          </p:cNvSpPr>
          <p:nvPr>
            <p:ph type="dt" sz="half" idx="10"/>
          </p:nvPr>
        </p:nvSpPr>
        <p:spPr/>
        <p:txBody>
          <a:bodyPr/>
          <a:lstStyle/>
          <a:p>
            <a:fld id="{85658635-357A-4E3D-B824-A5CEFDB8449C}" type="datetime1">
              <a:rPr lang="en-US" smtClean="0"/>
              <a:t>12/10/2024</a:t>
            </a:fld>
            <a:endParaRPr lang="en-US"/>
          </a:p>
        </p:txBody>
      </p:sp>
      <p:sp>
        <p:nvSpPr>
          <p:cNvPr id="4" name="Footer Placeholder 3">
            <a:extLst>
              <a:ext uri="{FF2B5EF4-FFF2-40B4-BE49-F238E27FC236}">
                <a16:creationId xmlns:a16="http://schemas.microsoft.com/office/drawing/2014/main" id="{61824898-D4EA-497A-8FC8-43E0D0213BE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44821F6-2C08-450C-A18C-702D7384292F}"/>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39184690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3FFE119-5FCA-4D9C-9C07-1B81A0BF3BFF}"/>
              </a:ext>
            </a:extLst>
          </p:cNvPr>
          <p:cNvSpPr>
            <a:spLocks noGrp="1"/>
          </p:cNvSpPr>
          <p:nvPr>
            <p:ph type="dt" sz="half" idx="10"/>
          </p:nvPr>
        </p:nvSpPr>
        <p:spPr/>
        <p:txBody>
          <a:bodyPr/>
          <a:lstStyle/>
          <a:p>
            <a:fld id="{7E86FF77-2719-4AD0-8740-0B90FF5D1EFB}" type="datetime1">
              <a:rPr lang="en-US" smtClean="0"/>
              <a:t>12/10/2024</a:t>
            </a:fld>
            <a:endParaRPr lang="en-US"/>
          </a:p>
        </p:txBody>
      </p:sp>
      <p:sp>
        <p:nvSpPr>
          <p:cNvPr id="3" name="Footer Placeholder 2">
            <a:extLst>
              <a:ext uri="{FF2B5EF4-FFF2-40B4-BE49-F238E27FC236}">
                <a16:creationId xmlns:a16="http://schemas.microsoft.com/office/drawing/2014/main" id="{2A2C5995-6284-4D7F-AB1C-CA8FE63A786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11E4B0D-9C21-48D0-9438-C473706814B3}"/>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27261657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27" name="Group 26">
            <a:extLst>
              <a:ext uri="{FF2B5EF4-FFF2-40B4-BE49-F238E27FC236}">
                <a16:creationId xmlns:a16="http://schemas.microsoft.com/office/drawing/2014/main" id="{90AF76DA-8F95-47D9-9EB6-B1EC93437387}"/>
              </a:ext>
            </a:extLst>
          </p:cNvPr>
          <p:cNvGrpSpPr/>
          <p:nvPr/>
        </p:nvGrpSpPr>
        <p:grpSpPr>
          <a:xfrm>
            <a:off x="2" y="0"/>
            <a:ext cx="6095998" cy="6858002"/>
            <a:chOff x="1" y="4563942"/>
            <a:chExt cx="12192005" cy="2294060"/>
          </a:xfrm>
        </p:grpSpPr>
        <p:sp>
          <p:nvSpPr>
            <p:cNvPr id="28" name="Rectangle 27">
              <a:extLst>
                <a:ext uri="{FF2B5EF4-FFF2-40B4-BE49-F238E27FC236}">
                  <a16:creationId xmlns:a16="http://schemas.microsoft.com/office/drawing/2014/main" id="{31355B14-077B-4BA1-962D-6E97D93FFCCC}"/>
                </a:ext>
              </a:extLst>
            </p:cNvPr>
            <p:cNvSpPr/>
            <p:nvPr/>
          </p:nvSpPr>
          <p:spPr>
            <a:xfrm>
              <a:off x="10" y="4563942"/>
              <a:ext cx="12191996" cy="22940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7230B99F-AC6F-4973-A35E-16C87C38711D}"/>
                </a:ext>
              </a:extLst>
            </p:cNvPr>
            <p:cNvSpPr/>
            <p:nvPr/>
          </p:nvSpPr>
          <p:spPr>
            <a:xfrm>
              <a:off x="1" y="4563942"/>
              <a:ext cx="12192000" cy="2294060"/>
            </a:xfrm>
            <a:prstGeom prst="rect">
              <a:avLst/>
            </a:prstGeom>
            <a:solidFill>
              <a:srgbClr val="FFFFF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5" name="Rectangle 24">
            <a:extLst>
              <a:ext uri="{FF2B5EF4-FFF2-40B4-BE49-F238E27FC236}">
                <a16:creationId xmlns:a16="http://schemas.microsoft.com/office/drawing/2014/main" id="{58E41614-9483-47F8-A429-FB0D1C5AA89A}"/>
              </a:ext>
            </a:extLst>
          </p:cNvPr>
          <p:cNvSpPr/>
          <p:nvPr/>
        </p:nvSpPr>
        <p:spPr>
          <a:xfrm>
            <a:off x="0" y="0"/>
            <a:ext cx="6095999" cy="22911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6B5E91C-3C4F-40A2-BCC6-918D3BEDD24B}"/>
              </a:ext>
            </a:extLst>
          </p:cNvPr>
          <p:cNvSpPr>
            <a:spLocks noGrp="1"/>
          </p:cNvSpPr>
          <p:nvPr>
            <p:ph type="title"/>
          </p:nvPr>
        </p:nvSpPr>
        <p:spPr>
          <a:xfrm>
            <a:off x="484552" y="457200"/>
            <a:ext cx="5287234" cy="1600200"/>
          </a:xfrm>
        </p:spPr>
        <p:txBody>
          <a:bodyPr anchor="b">
            <a:norm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330F113-1C61-4F74-BD5B-727668BBEAFC}"/>
              </a:ext>
            </a:extLst>
          </p:cNvPr>
          <p:cNvSpPr>
            <a:spLocks noGrp="1"/>
          </p:cNvSpPr>
          <p:nvPr>
            <p:ph idx="1"/>
          </p:nvPr>
        </p:nvSpPr>
        <p:spPr>
          <a:xfrm>
            <a:off x="6270162" y="457201"/>
            <a:ext cx="5085226" cy="54038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410EB228-A180-4DF6-9D5B-2CF86B6B9BB0}"/>
              </a:ext>
            </a:extLst>
          </p:cNvPr>
          <p:cNvSpPr>
            <a:spLocks noGrp="1"/>
          </p:cNvSpPr>
          <p:nvPr>
            <p:ph type="body" sz="half" idx="2"/>
          </p:nvPr>
        </p:nvSpPr>
        <p:spPr>
          <a:xfrm>
            <a:off x="484552" y="2514600"/>
            <a:ext cx="5287234" cy="3354388"/>
          </a:xfrm>
        </p:spPr>
        <p:txBody>
          <a:bodyP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A913719-D65D-4BAE-97B7-FAE8F39982EF}"/>
              </a:ext>
            </a:extLst>
          </p:cNvPr>
          <p:cNvSpPr>
            <a:spLocks noGrp="1"/>
          </p:cNvSpPr>
          <p:nvPr>
            <p:ph type="dt" sz="half" idx="10"/>
          </p:nvPr>
        </p:nvSpPr>
        <p:spPr/>
        <p:txBody>
          <a:bodyPr/>
          <a:lstStyle/>
          <a:p>
            <a:fld id="{6E441C83-1089-48B9-8B65-293D4C236D35}" type="datetime1">
              <a:rPr lang="en-US" smtClean="0"/>
              <a:t>12/10/2024</a:t>
            </a:fld>
            <a:endParaRPr lang="en-US"/>
          </a:p>
        </p:txBody>
      </p:sp>
      <p:sp>
        <p:nvSpPr>
          <p:cNvPr id="6" name="Footer Placeholder 5">
            <a:extLst>
              <a:ext uri="{FF2B5EF4-FFF2-40B4-BE49-F238E27FC236}">
                <a16:creationId xmlns:a16="http://schemas.microsoft.com/office/drawing/2014/main" id="{F747F5BB-DC3C-45D1-A0D2-05168FECA25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C344BA3-19DB-4072-9A2C-08C92361AF9C}"/>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7785236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B0A6909D-DC0B-4221-8140-21E981D896AF}"/>
              </a:ext>
            </a:extLst>
          </p:cNvPr>
          <p:cNvGrpSpPr/>
          <p:nvPr/>
        </p:nvGrpSpPr>
        <p:grpSpPr>
          <a:xfrm>
            <a:off x="2" y="0"/>
            <a:ext cx="6095998" cy="6858002"/>
            <a:chOff x="1" y="4563942"/>
            <a:chExt cx="12192005" cy="2294060"/>
          </a:xfrm>
        </p:grpSpPr>
        <p:sp>
          <p:nvSpPr>
            <p:cNvPr id="9" name="Rectangle 8">
              <a:extLst>
                <a:ext uri="{FF2B5EF4-FFF2-40B4-BE49-F238E27FC236}">
                  <a16:creationId xmlns:a16="http://schemas.microsoft.com/office/drawing/2014/main" id="{53D581C2-F39E-4958-A3F3-BB65AB1C5E66}"/>
                </a:ext>
              </a:extLst>
            </p:cNvPr>
            <p:cNvSpPr/>
            <p:nvPr/>
          </p:nvSpPr>
          <p:spPr>
            <a:xfrm>
              <a:off x="10" y="4563942"/>
              <a:ext cx="12191996" cy="22940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FD77040-27EF-4D2C-8D34-32337B0C8544}"/>
                </a:ext>
              </a:extLst>
            </p:cNvPr>
            <p:cNvSpPr/>
            <p:nvPr/>
          </p:nvSpPr>
          <p:spPr>
            <a:xfrm>
              <a:off x="1" y="4563942"/>
              <a:ext cx="12192000" cy="2294060"/>
            </a:xfrm>
            <a:prstGeom prst="rect">
              <a:avLst/>
            </a:prstGeom>
            <a:solidFill>
              <a:srgbClr val="FFFFF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Rectangle 10">
            <a:extLst>
              <a:ext uri="{FF2B5EF4-FFF2-40B4-BE49-F238E27FC236}">
                <a16:creationId xmlns:a16="http://schemas.microsoft.com/office/drawing/2014/main" id="{E1A26D20-69F8-4BBC-98C0-BEB470AB8284}"/>
              </a:ext>
            </a:extLst>
          </p:cNvPr>
          <p:cNvSpPr/>
          <p:nvPr/>
        </p:nvSpPr>
        <p:spPr>
          <a:xfrm>
            <a:off x="0" y="0"/>
            <a:ext cx="6095999" cy="22911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547B6BC-4B2A-4001-9634-47473F82701E}"/>
              </a:ext>
            </a:extLst>
          </p:cNvPr>
          <p:cNvSpPr>
            <a:spLocks noGrp="1"/>
          </p:cNvSpPr>
          <p:nvPr>
            <p:ph type="title"/>
          </p:nvPr>
        </p:nvSpPr>
        <p:spPr>
          <a:xfrm>
            <a:off x="484552" y="457200"/>
            <a:ext cx="5211519" cy="1600200"/>
          </a:xfrm>
        </p:spPr>
        <p:txBody>
          <a:bodyPr anchor="b">
            <a:normAutofit/>
          </a:bodyPr>
          <a:lstStyle>
            <a:lvl1pPr>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0497D074-2CCB-4AB8-A7A0-7847D3C1EF8A}"/>
              </a:ext>
            </a:extLst>
          </p:cNvPr>
          <p:cNvSpPr>
            <a:spLocks noGrp="1"/>
          </p:cNvSpPr>
          <p:nvPr>
            <p:ph type="pic" idx="1"/>
          </p:nvPr>
        </p:nvSpPr>
        <p:spPr>
          <a:xfrm>
            <a:off x="6270162" y="457201"/>
            <a:ext cx="5085226"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51FB94BD-D906-4213-9F31-1BE17A86F926}"/>
              </a:ext>
            </a:extLst>
          </p:cNvPr>
          <p:cNvSpPr>
            <a:spLocks noGrp="1"/>
          </p:cNvSpPr>
          <p:nvPr>
            <p:ph type="body" sz="half" idx="2"/>
          </p:nvPr>
        </p:nvSpPr>
        <p:spPr>
          <a:xfrm>
            <a:off x="484552" y="2514600"/>
            <a:ext cx="5211519" cy="3354388"/>
          </a:xfrm>
        </p:spPr>
        <p:txBody>
          <a:bodyP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C1B8431-70CB-4E9F-8A49-CDFF18554212}"/>
              </a:ext>
            </a:extLst>
          </p:cNvPr>
          <p:cNvSpPr>
            <a:spLocks noGrp="1"/>
          </p:cNvSpPr>
          <p:nvPr>
            <p:ph type="dt" sz="half" idx="10"/>
          </p:nvPr>
        </p:nvSpPr>
        <p:spPr/>
        <p:txBody>
          <a:bodyPr/>
          <a:lstStyle/>
          <a:p>
            <a:fld id="{D162FE45-CC1E-47DB-8B82-6CF0636FBDB8}" type="datetime1">
              <a:rPr lang="en-US" smtClean="0"/>
              <a:t>12/10/2024</a:t>
            </a:fld>
            <a:endParaRPr lang="en-US"/>
          </a:p>
        </p:txBody>
      </p:sp>
      <p:sp>
        <p:nvSpPr>
          <p:cNvPr id="6" name="Footer Placeholder 5">
            <a:extLst>
              <a:ext uri="{FF2B5EF4-FFF2-40B4-BE49-F238E27FC236}">
                <a16:creationId xmlns:a16="http://schemas.microsoft.com/office/drawing/2014/main" id="{ADD2F293-170E-410E-88BF-187A63C5E05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BED93A2-588D-43B5-B6FA-0B7892E6E138}"/>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15491438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A26A151-13BF-4305-A6DC-9DC7C9877195}"/>
              </a:ext>
            </a:extLst>
          </p:cNvPr>
          <p:cNvSpPr/>
          <p:nvPr/>
        </p:nvSpPr>
        <p:spPr>
          <a:xfrm>
            <a:off x="0" y="0"/>
            <a:ext cx="12192000" cy="22911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3DEE6AE3-3BCC-4B3B-AC4E-60F91014449A}"/>
              </a:ext>
            </a:extLst>
          </p:cNvPr>
          <p:cNvSpPr>
            <a:spLocks noGrp="1"/>
          </p:cNvSpPr>
          <p:nvPr>
            <p:ph type="title"/>
          </p:nvPr>
        </p:nvSpPr>
        <p:spPr>
          <a:xfrm>
            <a:off x="484552" y="365125"/>
            <a:ext cx="10869248" cy="168751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4CB514A-E7EA-41A8-ADBA-85CA1DF6D349}"/>
              </a:ext>
            </a:extLst>
          </p:cNvPr>
          <p:cNvSpPr>
            <a:spLocks noGrp="1"/>
          </p:cNvSpPr>
          <p:nvPr>
            <p:ph type="body" idx="1"/>
          </p:nvPr>
        </p:nvSpPr>
        <p:spPr>
          <a:xfrm>
            <a:off x="484552" y="2576513"/>
            <a:ext cx="10869248" cy="360045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19CB0BD-D6E3-4B3D-BCBB-6FECA5D6323C}"/>
              </a:ext>
            </a:extLst>
          </p:cNvPr>
          <p:cNvSpPr>
            <a:spLocks noGrp="1"/>
          </p:cNvSpPr>
          <p:nvPr>
            <p:ph type="dt" sz="half" idx="2"/>
          </p:nvPr>
        </p:nvSpPr>
        <p:spPr>
          <a:xfrm>
            <a:off x="146221" y="6357208"/>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51FC8E16-3C03-4238-9C6F-B34F3D10F77E}" type="datetime1">
              <a:rPr lang="en-US" smtClean="0"/>
              <a:t>12/10/2024</a:t>
            </a:fld>
            <a:endParaRPr lang="en-US" dirty="0"/>
          </a:p>
        </p:txBody>
      </p:sp>
      <p:sp>
        <p:nvSpPr>
          <p:cNvPr id="5" name="Footer Placeholder 4">
            <a:extLst>
              <a:ext uri="{FF2B5EF4-FFF2-40B4-BE49-F238E27FC236}">
                <a16:creationId xmlns:a16="http://schemas.microsoft.com/office/drawing/2014/main" id="{A84147F7-B466-4892-BE27-876F947515C8}"/>
              </a:ext>
            </a:extLst>
          </p:cNvPr>
          <p:cNvSpPr>
            <a:spLocks noGrp="1"/>
          </p:cNvSpPr>
          <p:nvPr>
            <p:ph type="ftr" sz="quarter" idx="3"/>
          </p:nvPr>
        </p:nvSpPr>
        <p:spPr>
          <a:xfrm>
            <a:off x="6270162" y="6356350"/>
            <a:ext cx="4114800"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264B4FE0-65CC-4435-A6AF-150E52F35BB8}"/>
              </a:ext>
            </a:extLst>
          </p:cNvPr>
          <p:cNvSpPr>
            <a:spLocks noGrp="1"/>
          </p:cNvSpPr>
          <p:nvPr>
            <p:ph type="sldNum" sz="quarter" idx="4"/>
          </p:nvPr>
        </p:nvSpPr>
        <p:spPr>
          <a:xfrm>
            <a:off x="10764983" y="6356350"/>
            <a:ext cx="1280796"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F646F3F-274D-499B-ABBE-824EB4ABDC3D}" type="slidenum">
              <a:rPr lang="en-US" smtClean="0"/>
              <a:pPr/>
              <a:t>‹#›</a:t>
            </a:fld>
            <a:endParaRPr lang="en-US" dirty="0"/>
          </a:p>
        </p:txBody>
      </p:sp>
    </p:spTree>
    <p:extLst>
      <p:ext uri="{BB962C8B-B14F-4D97-AF65-F5344CB8AC3E}">
        <p14:creationId xmlns:p14="http://schemas.microsoft.com/office/powerpoint/2010/main" val="3108866460"/>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79" r:id="rId6"/>
    <p:sldLayoutId id="2147483675" r:id="rId7"/>
    <p:sldLayoutId id="2147483676" r:id="rId8"/>
    <p:sldLayoutId id="2147483677" r:id="rId9"/>
    <p:sldLayoutId id="2147483678" r:id="rId10"/>
    <p:sldLayoutId id="2147483680" r:id="rId11"/>
  </p:sldLayoutIdLst>
  <p:hf sldNum="0" hdr="0" ftr="0" dt="0"/>
  <p:txStyles>
    <p:titleStyle>
      <a:lvl1pPr algn="l" defTabSz="914400" rtl="0" eaLnBrk="1" latinLnBrk="0" hangingPunct="1">
        <a:lnSpc>
          <a:spcPct val="100000"/>
        </a:lnSpc>
        <a:spcBef>
          <a:spcPct val="0"/>
        </a:spcBef>
        <a:buNone/>
        <a:defRPr sz="5400" kern="1200">
          <a:solidFill>
            <a:schemeClr val="bg1"/>
          </a:solidFill>
          <a:latin typeface="+mj-lt"/>
          <a:ea typeface="+mj-ea"/>
          <a:cs typeface="+mj-cs"/>
        </a:defRPr>
      </a:lvl1pPr>
    </p:titleStyle>
    <p:bodyStyle>
      <a:lvl1pPr marL="0" indent="0" algn="l" defTabSz="914400" rtl="0" eaLnBrk="1" latinLnBrk="0" hangingPunct="1">
        <a:lnSpc>
          <a:spcPct val="120000"/>
        </a:lnSpc>
        <a:spcBef>
          <a:spcPts val="1000"/>
        </a:spcBef>
        <a:buFont typeface="Arial" panose="020B0604020202020204" pitchFamily="34" charset="0"/>
        <a:buNone/>
        <a:defRPr sz="2000" kern="1200">
          <a:solidFill>
            <a:schemeClr val="tx1"/>
          </a:solidFill>
          <a:latin typeface="+mn-lt"/>
          <a:ea typeface="+mn-ea"/>
          <a:cs typeface="+mn-cs"/>
        </a:defRPr>
      </a:lvl1pPr>
      <a:lvl2pPr marL="228600" indent="0" algn="l" defTabSz="914400" rtl="0" eaLnBrk="1" latinLnBrk="0" hangingPunct="1">
        <a:lnSpc>
          <a:spcPct val="120000"/>
        </a:lnSpc>
        <a:spcBef>
          <a:spcPts val="500"/>
        </a:spcBef>
        <a:buFont typeface="Arial" panose="020B0604020202020204" pitchFamily="34" charset="0"/>
        <a:buNone/>
        <a:defRPr sz="1800" kern="1200">
          <a:solidFill>
            <a:schemeClr val="tx1"/>
          </a:solidFill>
          <a:latin typeface="+mn-lt"/>
          <a:ea typeface="+mn-ea"/>
          <a:cs typeface="+mn-cs"/>
        </a:defRPr>
      </a:lvl2pPr>
      <a:lvl3pPr marL="457200" indent="0" algn="l" defTabSz="914400" rtl="0" eaLnBrk="1" latinLnBrk="0" hangingPunct="1">
        <a:lnSpc>
          <a:spcPct val="120000"/>
        </a:lnSpc>
        <a:spcBef>
          <a:spcPts val="500"/>
        </a:spcBef>
        <a:buFont typeface="Arial" panose="020B0604020202020204" pitchFamily="34" charset="0"/>
        <a:buNone/>
        <a:defRPr sz="1600" kern="1200">
          <a:solidFill>
            <a:schemeClr val="tx1"/>
          </a:solidFill>
          <a:latin typeface="+mn-lt"/>
          <a:ea typeface="+mn-ea"/>
          <a:cs typeface="+mn-cs"/>
        </a:defRPr>
      </a:lvl3pPr>
      <a:lvl4pPr marL="685800" indent="0" algn="l" defTabSz="914400" rtl="0" eaLnBrk="1" latinLnBrk="0" hangingPunct="1">
        <a:lnSpc>
          <a:spcPct val="120000"/>
        </a:lnSpc>
        <a:spcBef>
          <a:spcPts val="500"/>
        </a:spcBef>
        <a:buFont typeface="Arial" panose="020B0604020202020204" pitchFamily="34" charset="0"/>
        <a:buNone/>
        <a:defRPr sz="1400" kern="1200">
          <a:solidFill>
            <a:schemeClr val="tx1"/>
          </a:solidFill>
          <a:latin typeface="+mn-lt"/>
          <a:ea typeface="+mn-ea"/>
          <a:cs typeface="+mn-cs"/>
        </a:defRPr>
      </a:lvl4pPr>
      <a:lvl5pPr marL="914400" indent="0" algn="l" defTabSz="914400" rtl="0" eaLnBrk="1" latinLnBrk="0" hangingPunct="1">
        <a:lnSpc>
          <a:spcPct val="120000"/>
        </a:lnSpc>
        <a:spcBef>
          <a:spcPts val="5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4C0C11B-582D-4BD6-AFEF-ED15AAF160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2EF3F9A-9717-4ACB-A30D-96694842C4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9143999" cy="228322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FE9EFB5-67F8-1639-4CA6-6774AB501C1B}"/>
              </a:ext>
            </a:extLst>
          </p:cNvPr>
          <p:cNvSpPr>
            <a:spLocks noGrp="1"/>
          </p:cNvSpPr>
          <p:nvPr>
            <p:ph type="ctrTitle"/>
          </p:nvPr>
        </p:nvSpPr>
        <p:spPr>
          <a:xfrm>
            <a:off x="484553" y="397275"/>
            <a:ext cx="8476567" cy="1638259"/>
          </a:xfrm>
        </p:spPr>
        <p:txBody>
          <a:bodyPr anchor="ctr">
            <a:normAutofit fontScale="90000"/>
          </a:bodyPr>
          <a:lstStyle/>
          <a:p>
            <a:r>
              <a:rPr lang="en-US" sz="5400" dirty="0"/>
              <a:t>Statistical and Predictive Modeling II (DATA 2204)</a:t>
            </a:r>
            <a:br>
              <a:rPr lang="en-US" sz="5400" dirty="0"/>
            </a:br>
            <a:r>
              <a:rPr lang="en-IN" sz="3000" dirty="0"/>
              <a:t> </a:t>
            </a:r>
            <a:r>
              <a:rPr lang="en-IN" sz="3000" cap="none" dirty="0"/>
              <a:t>Final Project</a:t>
            </a:r>
            <a:endParaRPr lang="en-IN" dirty="0"/>
          </a:p>
        </p:txBody>
      </p:sp>
      <p:sp>
        <p:nvSpPr>
          <p:cNvPr id="3" name="Subtitle 2">
            <a:extLst>
              <a:ext uri="{FF2B5EF4-FFF2-40B4-BE49-F238E27FC236}">
                <a16:creationId xmlns:a16="http://schemas.microsoft.com/office/drawing/2014/main" id="{7594E45C-1A60-3D5D-9C96-5964ABE5242A}"/>
              </a:ext>
            </a:extLst>
          </p:cNvPr>
          <p:cNvSpPr>
            <a:spLocks noGrp="1"/>
          </p:cNvSpPr>
          <p:nvPr>
            <p:ph type="subTitle" idx="1"/>
          </p:nvPr>
        </p:nvSpPr>
        <p:spPr>
          <a:xfrm>
            <a:off x="9386684" y="397275"/>
            <a:ext cx="2436905" cy="1638260"/>
          </a:xfrm>
        </p:spPr>
        <p:txBody>
          <a:bodyPr anchor="ctr">
            <a:normAutofit/>
          </a:bodyPr>
          <a:lstStyle/>
          <a:p>
            <a:r>
              <a:rPr lang="en-IN" sz="1800" dirty="0">
                <a:latin typeface="Aptos" panose="020B0004020202020204" pitchFamily="34" charset="0"/>
              </a:rPr>
              <a:t>Sayali Kumbhar (100950732) </a:t>
            </a:r>
          </a:p>
          <a:p>
            <a:r>
              <a:rPr lang="en-IN" sz="1800" dirty="0">
                <a:latin typeface="Aptos" panose="020B0004020202020204" pitchFamily="34" charset="0"/>
              </a:rPr>
              <a:t>Date: December 10, 2024</a:t>
            </a:r>
            <a:r>
              <a:rPr lang="en-IN" sz="1800" dirty="0">
                <a:latin typeface="Times New Roman" panose="02020603050405020304" pitchFamily="18" charset="0"/>
              </a:rPr>
              <a:t> </a:t>
            </a:r>
          </a:p>
          <a:p>
            <a:endParaRPr lang="en-IN" sz="1800" dirty="0">
              <a:solidFill>
                <a:srgbClr val="FFFFFF"/>
              </a:solidFill>
            </a:endParaRPr>
          </a:p>
          <a:p>
            <a:endParaRPr lang="en-IN" sz="1800" dirty="0"/>
          </a:p>
        </p:txBody>
      </p:sp>
      <p:pic>
        <p:nvPicPr>
          <p:cNvPr id="4" name="Picture 3">
            <a:extLst>
              <a:ext uri="{FF2B5EF4-FFF2-40B4-BE49-F238E27FC236}">
                <a16:creationId xmlns:a16="http://schemas.microsoft.com/office/drawing/2014/main" id="{B600C0D9-4461-52ED-269C-A86E6C8D03B1}"/>
              </a:ext>
            </a:extLst>
          </p:cNvPr>
          <p:cNvPicPr>
            <a:picLocks noChangeAspect="1"/>
          </p:cNvPicPr>
          <p:nvPr/>
        </p:nvPicPr>
        <p:blipFill>
          <a:blip r:embed="rId2"/>
          <a:srcRect t="30546" b="2747"/>
          <a:stretch/>
        </p:blipFill>
        <p:spPr>
          <a:xfrm>
            <a:off x="20" y="2283223"/>
            <a:ext cx="9143978" cy="4574778"/>
          </a:xfrm>
          <a:prstGeom prst="rect">
            <a:avLst/>
          </a:prstGeom>
        </p:spPr>
      </p:pic>
    </p:spTree>
    <p:extLst>
      <p:ext uri="{BB962C8B-B14F-4D97-AF65-F5344CB8AC3E}">
        <p14:creationId xmlns:p14="http://schemas.microsoft.com/office/powerpoint/2010/main" val="41522782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3C0582-0440-8208-1E62-0D1B4951968B}"/>
              </a:ext>
            </a:extLst>
          </p:cNvPr>
          <p:cNvSpPr>
            <a:spLocks noGrp="1"/>
          </p:cNvSpPr>
          <p:nvPr>
            <p:ph type="title"/>
          </p:nvPr>
        </p:nvSpPr>
        <p:spPr/>
        <p:txBody>
          <a:bodyPr/>
          <a:lstStyle/>
          <a:p>
            <a:r>
              <a:rPr lang="en-IN" sz="5400" b="1" kern="100" dirty="0">
                <a:effectLst/>
                <a:latin typeface="Aptos" panose="020B0004020202020204" pitchFamily="34" charset="0"/>
                <a:ea typeface="Aptos" panose="020B0004020202020204" pitchFamily="34" charset="0"/>
                <a:cs typeface="Times New Roman" panose="02020603050405020304" pitchFamily="18" charset="0"/>
              </a:rPr>
              <a:t>Ensemble Model Insights</a:t>
            </a:r>
            <a:endParaRPr lang="en-IN" dirty="0"/>
          </a:p>
        </p:txBody>
      </p:sp>
      <p:sp>
        <p:nvSpPr>
          <p:cNvPr id="3" name="Content Placeholder 2">
            <a:extLst>
              <a:ext uri="{FF2B5EF4-FFF2-40B4-BE49-F238E27FC236}">
                <a16:creationId xmlns:a16="http://schemas.microsoft.com/office/drawing/2014/main" id="{CE649545-6D61-30D6-F95D-1EEF3F30F16A}"/>
              </a:ext>
            </a:extLst>
          </p:cNvPr>
          <p:cNvSpPr>
            <a:spLocks noGrp="1"/>
          </p:cNvSpPr>
          <p:nvPr>
            <p:ph idx="1"/>
          </p:nvPr>
        </p:nvSpPr>
        <p:spPr/>
        <p:txBody>
          <a:bodyPr>
            <a:normAutofit/>
          </a:bodyPr>
          <a:lstStyle/>
          <a:p>
            <a:pPr marL="342900" lvl="0" indent="-342900">
              <a:lnSpc>
                <a:spcPct val="107000"/>
              </a:lnSpc>
              <a:spcAft>
                <a:spcPts val="800"/>
              </a:spcAft>
              <a:buFont typeface="+mj-lt"/>
              <a:buAutoNum type="arabicPeriod"/>
              <a:tabLst>
                <a:tab pos="457200" algn="l"/>
              </a:tabLst>
            </a:pPr>
            <a:r>
              <a:rPr lang="en-IN" sz="1500" b="1" kern="100" dirty="0">
                <a:effectLst/>
                <a:latin typeface="Times New Roman" panose="02020603050405020304" pitchFamily="18" charset="0"/>
                <a:ea typeface="Aptos" panose="020B0004020202020204" pitchFamily="34" charset="0"/>
                <a:cs typeface="Times New Roman" panose="02020603050405020304" pitchFamily="18" charset="0"/>
              </a:rPr>
              <a:t>Ensemble Voting Classifier 1</a:t>
            </a:r>
            <a:r>
              <a:rPr lang="en-IN" sz="1500" kern="100" dirty="0">
                <a:effectLst/>
                <a:latin typeface="Times New Roman" panose="02020603050405020304" pitchFamily="18" charset="0"/>
                <a:ea typeface="Aptos" panose="020B0004020202020204" pitchFamily="34" charset="0"/>
                <a:cs typeface="Times New Roman" panose="02020603050405020304" pitchFamily="18" charset="0"/>
              </a:rPr>
              <a:t> proves that combining Logistic Regression with Gradient Boosting is effective, outperforming both Logistic Regression and Naive Bayes in terms of accuracy.</a:t>
            </a:r>
          </a:p>
          <a:p>
            <a:pPr marL="342900" lvl="0" indent="-342900">
              <a:lnSpc>
                <a:spcPct val="107000"/>
              </a:lnSpc>
              <a:spcAft>
                <a:spcPts val="800"/>
              </a:spcAft>
              <a:buFont typeface="+mj-lt"/>
              <a:buAutoNum type="arabicPeriod"/>
              <a:tabLst>
                <a:tab pos="457200" algn="l"/>
              </a:tabLst>
            </a:pPr>
            <a:r>
              <a:rPr lang="en-IN" sz="1500" b="1" kern="100" dirty="0">
                <a:effectLst/>
                <a:latin typeface="Times New Roman" panose="02020603050405020304" pitchFamily="18" charset="0"/>
                <a:ea typeface="Aptos" panose="020B0004020202020204" pitchFamily="34" charset="0"/>
                <a:cs typeface="Times New Roman" panose="02020603050405020304" pitchFamily="18" charset="0"/>
              </a:rPr>
              <a:t>Ensemble Voting Classifier 2</a:t>
            </a:r>
            <a:r>
              <a:rPr lang="en-IN" sz="1500" kern="100" dirty="0">
                <a:effectLst/>
                <a:latin typeface="Times New Roman" panose="02020603050405020304" pitchFamily="18" charset="0"/>
                <a:ea typeface="Aptos" panose="020B0004020202020204" pitchFamily="34" charset="0"/>
                <a:cs typeface="Times New Roman" panose="02020603050405020304" pitchFamily="18" charset="0"/>
              </a:rPr>
              <a:t>, Even though it is an ensemble, it performs significantly worse than Logistic Regression, indicating that using Naive Bayes and Bagging together is not advantageous in this situation.</a:t>
            </a:r>
          </a:p>
          <a:p>
            <a:pPr>
              <a:lnSpc>
                <a:spcPct val="107000"/>
              </a:lnSpc>
              <a:spcAft>
                <a:spcPts val="800"/>
              </a:spcAft>
            </a:pPr>
            <a:r>
              <a:rPr lang="en-IN" sz="1500" kern="0" dirty="0">
                <a:effectLst/>
                <a:latin typeface="Times New Roman" panose="02020603050405020304" pitchFamily="18" charset="0"/>
                <a:ea typeface="Times New Roman" panose="02020603050405020304" pitchFamily="18" charset="0"/>
                <a:cs typeface="Times New Roman" panose="02020603050405020304" pitchFamily="18" charset="0"/>
              </a:rPr>
              <a:t>Since it handles the complexity of the dataset better and has higher accuracy, the Voting Classifier 1 (Logistic Regression + Gradient Boosting) is the model that is most advised for Mr. John Hughes.</a:t>
            </a:r>
            <a:endParaRPr lang="en-IN" sz="1500" kern="100" dirty="0">
              <a:effectLst/>
              <a:latin typeface="Times New Roman" panose="02020603050405020304" pitchFamily="18" charset="0"/>
              <a:ea typeface="Aptos" panose="020B0004020202020204" pitchFamily="34" charset="0"/>
              <a:cs typeface="Times New Roman" panose="02020603050405020304" pitchFamily="18" charset="0"/>
            </a:endParaRPr>
          </a:p>
          <a:p>
            <a:endParaRPr lang="en-IN" sz="1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88155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F7023783-1BA7-4B53-8EDC-B7F22732FC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1B8B7D45-C71F-4FD6-BE9F-31CB2467817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305878"/>
            <a:ext cx="12192000" cy="4552121"/>
            <a:chOff x="6096002" y="-9073"/>
            <a:chExt cx="6095998" cy="6867073"/>
          </a:xfrm>
        </p:grpSpPr>
        <p:sp>
          <p:nvSpPr>
            <p:cNvPr id="15" name="Rectangle 14">
              <a:extLst>
                <a:ext uri="{FF2B5EF4-FFF2-40B4-BE49-F238E27FC236}">
                  <a16:creationId xmlns:a16="http://schemas.microsoft.com/office/drawing/2014/main" id="{4F0E55DB-2DD2-4990-952E-AF7499C79C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2" y="-9073"/>
              <a:ext cx="6095998" cy="686707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E131DE2E-D7A0-4137-B8A6-3F996F89AD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2" y="-6987"/>
              <a:ext cx="6095998" cy="6864987"/>
            </a:xfrm>
            <a:prstGeom prst="rect">
              <a:avLst/>
            </a:prstGeom>
            <a:solidFill>
              <a:srgbClr val="FFFFF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8" name="Rectangle 17">
            <a:extLst>
              <a:ext uri="{FF2B5EF4-FFF2-40B4-BE49-F238E27FC236}">
                <a16:creationId xmlns:a16="http://schemas.microsoft.com/office/drawing/2014/main" id="{0BEECA9E-C489-4B62-9103-5A6D60EA2D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2913"/>
            <a:ext cx="6095996" cy="231879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3756E91-6BF3-9F60-9E8D-9472D21DD458}"/>
              </a:ext>
            </a:extLst>
          </p:cNvPr>
          <p:cNvSpPr>
            <a:spLocks noGrp="1"/>
          </p:cNvSpPr>
          <p:nvPr>
            <p:ph type="title"/>
          </p:nvPr>
        </p:nvSpPr>
        <p:spPr>
          <a:xfrm>
            <a:off x="484552" y="398495"/>
            <a:ext cx="5251230" cy="1601755"/>
          </a:xfrm>
        </p:spPr>
        <p:txBody>
          <a:bodyPr>
            <a:normAutofit/>
          </a:bodyPr>
          <a:lstStyle/>
          <a:p>
            <a:pPr>
              <a:lnSpc>
                <a:spcPct val="90000"/>
              </a:lnSpc>
            </a:pPr>
            <a:r>
              <a:rPr lang="en-IN" sz="2800" b="1" kern="100">
                <a:effectLst/>
                <a:latin typeface="Aptos" panose="020B0004020202020204" pitchFamily="34" charset="0"/>
                <a:ea typeface="Aptos" panose="020B0004020202020204" pitchFamily="34" charset="0"/>
                <a:cs typeface="Times New Roman" panose="02020603050405020304" pitchFamily="18" charset="0"/>
              </a:rPr>
              <a:t>Recommended Model: Voting Ensemble (Logistic Regression + Gradient Boosting)</a:t>
            </a:r>
            <a:endParaRPr lang="en-IN" sz="2800"/>
          </a:p>
        </p:txBody>
      </p:sp>
      <p:pic>
        <p:nvPicPr>
          <p:cNvPr id="7" name="Picture 6">
            <a:extLst>
              <a:ext uri="{FF2B5EF4-FFF2-40B4-BE49-F238E27FC236}">
                <a16:creationId xmlns:a16="http://schemas.microsoft.com/office/drawing/2014/main" id="{EE4B3D84-F68A-D8EE-4352-94675AD34EA8}"/>
              </a:ext>
            </a:extLst>
          </p:cNvPr>
          <p:cNvPicPr>
            <a:picLocks noChangeAspect="1"/>
          </p:cNvPicPr>
          <p:nvPr/>
        </p:nvPicPr>
        <p:blipFill>
          <a:blip r:embed="rId2"/>
          <a:stretch>
            <a:fillRect/>
          </a:stretch>
        </p:blipFill>
        <p:spPr>
          <a:xfrm>
            <a:off x="6270162" y="896128"/>
            <a:ext cx="5684356" cy="454749"/>
          </a:xfrm>
          <a:prstGeom prst="rect">
            <a:avLst/>
          </a:prstGeom>
        </p:spPr>
      </p:pic>
      <p:sp>
        <p:nvSpPr>
          <p:cNvPr id="3" name="Content Placeholder 2">
            <a:extLst>
              <a:ext uri="{FF2B5EF4-FFF2-40B4-BE49-F238E27FC236}">
                <a16:creationId xmlns:a16="http://schemas.microsoft.com/office/drawing/2014/main" id="{41EF4260-7BD5-39C6-265D-F58AF34A885A}"/>
              </a:ext>
            </a:extLst>
          </p:cNvPr>
          <p:cNvSpPr>
            <a:spLocks noGrp="1"/>
          </p:cNvSpPr>
          <p:nvPr>
            <p:ph idx="1"/>
          </p:nvPr>
        </p:nvSpPr>
        <p:spPr>
          <a:xfrm>
            <a:off x="484551" y="2665270"/>
            <a:ext cx="10228475" cy="3496539"/>
          </a:xfrm>
        </p:spPr>
        <p:txBody>
          <a:bodyPr>
            <a:noAutofit/>
          </a:bodyPr>
          <a:lstStyle/>
          <a:p>
            <a:pPr>
              <a:lnSpc>
                <a:spcPct val="110000"/>
              </a:lnSpc>
              <a:spcAft>
                <a:spcPts val="800"/>
              </a:spcAft>
            </a:pPr>
            <a:r>
              <a:rPr lang="en-IN" sz="1500" kern="100" dirty="0">
                <a:effectLst/>
                <a:latin typeface="Times New Roman" panose="02020603050405020304" pitchFamily="18" charset="0"/>
                <a:ea typeface="Aptos" panose="020B0004020202020204" pitchFamily="34" charset="0"/>
                <a:cs typeface="Times New Roman" panose="02020603050405020304" pitchFamily="18" charset="0"/>
              </a:rPr>
              <a:t>Based on the results and analysis of the models, the </a:t>
            </a:r>
            <a:r>
              <a:rPr lang="en-IN" sz="1500" b="1" kern="100" dirty="0">
                <a:effectLst/>
                <a:latin typeface="Times New Roman" panose="02020603050405020304" pitchFamily="18" charset="0"/>
                <a:ea typeface="Aptos" panose="020B0004020202020204" pitchFamily="34" charset="0"/>
                <a:cs typeface="Times New Roman" panose="02020603050405020304" pitchFamily="18" charset="0"/>
              </a:rPr>
              <a:t>Voting Ensemble Classifier</a:t>
            </a:r>
            <a:r>
              <a:rPr lang="en-IN" sz="1500" kern="100" dirty="0">
                <a:effectLst/>
                <a:latin typeface="Times New Roman" panose="02020603050405020304" pitchFamily="18" charset="0"/>
                <a:ea typeface="Aptos" panose="020B0004020202020204" pitchFamily="34" charset="0"/>
                <a:cs typeface="Times New Roman" panose="02020603050405020304" pitchFamily="18" charset="0"/>
              </a:rPr>
              <a:t> that combines </a:t>
            </a:r>
            <a:r>
              <a:rPr lang="en-IN" sz="1500" b="1" kern="100" dirty="0">
                <a:effectLst/>
                <a:latin typeface="Times New Roman" panose="02020603050405020304" pitchFamily="18" charset="0"/>
                <a:ea typeface="Aptos" panose="020B0004020202020204" pitchFamily="34" charset="0"/>
                <a:cs typeface="Times New Roman" panose="02020603050405020304" pitchFamily="18" charset="0"/>
              </a:rPr>
              <a:t>Logistic Regression</a:t>
            </a:r>
            <a:r>
              <a:rPr lang="en-IN" sz="1500" kern="100" dirty="0">
                <a:effectLst/>
                <a:latin typeface="Times New Roman" panose="02020603050405020304" pitchFamily="18" charset="0"/>
                <a:ea typeface="Aptos" panose="020B0004020202020204" pitchFamily="34" charset="0"/>
                <a:cs typeface="Times New Roman" panose="02020603050405020304" pitchFamily="18" charset="0"/>
              </a:rPr>
              <a:t> and </a:t>
            </a:r>
            <a:r>
              <a:rPr lang="en-IN" sz="1500" b="1" kern="100" dirty="0">
                <a:effectLst/>
                <a:latin typeface="Times New Roman" panose="02020603050405020304" pitchFamily="18" charset="0"/>
                <a:ea typeface="Aptos" panose="020B0004020202020204" pitchFamily="34" charset="0"/>
                <a:cs typeface="Times New Roman" panose="02020603050405020304" pitchFamily="18" charset="0"/>
              </a:rPr>
              <a:t>Gradient Boosting</a:t>
            </a:r>
            <a:r>
              <a:rPr lang="en-IN" sz="1500" kern="100" dirty="0">
                <a:effectLst/>
                <a:latin typeface="Times New Roman" panose="02020603050405020304" pitchFamily="18" charset="0"/>
                <a:ea typeface="Aptos" panose="020B0004020202020204" pitchFamily="34" charset="0"/>
                <a:cs typeface="Times New Roman" panose="02020603050405020304" pitchFamily="18" charset="0"/>
              </a:rPr>
              <a:t> is the most recommended model for Mr. John Hughes.</a:t>
            </a:r>
          </a:p>
          <a:p>
            <a:pPr>
              <a:lnSpc>
                <a:spcPct val="110000"/>
              </a:lnSpc>
              <a:spcAft>
                <a:spcPts val="800"/>
              </a:spcAft>
            </a:pPr>
            <a:r>
              <a:rPr lang="en-IN" sz="1500" b="1" kern="100" dirty="0">
                <a:effectLst/>
                <a:latin typeface="Times New Roman" panose="02020603050405020304" pitchFamily="18" charset="0"/>
                <a:ea typeface="Aptos" panose="020B0004020202020204" pitchFamily="34" charset="0"/>
                <a:cs typeface="Times New Roman" panose="02020603050405020304" pitchFamily="18" charset="0"/>
              </a:rPr>
              <a:t>Justification:</a:t>
            </a:r>
            <a:endParaRPr lang="en-IN" sz="15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342900" lvl="0" indent="-342900">
              <a:lnSpc>
                <a:spcPct val="110000"/>
              </a:lnSpc>
              <a:spcAft>
                <a:spcPts val="800"/>
              </a:spcAft>
              <a:buSzPts val="1000"/>
              <a:buFont typeface="Symbol" panose="05050102010706020507" pitchFamily="18" charset="2"/>
              <a:buChar char=""/>
              <a:tabLst>
                <a:tab pos="457200" algn="l"/>
              </a:tabLst>
            </a:pPr>
            <a:r>
              <a:rPr lang="en-IN" sz="1500" b="1" kern="100" dirty="0">
                <a:effectLst/>
                <a:latin typeface="Times New Roman" panose="02020603050405020304" pitchFamily="18" charset="0"/>
                <a:ea typeface="Aptos" panose="020B0004020202020204" pitchFamily="34" charset="0"/>
                <a:cs typeface="Times New Roman" panose="02020603050405020304" pitchFamily="18" charset="0"/>
              </a:rPr>
              <a:t>Superior Accuracy</a:t>
            </a:r>
            <a:r>
              <a:rPr lang="en-IN" sz="1500" kern="100" dirty="0">
                <a:effectLst/>
                <a:latin typeface="Times New Roman" panose="02020603050405020304" pitchFamily="18" charset="0"/>
                <a:ea typeface="Aptos" panose="020B0004020202020204" pitchFamily="34" charset="0"/>
                <a:cs typeface="Times New Roman" panose="02020603050405020304" pitchFamily="18" charset="0"/>
              </a:rPr>
              <a:t>: With the maximum accuracy of 95%, this ensemble model outperforms both Naive Bayes (35%), and Logistic Regression (70%).</a:t>
            </a:r>
          </a:p>
          <a:p>
            <a:pPr marL="342900" lvl="0" indent="-342900">
              <a:lnSpc>
                <a:spcPct val="110000"/>
              </a:lnSpc>
              <a:spcAft>
                <a:spcPts val="800"/>
              </a:spcAft>
              <a:buSzPts val="1000"/>
              <a:buFont typeface="Symbol" panose="05050102010706020507" pitchFamily="18" charset="2"/>
              <a:buChar char=""/>
              <a:tabLst>
                <a:tab pos="457200" algn="l"/>
              </a:tabLst>
            </a:pPr>
            <a:r>
              <a:rPr lang="en-IN" sz="1500" b="1" kern="100" dirty="0">
                <a:effectLst/>
                <a:latin typeface="Times New Roman" panose="02020603050405020304" pitchFamily="18" charset="0"/>
                <a:ea typeface="Aptos" panose="020B0004020202020204" pitchFamily="34" charset="0"/>
                <a:cs typeface="Times New Roman" panose="02020603050405020304" pitchFamily="18" charset="0"/>
              </a:rPr>
              <a:t>Balanced Performance</a:t>
            </a:r>
            <a:r>
              <a:rPr lang="en-IN" sz="1500" kern="100" dirty="0">
                <a:effectLst/>
                <a:latin typeface="Times New Roman" panose="02020603050405020304" pitchFamily="18" charset="0"/>
                <a:ea typeface="Aptos" panose="020B0004020202020204" pitchFamily="34" charset="0"/>
                <a:cs typeface="Times New Roman" panose="02020603050405020304" pitchFamily="18" charset="0"/>
              </a:rPr>
              <a:t>: Combining the linear model of Logistic Regression with the potent non-linear learning of Gradient Boosting allows the ensemble model to leverage the advantages of both, producing predictions that are dependable and strong, particularly when dealing with intricate data patterns.</a:t>
            </a:r>
          </a:p>
          <a:p>
            <a:pPr marL="342900" lvl="0" indent="-342900">
              <a:lnSpc>
                <a:spcPct val="110000"/>
              </a:lnSpc>
              <a:spcAft>
                <a:spcPts val="800"/>
              </a:spcAft>
              <a:buSzPts val="1000"/>
              <a:buFont typeface="Symbol" panose="05050102010706020507" pitchFamily="18" charset="2"/>
              <a:buChar char=""/>
              <a:tabLst>
                <a:tab pos="457200" algn="l"/>
              </a:tabLst>
            </a:pPr>
            <a:r>
              <a:rPr lang="en-IN" sz="1500" b="1" kern="100" dirty="0">
                <a:effectLst/>
                <a:latin typeface="Times New Roman" panose="02020603050405020304" pitchFamily="18" charset="0"/>
                <a:ea typeface="Aptos" panose="020B0004020202020204" pitchFamily="34" charset="0"/>
                <a:cs typeface="Times New Roman" panose="02020603050405020304" pitchFamily="18" charset="0"/>
              </a:rPr>
              <a:t>Better Generalization</a:t>
            </a:r>
            <a:r>
              <a:rPr lang="en-IN" sz="1500" kern="100" dirty="0">
                <a:effectLst/>
                <a:latin typeface="Times New Roman" panose="02020603050405020304" pitchFamily="18" charset="0"/>
                <a:ea typeface="Aptos" panose="020B0004020202020204" pitchFamily="34" charset="0"/>
                <a:cs typeface="Times New Roman" panose="02020603050405020304" pitchFamily="18" charset="0"/>
              </a:rPr>
              <a:t>: Compared to individual models, the ensemble approach is probably going to generalise better, which lowers the possibility of overfitting that was noted in logistic regression.</a:t>
            </a:r>
          </a:p>
          <a:p>
            <a:pPr>
              <a:lnSpc>
                <a:spcPct val="110000"/>
              </a:lnSpc>
            </a:pPr>
            <a:endParaRPr lang="en-IN" sz="1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609192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7023783-1BA7-4B53-8EDC-B7F22732FC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1B8B7D45-C71F-4FD6-BE9F-31CB2467817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305878"/>
            <a:ext cx="12192000" cy="4552121"/>
            <a:chOff x="6096002" y="-9073"/>
            <a:chExt cx="6095998" cy="6867073"/>
          </a:xfrm>
        </p:grpSpPr>
        <p:sp>
          <p:nvSpPr>
            <p:cNvPr id="13" name="Rectangle 12">
              <a:extLst>
                <a:ext uri="{FF2B5EF4-FFF2-40B4-BE49-F238E27FC236}">
                  <a16:creationId xmlns:a16="http://schemas.microsoft.com/office/drawing/2014/main" id="{4F0E55DB-2DD2-4990-952E-AF7499C79C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2" y="-9073"/>
              <a:ext cx="6095998" cy="686707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131DE2E-D7A0-4137-B8A6-3F996F89AD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2" y="-6987"/>
              <a:ext cx="6095998" cy="6864987"/>
            </a:xfrm>
            <a:prstGeom prst="rect">
              <a:avLst/>
            </a:prstGeom>
            <a:solidFill>
              <a:srgbClr val="FFFFF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6" name="Rectangle 15">
            <a:extLst>
              <a:ext uri="{FF2B5EF4-FFF2-40B4-BE49-F238E27FC236}">
                <a16:creationId xmlns:a16="http://schemas.microsoft.com/office/drawing/2014/main" id="{0BEECA9E-C489-4B62-9103-5A6D60EA2D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2913"/>
            <a:ext cx="6095996" cy="231879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086A8B7-3B29-3860-DFDF-383FC4C3224B}"/>
              </a:ext>
            </a:extLst>
          </p:cNvPr>
          <p:cNvSpPr>
            <a:spLocks noGrp="1"/>
          </p:cNvSpPr>
          <p:nvPr>
            <p:ph type="title"/>
          </p:nvPr>
        </p:nvSpPr>
        <p:spPr>
          <a:xfrm>
            <a:off x="484552" y="398495"/>
            <a:ext cx="5251230" cy="1601755"/>
          </a:xfrm>
        </p:spPr>
        <p:txBody>
          <a:bodyPr>
            <a:normAutofit/>
          </a:bodyPr>
          <a:lstStyle/>
          <a:p>
            <a:r>
              <a:rPr lang="en-IN" sz="4400" b="1" kern="100" dirty="0">
                <a:effectLst/>
                <a:latin typeface="Aptos" panose="020B0004020202020204" pitchFamily="34" charset="0"/>
                <a:ea typeface="Aptos" panose="020B0004020202020204" pitchFamily="34" charset="0"/>
                <a:cs typeface="Times New Roman" panose="02020603050405020304" pitchFamily="18" charset="0"/>
              </a:rPr>
              <a:t>Next Steps to Enhance Usability</a:t>
            </a:r>
            <a:endParaRPr lang="en-IN" sz="4400" dirty="0"/>
          </a:p>
        </p:txBody>
      </p:sp>
      <p:pic>
        <p:nvPicPr>
          <p:cNvPr id="5" name="Picture 4">
            <a:extLst>
              <a:ext uri="{FF2B5EF4-FFF2-40B4-BE49-F238E27FC236}">
                <a16:creationId xmlns:a16="http://schemas.microsoft.com/office/drawing/2014/main" id="{9597CAE1-0C95-946F-AF26-FBD914FDCA7E}"/>
              </a:ext>
            </a:extLst>
          </p:cNvPr>
          <p:cNvPicPr>
            <a:picLocks noChangeAspect="1"/>
          </p:cNvPicPr>
          <p:nvPr/>
        </p:nvPicPr>
        <p:blipFill>
          <a:blip r:embed="rId2"/>
          <a:stretch>
            <a:fillRect/>
          </a:stretch>
        </p:blipFill>
        <p:spPr>
          <a:xfrm>
            <a:off x="6270162" y="867707"/>
            <a:ext cx="5684356" cy="511592"/>
          </a:xfrm>
          <a:prstGeom prst="rect">
            <a:avLst/>
          </a:prstGeom>
        </p:spPr>
      </p:pic>
      <p:sp>
        <p:nvSpPr>
          <p:cNvPr id="3" name="Content Placeholder 2">
            <a:extLst>
              <a:ext uri="{FF2B5EF4-FFF2-40B4-BE49-F238E27FC236}">
                <a16:creationId xmlns:a16="http://schemas.microsoft.com/office/drawing/2014/main" id="{34F001E6-87FF-44DD-8E7D-D660FF01DFCB}"/>
              </a:ext>
            </a:extLst>
          </p:cNvPr>
          <p:cNvSpPr>
            <a:spLocks noGrp="1"/>
          </p:cNvSpPr>
          <p:nvPr>
            <p:ph idx="1"/>
          </p:nvPr>
        </p:nvSpPr>
        <p:spPr>
          <a:xfrm>
            <a:off x="95535" y="2398746"/>
            <a:ext cx="11962262" cy="3763064"/>
          </a:xfrm>
        </p:spPr>
        <p:txBody>
          <a:bodyPr>
            <a:noAutofit/>
          </a:bodyPr>
          <a:lstStyle/>
          <a:p>
            <a:pPr marL="342900" lvl="0" indent="-342900">
              <a:lnSpc>
                <a:spcPct val="110000"/>
              </a:lnSpc>
              <a:spcAft>
                <a:spcPts val="800"/>
              </a:spcAft>
              <a:buFont typeface="+mj-lt"/>
              <a:buAutoNum type="arabicPeriod"/>
              <a:tabLst>
                <a:tab pos="457200" algn="l"/>
              </a:tabLst>
            </a:pPr>
            <a:r>
              <a:rPr lang="en-IN" sz="1500" b="1" kern="100" dirty="0">
                <a:effectLst/>
                <a:latin typeface="Times New Roman" panose="02020603050405020304" pitchFamily="18" charset="0"/>
                <a:ea typeface="Aptos" panose="020B0004020202020204" pitchFamily="34" charset="0"/>
                <a:cs typeface="Times New Roman" panose="02020603050405020304" pitchFamily="18" charset="0"/>
              </a:rPr>
              <a:t>Hyperparameter Tuning and Model Optimization</a:t>
            </a:r>
            <a:r>
              <a:rPr lang="en-IN" sz="1500" kern="100" dirty="0">
                <a:effectLst/>
                <a:latin typeface="Times New Roman" panose="02020603050405020304" pitchFamily="18" charset="0"/>
                <a:ea typeface="Aptos" panose="020B0004020202020204" pitchFamily="34" charset="0"/>
                <a:cs typeface="Times New Roman" panose="02020603050405020304" pitchFamily="18" charset="0"/>
              </a:rPr>
              <a:t>:</a:t>
            </a:r>
          </a:p>
          <a:p>
            <a:pPr marL="742950" lvl="1" indent="-285750">
              <a:lnSpc>
                <a:spcPct val="110000"/>
              </a:lnSpc>
              <a:spcAft>
                <a:spcPts val="800"/>
              </a:spcAft>
              <a:buSzPts val="1000"/>
              <a:buFont typeface="Courier New" panose="02070309020205020404" pitchFamily="49" charset="0"/>
              <a:buChar char="o"/>
              <a:tabLst>
                <a:tab pos="914400" algn="l"/>
              </a:tabLst>
            </a:pPr>
            <a:r>
              <a:rPr lang="en-IN" sz="1500" b="1" kern="100" dirty="0">
                <a:effectLst/>
                <a:latin typeface="Times New Roman" panose="02020603050405020304" pitchFamily="18" charset="0"/>
                <a:ea typeface="Aptos" panose="020B0004020202020204" pitchFamily="34" charset="0"/>
                <a:cs typeface="Times New Roman" panose="02020603050405020304" pitchFamily="18" charset="0"/>
              </a:rPr>
              <a:t>Next Step</a:t>
            </a:r>
            <a:r>
              <a:rPr lang="en-IN" sz="1500" kern="100" dirty="0">
                <a:effectLst/>
                <a:latin typeface="Times New Roman" panose="02020603050405020304" pitchFamily="18" charset="0"/>
                <a:ea typeface="Aptos" panose="020B0004020202020204" pitchFamily="34" charset="0"/>
                <a:cs typeface="Times New Roman" panose="02020603050405020304" pitchFamily="18" charset="0"/>
              </a:rPr>
              <a:t>: Apply grid search or random search for hyperparameter optimisation to the ensemble's gradient boosting and logistic regression. The performance of the model can be further enhanced by adjusting parameters such as learning rate, regularisation strength (C for Logistic Regression), number of estimators, or tree depth for Gradient Boosting.</a:t>
            </a:r>
          </a:p>
          <a:p>
            <a:pPr marL="742950" lvl="1" indent="-285750">
              <a:lnSpc>
                <a:spcPct val="110000"/>
              </a:lnSpc>
              <a:spcAft>
                <a:spcPts val="800"/>
              </a:spcAft>
              <a:buSzPts val="1000"/>
              <a:buFont typeface="Courier New" panose="02070309020205020404" pitchFamily="49" charset="0"/>
              <a:buChar char="o"/>
              <a:tabLst>
                <a:tab pos="914400" algn="l"/>
              </a:tabLst>
            </a:pPr>
            <a:r>
              <a:rPr lang="en-IN" sz="1500" b="1" kern="100" dirty="0">
                <a:effectLst/>
                <a:latin typeface="Times New Roman" panose="02020603050405020304" pitchFamily="18" charset="0"/>
                <a:ea typeface="Aptos" panose="020B0004020202020204" pitchFamily="34" charset="0"/>
                <a:cs typeface="Times New Roman" panose="02020603050405020304" pitchFamily="18" charset="0"/>
              </a:rPr>
              <a:t>Reasoning</a:t>
            </a:r>
            <a:r>
              <a:rPr lang="en-IN" sz="1500" kern="100" dirty="0">
                <a:effectLst/>
                <a:latin typeface="Times New Roman" panose="02020603050405020304" pitchFamily="18" charset="0"/>
                <a:ea typeface="Aptos" panose="020B0004020202020204" pitchFamily="34" charset="0"/>
                <a:cs typeface="Times New Roman" panose="02020603050405020304" pitchFamily="18" charset="0"/>
              </a:rPr>
              <a:t>: By adjusting the model's hyperparameters, it can improve prediction accuracy and lessen overfitting and underfitting. By taking this step, the model's performance in production will be even greater.</a:t>
            </a:r>
          </a:p>
          <a:p>
            <a:pPr marL="342900" lvl="0" indent="-342900">
              <a:lnSpc>
                <a:spcPct val="110000"/>
              </a:lnSpc>
              <a:spcAft>
                <a:spcPts val="800"/>
              </a:spcAft>
              <a:buFont typeface="+mj-lt"/>
              <a:buAutoNum type="arabicPeriod"/>
              <a:tabLst>
                <a:tab pos="457200" algn="l"/>
              </a:tabLst>
            </a:pPr>
            <a:r>
              <a:rPr lang="en-IN" sz="1500" b="1" kern="100" dirty="0">
                <a:effectLst/>
                <a:latin typeface="Times New Roman" panose="02020603050405020304" pitchFamily="18" charset="0"/>
                <a:ea typeface="Aptos" panose="020B0004020202020204" pitchFamily="34" charset="0"/>
                <a:cs typeface="Times New Roman" panose="02020603050405020304" pitchFamily="18" charset="0"/>
              </a:rPr>
              <a:t>Data Balancing and Feature Engineering</a:t>
            </a:r>
            <a:r>
              <a:rPr lang="en-IN" sz="1500" kern="100" dirty="0">
                <a:effectLst/>
                <a:latin typeface="Times New Roman" panose="02020603050405020304" pitchFamily="18" charset="0"/>
                <a:ea typeface="Aptos" panose="020B0004020202020204" pitchFamily="34" charset="0"/>
                <a:cs typeface="Times New Roman" panose="02020603050405020304" pitchFamily="18" charset="0"/>
              </a:rPr>
              <a:t>:</a:t>
            </a:r>
          </a:p>
          <a:p>
            <a:pPr marL="742950" lvl="1" indent="-285750">
              <a:lnSpc>
                <a:spcPct val="110000"/>
              </a:lnSpc>
              <a:spcAft>
                <a:spcPts val="800"/>
              </a:spcAft>
              <a:buSzPts val="1000"/>
              <a:buFont typeface="Courier New" panose="02070309020205020404" pitchFamily="49" charset="0"/>
              <a:buChar char="o"/>
              <a:tabLst>
                <a:tab pos="914400" algn="l"/>
              </a:tabLst>
            </a:pPr>
            <a:r>
              <a:rPr lang="en-IN" sz="1500" b="1" kern="100" dirty="0">
                <a:effectLst/>
                <a:latin typeface="Times New Roman" panose="02020603050405020304" pitchFamily="18" charset="0"/>
                <a:ea typeface="Aptos" panose="020B0004020202020204" pitchFamily="34" charset="0"/>
                <a:cs typeface="Times New Roman" panose="02020603050405020304" pitchFamily="18" charset="0"/>
              </a:rPr>
              <a:t>Next Step</a:t>
            </a:r>
            <a:r>
              <a:rPr lang="en-IN" sz="1500" kern="100" dirty="0">
                <a:effectLst/>
                <a:latin typeface="Times New Roman" panose="02020603050405020304" pitchFamily="18" charset="0"/>
                <a:ea typeface="Aptos" panose="020B0004020202020204" pitchFamily="34" charset="0"/>
                <a:cs typeface="Times New Roman" panose="02020603050405020304" pitchFamily="18" charset="0"/>
              </a:rPr>
              <a:t>: Address class imbalance in the churn prediction problem by using strategies like under sampling or SMOTE (Synthetic Minority Over-sampling Technique). To increase the prediction potential of the model and exclude features that are highly linked or irrelevant, execute feature engineering or selection.</a:t>
            </a:r>
          </a:p>
          <a:p>
            <a:pPr marL="742950" lvl="1" indent="-285750">
              <a:lnSpc>
                <a:spcPct val="110000"/>
              </a:lnSpc>
              <a:spcAft>
                <a:spcPts val="800"/>
              </a:spcAft>
              <a:buSzPts val="1000"/>
              <a:buFont typeface="Courier New" panose="02070309020205020404" pitchFamily="49" charset="0"/>
              <a:buChar char="o"/>
              <a:tabLst>
                <a:tab pos="914400" algn="l"/>
              </a:tabLst>
            </a:pPr>
            <a:r>
              <a:rPr lang="en-IN" sz="1500" b="1" kern="100" dirty="0">
                <a:effectLst/>
                <a:latin typeface="Times New Roman" panose="02020603050405020304" pitchFamily="18" charset="0"/>
                <a:ea typeface="Aptos" panose="020B0004020202020204" pitchFamily="34" charset="0"/>
                <a:cs typeface="Times New Roman" panose="02020603050405020304" pitchFamily="18" charset="0"/>
              </a:rPr>
              <a:t>Reasoning</a:t>
            </a:r>
            <a:r>
              <a:rPr lang="en-IN" sz="1500" kern="100" dirty="0">
                <a:effectLst/>
                <a:latin typeface="Times New Roman" panose="02020603050405020304" pitchFamily="18" charset="0"/>
                <a:ea typeface="Aptos" panose="020B0004020202020204" pitchFamily="34" charset="0"/>
                <a:cs typeface="Times New Roman" panose="02020603050405020304" pitchFamily="18" charset="0"/>
              </a:rPr>
              <a:t>: The model's performance may be distorted by an imbalance in the data, particularly when it comes to churn prediction. The model will perform better since it will be better able to learn from all classes if the dataset is balanced. Additionally, feature engineering guarantees that only the most significant and pertinent features are taken into account, enhancing the accuracy and efficiency of the model.</a:t>
            </a:r>
            <a:endParaRPr lang="en-IN" sz="1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588455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DEBC0-AA67-132F-08ED-77CB6AA58B42}"/>
              </a:ext>
            </a:extLst>
          </p:cNvPr>
          <p:cNvSpPr>
            <a:spLocks noGrp="1"/>
          </p:cNvSpPr>
          <p:nvPr>
            <p:ph type="title"/>
          </p:nvPr>
        </p:nvSpPr>
        <p:spPr/>
        <p:txBody>
          <a:bodyPr/>
          <a:lstStyle/>
          <a:p>
            <a:r>
              <a:rPr lang="en-IN" dirty="0"/>
              <a:t>Contents</a:t>
            </a:r>
          </a:p>
        </p:txBody>
      </p:sp>
      <p:sp>
        <p:nvSpPr>
          <p:cNvPr id="3" name="Content Placeholder 2">
            <a:extLst>
              <a:ext uri="{FF2B5EF4-FFF2-40B4-BE49-F238E27FC236}">
                <a16:creationId xmlns:a16="http://schemas.microsoft.com/office/drawing/2014/main" id="{6C0768B9-F562-FF26-CCB2-DCDE3D69B655}"/>
              </a:ext>
            </a:extLst>
          </p:cNvPr>
          <p:cNvSpPr>
            <a:spLocks noGrp="1"/>
          </p:cNvSpPr>
          <p:nvPr>
            <p:ph idx="1"/>
          </p:nvPr>
        </p:nvSpPr>
        <p:spPr/>
        <p:txBody>
          <a:bodyPr/>
          <a:lstStyle/>
          <a:p>
            <a:pPr marL="342900" indent="-342900">
              <a:buFont typeface="Arial" panose="020B0604020202020204" pitchFamily="34" charset="0"/>
              <a:buChar char="•"/>
            </a:pPr>
            <a:r>
              <a:rPr lang="en-IN" dirty="0"/>
              <a:t>Problem statement</a:t>
            </a:r>
          </a:p>
          <a:p>
            <a:pPr marL="342900" indent="-342900">
              <a:buFont typeface="Arial" panose="020B0604020202020204" pitchFamily="34" charset="0"/>
              <a:buChar char="•"/>
            </a:pPr>
            <a:r>
              <a:rPr lang="en-IN" dirty="0"/>
              <a:t>3 Key Insights</a:t>
            </a:r>
          </a:p>
          <a:p>
            <a:pPr marL="342900" indent="-342900">
              <a:buFont typeface="Arial" panose="020B0604020202020204" pitchFamily="34" charset="0"/>
              <a:buChar char="•"/>
            </a:pPr>
            <a:r>
              <a:rPr lang="en-IN" dirty="0"/>
              <a:t>Logistic Regression Learning Curve</a:t>
            </a:r>
          </a:p>
          <a:p>
            <a:pPr marL="342900" indent="-342900">
              <a:buFont typeface="Arial" panose="020B0604020202020204" pitchFamily="34" charset="0"/>
              <a:buChar char="•"/>
            </a:pPr>
            <a:r>
              <a:rPr lang="en-IN" dirty="0"/>
              <a:t>Naive Bayes Learning Curve</a:t>
            </a:r>
          </a:p>
          <a:p>
            <a:pPr marL="342900" indent="-342900">
              <a:buFont typeface="Arial" panose="020B0604020202020204" pitchFamily="34" charset="0"/>
              <a:buChar char="•"/>
            </a:pPr>
            <a:r>
              <a:rPr lang="en-IN" dirty="0"/>
              <a:t>Classification Reports and ROC/AUC for Logistic Regression and Naive Bayes</a:t>
            </a:r>
          </a:p>
          <a:p>
            <a:pPr marL="342900" indent="-342900">
              <a:buFont typeface="Arial" panose="020B0604020202020204" pitchFamily="34" charset="0"/>
              <a:buChar char="•"/>
            </a:pPr>
            <a:r>
              <a:rPr lang="en-IN" dirty="0"/>
              <a:t>Ensemble Voting Model Results </a:t>
            </a:r>
          </a:p>
          <a:p>
            <a:pPr marL="342900" indent="-342900">
              <a:buFont typeface="Arial" panose="020B0604020202020204" pitchFamily="34" charset="0"/>
              <a:buChar char="•"/>
            </a:pPr>
            <a:r>
              <a:rPr lang="en-IN" dirty="0"/>
              <a:t>Next Steps to Enhance Usability</a:t>
            </a:r>
          </a:p>
        </p:txBody>
      </p:sp>
    </p:spTree>
    <p:extLst>
      <p:ext uri="{BB962C8B-B14F-4D97-AF65-F5344CB8AC3E}">
        <p14:creationId xmlns:p14="http://schemas.microsoft.com/office/powerpoint/2010/main" val="14075676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BD31EF-054F-5AE5-3338-06D076C72036}"/>
              </a:ext>
            </a:extLst>
          </p:cNvPr>
          <p:cNvSpPr>
            <a:spLocks noGrp="1"/>
          </p:cNvSpPr>
          <p:nvPr>
            <p:ph type="title"/>
          </p:nvPr>
        </p:nvSpPr>
        <p:spPr/>
        <p:txBody>
          <a:bodyPr/>
          <a:lstStyle/>
          <a:p>
            <a:r>
              <a:rPr lang="en-IN" dirty="0"/>
              <a:t>Problem statement</a:t>
            </a:r>
          </a:p>
        </p:txBody>
      </p:sp>
      <p:sp>
        <p:nvSpPr>
          <p:cNvPr id="5" name="TextBox 4">
            <a:extLst>
              <a:ext uri="{FF2B5EF4-FFF2-40B4-BE49-F238E27FC236}">
                <a16:creationId xmlns:a16="http://schemas.microsoft.com/office/drawing/2014/main" id="{816A31A8-8CCF-5694-36F7-85D86BF2174C}"/>
              </a:ext>
            </a:extLst>
          </p:cNvPr>
          <p:cNvSpPr txBox="1"/>
          <p:nvPr/>
        </p:nvSpPr>
        <p:spPr>
          <a:xfrm>
            <a:off x="607325" y="2654490"/>
            <a:ext cx="10795379" cy="2862322"/>
          </a:xfrm>
          <a:prstGeom prst="rect">
            <a:avLst/>
          </a:prstGeom>
          <a:noFill/>
        </p:spPr>
        <p:txBody>
          <a:bodyPr wrap="square" rtlCol="0">
            <a:spAutoFit/>
          </a:bodyPr>
          <a:lstStyle/>
          <a:p>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 wireless telecommunications company's client turnover is something that Mr. John Hughes wants to understand. Building a prediction model that pinpoints the main causes of customer attrition and assesses their effects is the aim, using the dataset that has been supplied. </a:t>
            </a:r>
            <a:b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b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collection consists of 3,333 records that contain information about the customer's account term, service consumption metrics, charges, call behaviors, and whether or not the client has churned. The principal aim is to forecast the probability of client attrition and offer practical insights to improve customer retention tactics.</a:t>
            </a:r>
          </a:p>
          <a:p>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606642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9A347-2152-8C75-1AA9-FC1DED3F2EB2}"/>
              </a:ext>
            </a:extLst>
          </p:cNvPr>
          <p:cNvSpPr>
            <a:spLocks noGrp="1"/>
          </p:cNvSpPr>
          <p:nvPr>
            <p:ph type="title"/>
          </p:nvPr>
        </p:nvSpPr>
        <p:spPr/>
        <p:txBody>
          <a:bodyPr/>
          <a:lstStyle/>
          <a:p>
            <a:r>
              <a:rPr lang="en-IN" dirty="0"/>
              <a:t>3 Key Insights</a:t>
            </a:r>
          </a:p>
        </p:txBody>
      </p:sp>
      <p:sp>
        <p:nvSpPr>
          <p:cNvPr id="3" name="Content Placeholder 2">
            <a:extLst>
              <a:ext uri="{FF2B5EF4-FFF2-40B4-BE49-F238E27FC236}">
                <a16:creationId xmlns:a16="http://schemas.microsoft.com/office/drawing/2014/main" id="{DA9085C9-39CB-85D0-1915-CCEFAF798204}"/>
              </a:ext>
            </a:extLst>
          </p:cNvPr>
          <p:cNvSpPr>
            <a:spLocks noGrp="1"/>
          </p:cNvSpPr>
          <p:nvPr>
            <p:ph idx="1"/>
          </p:nvPr>
        </p:nvSpPr>
        <p:spPr/>
        <p:txBody>
          <a:bodyPr>
            <a:normAutofit/>
          </a:bodyPr>
          <a:lstStyle/>
          <a:p>
            <a:pPr>
              <a:lnSpc>
                <a:spcPct val="107000"/>
              </a:lnSpc>
              <a:spcAft>
                <a:spcPts val="800"/>
              </a:spcAft>
            </a:pPr>
            <a:r>
              <a:rPr lang="en-IN" sz="1500" kern="100" dirty="0">
                <a:effectLst/>
                <a:latin typeface="Times New Roman" panose="02020603050405020304" pitchFamily="18" charset="0"/>
                <a:ea typeface="Aptos" panose="020B0004020202020204" pitchFamily="34" charset="0"/>
                <a:cs typeface="Times New Roman" panose="02020603050405020304" pitchFamily="18" charset="0"/>
              </a:rPr>
              <a:t>1. </a:t>
            </a:r>
            <a:r>
              <a:rPr lang="en-IN" sz="1500" b="1" kern="100" dirty="0">
                <a:effectLst/>
                <a:latin typeface="Times New Roman" panose="02020603050405020304" pitchFamily="18" charset="0"/>
                <a:ea typeface="Aptos" panose="020B0004020202020204" pitchFamily="34" charset="0"/>
                <a:cs typeface="Times New Roman" panose="02020603050405020304" pitchFamily="18" charset="0"/>
              </a:rPr>
              <a:t>Feature Importance and Correlation</a:t>
            </a:r>
            <a:r>
              <a:rPr lang="en-IN" sz="1500" kern="100" dirty="0">
                <a:effectLst/>
                <a:latin typeface="Times New Roman" panose="02020603050405020304" pitchFamily="18" charset="0"/>
                <a:ea typeface="Aptos" panose="020B0004020202020204" pitchFamily="34" charset="0"/>
                <a:cs typeface="Times New Roman" panose="02020603050405020304" pitchFamily="18" charset="0"/>
              </a:rPr>
              <a:t>: Higher customer service calls are a substantial predictor of churn, as evidenced by the large correlation between the feature Customer Service Calls (</a:t>
            </a:r>
            <a:r>
              <a:rPr lang="en-IN" sz="1500" kern="100" dirty="0" err="1">
                <a:effectLst/>
                <a:latin typeface="Times New Roman" panose="02020603050405020304" pitchFamily="18" charset="0"/>
                <a:ea typeface="Aptos" panose="020B0004020202020204" pitchFamily="34" charset="0"/>
                <a:cs typeface="Times New Roman" panose="02020603050405020304" pitchFamily="18" charset="0"/>
              </a:rPr>
              <a:t>CustServCalls</a:t>
            </a:r>
            <a:r>
              <a:rPr lang="en-IN" sz="1500" kern="100" dirty="0">
                <a:effectLst/>
                <a:latin typeface="Times New Roman" panose="02020603050405020304" pitchFamily="18" charset="0"/>
                <a:ea typeface="Aptos" panose="020B0004020202020204" pitchFamily="34" charset="0"/>
                <a:cs typeface="Times New Roman" panose="02020603050405020304" pitchFamily="18" charset="0"/>
              </a:rPr>
              <a:t>) and churn. Frequent support interactions may increase the likelihood of customer attrition, maybe as a result of unsolved issues. </a:t>
            </a:r>
          </a:p>
          <a:p>
            <a:pPr>
              <a:lnSpc>
                <a:spcPct val="107000"/>
              </a:lnSpc>
              <a:spcAft>
                <a:spcPts val="800"/>
              </a:spcAft>
            </a:pPr>
            <a:r>
              <a:rPr lang="en-IN" sz="1500" kern="100" dirty="0">
                <a:effectLst/>
                <a:latin typeface="Times New Roman" panose="02020603050405020304" pitchFamily="18" charset="0"/>
                <a:ea typeface="Aptos" panose="020B0004020202020204" pitchFamily="34" charset="0"/>
                <a:cs typeface="Times New Roman" panose="02020603050405020304" pitchFamily="18" charset="0"/>
              </a:rPr>
              <a:t>2. </a:t>
            </a:r>
            <a:r>
              <a:rPr lang="en-IN" sz="1500" b="1" kern="100" dirty="0">
                <a:effectLst/>
                <a:latin typeface="Times New Roman" panose="02020603050405020304" pitchFamily="18" charset="0"/>
                <a:ea typeface="Aptos" panose="020B0004020202020204" pitchFamily="34" charset="0"/>
                <a:cs typeface="Times New Roman" panose="02020603050405020304" pitchFamily="18" charset="0"/>
              </a:rPr>
              <a:t>The aspect of data usage versus churn Data usage reveals a divide</a:t>
            </a:r>
            <a:r>
              <a:rPr lang="en-IN" sz="1500" kern="100" dirty="0">
                <a:effectLst/>
                <a:latin typeface="Times New Roman" panose="02020603050405020304" pitchFamily="18" charset="0"/>
                <a:ea typeface="Aptos" panose="020B0004020202020204" pitchFamily="34" charset="0"/>
                <a:cs typeface="Times New Roman" panose="02020603050405020304" pitchFamily="18" charset="0"/>
              </a:rPr>
              <a:t>: greater turnover rates are seen among customers who use either very little or a lot of data. According to this pattern, churn may be caused by a lack of a data plan or discontent with the services provided.</a:t>
            </a:r>
          </a:p>
          <a:p>
            <a:pPr>
              <a:lnSpc>
                <a:spcPct val="107000"/>
              </a:lnSpc>
              <a:spcAft>
                <a:spcPts val="800"/>
              </a:spcAft>
            </a:pPr>
            <a:r>
              <a:rPr lang="en-IN" sz="1500" kern="100" dirty="0">
                <a:effectLst/>
                <a:latin typeface="Times New Roman" panose="02020603050405020304" pitchFamily="18" charset="0"/>
                <a:ea typeface="Aptos" panose="020B0004020202020204" pitchFamily="34" charset="0"/>
                <a:cs typeface="Times New Roman" panose="02020603050405020304" pitchFamily="18" charset="0"/>
              </a:rPr>
              <a:t> 3. </a:t>
            </a:r>
            <a:r>
              <a:rPr lang="en-IN" sz="1500" b="1" kern="100" dirty="0">
                <a:effectLst/>
                <a:latin typeface="Times New Roman" panose="02020603050405020304" pitchFamily="18" charset="0"/>
                <a:ea typeface="Aptos" panose="020B0004020202020204" pitchFamily="34" charset="0"/>
                <a:cs typeface="Times New Roman" panose="02020603050405020304" pitchFamily="18" charset="0"/>
              </a:rPr>
              <a:t>Impact of Contract Renewal</a:t>
            </a:r>
            <a:r>
              <a:rPr lang="en-IN" sz="1500" kern="100" dirty="0">
                <a:effectLst/>
                <a:latin typeface="Times New Roman" panose="02020603050405020304" pitchFamily="18" charset="0"/>
                <a:ea typeface="Aptos" panose="020B0004020202020204" pitchFamily="34" charset="0"/>
                <a:cs typeface="Times New Roman" panose="02020603050405020304" pitchFamily="18" charset="0"/>
              </a:rPr>
              <a:t>: One essential component is contract renewal. The importance of customer retention tactics during contract renewal periods is shown by the noticeably higher likelihood of churn among customers who chose not to renew their contracts. By skipping the summary page and concentrating on the in-depth portions of the Pandas Profiling report, such as feature interactions, correlations, and variable importance plots, these insights are obtained.</a:t>
            </a:r>
          </a:p>
          <a:p>
            <a:endParaRPr lang="en-IN" sz="1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116056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6FF8DE50-7A65-4407-ADF1-2CD17A919C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4F5B6F84-73EF-47ED-850E-4308B2C0D1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7988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218AA81-8C2D-ED0B-5C41-C77087A4B17B}"/>
              </a:ext>
            </a:extLst>
          </p:cNvPr>
          <p:cNvSpPr>
            <a:spLocks noGrp="1"/>
          </p:cNvSpPr>
          <p:nvPr>
            <p:ph type="title"/>
          </p:nvPr>
        </p:nvSpPr>
        <p:spPr>
          <a:xfrm>
            <a:off x="484552" y="365125"/>
            <a:ext cx="10869248" cy="1530910"/>
          </a:xfrm>
        </p:spPr>
        <p:txBody>
          <a:bodyPr>
            <a:normAutofit/>
          </a:bodyPr>
          <a:lstStyle/>
          <a:p>
            <a:pPr>
              <a:lnSpc>
                <a:spcPct val="90000"/>
              </a:lnSpc>
            </a:pPr>
            <a:r>
              <a:rPr lang="en-IN" sz="5000" b="1" kern="100" dirty="0">
                <a:effectLst/>
                <a:latin typeface="Aptos" panose="020B0004020202020204" pitchFamily="34" charset="0"/>
                <a:ea typeface="Aptos" panose="020B0004020202020204" pitchFamily="34" charset="0"/>
                <a:cs typeface="Times New Roman" panose="02020603050405020304" pitchFamily="18" charset="0"/>
              </a:rPr>
              <a:t>Logistic Regression Learning Curve</a:t>
            </a:r>
            <a:br>
              <a:rPr lang="en-IN" sz="5000" kern="100" dirty="0">
                <a:effectLst/>
                <a:latin typeface="Aptos" panose="020B0004020202020204" pitchFamily="34" charset="0"/>
                <a:ea typeface="Aptos" panose="020B0004020202020204" pitchFamily="34" charset="0"/>
                <a:cs typeface="Times New Roman" panose="02020603050405020304" pitchFamily="18" charset="0"/>
              </a:rPr>
            </a:br>
            <a:endParaRPr lang="en-IN" sz="5000" dirty="0"/>
          </a:p>
        </p:txBody>
      </p:sp>
      <p:sp>
        <p:nvSpPr>
          <p:cNvPr id="3" name="Content Placeholder 2">
            <a:extLst>
              <a:ext uri="{FF2B5EF4-FFF2-40B4-BE49-F238E27FC236}">
                <a16:creationId xmlns:a16="http://schemas.microsoft.com/office/drawing/2014/main" id="{D7F5FF35-1577-A606-305C-88A1006B70C1}"/>
              </a:ext>
            </a:extLst>
          </p:cNvPr>
          <p:cNvSpPr>
            <a:spLocks noGrp="1"/>
          </p:cNvSpPr>
          <p:nvPr>
            <p:ph idx="1"/>
          </p:nvPr>
        </p:nvSpPr>
        <p:spPr>
          <a:xfrm>
            <a:off x="484552" y="2837329"/>
            <a:ext cx="5331229" cy="3339634"/>
          </a:xfrm>
        </p:spPr>
        <p:txBody>
          <a:bodyPr>
            <a:normAutofit/>
          </a:bodyPr>
          <a:lstStyle/>
          <a:p>
            <a:pPr marL="342900" lvl="0" indent="-342900">
              <a:lnSpc>
                <a:spcPct val="110000"/>
              </a:lnSpc>
              <a:spcAft>
                <a:spcPts val="800"/>
              </a:spcAft>
              <a:buFont typeface="+mj-lt"/>
              <a:buAutoNum type="arabicPeriod"/>
              <a:tabLst>
                <a:tab pos="457200" algn="l"/>
              </a:tabLst>
            </a:pPr>
            <a:r>
              <a:rPr lang="en-IN" sz="1500" b="1" kern="100" dirty="0">
                <a:effectLst/>
                <a:latin typeface="Times New Roman" panose="02020603050405020304" pitchFamily="18" charset="0"/>
                <a:ea typeface="Aptos" panose="020B0004020202020204" pitchFamily="34" charset="0"/>
                <a:cs typeface="Times New Roman" panose="02020603050405020304" pitchFamily="18" charset="0"/>
              </a:rPr>
              <a:t>Overfitting Observed</a:t>
            </a:r>
            <a:r>
              <a:rPr lang="en-IN" sz="1500" kern="100" dirty="0">
                <a:effectLst/>
                <a:latin typeface="Times New Roman" panose="02020603050405020304" pitchFamily="18" charset="0"/>
                <a:ea typeface="Aptos" panose="020B0004020202020204" pitchFamily="34" charset="0"/>
                <a:cs typeface="Times New Roman" panose="02020603050405020304" pitchFamily="18" charset="0"/>
              </a:rPr>
              <a:t>: </a:t>
            </a:r>
          </a:p>
          <a:p>
            <a:pPr marL="742950" lvl="1" indent="-285750">
              <a:lnSpc>
                <a:spcPct val="110000"/>
              </a:lnSpc>
              <a:spcAft>
                <a:spcPts val="800"/>
              </a:spcAft>
              <a:buSzPts val="1000"/>
              <a:buFont typeface="Courier New" panose="02070309020205020404" pitchFamily="49" charset="0"/>
              <a:buChar char="o"/>
              <a:tabLst>
                <a:tab pos="914400" algn="l"/>
              </a:tabLst>
            </a:pPr>
            <a:r>
              <a:rPr lang="en-IN" sz="1500" kern="0" dirty="0">
                <a:effectLst/>
                <a:latin typeface="Times New Roman" panose="02020603050405020304" pitchFamily="18" charset="0"/>
                <a:ea typeface="Times New Roman" panose="02020603050405020304" pitchFamily="18" charset="0"/>
                <a:cs typeface="Times New Roman" panose="02020603050405020304" pitchFamily="18" charset="0"/>
              </a:rPr>
              <a:t>Indicating overfitting, the training score is noticeably greater than the validation value. Because logistic regression fits the training data too well, it has trouble generalising.</a:t>
            </a:r>
            <a:endParaRPr lang="en-IN" sz="15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342900" lvl="0" indent="-342900">
              <a:lnSpc>
                <a:spcPct val="110000"/>
              </a:lnSpc>
              <a:spcAft>
                <a:spcPts val="800"/>
              </a:spcAft>
              <a:buFont typeface="+mj-lt"/>
              <a:buAutoNum type="arabicPeriod" startAt="2"/>
              <a:tabLst>
                <a:tab pos="457200" algn="l"/>
              </a:tabLst>
            </a:pPr>
            <a:r>
              <a:rPr lang="en-IN" sz="1500" b="1" kern="100" dirty="0">
                <a:effectLst/>
                <a:latin typeface="Times New Roman" panose="02020603050405020304" pitchFamily="18" charset="0"/>
                <a:ea typeface="Aptos" panose="020B0004020202020204" pitchFamily="34" charset="0"/>
                <a:cs typeface="Times New Roman" panose="02020603050405020304" pitchFamily="18" charset="0"/>
              </a:rPr>
              <a:t>Performance Plateaus with More Data</a:t>
            </a:r>
            <a:r>
              <a:rPr lang="en-IN" sz="1500" kern="100" dirty="0">
                <a:effectLst/>
                <a:latin typeface="Times New Roman" panose="02020603050405020304" pitchFamily="18" charset="0"/>
                <a:ea typeface="Aptos" panose="020B0004020202020204" pitchFamily="34" charset="0"/>
                <a:cs typeface="Times New Roman" panose="02020603050405020304" pitchFamily="18" charset="0"/>
              </a:rPr>
              <a:t>: </a:t>
            </a:r>
          </a:p>
          <a:p>
            <a:pPr marL="742950" lvl="1" indent="-285750">
              <a:lnSpc>
                <a:spcPct val="110000"/>
              </a:lnSpc>
              <a:spcAft>
                <a:spcPts val="800"/>
              </a:spcAft>
              <a:buSzPts val="1000"/>
              <a:buFont typeface="Courier New" panose="02070309020205020404" pitchFamily="49" charset="0"/>
              <a:buChar char="o"/>
              <a:tabLst>
                <a:tab pos="914400" algn="l"/>
              </a:tabLst>
            </a:pPr>
            <a:r>
              <a:rPr lang="en-IN" sz="1500" kern="0" dirty="0">
                <a:effectLst/>
                <a:latin typeface="Times New Roman" panose="02020603050405020304" pitchFamily="18" charset="0"/>
                <a:ea typeface="Times New Roman" panose="02020603050405020304" pitchFamily="18" charset="0"/>
                <a:cs typeface="Times New Roman" panose="02020603050405020304" pitchFamily="18" charset="0"/>
              </a:rPr>
              <a:t> The accuracy of validation is not considerably increased by adding more training instances. Based on the available features and hyperparameters, this suggests that the model has learnt as much as it can.</a:t>
            </a:r>
            <a:endParaRPr lang="en-IN" sz="1500" kern="100" dirty="0">
              <a:effectLst/>
              <a:latin typeface="Times New Roman" panose="02020603050405020304" pitchFamily="18" charset="0"/>
              <a:ea typeface="Aptos" panose="020B0004020202020204" pitchFamily="34" charset="0"/>
              <a:cs typeface="Times New Roman" panose="02020603050405020304" pitchFamily="18" charset="0"/>
            </a:endParaRPr>
          </a:p>
          <a:p>
            <a:pPr>
              <a:lnSpc>
                <a:spcPct val="110000"/>
              </a:lnSpc>
            </a:pPr>
            <a:endParaRPr lang="en-IN" sz="1500" dirty="0">
              <a:latin typeface="Times New Roman" panose="02020603050405020304" pitchFamily="18" charset="0"/>
              <a:cs typeface="Times New Roman" panose="02020603050405020304" pitchFamily="18" charset="0"/>
            </a:endParaRPr>
          </a:p>
        </p:txBody>
      </p:sp>
      <p:pic>
        <p:nvPicPr>
          <p:cNvPr id="5" name="Picture 4" descr="A graph with a line and a line&#10;&#10;Description automatically generated with medium confidence">
            <a:extLst>
              <a:ext uri="{FF2B5EF4-FFF2-40B4-BE49-F238E27FC236}">
                <a16:creationId xmlns:a16="http://schemas.microsoft.com/office/drawing/2014/main" id="{AA9D4446-8FB1-85C1-DE98-FF385E0916B3}"/>
              </a:ext>
            </a:extLst>
          </p:cNvPr>
          <p:cNvPicPr>
            <a:picLocks noChangeAspect="1"/>
          </p:cNvPicPr>
          <p:nvPr/>
        </p:nvPicPr>
        <p:blipFill>
          <a:blip r:embed="rId2"/>
          <a:srcRect r="5459" b="-1"/>
          <a:stretch/>
        </p:blipFill>
        <p:spPr>
          <a:xfrm>
            <a:off x="6095998" y="2279889"/>
            <a:ext cx="6095998" cy="4578111"/>
          </a:xfrm>
          <a:prstGeom prst="rect">
            <a:avLst/>
          </a:prstGeom>
        </p:spPr>
      </p:pic>
    </p:spTree>
    <p:extLst>
      <p:ext uri="{BB962C8B-B14F-4D97-AF65-F5344CB8AC3E}">
        <p14:creationId xmlns:p14="http://schemas.microsoft.com/office/powerpoint/2010/main" val="37286870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FF8DE50-7A65-4407-ADF1-2CD17A919C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F5B6F84-73EF-47ED-850E-4308B2C0D1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7988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29CCEF1-4271-F1C8-5D7E-5F11B0EC0C34}"/>
              </a:ext>
            </a:extLst>
          </p:cNvPr>
          <p:cNvSpPr>
            <a:spLocks noGrp="1"/>
          </p:cNvSpPr>
          <p:nvPr>
            <p:ph type="title"/>
          </p:nvPr>
        </p:nvSpPr>
        <p:spPr>
          <a:xfrm>
            <a:off x="484552" y="365125"/>
            <a:ext cx="10869248" cy="1530910"/>
          </a:xfrm>
        </p:spPr>
        <p:txBody>
          <a:bodyPr>
            <a:normAutofit/>
          </a:bodyPr>
          <a:lstStyle/>
          <a:p>
            <a:pPr>
              <a:lnSpc>
                <a:spcPct val="90000"/>
              </a:lnSpc>
            </a:pPr>
            <a:r>
              <a:rPr lang="en-IN" sz="5000" b="1" kern="100" dirty="0">
                <a:effectLst/>
                <a:latin typeface="Aptos" panose="020B0004020202020204" pitchFamily="34" charset="0"/>
                <a:ea typeface="Aptos" panose="020B0004020202020204" pitchFamily="34" charset="0"/>
                <a:cs typeface="Times New Roman" panose="02020603050405020304" pitchFamily="18" charset="0"/>
              </a:rPr>
              <a:t>Naive Bayes Learning Curve</a:t>
            </a:r>
            <a:endParaRPr lang="en-IN" sz="5000" dirty="0"/>
          </a:p>
        </p:txBody>
      </p:sp>
      <p:sp>
        <p:nvSpPr>
          <p:cNvPr id="3" name="Content Placeholder 2">
            <a:extLst>
              <a:ext uri="{FF2B5EF4-FFF2-40B4-BE49-F238E27FC236}">
                <a16:creationId xmlns:a16="http://schemas.microsoft.com/office/drawing/2014/main" id="{26F51CCD-AA05-7565-EAB9-D79AF823EB8F}"/>
              </a:ext>
            </a:extLst>
          </p:cNvPr>
          <p:cNvSpPr>
            <a:spLocks noGrp="1"/>
          </p:cNvSpPr>
          <p:nvPr>
            <p:ph idx="1"/>
          </p:nvPr>
        </p:nvSpPr>
        <p:spPr>
          <a:xfrm>
            <a:off x="484552" y="2837329"/>
            <a:ext cx="5331229" cy="3339634"/>
          </a:xfrm>
        </p:spPr>
        <p:txBody>
          <a:bodyPr>
            <a:normAutofit/>
          </a:bodyPr>
          <a:lstStyle/>
          <a:p>
            <a:pPr marL="342900" lvl="0" indent="-342900">
              <a:lnSpc>
                <a:spcPct val="110000"/>
              </a:lnSpc>
              <a:spcAft>
                <a:spcPts val="800"/>
              </a:spcAft>
              <a:buFont typeface="+mj-lt"/>
              <a:buAutoNum type="arabicPeriod"/>
              <a:tabLst>
                <a:tab pos="457200" algn="l"/>
              </a:tabLst>
            </a:pPr>
            <a:r>
              <a:rPr lang="en-IN" sz="1500" b="1" kern="100" dirty="0">
                <a:effectLst/>
                <a:latin typeface="Times New Roman" panose="02020603050405020304" pitchFamily="18" charset="0"/>
                <a:ea typeface="Aptos" panose="020B0004020202020204" pitchFamily="34" charset="0"/>
                <a:cs typeface="Times New Roman" panose="02020603050405020304" pitchFamily="18" charset="0"/>
              </a:rPr>
              <a:t>High Bias</a:t>
            </a:r>
            <a:r>
              <a:rPr lang="en-IN" sz="1500" kern="100" dirty="0">
                <a:effectLst/>
                <a:latin typeface="Times New Roman" panose="02020603050405020304" pitchFamily="18" charset="0"/>
                <a:ea typeface="Aptos" panose="020B0004020202020204" pitchFamily="34" charset="0"/>
                <a:cs typeface="Times New Roman" panose="02020603050405020304" pitchFamily="18" charset="0"/>
              </a:rPr>
              <a:t>:</a:t>
            </a:r>
          </a:p>
          <a:p>
            <a:pPr marL="742950" lvl="1" indent="-285750">
              <a:lnSpc>
                <a:spcPct val="110000"/>
              </a:lnSpc>
              <a:spcAft>
                <a:spcPts val="800"/>
              </a:spcAft>
              <a:buSzPts val="1000"/>
              <a:buFont typeface="Courier New" panose="02070309020205020404" pitchFamily="49" charset="0"/>
              <a:buChar char="o"/>
              <a:tabLst>
                <a:tab pos="914400" algn="l"/>
              </a:tabLst>
            </a:pPr>
            <a:r>
              <a:rPr lang="en-IN" sz="1500" kern="0" dirty="0">
                <a:effectLst/>
                <a:latin typeface="Times New Roman" panose="02020603050405020304" pitchFamily="18" charset="0"/>
                <a:ea typeface="Times New Roman" panose="02020603050405020304" pitchFamily="18" charset="0"/>
                <a:cs typeface="Times New Roman" panose="02020603050405020304" pitchFamily="18" charset="0"/>
              </a:rPr>
              <a:t>The ratings for training and validation are both rather low and near one another. A high-bias model is indicated by the Naive Bayes algorithm's underfitting of the data.</a:t>
            </a:r>
            <a:endParaRPr lang="en-IN" sz="15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342900" lvl="0" indent="-342900">
              <a:lnSpc>
                <a:spcPct val="110000"/>
              </a:lnSpc>
              <a:spcAft>
                <a:spcPts val="800"/>
              </a:spcAft>
              <a:buFont typeface="+mj-lt"/>
              <a:buAutoNum type="arabicPeriod" startAt="2"/>
              <a:tabLst>
                <a:tab pos="457200" algn="l"/>
              </a:tabLst>
            </a:pPr>
            <a:r>
              <a:rPr lang="en-IN" sz="1500" b="1" kern="100" dirty="0">
                <a:effectLst/>
                <a:latin typeface="Times New Roman" panose="02020603050405020304" pitchFamily="18" charset="0"/>
                <a:ea typeface="Aptos" panose="020B0004020202020204" pitchFamily="34" charset="0"/>
                <a:cs typeface="Times New Roman" panose="02020603050405020304" pitchFamily="18" charset="0"/>
              </a:rPr>
              <a:t>Consistent Generalization</a:t>
            </a:r>
            <a:r>
              <a:rPr lang="en-IN" sz="1500" kern="100" dirty="0">
                <a:effectLst/>
                <a:latin typeface="Times New Roman" panose="02020603050405020304" pitchFamily="18" charset="0"/>
                <a:ea typeface="Aptos" panose="020B0004020202020204" pitchFamily="34" charset="0"/>
                <a:cs typeface="Times New Roman" panose="02020603050405020304" pitchFamily="18" charset="0"/>
              </a:rPr>
              <a:t>:</a:t>
            </a:r>
          </a:p>
          <a:p>
            <a:pPr marL="742950" lvl="1" indent="-285750">
              <a:lnSpc>
                <a:spcPct val="110000"/>
              </a:lnSpc>
              <a:spcAft>
                <a:spcPts val="800"/>
              </a:spcAft>
              <a:buSzPts val="1000"/>
              <a:buFont typeface="Courier New" panose="02070309020205020404" pitchFamily="49" charset="0"/>
              <a:buChar char="o"/>
              <a:tabLst>
                <a:tab pos="914400" algn="l"/>
              </a:tabLst>
            </a:pPr>
            <a:r>
              <a:rPr lang="en-IN" sz="1500" kern="0" dirty="0">
                <a:effectLst/>
                <a:latin typeface="Times New Roman" panose="02020603050405020304" pitchFamily="18" charset="0"/>
                <a:ea typeface="Times New Roman" panose="02020603050405020304" pitchFamily="18" charset="0"/>
                <a:cs typeface="Times New Roman" panose="02020603050405020304" pitchFamily="18" charset="0"/>
              </a:rPr>
              <a:t>All training sizes show a minimal difference between training and validation scores. Even with sparse data, this demonstrates that Naive Bayes generalises reliably, however it might miss intricate correlations in the data.</a:t>
            </a:r>
            <a:endParaRPr lang="en-IN" sz="1500" kern="100" dirty="0">
              <a:effectLst/>
              <a:latin typeface="Times New Roman" panose="02020603050405020304" pitchFamily="18" charset="0"/>
              <a:ea typeface="Aptos" panose="020B0004020202020204" pitchFamily="34" charset="0"/>
              <a:cs typeface="Times New Roman" panose="02020603050405020304" pitchFamily="18" charset="0"/>
            </a:endParaRPr>
          </a:p>
          <a:p>
            <a:pPr>
              <a:lnSpc>
                <a:spcPct val="110000"/>
              </a:lnSpc>
            </a:pPr>
            <a:endParaRPr lang="en-IN" sz="15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94B9111F-4E7D-668F-097C-6C489F835BF9}"/>
              </a:ext>
            </a:extLst>
          </p:cNvPr>
          <p:cNvPicPr>
            <a:picLocks noChangeAspect="1"/>
          </p:cNvPicPr>
          <p:nvPr/>
        </p:nvPicPr>
        <p:blipFill>
          <a:blip r:embed="rId2"/>
          <a:srcRect l="2131" r="1" b="1"/>
          <a:stretch/>
        </p:blipFill>
        <p:spPr>
          <a:xfrm>
            <a:off x="6095998" y="2279889"/>
            <a:ext cx="6095998" cy="4578111"/>
          </a:xfrm>
          <a:prstGeom prst="rect">
            <a:avLst/>
          </a:prstGeom>
        </p:spPr>
      </p:pic>
    </p:spTree>
    <p:extLst>
      <p:ext uri="{BB962C8B-B14F-4D97-AF65-F5344CB8AC3E}">
        <p14:creationId xmlns:p14="http://schemas.microsoft.com/office/powerpoint/2010/main" val="22054986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FF8DE50-7A65-4407-ADF1-2CD17A919C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F5B6F84-73EF-47ED-850E-4308B2C0D1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7988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2829B78-AF14-AD14-535B-8D783B7A3959}"/>
              </a:ext>
            </a:extLst>
          </p:cNvPr>
          <p:cNvSpPr>
            <a:spLocks noGrp="1"/>
          </p:cNvSpPr>
          <p:nvPr>
            <p:ph type="title"/>
          </p:nvPr>
        </p:nvSpPr>
        <p:spPr>
          <a:xfrm>
            <a:off x="484552" y="365125"/>
            <a:ext cx="10869248" cy="1530910"/>
          </a:xfrm>
        </p:spPr>
        <p:txBody>
          <a:bodyPr>
            <a:normAutofit/>
          </a:bodyPr>
          <a:lstStyle/>
          <a:p>
            <a:pPr>
              <a:lnSpc>
                <a:spcPct val="90000"/>
              </a:lnSpc>
            </a:pPr>
            <a:r>
              <a:rPr lang="en-IN" sz="5000" b="1" kern="100" dirty="0">
                <a:latin typeface="Aptos" panose="020B0004020202020204" pitchFamily="34" charset="0"/>
                <a:cs typeface="Times New Roman" panose="02020603050405020304" pitchFamily="18" charset="0"/>
              </a:rPr>
              <a:t>Classification Reports and ROC/AUC for Logistic Regression</a:t>
            </a:r>
            <a:endParaRPr lang="en-IN" sz="5000" dirty="0"/>
          </a:p>
        </p:txBody>
      </p:sp>
      <p:sp>
        <p:nvSpPr>
          <p:cNvPr id="3" name="Content Placeholder 2">
            <a:extLst>
              <a:ext uri="{FF2B5EF4-FFF2-40B4-BE49-F238E27FC236}">
                <a16:creationId xmlns:a16="http://schemas.microsoft.com/office/drawing/2014/main" id="{288AC34F-D95F-2392-3C18-58E53C406E16}"/>
              </a:ext>
            </a:extLst>
          </p:cNvPr>
          <p:cNvSpPr>
            <a:spLocks noGrp="1"/>
          </p:cNvSpPr>
          <p:nvPr>
            <p:ph idx="1"/>
          </p:nvPr>
        </p:nvSpPr>
        <p:spPr>
          <a:xfrm>
            <a:off x="63610" y="2261160"/>
            <a:ext cx="5752171" cy="3915803"/>
          </a:xfrm>
        </p:spPr>
        <p:txBody>
          <a:bodyPr>
            <a:noAutofit/>
          </a:bodyPr>
          <a:lstStyle/>
          <a:p>
            <a:pPr lvl="0">
              <a:lnSpc>
                <a:spcPct val="110000"/>
              </a:lnSpc>
              <a:spcAft>
                <a:spcPts val="800"/>
              </a:spcAft>
              <a:buSzPts val="1000"/>
              <a:tabLst>
                <a:tab pos="457200" algn="l"/>
              </a:tabLst>
            </a:pPr>
            <a:r>
              <a:rPr lang="en-IN" sz="1500" b="1" kern="100" dirty="0">
                <a:effectLst/>
                <a:latin typeface="Times New Roman" panose="02020603050405020304" pitchFamily="18" charset="0"/>
                <a:ea typeface="Aptos" panose="020B0004020202020204" pitchFamily="34" charset="0"/>
                <a:cs typeface="Times New Roman" panose="02020603050405020304" pitchFamily="18" charset="0"/>
              </a:rPr>
              <a:t>Classification Report</a:t>
            </a:r>
            <a:r>
              <a:rPr lang="en-IN" sz="1500" kern="100" dirty="0">
                <a:effectLst/>
                <a:latin typeface="Times New Roman" panose="02020603050405020304" pitchFamily="18" charset="0"/>
                <a:ea typeface="Aptos" panose="020B0004020202020204" pitchFamily="34" charset="0"/>
                <a:cs typeface="Times New Roman" panose="02020603050405020304" pitchFamily="18" charset="0"/>
              </a:rPr>
              <a:t>: </a:t>
            </a:r>
          </a:p>
          <a:p>
            <a:pPr marL="742950" lvl="1" indent="-285750">
              <a:lnSpc>
                <a:spcPct val="110000"/>
              </a:lnSpc>
              <a:spcAft>
                <a:spcPts val="800"/>
              </a:spcAft>
              <a:buSzPts val="1000"/>
              <a:buFont typeface="Courier New" panose="02070309020205020404" pitchFamily="49" charset="0"/>
              <a:buChar char="o"/>
              <a:tabLst>
                <a:tab pos="914400" algn="l"/>
              </a:tabLst>
            </a:pPr>
            <a:r>
              <a:rPr lang="en-IN" sz="1500" kern="100" dirty="0">
                <a:effectLst/>
                <a:latin typeface="Times New Roman" panose="02020603050405020304" pitchFamily="18" charset="0"/>
                <a:ea typeface="Aptos" panose="020B0004020202020204" pitchFamily="34" charset="0"/>
                <a:cs typeface="Times New Roman" panose="02020603050405020304" pitchFamily="18" charset="0"/>
              </a:rPr>
              <a:t>Precision for churn (class 1): 0.16 , Recall for churn (class 1): 0.88 , F1-Score for churn (class 1): 0.28 , Weighted accuracy: 70%</a:t>
            </a:r>
            <a:r>
              <a:rPr lang="en-IN" sz="1500" kern="100" dirty="0">
                <a:latin typeface="Times New Roman" panose="02020603050405020304" pitchFamily="18" charset="0"/>
                <a:ea typeface="Aptos" panose="020B0004020202020204" pitchFamily="34" charset="0"/>
                <a:cs typeface="Times New Roman" panose="02020603050405020304" pitchFamily="18" charset="0"/>
              </a:rPr>
              <a:t>. </a:t>
            </a:r>
            <a:r>
              <a:rPr lang="en-IN" sz="1500" b="1" kern="100" dirty="0">
                <a:effectLst/>
                <a:latin typeface="Times New Roman" panose="02020603050405020304" pitchFamily="18" charset="0"/>
                <a:ea typeface="Aptos" panose="020B0004020202020204" pitchFamily="34" charset="0"/>
                <a:cs typeface="Times New Roman" panose="02020603050405020304" pitchFamily="18" charset="0"/>
              </a:rPr>
              <a:t>ROC/AUC</a:t>
            </a:r>
            <a:r>
              <a:rPr lang="en-IN" sz="1500" kern="100" dirty="0">
                <a:effectLst/>
                <a:latin typeface="Times New Roman" panose="02020603050405020304" pitchFamily="18" charset="0"/>
                <a:ea typeface="Aptos" panose="020B0004020202020204" pitchFamily="34" charset="0"/>
                <a:cs typeface="Times New Roman" panose="02020603050405020304" pitchFamily="18" charset="0"/>
              </a:rPr>
              <a:t>: AUC = </a:t>
            </a:r>
            <a:r>
              <a:rPr lang="en-IN" sz="1500" b="1" kern="100" dirty="0">
                <a:effectLst/>
                <a:latin typeface="Times New Roman" panose="02020603050405020304" pitchFamily="18" charset="0"/>
                <a:ea typeface="Aptos" panose="020B0004020202020204" pitchFamily="34" charset="0"/>
                <a:cs typeface="Times New Roman" panose="02020603050405020304" pitchFamily="18" charset="0"/>
              </a:rPr>
              <a:t>0.72</a:t>
            </a:r>
            <a:endParaRPr lang="en-IN" sz="1500" kern="100" dirty="0">
              <a:effectLst/>
              <a:latin typeface="Times New Roman" panose="02020603050405020304" pitchFamily="18" charset="0"/>
              <a:ea typeface="Aptos" panose="020B0004020202020204" pitchFamily="34" charset="0"/>
              <a:cs typeface="Times New Roman" panose="02020603050405020304" pitchFamily="18" charset="0"/>
            </a:endParaRPr>
          </a:p>
          <a:p>
            <a:pPr>
              <a:lnSpc>
                <a:spcPct val="110000"/>
              </a:lnSpc>
              <a:spcAft>
                <a:spcPts val="800"/>
              </a:spcAft>
            </a:pPr>
            <a:r>
              <a:rPr lang="en-IN" sz="1500" b="1" kern="100" dirty="0">
                <a:effectLst/>
                <a:latin typeface="Times New Roman" panose="02020603050405020304" pitchFamily="18" charset="0"/>
                <a:ea typeface="Aptos" panose="020B0004020202020204" pitchFamily="34" charset="0"/>
                <a:cs typeface="Times New Roman" panose="02020603050405020304" pitchFamily="18" charset="0"/>
              </a:rPr>
              <a:t>Key Insights for Logistic Regression:</a:t>
            </a:r>
            <a:endParaRPr lang="en-IN" sz="15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342900" lvl="0" indent="-342900">
              <a:lnSpc>
                <a:spcPct val="110000"/>
              </a:lnSpc>
              <a:spcAft>
                <a:spcPts val="800"/>
              </a:spcAft>
              <a:buFont typeface="+mj-lt"/>
              <a:buAutoNum type="arabicPeriod"/>
              <a:tabLst>
                <a:tab pos="457200" algn="l"/>
              </a:tabLst>
            </a:pPr>
            <a:r>
              <a:rPr lang="en-IN" sz="1500" b="1" kern="100" dirty="0">
                <a:effectLst/>
                <a:latin typeface="Times New Roman" panose="02020603050405020304" pitchFamily="18" charset="0"/>
                <a:ea typeface="Aptos" panose="020B0004020202020204" pitchFamily="34" charset="0"/>
                <a:cs typeface="Times New Roman" panose="02020603050405020304" pitchFamily="18" charset="0"/>
              </a:rPr>
              <a:t>High Recall for Churn Class</a:t>
            </a:r>
            <a:r>
              <a:rPr lang="en-IN" sz="1500" kern="100" dirty="0">
                <a:effectLst/>
                <a:latin typeface="Times New Roman" panose="02020603050405020304" pitchFamily="18" charset="0"/>
                <a:ea typeface="Aptos" panose="020B0004020202020204" pitchFamily="34" charset="0"/>
                <a:cs typeface="Times New Roman" panose="02020603050405020304" pitchFamily="18" charset="0"/>
              </a:rPr>
              <a:t>: A large percentage of churners are accurately identified by logistic regression (recall = 0.88). Because of this, it is useful for reducing missed churn cases.</a:t>
            </a:r>
          </a:p>
          <a:p>
            <a:pPr marL="342900" lvl="0" indent="-342900">
              <a:lnSpc>
                <a:spcPct val="110000"/>
              </a:lnSpc>
              <a:spcAft>
                <a:spcPts val="800"/>
              </a:spcAft>
              <a:buFont typeface="+mj-lt"/>
              <a:buAutoNum type="arabicPeriod"/>
              <a:tabLst>
                <a:tab pos="457200" algn="l"/>
              </a:tabLst>
            </a:pPr>
            <a:r>
              <a:rPr lang="en-IN" sz="1500" b="1" kern="100" dirty="0">
                <a:effectLst/>
                <a:latin typeface="Times New Roman" panose="02020603050405020304" pitchFamily="18" charset="0"/>
                <a:ea typeface="Aptos" panose="020B0004020202020204" pitchFamily="34" charset="0"/>
                <a:cs typeface="Times New Roman" panose="02020603050405020304" pitchFamily="18" charset="0"/>
              </a:rPr>
              <a:t>Low Precision for Churn Class</a:t>
            </a:r>
            <a:r>
              <a:rPr lang="en-IN" sz="1500" kern="100" dirty="0">
                <a:effectLst/>
                <a:latin typeface="Times New Roman" panose="02020603050405020304" pitchFamily="18" charset="0"/>
                <a:ea typeface="Aptos" panose="020B0004020202020204" pitchFamily="34" charset="0"/>
                <a:cs typeface="Times New Roman" panose="02020603050405020304" pitchFamily="18" charset="0"/>
              </a:rPr>
              <a:t>: For class 1, the precision is just 0.16, which indicates that many predicted churners are not real churners. Resource waste on clients who are mistargeted for retention initiatives may result from this.</a:t>
            </a:r>
          </a:p>
          <a:p>
            <a:pPr>
              <a:lnSpc>
                <a:spcPct val="110000"/>
              </a:lnSpc>
            </a:pPr>
            <a:endParaRPr lang="en-IN" sz="15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5A6DDE24-4A8A-67BE-4394-BB30EFA27733}"/>
              </a:ext>
            </a:extLst>
          </p:cNvPr>
          <p:cNvPicPr>
            <a:picLocks noChangeAspect="1"/>
          </p:cNvPicPr>
          <p:nvPr/>
        </p:nvPicPr>
        <p:blipFill>
          <a:blip r:embed="rId2"/>
          <a:srcRect l="2051" r="4072" b="-3"/>
          <a:stretch/>
        </p:blipFill>
        <p:spPr>
          <a:xfrm>
            <a:off x="6095998" y="2279889"/>
            <a:ext cx="6095998" cy="4578111"/>
          </a:xfrm>
          <a:prstGeom prst="rect">
            <a:avLst/>
          </a:prstGeom>
        </p:spPr>
      </p:pic>
    </p:spTree>
    <p:extLst>
      <p:ext uri="{BB962C8B-B14F-4D97-AF65-F5344CB8AC3E}">
        <p14:creationId xmlns:p14="http://schemas.microsoft.com/office/powerpoint/2010/main" val="14622560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FF8DE50-7A65-4407-ADF1-2CD17A919C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F5B6F84-73EF-47ED-850E-4308B2C0D1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7988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D188CC-BD93-1AF0-43E9-CFE13EF03013}"/>
              </a:ext>
            </a:extLst>
          </p:cNvPr>
          <p:cNvSpPr>
            <a:spLocks noGrp="1"/>
          </p:cNvSpPr>
          <p:nvPr>
            <p:ph type="title"/>
          </p:nvPr>
        </p:nvSpPr>
        <p:spPr>
          <a:xfrm>
            <a:off x="484552" y="365125"/>
            <a:ext cx="10869248" cy="1530910"/>
          </a:xfrm>
        </p:spPr>
        <p:txBody>
          <a:bodyPr>
            <a:normAutofit/>
          </a:bodyPr>
          <a:lstStyle/>
          <a:p>
            <a:pPr>
              <a:lnSpc>
                <a:spcPct val="90000"/>
              </a:lnSpc>
            </a:pPr>
            <a:r>
              <a:rPr lang="en-IN" sz="5000" b="1" kern="100" dirty="0">
                <a:latin typeface="Aptos" panose="020B0004020202020204" pitchFamily="34" charset="0"/>
                <a:cs typeface="Times New Roman" panose="02020603050405020304" pitchFamily="18" charset="0"/>
              </a:rPr>
              <a:t>Classification Reports and ROC/AUC </a:t>
            </a:r>
            <a:r>
              <a:rPr lang="en-IN" sz="5000" b="1" kern="100" dirty="0">
                <a:effectLst/>
                <a:latin typeface="Aptos" panose="020B0004020202020204" pitchFamily="34" charset="0"/>
                <a:ea typeface="Aptos" panose="020B0004020202020204" pitchFamily="34" charset="0"/>
                <a:cs typeface="Times New Roman" panose="02020603050405020304" pitchFamily="18" charset="0"/>
              </a:rPr>
              <a:t>Naive Bayes</a:t>
            </a:r>
            <a:endParaRPr lang="en-IN" sz="5000" dirty="0"/>
          </a:p>
        </p:txBody>
      </p:sp>
      <p:sp>
        <p:nvSpPr>
          <p:cNvPr id="3" name="Content Placeholder 2">
            <a:extLst>
              <a:ext uri="{FF2B5EF4-FFF2-40B4-BE49-F238E27FC236}">
                <a16:creationId xmlns:a16="http://schemas.microsoft.com/office/drawing/2014/main" id="{CD0DCB27-541B-007A-AE16-BF6FABAF9934}"/>
              </a:ext>
            </a:extLst>
          </p:cNvPr>
          <p:cNvSpPr>
            <a:spLocks noGrp="1"/>
          </p:cNvSpPr>
          <p:nvPr>
            <p:ph idx="1"/>
          </p:nvPr>
        </p:nvSpPr>
        <p:spPr>
          <a:xfrm>
            <a:off x="142646" y="2407959"/>
            <a:ext cx="5331229" cy="3339634"/>
          </a:xfrm>
        </p:spPr>
        <p:txBody>
          <a:bodyPr>
            <a:noAutofit/>
          </a:bodyPr>
          <a:lstStyle/>
          <a:p>
            <a:pPr lvl="0">
              <a:lnSpc>
                <a:spcPct val="110000"/>
              </a:lnSpc>
              <a:spcAft>
                <a:spcPts val="800"/>
              </a:spcAft>
              <a:buSzPts val="1000"/>
              <a:tabLst>
                <a:tab pos="457200" algn="l"/>
              </a:tabLst>
            </a:pPr>
            <a:r>
              <a:rPr lang="en-IN" sz="1500" b="1" kern="100" dirty="0">
                <a:effectLst/>
                <a:latin typeface="Times New Roman" panose="02020603050405020304" pitchFamily="18" charset="0"/>
                <a:ea typeface="Aptos" panose="020B0004020202020204" pitchFamily="34" charset="0"/>
                <a:cs typeface="Times New Roman" panose="02020603050405020304" pitchFamily="18" charset="0"/>
              </a:rPr>
              <a:t>Classification Report</a:t>
            </a:r>
            <a:r>
              <a:rPr lang="en-IN" sz="1500" kern="100" dirty="0">
                <a:effectLst/>
                <a:latin typeface="Times New Roman" panose="02020603050405020304" pitchFamily="18" charset="0"/>
                <a:ea typeface="Aptos" panose="020B0004020202020204" pitchFamily="34" charset="0"/>
                <a:cs typeface="Times New Roman" panose="02020603050405020304" pitchFamily="18" charset="0"/>
              </a:rPr>
              <a:t>: </a:t>
            </a:r>
          </a:p>
          <a:p>
            <a:pPr marL="742950" lvl="1" indent="-285750">
              <a:lnSpc>
                <a:spcPct val="110000"/>
              </a:lnSpc>
              <a:spcAft>
                <a:spcPts val="800"/>
              </a:spcAft>
              <a:buSzPts val="1000"/>
              <a:buFont typeface="Courier New" panose="02070309020205020404" pitchFamily="49" charset="0"/>
              <a:buChar char="o"/>
              <a:tabLst>
                <a:tab pos="914400" algn="l"/>
              </a:tabLst>
            </a:pPr>
            <a:r>
              <a:rPr lang="en-IN" sz="1500" kern="100" dirty="0">
                <a:effectLst/>
                <a:latin typeface="Times New Roman" panose="02020603050405020304" pitchFamily="18" charset="0"/>
                <a:ea typeface="Aptos" panose="020B0004020202020204" pitchFamily="34" charset="0"/>
                <a:cs typeface="Times New Roman" panose="02020603050405020304" pitchFamily="18" charset="0"/>
              </a:rPr>
              <a:t>Precision for churn (class 1): 0.09, Recall for churn (class 1): 0.97, F1-Score for churn (class 1): 0.16 , Weighted accuracy: 35%. </a:t>
            </a:r>
            <a:r>
              <a:rPr lang="en-IN" sz="1500" b="1" kern="100" dirty="0">
                <a:effectLst/>
                <a:latin typeface="Times New Roman" panose="02020603050405020304" pitchFamily="18" charset="0"/>
                <a:ea typeface="Aptos" panose="020B0004020202020204" pitchFamily="34" charset="0"/>
                <a:cs typeface="Times New Roman" panose="02020603050405020304" pitchFamily="18" charset="0"/>
              </a:rPr>
              <a:t>ROC/AUC</a:t>
            </a:r>
            <a:r>
              <a:rPr lang="en-IN" sz="1500" kern="100" dirty="0">
                <a:effectLst/>
                <a:latin typeface="Times New Roman" panose="02020603050405020304" pitchFamily="18" charset="0"/>
                <a:ea typeface="Aptos" panose="020B0004020202020204" pitchFamily="34" charset="0"/>
                <a:cs typeface="Times New Roman" panose="02020603050405020304" pitchFamily="18" charset="0"/>
              </a:rPr>
              <a:t>: AUC = </a:t>
            </a:r>
            <a:r>
              <a:rPr lang="en-IN" sz="1500" b="1" kern="100" dirty="0">
                <a:effectLst/>
                <a:latin typeface="Times New Roman" panose="02020603050405020304" pitchFamily="18" charset="0"/>
                <a:ea typeface="Aptos" panose="020B0004020202020204" pitchFamily="34" charset="0"/>
                <a:cs typeface="Times New Roman" panose="02020603050405020304" pitchFamily="18" charset="0"/>
              </a:rPr>
              <a:t>0.65</a:t>
            </a:r>
            <a:endParaRPr lang="en-IN" sz="1500" kern="100" dirty="0">
              <a:effectLst/>
              <a:latin typeface="Times New Roman" panose="02020603050405020304" pitchFamily="18" charset="0"/>
              <a:ea typeface="Aptos" panose="020B0004020202020204" pitchFamily="34" charset="0"/>
              <a:cs typeface="Times New Roman" panose="02020603050405020304" pitchFamily="18" charset="0"/>
            </a:endParaRPr>
          </a:p>
          <a:p>
            <a:pPr>
              <a:lnSpc>
                <a:spcPct val="110000"/>
              </a:lnSpc>
              <a:spcAft>
                <a:spcPts val="800"/>
              </a:spcAft>
            </a:pPr>
            <a:r>
              <a:rPr lang="en-IN" sz="1500" b="1" kern="100" dirty="0">
                <a:effectLst/>
                <a:latin typeface="Times New Roman" panose="02020603050405020304" pitchFamily="18" charset="0"/>
                <a:ea typeface="Aptos" panose="020B0004020202020204" pitchFamily="34" charset="0"/>
                <a:cs typeface="Times New Roman" panose="02020603050405020304" pitchFamily="18" charset="0"/>
              </a:rPr>
              <a:t>Key Insights for Naive Bayes:</a:t>
            </a:r>
            <a:endParaRPr lang="en-IN" sz="15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342900" lvl="0" indent="-342900">
              <a:lnSpc>
                <a:spcPct val="110000"/>
              </a:lnSpc>
              <a:spcAft>
                <a:spcPts val="800"/>
              </a:spcAft>
              <a:buFont typeface="+mj-lt"/>
              <a:buAutoNum type="arabicPeriod"/>
              <a:tabLst>
                <a:tab pos="457200" algn="l"/>
              </a:tabLst>
            </a:pPr>
            <a:r>
              <a:rPr lang="en-IN" sz="1500" b="1" kern="100" dirty="0">
                <a:effectLst/>
                <a:latin typeface="Times New Roman" panose="02020603050405020304" pitchFamily="18" charset="0"/>
                <a:ea typeface="Aptos" panose="020B0004020202020204" pitchFamily="34" charset="0"/>
                <a:cs typeface="Times New Roman" panose="02020603050405020304" pitchFamily="18" charset="0"/>
              </a:rPr>
              <a:t>High Recall for Churn Class</a:t>
            </a:r>
            <a:r>
              <a:rPr lang="en-IN" sz="1500" kern="100" dirty="0">
                <a:effectLst/>
                <a:latin typeface="Times New Roman" panose="02020603050405020304" pitchFamily="18" charset="0"/>
                <a:ea typeface="Aptos" panose="020B0004020202020204" pitchFamily="34" charset="0"/>
                <a:cs typeface="Times New Roman" panose="02020603050405020304" pitchFamily="18" charset="0"/>
              </a:rPr>
              <a:t>: With a recall of 0.97, Naive Bayes captures almost all churners, just as Logistic Regression. This helps in cases where it would be very harmful to miss churners.</a:t>
            </a:r>
          </a:p>
          <a:p>
            <a:pPr marL="342900" lvl="0" indent="-342900">
              <a:lnSpc>
                <a:spcPct val="110000"/>
              </a:lnSpc>
              <a:spcAft>
                <a:spcPts val="800"/>
              </a:spcAft>
              <a:buFont typeface="+mj-lt"/>
              <a:buAutoNum type="arabicPeriod"/>
              <a:tabLst>
                <a:tab pos="457200" algn="l"/>
              </a:tabLst>
            </a:pPr>
            <a:r>
              <a:rPr lang="en-IN" sz="1500" b="1" kern="100" dirty="0">
                <a:effectLst/>
                <a:latin typeface="Times New Roman" panose="02020603050405020304" pitchFamily="18" charset="0"/>
                <a:ea typeface="Aptos" panose="020B0004020202020204" pitchFamily="34" charset="0"/>
                <a:cs typeface="Times New Roman" panose="02020603050405020304" pitchFamily="18" charset="0"/>
              </a:rPr>
              <a:t>Poor Overall Precision and Accuracy</a:t>
            </a:r>
            <a:r>
              <a:rPr lang="en-IN" sz="1500" kern="100" dirty="0">
                <a:effectLst/>
                <a:latin typeface="Times New Roman" panose="02020603050405020304" pitchFamily="18" charset="0"/>
                <a:ea typeface="Aptos" panose="020B0004020202020204" pitchFamily="34" charset="0"/>
                <a:cs typeface="Times New Roman" panose="02020603050405020304" pitchFamily="18" charset="0"/>
              </a:rPr>
              <a:t>: Because Naive Bayes misclassifies a large percentage of non-churners as churners, it is less dependable for actionable predictions, with a low overall accuracy (35%) and precision for churn of 0.09.</a:t>
            </a:r>
          </a:p>
          <a:p>
            <a:pPr>
              <a:lnSpc>
                <a:spcPct val="110000"/>
              </a:lnSpc>
            </a:pPr>
            <a:endParaRPr lang="en-IN" sz="15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150E0B5B-509E-E8A1-BB86-8853683D2361}"/>
              </a:ext>
            </a:extLst>
          </p:cNvPr>
          <p:cNvPicPr>
            <a:picLocks noChangeAspect="1"/>
          </p:cNvPicPr>
          <p:nvPr/>
        </p:nvPicPr>
        <p:blipFill>
          <a:blip r:embed="rId2"/>
          <a:srcRect l="4784" r="6668"/>
          <a:stretch/>
        </p:blipFill>
        <p:spPr>
          <a:xfrm>
            <a:off x="6095998" y="2279889"/>
            <a:ext cx="6095998" cy="4578111"/>
          </a:xfrm>
          <a:prstGeom prst="rect">
            <a:avLst/>
          </a:prstGeom>
        </p:spPr>
      </p:pic>
    </p:spTree>
    <p:extLst>
      <p:ext uri="{BB962C8B-B14F-4D97-AF65-F5344CB8AC3E}">
        <p14:creationId xmlns:p14="http://schemas.microsoft.com/office/powerpoint/2010/main" val="14347377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730EF98-A377-4235-9CED-EE434877EB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A1DB9F3-69F4-40E5-A044-3F65CA0334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5998" cy="3429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FD41012-3CD4-FD40-E362-96321AED175C}"/>
              </a:ext>
            </a:extLst>
          </p:cNvPr>
          <p:cNvSpPr>
            <a:spLocks noGrp="1"/>
          </p:cNvSpPr>
          <p:nvPr>
            <p:ph type="title"/>
          </p:nvPr>
        </p:nvSpPr>
        <p:spPr>
          <a:xfrm>
            <a:off x="484552" y="365125"/>
            <a:ext cx="5139037" cy="2699500"/>
          </a:xfrm>
        </p:spPr>
        <p:txBody>
          <a:bodyPr anchor="ctr">
            <a:normAutofit/>
          </a:bodyPr>
          <a:lstStyle/>
          <a:p>
            <a:r>
              <a:rPr lang="en-IN" b="1" kern="100" dirty="0">
                <a:effectLst/>
                <a:latin typeface="Aptos" panose="020B0004020202020204" pitchFamily="34" charset="0"/>
                <a:ea typeface="Aptos" panose="020B0004020202020204" pitchFamily="34" charset="0"/>
                <a:cs typeface="Times New Roman" panose="02020603050405020304" pitchFamily="18" charset="0"/>
              </a:rPr>
              <a:t>Ensemble Voting Model Results </a:t>
            </a:r>
            <a:endParaRPr lang="en-IN" dirty="0"/>
          </a:p>
        </p:txBody>
      </p:sp>
      <p:pic>
        <p:nvPicPr>
          <p:cNvPr id="5" name="Picture 4">
            <a:extLst>
              <a:ext uri="{FF2B5EF4-FFF2-40B4-BE49-F238E27FC236}">
                <a16:creationId xmlns:a16="http://schemas.microsoft.com/office/drawing/2014/main" id="{DA87B3FF-872F-C96D-E789-52AB98799FEA}"/>
              </a:ext>
            </a:extLst>
          </p:cNvPr>
          <p:cNvPicPr>
            <a:picLocks noChangeAspect="1"/>
          </p:cNvPicPr>
          <p:nvPr/>
        </p:nvPicPr>
        <p:blipFill>
          <a:blip r:embed="rId2"/>
          <a:stretch>
            <a:fillRect/>
          </a:stretch>
        </p:blipFill>
        <p:spPr>
          <a:xfrm>
            <a:off x="365793" y="4845751"/>
            <a:ext cx="5332956" cy="426637"/>
          </a:xfrm>
          <a:prstGeom prst="rect">
            <a:avLst/>
          </a:prstGeom>
        </p:spPr>
      </p:pic>
      <p:grpSp>
        <p:nvGrpSpPr>
          <p:cNvPr id="14" name="Group 13">
            <a:extLst>
              <a:ext uri="{FF2B5EF4-FFF2-40B4-BE49-F238E27FC236}">
                <a16:creationId xmlns:a16="http://schemas.microsoft.com/office/drawing/2014/main" id="{ACEC0EA9-C59B-41DA-BC24-816C2B13C5A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96002" y="0"/>
            <a:ext cx="6095998" cy="6858000"/>
            <a:chOff x="6096002" y="-9073"/>
            <a:chExt cx="6095998" cy="6867073"/>
          </a:xfrm>
        </p:grpSpPr>
        <p:sp>
          <p:nvSpPr>
            <p:cNvPr id="15" name="Rectangle 14">
              <a:extLst>
                <a:ext uri="{FF2B5EF4-FFF2-40B4-BE49-F238E27FC236}">
                  <a16:creationId xmlns:a16="http://schemas.microsoft.com/office/drawing/2014/main" id="{7656C42F-62A1-4EF0-A939-AD5B33CD52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2" y="-9073"/>
              <a:ext cx="6095998" cy="686707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2206EBE5-B060-4699-84D2-8DE482E3A6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2" y="-6987"/>
              <a:ext cx="6095998" cy="6864987"/>
            </a:xfrm>
            <a:prstGeom prst="rect">
              <a:avLst/>
            </a:prstGeom>
            <a:solidFill>
              <a:srgbClr val="FFFFF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 name="Content Placeholder 2">
            <a:extLst>
              <a:ext uri="{FF2B5EF4-FFF2-40B4-BE49-F238E27FC236}">
                <a16:creationId xmlns:a16="http://schemas.microsoft.com/office/drawing/2014/main" id="{DAA8F6D5-F860-C3D3-C8EA-5165BB18BEEE}"/>
              </a:ext>
            </a:extLst>
          </p:cNvPr>
          <p:cNvSpPr>
            <a:spLocks noGrp="1"/>
          </p:cNvSpPr>
          <p:nvPr>
            <p:ph idx="1"/>
          </p:nvPr>
        </p:nvSpPr>
        <p:spPr>
          <a:xfrm>
            <a:off x="6461790" y="365125"/>
            <a:ext cx="4892009" cy="5811838"/>
          </a:xfrm>
        </p:spPr>
        <p:txBody>
          <a:bodyPr>
            <a:normAutofit/>
          </a:bodyPr>
          <a:lstStyle/>
          <a:p>
            <a:pPr marL="342900" lvl="0" indent="-342900">
              <a:lnSpc>
                <a:spcPct val="110000"/>
              </a:lnSpc>
              <a:spcAft>
                <a:spcPts val="800"/>
              </a:spcAft>
              <a:buFont typeface="+mj-lt"/>
              <a:buAutoNum type="arabicPeriod"/>
              <a:tabLst>
                <a:tab pos="457200" algn="l"/>
              </a:tabLst>
            </a:pPr>
            <a:r>
              <a:rPr lang="en-IN" sz="1500" b="1" kern="100" dirty="0">
                <a:effectLst/>
                <a:latin typeface="Times New Roman" panose="02020603050405020304" pitchFamily="18" charset="0"/>
                <a:ea typeface="Aptos" panose="020B0004020202020204" pitchFamily="34" charset="0"/>
                <a:cs typeface="Times New Roman" panose="02020603050405020304" pitchFamily="18" charset="0"/>
              </a:rPr>
              <a:t>Ensemble Voting Classifier 1 (Logistic Regression + Gradient Boosting)</a:t>
            </a:r>
            <a:r>
              <a:rPr lang="en-IN" sz="1500" kern="100" dirty="0">
                <a:effectLst/>
                <a:latin typeface="Times New Roman" panose="02020603050405020304" pitchFamily="18" charset="0"/>
                <a:ea typeface="Aptos" panose="020B0004020202020204" pitchFamily="34" charset="0"/>
                <a:cs typeface="Times New Roman" panose="02020603050405020304" pitchFamily="18" charset="0"/>
              </a:rPr>
              <a:t>:</a:t>
            </a:r>
          </a:p>
          <a:p>
            <a:pPr marL="742950" lvl="1" indent="-285750">
              <a:lnSpc>
                <a:spcPct val="110000"/>
              </a:lnSpc>
              <a:spcAft>
                <a:spcPts val="800"/>
              </a:spcAft>
              <a:buSzPts val="1000"/>
              <a:buFont typeface="Courier New" panose="02070309020205020404" pitchFamily="49" charset="0"/>
              <a:buChar char="o"/>
              <a:tabLst>
                <a:tab pos="914400" algn="l"/>
              </a:tabLst>
            </a:pPr>
            <a:r>
              <a:rPr lang="en-IN" sz="1500" b="1" kern="100" dirty="0">
                <a:effectLst/>
                <a:latin typeface="Times New Roman" panose="02020603050405020304" pitchFamily="18" charset="0"/>
                <a:ea typeface="Aptos" panose="020B0004020202020204" pitchFamily="34" charset="0"/>
                <a:cs typeface="Times New Roman" panose="02020603050405020304" pitchFamily="18" charset="0"/>
              </a:rPr>
              <a:t>Accuracy</a:t>
            </a:r>
            <a:r>
              <a:rPr lang="en-IN" sz="1500" kern="100" dirty="0">
                <a:effectLst/>
                <a:latin typeface="Times New Roman" panose="02020603050405020304" pitchFamily="18" charset="0"/>
                <a:ea typeface="Aptos" panose="020B0004020202020204" pitchFamily="34" charset="0"/>
                <a:cs typeface="Times New Roman" panose="02020603050405020304" pitchFamily="18" charset="0"/>
              </a:rPr>
              <a:t>: 0.95</a:t>
            </a:r>
          </a:p>
          <a:p>
            <a:pPr marL="742950" lvl="1" indent="-285750">
              <a:lnSpc>
                <a:spcPct val="110000"/>
              </a:lnSpc>
              <a:spcAft>
                <a:spcPts val="800"/>
              </a:spcAft>
              <a:buSzPts val="1000"/>
              <a:buFont typeface="Courier New" panose="02070309020205020404" pitchFamily="49" charset="0"/>
              <a:buChar char="o"/>
              <a:tabLst>
                <a:tab pos="914400" algn="l"/>
              </a:tabLst>
            </a:pPr>
            <a:r>
              <a:rPr lang="en-IN" sz="1500" b="1" kern="100" dirty="0">
                <a:effectLst/>
                <a:latin typeface="Times New Roman" panose="02020603050405020304" pitchFamily="18" charset="0"/>
                <a:ea typeface="Aptos" panose="020B0004020202020204" pitchFamily="34" charset="0"/>
                <a:cs typeface="Times New Roman" panose="02020603050405020304" pitchFamily="18" charset="0"/>
              </a:rPr>
              <a:t>Key Insight</a:t>
            </a:r>
            <a:r>
              <a:rPr lang="en-IN" sz="1500" kern="100" dirty="0">
                <a:effectLst/>
                <a:latin typeface="Times New Roman" panose="02020603050405020304" pitchFamily="18" charset="0"/>
                <a:ea typeface="Aptos" panose="020B0004020202020204" pitchFamily="34" charset="0"/>
                <a:cs typeface="Times New Roman" panose="02020603050405020304" pitchFamily="18" charset="0"/>
              </a:rPr>
              <a:t>: At 95% accuracy, this ensemble model has outstanding performance. The combination of Gradient Boosting and Logistic Regression enables it to efficiently utilise the advantages of both models, with Gradient Boosting improving performance on more intricate patterns.</a:t>
            </a:r>
          </a:p>
          <a:p>
            <a:pPr marL="342900" lvl="0" indent="-342900">
              <a:lnSpc>
                <a:spcPct val="110000"/>
              </a:lnSpc>
              <a:spcAft>
                <a:spcPts val="800"/>
              </a:spcAft>
              <a:buFont typeface="+mj-lt"/>
              <a:buAutoNum type="arabicPeriod"/>
              <a:tabLst>
                <a:tab pos="457200" algn="l"/>
              </a:tabLst>
            </a:pPr>
            <a:r>
              <a:rPr lang="en-IN" sz="1500" b="1" kern="100" dirty="0">
                <a:effectLst/>
                <a:latin typeface="Times New Roman" panose="02020603050405020304" pitchFamily="18" charset="0"/>
                <a:ea typeface="Aptos" panose="020B0004020202020204" pitchFamily="34" charset="0"/>
                <a:cs typeface="Times New Roman" panose="02020603050405020304" pitchFamily="18" charset="0"/>
              </a:rPr>
              <a:t>Ensemble Voting Classifier 2 (Naive Bayes + Bagging)</a:t>
            </a:r>
            <a:r>
              <a:rPr lang="en-IN" sz="1500" kern="100" dirty="0">
                <a:effectLst/>
                <a:latin typeface="Times New Roman" panose="02020603050405020304" pitchFamily="18" charset="0"/>
                <a:ea typeface="Aptos" panose="020B0004020202020204" pitchFamily="34" charset="0"/>
                <a:cs typeface="Times New Roman" panose="02020603050405020304" pitchFamily="18" charset="0"/>
              </a:rPr>
              <a:t>:</a:t>
            </a:r>
          </a:p>
          <a:p>
            <a:pPr marL="742950" lvl="1" indent="-285750">
              <a:lnSpc>
                <a:spcPct val="110000"/>
              </a:lnSpc>
              <a:spcAft>
                <a:spcPts val="800"/>
              </a:spcAft>
              <a:buSzPts val="1000"/>
              <a:buFont typeface="Courier New" panose="02070309020205020404" pitchFamily="49" charset="0"/>
              <a:buChar char="o"/>
              <a:tabLst>
                <a:tab pos="914400" algn="l"/>
              </a:tabLst>
            </a:pPr>
            <a:r>
              <a:rPr lang="en-IN" sz="1500" b="1" kern="100" dirty="0">
                <a:effectLst/>
                <a:latin typeface="Times New Roman" panose="02020603050405020304" pitchFamily="18" charset="0"/>
                <a:ea typeface="Aptos" panose="020B0004020202020204" pitchFamily="34" charset="0"/>
                <a:cs typeface="Times New Roman" panose="02020603050405020304" pitchFamily="18" charset="0"/>
              </a:rPr>
              <a:t>Accuracy</a:t>
            </a:r>
            <a:r>
              <a:rPr lang="en-IN" sz="1500" kern="100" dirty="0">
                <a:effectLst/>
                <a:latin typeface="Times New Roman" panose="02020603050405020304" pitchFamily="18" charset="0"/>
                <a:ea typeface="Aptos" panose="020B0004020202020204" pitchFamily="34" charset="0"/>
                <a:cs typeface="Times New Roman" panose="02020603050405020304" pitchFamily="18" charset="0"/>
              </a:rPr>
              <a:t>: 0.41</a:t>
            </a:r>
          </a:p>
          <a:p>
            <a:pPr marL="742950" lvl="1" indent="-285750">
              <a:lnSpc>
                <a:spcPct val="110000"/>
              </a:lnSpc>
              <a:spcAft>
                <a:spcPts val="800"/>
              </a:spcAft>
              <a:buSzPts val="1000"/>
              <a:buFont typeface="Courier New" panose="02070309020205020404" pitchFamily="49" charset="0"/>
              <a:buChar char="o"/>
              <a:tabLst>
                <a:tab pos="914400" algn="l"/>
              </a:tabLst>
            </a:pPr>
            <a:r>
              <a:rPr lang="en-IN" sz="1500" b="1" kern="100" dirty="0">
                <a:effectLst/>
                <a:latin typeface="Times New Roman" panose="02020603050405020304" pitchFamily="18" charset="0"/>
                <a:ea typeface="Aptos" panose="020B0004020202020204" pitchFamily="34" charset="0"/>
                <a:cs typeface="Times New Roman" panose="02020603050405020304" pitchFamily="18" charset="0"/>
              </a:rPr>
              <a:t>Key Insight</a:t>
            </a:r>
            <a:r>
              <a:rPr lang="en-IN" sz="1500" kern="100" dirty="0">
                <a:effectLst/>
                <a:latin typeface="Times New Roman" panose="02020603050405020304" pitchFamily="18" charset="0"/>
                <a:ea typeface="Aptos" panose="020B0004020202020204" pitchFamily="34" charset="0"/>
                <a:cs typeface="Times New Roman" panose="02020603050405020304" pitchFamily="18" charset="0"/>
              </a:rPr>
              <a:t>: With an accuracy of just 41%, this model performs poorly, suggesting that the Naive Bayes model does not mix well with bagging. The significant bias of Naive Bayes restricts the model's capacity for effective learning, particularly when bagging is used.</a:t>
            </a:r>
          </a:p>
          <a:p>
            <a:pPr>
              <a:lnSpc>
                <a:spcPct val="110000"/>
              </a:lnSpc>
            </a:pPr>
            <a:endParaRPr lang="en-IN" sz="1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73397161"/>
      </p:ext>
    </p:extLst>
  </p:cSld>
  <p:clrMapOvr>
    <a:masterClrMapping/>
  </p:clrMapOvr>
</p:sld>
</file>

<file path=ppt/theme/theme1.xml><?xml version="1.0" encoding="utf-8"?>
<a:theme xmlns:a="http://schemas.openxmlformats.org/drawingml/2006/main" name="MatrixVTI">
  <a:themeElements>
    <a:clrScheme name="AnalogousFromLightSeedRightStep">
      <a:dk1>
        <a:srgbClr val="000000"/>
      </a:dk1>
      <a:lt1>
        <a:srgbClr val="FFFFFF"/>
      </a:lt1>
      <a:dk2>
        <a:srgbClr val="243141"/>
      </a:dk2>
      <a:lt2>
        <a:srgbClr val="E2E3E8"/>
      </a:lt2>
      <a:accent1>
        <a:srgbClr val="AAA180"/>
      </a:accent1>
      <a:accent2>
        <a:srgbClr val="9CA671"/>
      </a:accent2>
      <a:accent3>
        <a:srgbClr val="8FA880"/>
      </a:accent3>
      <a:accent4>
        <a:srgbClr val="76AD78"/>
      </a:accent4>
      <a:accent5>
        <a:srgbClr val="81AB94"/>
      </a:accent5>
      <a:accent6>
        <a:srgbClr val="74AAA2"/>
      </a:accent6>
      <a:hlink>
        <a:srgbClr val="6978AE"/>
      </a:hlink>
      <a:folHlink>
        <a:srgbClr val="7F7F7F"/>
      </a:folHlink>
    </a:clrScheme>
    <a:fontScheme name="Custom 4">
      <a:majorFont>
        <a:latin typeface="Bahnschrif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atrixVTI" id="{A2576CCC-A559-4FD4-A542-772649F65A84}" vid="{5CBC41A9-80A0-44C6-90CD-6D8630343525}"/>
    </a:ext>
  </a:extLst>
</a:theme>
</file>

<file path=docProps/app.xml><?xml version="1.0" encoding="utf-8"?>
<Properties xmlns="http://schemas.openxmlformats.org/officeDocument/2006/extended-properties" xmlns:vt="http://schemas.openxmlformats.org/officeDocument/2006/docPropsVTypes">
  <TotalTime>70</TotalTime>
  <Words>1381</Words>
  <Application>Microsoft Office PowerPoint</Application>
  <PresentationFormat>Widescreen</PresentationFormat>
  <Paragraphs>63</Paragraphs>
  <Slides>12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Aptos</vt:lpstr>
      <vt:lpstr>Arial</vt:lpstr>
      <vt:lpstr>Avenir Next LT Pro</vt:lpstr>
      <vt:lpstr>Bahnschrift</vt:lpstr>
      <vt:lpstr>Courier New</vt:lpstr>
      <vt:lpstr>Symbol</vt:lpstr>
      <vt:lpstr>Times New Roman</vt:lpstr>
      <vt:lpstr>MatrixVTI</vt:lpstr>
      <vt:lpstr>Statistical and Predictive Modeling II (DATA 2204)  Final Project</vt:lpstr>
      <vt:lpstr>Contents</vt:lpstr>
      <vt:lpstr>Problem statement</vt:lpstr>
      <vt:lpstr>3 Key Insights</vt:lpstr>
      <vt:lpstr>Logistic Regression Learning Curve </vt:lpstr>
      <vt:lpstr>Naive Bayes Learning Curve</vt:lpstr>
      <vt:lpstr>Classification Reports and ROC/AUC for Logistic Regression</vt:lpstr>
      <vt:lpstr>Classification Reports and ROC/AUC Naive Bayes</vt:lpstr>
      <vt:lpstr>Ensemble Voting Model Results </vt:lpstr>
      <vt:lpstr>Ensemble Model Insights</vt:lpstr>
      <vt:lpstr>Recommended Model: Voting Ensemble (Logistic Regression + Gradient Boosting)</vt:lpstr>
      <vt:lpstr>Next Steps to Enhance Usability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Sayali Kumbhar</dc:creator>
  <cp:lastModifiedBy>Sayali Kumbhar</cp:lastModifiedBy>
  <cp:revision>22</cp:revision>
  <dcterms:created xsi:type="dcterms:W3CDTF">2024-12-11T02:35:53Z</dcterms:created>
  <dcterms:modified xsi:type="dcterms:W3CDTF">2024-12-11T03:46:32Z</dcterms:modified>
</cp:coreProperties>
</file>