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688" r:id="rId2"/>
  </p:sldMasterIdLst>
  <p:sldIdLst>
    <p:sldId id="256" r:id="rId3"/>
    <p:sldId id="257" r:id="rId4"/>
    <p:sldId id="265" r:id="rId5"/>
    <p:sldId id="268" r:id="rId6"/>
    <p:sldId id="266" r:id="rId7"/>
    <p:sldId id="267" r:id="rId8"/>
    <p:sldId id="269" r:id="rId9"/>
    <p:sldId id="271" r:id="rId10"/>
    <p:sldId id="272" r:id="rId11"/>
    <p:sldId id="273" r:id="rId12"/>
    <p:sldId id="274" r:id="rId13"/>
    <p:sldId id="275" r:id="rId14"/>
    <p:sldId id="276" r:id="rId15"/>
    <p:sldId id="277" r:id="rId16"/>
    <p:sldId id="278"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70" d="100"/>
          <a:sy n="70" d="100"/>
        </p:scale>
        <p:origin x="5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10/7/2024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707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10/7/2024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4627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10/7/2024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58864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10/7/2024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77520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3C04E684-10F4-4CC3-A0B9-F03AA7BE37CF}" type="datetimeFigureOut">
              <a:rPr lang="en-US" smtClean="0"/>
              <a:t>10/7/2024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1845F5A-061D-4825-9AE9-D7794091C6CF}"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554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40358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04E684-10F4-4CC3-A0B9-F03AA7BE37CF}"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627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67987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t>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87110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04E684-10F4-4CC3-A0B9-F03AA7BE37CF}" type="datetimeFigureOut">
              <a:rPr lang="en-US" smtClean="0"/>
              <a:t>10/7/2024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89614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04E684-10F4-4CC3-A0B9-F03AA7BE37CF}" type="datetimeFigureOut">
              <a:rPr lang="en-US" smtClean="0"/>
              <a:t>10/7/2024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54498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10/7/2024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523459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884557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04E684-10F4-4CC3-A0B9-F03AA7BE37CF}"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550904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23951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66433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10/7/2024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80817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10/7/2024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77224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10/7/2024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30971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10/7/2024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29280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10/7/2024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2595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10/7/2024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4709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10/7/2024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7638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10/7/2024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89137781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C04E684-10F4-4CC3-A0B9-F03AA7BE37CF}" type="datetimeFigureOut">
              <a:rPr lang="en-US" smtClean="0"/>
              <a:t>10/7/2024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69751739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38C2-E22B-743A-5D9F-3A31BFBD6961}"/>
              </a:ext>
            </a:extLst>
          </p:cNvPr>
          <p:cNvSpPr>
            <a:spLocks noGrp="1"/>
          </p:cNvSpPr>
          <p:nvPr>
            <p:ph type="ctrTitle"/>
          </p:nvPr>
        </p:nvSpPr>
        <p:spPr>
          <a:xfrm>
            <a:off x="1987772" y="943717"/>
            <a:ext cx="8091099" cy="2434103"/>
          </a:xfrm>
        </p:spPr>
        <p:txBody>
          <a:bodyPr>
            <a:normAutofit fontScale="90000"/>
          </a:bodyPr>
          <a:lstStyle/>
          <a:p>
            <a:r>
              <a:rPr lang="en-US" sz="4800" dirty="0"/>
              <a:t>Statistical and Predictive Modeling II (DATA 2204)</a:t>
            </a:r>
            <a:br>
              <a:rPr lang="en-US" sz="4800" dirty="0"/>
            </a:br>
            <a:r>
              <a:rPr lang="en-US" sz="4800" dirty="0"/>
              <a:t>Assignment #2 –</a:t>
            </a:r>
            <a:r>
              <a:rPr lang="en-IN" sz="4800" dirty="0"/>
              <a:t>Logistical Regression</a:t>
            </a:r>
          </a:p>
        </p:txBody>
      </p:sp>
      <p:sp>
        <p:nvSpPr>
          <p:cNvPr id="3" name="Subtitle 2">
            <a:extLst>
              <a:ext uri="{FF2B5EF4-FFF2-40B4-BE49-F238E27FC236}">
                <a16:creationId xmlns:a16="http://schemas.microsoft.com/office/drawing/2014/main" id="{3B8CEDDF-F896-ED96-7E21-1D789459A46D}"/>
              </a:ext>
            </a:extLst>
          </p:cNvPr>
          <p:cNvSpPr>
            <a:spLocks noGrp="1"/>
          </p:cNvSpPr>
          <p:nvPr>
            <p:ph type="subTitle" idx="1"/>
          </p:nvPr>
        </p:nvSpPr>
        <p:spPr>
          <a:xfrm>
            <a:off x="3652799" y="4015266"/>
            <a:ext cx="4620584" cy="775494"/>
          </a:xfrm>
        </p:spPr>
        <p:txBody>
          <a:bodyPr>
            <a:normAutofit fontScale="92500" lnSpcReduction="10000"/>
          </a:bodyPr>
          <a:lstStyle/>
          <a:p>
            <a:endParaRPr lang="en-US" dirty="0"/>
          </a:p>
          <a:p>
            <a:r>
              <a:rPr lang="en-US" dirty="0"/>
              <a:t>Submitted by: SAYALI KUMBHAR</a:t>
            </a:r>
          </a:p>
          <a:p>
            <a:endParaRPr lang="en-IN" dirty="0"/>
          </a:p>
        </p:txBody>
      </p:sp>
    </p:spTree>
    <p:extLst>
      <p:ext uri="{BB962C8B-B14F-4D97-AF65-F5344CB8AC3E}">
        <p14:creationId xmlns:p14="http://schemas.microsoft.com/office/powerpoint/2010/main" val="1865049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595BB-99F8-D460-0B87-502EA2BB95B6}"/>
              </a:ext>
            </a:extLst>
          </p:cNvPr>
          <p:cNvSpPr>
            <a:spLocks noGrp="1"/>
          </p:cNvSpPr>
          <p:nvPr>
            <p:ph type="title"/>
          </p:nvPr>
        </p:nvSpPr>
        <p:spPr/>
        <p:txBody>
          <a:bodyPr/>
          <a:lstStyle/>
          <a:p>
            <a:r>
              <a:rPr lang="en-IN" sz="4400" dirty="0"/>
              <a:t>Analysis of Classification Report</a:t>
            </a:r>
            <a:br>
              <a:rPr lang="en-GB" sz="4400" dirty="0"/>
            </a:br>
            <a:endParaRPr lang="en-IN" dirty="0"/>
          </a:p>
        </p:txBody>
      </p:sp>
      <p:sp>
        <p:nvSpPr>
          <p:cNvPr id="3" name="Content Placeholder 2">
            <a:extLst>
              <a:ext uri="{FF2B5EF4-FFF2-40B4-BE49-F238E27FC236}">
                <a16:creationId xmlns:a16="http://schemas.microsoft.com/office/drawing/2014/main" id="{9B491886-5F54-AD34-0C70-097E4F86FB21}"/>
              </a:ext>
            </a:extLst>
          </p:cNvPr>
          <p:cNvSpPr>
            <a:spLocks noGrp="1"/>
          </p:cNvSpPr>
          <p:nvPr>
            <p:ph idx="1"/>
          </p:nvPr>
        </p:nvSpPr>
        <p:spPr>
          <a:xfrm>
            <a:off x="1020170" y="1518313"/>
            <a:ext cx="9872871" cy="4038600"/>
          </a:xfrm>
        </p:spPr>
        <p:txBody>
          <a:bodyPr>
            <a:normAutofit/>
          </a:bodyPr>
          <a:lstStyle/>
          <a:p>
            <a:pPr algn="l"/>
            <a:endParaRPr lang="en-IN" sz="1800" b="0" i="0" u="none" strike="noStrike" baseline="0" dirty="0">
              <a:solidFill>
                <a:srgbClr val="000000"/>
              </a:solidFill>
              <a:latin typeface="+mj-lt"/>
            </a:endParaRPr>
          </a:p>
          <a:p>
            <a:r>
              <a:rPr kumimoji="0" lang="en-US" altLang="en-US" sz="1800" b="1" i="0" u="none" strike="noStrike" cap="none" normalizeH="0" baseline="0" dirty="0">
                <a:ln>
                  <a:noFill/>
                </a:ln>
                <a:solidFill>
                  <a:schemeClr val="tx1"/>
                </a:solidFill>
                <a:effectLst/>
                <a:latin typeface="+mj-lt"/>
              </a:rPr>
              <a:t>High Precision</a:t>
            </a:r>
            <a:r>
              <a:rPr kumimoji="0" lang="en-US" altLang="en-US" sz="1800" b="0" i="0" u="none" strike="noStrike" cap="none" normalizeH="0" baseline="0" dirty="0">
                <a:ln>
                  <a:noFill/>
                </a:ln>
                <a:solidFill>
                  <a:schemeClr val="tx1"/>
                </a:solidFill>
                <a:effectLst/>
                <a:latin typeface="+mj-lt"/>
              </a:rPr>
              <a:t>: With precision scores of 0.93, 0.92, and 0.93 for Classes 0 (Kama), 1 (Rosa), and 2 (Canadian), respectively, it is evident that the model is precise in its affirmative forecasts. </a:t>
            </a:r>
            <a:br>
              <a:rPr kumimoji="0" lang="en-US" altLang="en-US" sz="1800" b="0" i="0" u="none" strike="noStrike" cap="none" normalizeH="0" baseline="0" dirty="0">
                <a:ln>
                  <a:noFill/>
                </a:ln>
                <a:solidFill>
                  <a:schemeClr val="tx1"/>
                </a:solidFill>
                <a:effectLst/>
                <a:latin typeface="+mj-lt"/>
              </a:rPr>
            </a:br>
            <a:endParaRPr kumimoji="0" lang="en-US" altLang="en-US" sz="1800" b="0" i="0" u="none" strike="noStrike" cap="none" normalizeH="0" baseline="0" dirty="0">
              <a:ln>
                <a:noFill/>
              </a:ln>
              <a:solidFill>
                <a:schemeClr val="tx1"/>
              </a:solidFill>
              <a:effectLst/>
              <a:latin typeface="+mj-lt"/>
            </a:endParaRPr>
          </a:p>
          <a:p>
            <a:r>
              <a:rPr kumimoji="0" lang="en-US" altLang="en-US" sz="1800" b="1" i="0" u="none" strike="noStrike" cap="none" normalizeH="0" baseline="0" dirty="0">
                <a:ln>
                  <a:noFill/>
                </a:ln>
                <a:solidFill>
                  <a:schemeClr val="tx1"/>
                </a:solidFill>
                <a:effectLst/>
                <a:latin typeface="+mj-lt"/>
              </a:rPr>
              <a:t>Recall Concerns</a:t>
            </a:r>
            <a:r>
              <a:rPr kumimoji="0" lang="en-US" altLang="en-US" sz="1800" b="0" i="0" u="none" strike="noStrike" cap="none" normalizeH="0" baseline="0" dirty="0">
                <a:ln>
                  <a:noFill/>
                </a:ln>
                <a:solidFill>
                  <a:schemeClr val="tx1"/>
                </a:solidFill>
                <a:effectLst/>
                <a:latin typeface="+mj-lt"/>
              </a:rPr>
              <a:t>: Compared to classes 0 and 2, which have recalls of 0.93 and 1.00 respectively, class 1 (Rosa) has a recall of 0.86. This implies that there may be a class imbalance because the model has trouble identifying some cases of the Rosa class.</a:t>
            </a:r>
          </a:p>
          <a:p>
            <a:endParaRPr lang="en-IN" sz="1800" b="0" i="0" u="none" strike="noStrike" baseline="0" dirty="0">
              <a:solidFill>
                <a:srgbClr val="000000"/>
              </a:solidFill>
              <a:latin typeface="+mj-lt"/>
            </a:endParaRPr>
          </a:p>
          <a:p>
            <a:r>
              <a:rPr lang="en-US" altLang="en-US" sz="1800" b="1" dirty="0">
                <a:solidFill>
                  <a:schemeClr val="tx1"/>
                </a:solidFill>
                <a:latin typeface="+mj-lt"/>
              </a:rPr>
              <a:t>R</a:t>
            </a:r>
            <a:r>
              <a:rPr kumimoji="0" lang="en-US" altLang="en-US" sz="1800" b="1" i="0" u="none" strike="noStrike" cap="none" normalizeH="0" baseline="0" dirty="0">
                <a:ln>
                  <a:noFill/>
                </a:ln>
                <a:solidFill>
                  <a:schemeClr val="tx1"/>
                </a:solidFill>
                <a:effectLst/>
                <a:latin typeface="+mj-lt"/>
              </a:rPr>
              <a:t>obust F1 scores</a:t>
            </a:r>
            <a:r>
              <a:rPr kumimoji="0" lang="en-US" altLang="en-US" sz="1800" b="0" i="0" u="none" strike="noStrike" cap="none" normalizeH="0" baseline="0" dirty="0">
                <a:ln>
                  <a:noFill/>
                </a:ln>
                <a:solidFill>
                  <a:schemeClr val="tx1"/>
                </a:solidFill>
                <a:effectLst/>
                <a:latin typeface="+mj-lt"/>
              </a:rPr>
              <a:t>: with a weighted F1-score of 0.93, the F1-scores are robust, ranging from 0.89 for class 1 to 0.97 for class 2. Based on precision and recall across classes, this indicates a well-balanced model.</a:t>
            </a:r>
          </a:p>
          <a:p>
            <a:endParaRPr lang="en-US" sz="1800" b="0" i="0" u="none" strike="noStrike" baseline="0" dirty="0">
              <a:solidFill>
                <a:srgbClr val="000000"/>
              </a:solidFill>
              <a:latin typeface="+mj-lt"/>
            </a:endParaRPr>
          </a:p>
          <a:p>
            <a:endParaRPr lang="en-IN" sz="1800" b="0" i="0" u="none" strike="noStrike" baseline="0" dirty="0">
              <a:solidFill>
                <a:srgbClr val="000000"/>
              </a:solidFill>
              <a:latin typeface="+mj-lt"/>
            </a:endParaRPr>
          </a:p>
          <a:p>
            <a:endParaRPr lang="en-IN" dirty="0">
              <a:latin typeface="+mj-lt"/>
            </a:endParaRPr>
          </a:p>
        </p:txBody>
      </p:sp>
    </p:spTree>
    <p:extLst>
      <p:ext uri="{BB962C8B-B14F-4D97-AF65-F5344CB8AC3E}">
        <p14:creationId xmlns:p14="http://schemas.microsoft.com/office/powerpoint/2010/main" val="1073917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63B02-EA74-D77E-EA89-B5783724F82B}"/>
              </a:ext>
            </a:extLst>
          </p:cNvPr>
          <p:cNvSpPr>
            <a:spLocks noGrp="1"/>
          </p:cNvSpPr>
          <p:nvPr>
            <p:ph type="title"/>
          </p:nvPr>
        </p:nvSpPr>
        <p:spPr/>
        <p:txBody>
          <a:bodyPr/>
          <a:lstStyle/>
          <a:p>
            <a:r>
              <a:rPr lang="en-IN" sz="4400" dirty="0"/>
              <a:t>Analysis of Classification Report</a:t>
            </a:r>
            <a:br>
              <a:rPr lang="en-GB" sz="4400" dirty="0"/>
            </a:br>
            <a:endParaRPr lang="en-IN" dirty="0"/>
          </a:p>
        </p:txBody>
      </p:sp>
      <p:sp>
        <p:nvSpPr>
          <p:cNvPr id="5" name="TextBox 4">
            <a:extLst>
              <a:ext uri="{FF2B5EF4-FFF2-40B4-BE49-F238E27FC236}">
                <a16:creationId xmlns:a16="http://schemas.microsoft.com/office/drawing/2014/main" id="{5AC9E2E4-0AF4-0E9E-8369-29F7CABD7B7B}"/>
              </a:ext>
            </a:extLst>
          </p:cNvPr>
          <p:cNvSpPr txBox="1"/>
          <p:nvPr/>
        </p:nvSpPr>
        <p:spPr>
          <a:xfrm>
            <a:off x="1143000" y="2163170"/>
            <a:ext cx="10324532" cy="34163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kern="100" dirty="0">
                <a:latin typeface="+mj-lt"/>
                <a:cs typeface="Times New Roman" panose="02020603050405020304" pitchFamily="18" charset="0"/>
              </a:rPr>
              <a:t>The classification report's main conclusions: </a:t>
            </a: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kern="100" dirty="0">
                <a:latin typeface="+mj-lt"/>
                <a:cs typeface="Times New Roman" panose="02020603050405020304" pitchFamily="18" charset="0"/>
              </a:rPr>
            </a:br>
            <a:r>
              <a:rPr lang="en-US" altLang="en-US" kern="100" dirty="0">
                <a:latin typeface="+mj-lt"/>
                <a:cs typeface="Times New Roman" panose="02020603050405020304" pitchFamily="18" charset="0"/>
              </a:rPr>
              <a:t>1. </a:t>
            </a:r>
            <a:r>
              <a:rPr lang="en-US" altLang="en-US" b="1" kern="100" dirty="0">
                <a:latin typeface="+mj-lt"/>
                <a:cs typeface="Times New Roman" panose="02020603050405020304" pitchFamily="18" charset="0"/>
              </a:rPr>
              <a:t>Precision</a:t>
            </a:r>
            <a:r>
              <a:rPr lang="en-US" altLang="en-US" kern="100" dirty="0">
                <a:latin typeface="+mj-lt"/>
                <a:cs typeface="Times New Roman" panose="02020603050405020304" pitchFamily="18" charset="0"/>
              </a:rPr>
              <a:t>: Precision indicates the proportion of correctly predicted observations for a given class.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kern="100" dirty="0">
                <a:latin typeface="+mj-lt"/>
                <a:cs typeface="Times New Roman" panose="02020603050405020304" pitchFamily="18" charset="0"/>
              </a:rPr>
              <a:t> Few false positives are associated with high precision. </a:t>
            </a: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kern="100" dirty="0">
                <a:latin typeface="+mj-lt"/>
                <a:cs typeface="Times New Roman" panose="02020603050405020304" pitchFamily="18" charset="0"/>
              </a:rPr>
            </a:br>
            <a:r>
              <a:rPr lang="en-US" altLang="en-US" kern="100" dirty="0">
                <a:latin typeface="+mj-lt"/>
                <a:cs typeface="Times New Roman" panose="02020603050405020304" pitchFamily="18" charset="0"/>
              </a:rPr>
              <a:t>2. </a:t>
            </a:r>
            <a:r>
              <a:rPr lang="en-US" altLang="en-US" b="1" kern="100" dirty="0">
                <a:latin typeface="+mj-lt"/>
                <a:cs typeface="Times New Roman" panose="02020603050405020304" pitchFamily="18" charset="0"/>
              </a:rPr>
              <a:t>Recall</a:t>
            </a:r>
            <a:r>
              <a:rPr lang="en-US" altLang="en-US" kern="100" dirty="0">
                <a:latin typeface="+mj-lt"/>
                <a:cs typeface="Times New Roman" panose="02020603050405020304" pitchFamily="18" charset="0"/>
              </a:rPr>
              <a:t>: Recall shows that all positive examples can be identified by the model. Few false negatives are associated with high recall. </a:t>
            </a: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kern="100" dirty="0">
                <a:latin typeface="+mj-lt"/>
                <a:cs typeface="Times New Roman" panose="02020603050405020304" pitchFamily="18" charset="0"/>
              </a:rPr>
            </a:br>
            <a:r>
              <a:rPr lang="en-US" altLang="en-US" kern="100" dirty="0">
                <a:latin typeface="+mj-lt"/>
                <a:cs typeface="Times New Roman" panose="02020603050405020304" pitchFamily="18" charset="0"/>
              </a:rPr>
              <a:t>3. </a:t>
            </a:r>
            <a:r>
              <a:rPr lang="en-US" altLang="en-US" b="1" kern="100" dirty="0">
                <a:latin typeface="+mj-lt"/>
                <a:cs typeface="Times New Roman" panose="02020603050405020304" pitchFamily="18" charset="0"/>
              </a:rPr>
              <a:t>F1-Score</a:t>
            </a:r>
            <a:r>
              <a:rPr lang="en-US" altLang="en-US" kern="100" dirty="0">
                <a:latin typeface="+mj-lt"/>
                <a:cs typeface="Times New Roman" panose="02020603050405020304" pitchFamily="18" charset="0"/>
              </a:rPr>
              <a:t>: The F1-score strikes a compromise between recall and accuracy. When </a:t>
            </a:r>
            <a:r>
              <a:rPr lang="en-US" altLang="en-US" kern="100" dirty="0" err="1">
                <a:latin typeface="+mj-lt"/>
                <a:cs typeface="Times New Roman" panose="02020603050405020304" pitchFamily="18" charset="0"/>
              </a:rPr>
              <a:t>minimising</a:t>
            </a:r>
            <a:r>
              <a:rPr lang="en-US" altLang="en-US" kern="100" dirty="0">
                <a:latin typeface="+mj-lt"/>
                <a:cs typeface="Times New Roman" panose="02020603050405020304" pitchFamily="18" charset="0"/>
              </a:rPr>
              <a:t> false positives as well as false negatives is crucial, it is helpful. </a:t>
            </a:r>
            <a:br>
              <a:rPr lang="en-US" altLang="en-US" kern="100" dirty="0">
                <a:latin typeface="+mj-lt"/>
                <a:cs typeface="Times New Roman" panose="02020603050405020304" pitchFamily="18" charset="0"/>
              </a:rPr>
            </a:br>
            <a:endParaRPr lang="en-US" altLang="en-US" kern="100" dirty="0">
              <a:latin typeface="+mj-lt"/>
              <a:cs typeface="Times New Roman" panose="02020603050405020304" pitchFamily="18" charset="0"/>
            </a:endParaRPr>
          </a:p>
          <a:p>
            <a:endParaRPr lang="en-IN" dirty="0">
              <a:latin typeface="+mj-lt"/>
            </a:endParaRPr>
          </a:p>
        </p:txBody>
      </p:sp>
    </p:spTree>
    <p:extLst>
      <p:ext uri="{BB962C8B-B14F-4D97-AF65-F5344CB8AC3E}">
        <p14:creationId xmlns:p14="http://schemas.microsoft.com/office/powerpoint/2010/main" val="4083827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4" name="Straight Connector 13">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ED84DD6-8A68-4994-8094-8DDBE89BF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210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8" name="Rectangle 17">
            <a:extLst>
              <a:ext uri="{FF2B5EF4-FFF2-40B4-BE49-F238E27FC236}">
                <a16:creationId xmlns:a16="http://schemas.microsoft.com/office/drawing/2014/main" id="{176049D7-366E-4AC9-B689-460CC28F8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246887"/>
            <a:ext cx="4397755" cy="6377939"/>
          </a:xfrm>
          <a:prstGeom prst="rect">
            <a:avLst/>
          </a:prstGeom>
          <a:solidFill>
            <a:srgbClr val="A6B727"/>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0" name="Straight Connector 19">
            <a:extLst>
              <a:ext uri="{FF2B5EF4-FFF2-40B4-BE49-F238E27FC236}">
                <a16:creationId xmlns:a16="http://schemas.microsoft.com/office/drawing/2014/main" id="{BC9E91F8-C4AE-4EB0-8B76-FF3F3FC718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70284" y="4405863"/>
            <a:ext cx="2763075"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4AD45A04-4150-4943-BB06-EEEDDD73B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42AA86D-6CA7-E33E-C9D7-57A3AE7F1F80}"/>
              </a:ext>
            </a:extLst>
          </p:cNvPr>
          <p:cNvSpPr>
            <a:spLocks noGrp="1"/>
          </p:cNvSpPr>
          <p:nvPr>
            <p:ph type="title"/>
          </p:nvPr>
        </p:nvSpPr>
        <p:spPr>
          <a:xfrm>
            <a:off x="8195138" y="857675"/>
            <a:ext cx="3113366" cy="3622844"/>
          </a:xfrm>
        </p:spPr>
        <p:txBody>
          <a:bodyPr vert="horz" lIns="91440" tIns="45720" rIns="91440" bIns="45720" rtlCol="0" anchor="b">
            <a:normAutofit/>
          </a:bodyPr>
          <a:lstStyle/>
          <a:p>
            <a:pPr algn="ctr">
              <a:lnSpc>
                <a:spcPct val="85000"/>
              </a:lnSpc>
            </a:pPr>
            <a:r>
              <a:rPr lang="en-US" sz="4200" b="1" cap="all" dirty="0">
                <a:solidFill>
                  <a:srgbClr val="FFFFFF"/>
                </a:solidFill>
              </a:rPr>
              <a:t>ROC/AUC Curve (Optimized Model)</a:t>
            </a:r>
            <a:br>
              <a:rPr lang="en-US" sz="4200" b="1" cap="all" dirty="0">
                <a:solidFill>
                  <a:srgbClr val="FFFFFF"/>
                </a:solidFill>
              </a:rPr>
            </a:br>
            <a:endParaRPr lang="en-US" sz="4200" b="1" cap="all" dirty="0">
              <a:solidFill>
                <a:srgbClr val="FFFFFF"/>
              </a:solidFill>
            </a:endParaRPr>
          </a:p>
        </p:txBody>
      </p:sp>
      <p:pic>
        <p:nvPicPr>
          <p:cNvPr id="5" name="Content Placeholder 4">
            <a:extLst>
              <a:ext uri="{FF2B5EF4-FFF2-40B4-BE49-F238E27FC236}">
                <a16:creationId xmlns:a16="http://schemas.microsoft.com/office/drawing/2014/main" id="{CF0CC9E9-01A0-B6C4-8CD7-C9AD49B554BA}"/>
              </a:ext>
            </a:extLst>
          </p:cNvPr>
          <p:cNvPicPr>
            <a:picLocks noGrp="1" noChangeAspect="1"/>
          </p:cNvPicPr>
          <p:nvPr>
            <p:ph idx="1"/>
          </p:nvPr>
        </p:nvPicPr>
        <p:blipFill>
          <a:blip r:embed="rId2"/>
          <a:stretch>
            <a:fillRect/>
          </a:stretch>
        </p:blipFill>
        <p:spPr>
          <a:xfrm>
            <a:off x="872064" y="1206260"/>
            <a:ext cx="6045576" cy="4443498"/>
          </a:xfrm>
          <a:prstGeom prst="rect">
            <a:avLst/>
          </a:prstGeom>
        </p:spPr>
      </p:pic>
    </p:spTree>
    <p:extLst>
      <p:ext uri="{BB962C8B-B14F-4D97-AF65-F5344CB8AC3E}">
        <p14:creationId xmlns:p14="http://schemas.microsoft.com/office/powerpoint/2010/main" val="1492665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92586-416A-D5FC-B40F-0C4C50526962}"/>
              </a:ext>
            </a:extLst>
          </p:cNvPr>
          <p:cNvSpPr>
            <a:spLocks noGrp="1"/>
          </p:cNvSpPr>
          <p:nvPr>
            <p:ph type="title"/>
          </p:nvPr>
        </p:nvSpPr>
        <p:spPr/>
        <p:txBody>
          <a:bodyPr/>
          <a:lstStyle/>
          <a:p>
            <a:r>
              <a:rPr lang="en-US" sz="4400" b="1" cap="all" dirty="0">
                <a:solidFill>
                  <a:schemeClr val="tx1"/>
                </a:solidFill>
              </a:rPr>
              <a:t>ROC/AUC Curve (Optimized Model)</a:t>
            </a:r>
            <a:br>
              <a:rPr lang="en-US" sz="4400" b="1" cap="all" dirty="0">
                <a:solidFill>
                  <a:schemeClr val="tx1"/>
                </a:solidFill>
              </a:rPr>
            </a:br>
            <a:endParaRPr lang="en-IN" dirty="0">
              <a:solidFill>
                <a:schemeClr val="tx1"/>
              </a:solidFill>
            </a:endParaRPr>
          </a:p>
        </p:txBody>
      </p:sp>
      <p:sp>
        <p:nvSpPr>
          <p:cNvPr id="3" name="Content Placeholder 2">
            <a:extLst>
              <a:ext uri="{FF2B5EF4-FFF2-40B4-BE49-F238E27FC236}">
                <a16:creationId xmlns:a16="http://schemas.microsoft.com/office/drawing/2014/main" id="{CE656BC2-584A-CDA6-2D01-A23928CFC362}"/>
              </a:ext>
            </a:extLst>
          </p:cNvPr>
          <p:cNvSpPr>
            <a:spLocks noGrp="1"/>
          </p:cNvSpPr>
          <p:nvPr>
            <p:ph idx="1"/>
          </p:nvPr>
        </p:nvSpPr>
        <p:spPr/>
        <p:txBody>
          <a:bodyPr>
            <a:normAutofit/>
          </a:bodyPr>
          <a:lstStyle/>
          <a:p>
            <a:pPr algn="l"/>
            <a:endParaRPr lang="en-IN" sz="1800" b="0" i="0" u="none" strike="noStrike" baseline="0" dirty="0">
              <a:solidFill>
                <a:srgbClr val="000000"/>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Excellent Performance in Differentiating Wheat Classes</a:t>
            </a:r>
            <a:r>
              <a:rPr kumimoji="0" lang="en-US" altLang="en-US" sz="1800" b="0" i="0" u="none" strike="noStrike" cap="none" normalizeH="0" baseline="0" dirty="0">
                <a:ln>
                  <a:noFill/>
                </a:ln>
                <a:solidFill>
                  <a:schemeClr val="tx1"/>
                </a:solidFill>
                <a:effectLst/>
                <a:latin typeface="+mj-lt"/>
              </a:rPr>
              <a:t>: The model has a 93% chance of accurately identifying positive examples, as indicated by its high AUC value of roughly 0.93. </a:t>
            </a:r>
            <a:br>
              <a:rPr kumimoji="0" lang="en-US" altLang="en-US" sz="1800" b="0" i="0" u="none" strike="noStrike" cap="none" normalizeH="0" baseline="0" dirty="0">
                <a:ln>
                  <a:noFill/>
                </a:ln>
                <a:solidFill>
                  <a:schemeClr val="tx1"/>
                </a:solidFill>
                <a:effectLst/>
                <a:latin typeface="+mj-lt"/>
              </a:rPr>
            </a:br>
            <a:endParaRPr kumimoji="0" lang="en-US" altLang="en-US" sz="1800" b="0" i="0" u="none" strike="noStrike" cap="none" normalizeH="0" baseline="0" dirty="0">
              <a:ln>
                <a:noFill/>
              </a:ln>
              <a:solidFill>
                <a:schemeClr val="tx1"/>
              </a:solidFill>
              <a:effectLst/>
              <a:latin typeface="+mj-lt"/>
            </a:endParaRPr>
          </a:p>
          <a:p>
            <a:pPr marL="0" indent="0" eaLnBrk="0" fontAlgn="base" hangingPunct="0">
              <a:lnSpc>
                <a:spcPct val="100000"/>
              </a:lnSpc>
              <a:spcBef>
                <a:spcPct val="0"/>
              </a:spcBef>
              <a:spcAft>
                <a:spcPct val="0"/>
              </a:spcAft>
              <a:buClrTx/>
              <a:buSzTx/>
              <a:buNone/>
            </a:pPr>
            <a:r>
              <a:rPr kumimoji="0" lang="en-US" altLang="en-US" sz="1800" b="1" i="0" u="none" strike="noStrike" cap="none" normalizeH="0" baseline="0" dirty="0">
                <a:ln>
                  <a:noFill/>
                </a:ln>
                <a:solidFill>
                  <a:schemeClr val="tx1"/>
                </a:solidFill>
                <a:effectLst/>
                <a:latin typeface="+mj-lt"/>
              </a:rPr>
              <a:t>Effective Class Separation</a:t>
            </a:r>
            <a:r>
              <a:rPr kumimoji="0" lang="en-US" altLang="en-US" sz="1800" b="0" i="0" u="none" strike="noStrike" cap="none" normalizeH="0" baseline="0" dirty="0">
                <a:ln>
                  <a:noFill/>
                </a:ln>
                <a:solidFill>
                  <a:schemeClr val="tx1"/>
                </a:solidFill>
                <a:effectLst/>
                <a:latin typeface="+mj-lt"/>
              </a:rPr>
              <a:t>: Class 1 (Rosa) has somewhat lower rates than classes 0 (Kama) and 2 (Canadian), indicating a need for improvement in class identification. The ROC curve indicates high true positive rates for these two classes.</a:t>
            </a:r>
          </a:p>
          <a:p>
            <a:pPr marL="45720" indent="0">
              <a:buNone/>
            </a:pPr>
            <a:r>
              <a:rPr kumimoji="0" lang="en-US" altLang="en-US" sz="1800" b="0" i="0" u="none" strike="noStrike" cap="none" normalizeH="0" baseline="0" dirty="0">
                <a:ln>
                  <a:noFill/>
                </a:ln>
                <a:solidFill>
                  <a:schemeClr val="tx1"/>
                </a:solidFill>
                <a:effectLst/>
                <a:latin typeface="+mj-lt"/>
              </a:rPr>
              <a:t>In conclusion, there is a significant classification capacity of the </a:t>
            </a:r>
            <a:r>
              <a:rPr kumimoji="0" lang="en-US" altLang="en-US" sz="1800" b="0" i="0" u="none" strike="noStrike" cap="none" normalizeH="0" baseline="0" dirty="0" err="1">
                <a:ln>
                  <a:noFill/>
                </a:ln>
                <a:solidFill>
                  <a:schemeClr val="tx1"/>
                </a:solidFill>
                <a:effectLst/>
                <a:latin typeface="+mj-lt"/>
              </a:rPr>
              <a:t>optimised</a:t>
            </a:r>
            <a:r>
              <a:rPr kumimoji="0" lang="en-US" altLang="en-US" sz="1800" b="0" i="0" u="none" strike="noStrike" cap="none" normalizeH="0" baseline="0" dirty="0">
                <a:ln>
                  <a:noFill/>
                </a:ln>
                <a:solidFill>
                  <a:schemeClr val="tx1"/>
                </a:solidFill>
                <a:effectLst/>
                <a:latin typeface="+mj-lt"/>
              </a:rPr>
              <a:t> logistic regression model, especially when it comes to differentiating between Kama and Canadian wheat varieties. The correct identification of class 1 (Rosa) may be improved, though, and this is something that future investigations ought to pursue.</a:t>
            </a:r>
          </a:p>
          <a:p>
            <a:pPr marL="45720" indent="0">
              <a:buNone/>
            </a:pPr>
            <a:endParaRPr lang="en-US" sz="1800" b="0" i="0" u="none" strike="noStrike" baseline="0" dirty="0">
              <a:solidFill>
                <a:srgbClr val="000000"/>
              </a:solidFill>
              <a:latin typeface="+mj-lt"/>
            </a:endParaRPr>
          </a:p>
          <a:p>
            <a:endParaRPr lang="en-IN" sz="1800" b="0" i="0" u="none" strike="noStrike" baseline="0" dirty="0">
              <a:solidFill>
                <a:srgbClr val="000000"/>
              </a:solidFill>
              <a:latin typeface="+mj-lt"/>
            </a:endParaRPr>
          </a:p>
          <a:p>
            <a:endParaRPr lang="en-IN" dirty="0">
              <a:latin typeface="+mj-lt"/>
            </a:endParaRPr>
          </a:p>
        </p:txBody>
      </p:sp>
    </p:spTree>
    <p:extLst>
      <p:ext uri="{BB962C8B-B14F-4D97-AF65-F5344CB8AC3E}">
        <p14:creationId xmlns:p14="http://schemas.microsoft.com/office/powerpoint/2010/main" val="1183458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0EAF4-4869-3084-D5DE-45BB7F0B5979}"/>
              </a:ext>
            </a:extLst>
          </p:cNvPr>
          <p:cNvSpPr>
            <a:spLocks noGrp="1"/>
          </p:cNvSpPr>
          <p:nvPr>
            <p:ph type="title"/>
          </p:nvPr>
        </p:nvSpPr>
        <p:spPr/>
        <p:txBody>
          <a:bodyPr/>
          <a:lstStyle/>
          <a:p>
            <a:r>
              <a:rPr lang="en-IN" sz="4400" dirty="0"/>
              <a:t>Two recommendations </a:t>
            </a:r>
            <a:endParaRPr lang="en-IN" dirty="0"/>
          </a:p>
        </p:txBody>
      </p:sp>
      <p:sp>
        <p:nvSpPr>
          <p:cNvPr id="5" name="TextBox 4">
            <a:extLst>
              <a:ext uri="{FF2B5EF4-FFF2-40B4-BE49-F238E27FC236}">
                <a16:creationId xmlns:a16="http://schemas.microsoft.com/office/drawing/2014/main" id="{DA9D59DB-0C0D-4252-C178-63F35774F2B2}"/>
              </a:ext>
            </a:extLst>
          </p:cNvPr>
          <p:cNvSpPr txBox="1"/>
          <p:nvPr/>
        </p:nvSpPr>
        <p:spPr>
          <a:xfrm>
            <a:off x="840474" y="2142699"/>
            <a:ext cx="10208526" cy="3693319"/>
          </a:xfrm>
          <a:prstGeom prst="rect">
            <a:avLst/>
          </a:prstGeom>
          <a:noFill/>
        </p:spPr>
        <p:txBody>
          <a:bodyPr wrap="square" rtlCol="0">
            <a:spAutoFit/>
          </a:bodyPr>
          <a:lstStyle/>
          <a:p>
            <a:r>
              <a:rPr kumimoji="0" lang="en-US" altLang="en-US" sz="1800" b="0" i="0" u="none" strike="noStrike" cap="none" normalizeH="0" baseline="0" dirty="0">
                <a:ln>
                  <a:noFill/>
                </a:ln>
                <a:solidFill>
                  <a:schemeClr val="tx1"/>
                </a:solidFill>
                <a:effectLst/>
                <a:latin typeface="+mj-lt"/>
              </a:rPr>
              <a:t>1. </a:t>
            </a:r>
            <a:r>
              <a:rPr kumimoji="0" lang="en-US" altLang="en-US" sz="1800" b="1" i="0" u="none" strike="noStrike" cap="none" normalizeH="0" baseline="0" dirty="0">
                <a:ln>
                  <a:noFill/>
                </a:ln>
                <a:solidFill>
                  <a:schemeClr val="tx1"/>
                </a:solidFill>
                <a:effectLst/>
                <a:latin typeface="+mj-lt"/>
              </a:rPr>
              <a:t>Adjust the model's hyperparameters to improve it </a:t>
            </a:r>
            <a:br>
              <a:rPr kumimoji="0" lang="en-US" altLang="en-US" sz="1800" b="0" i="0" u="none" strike="noStrike" cap="none" normalizeH="0" baseline="0" dirty="0">
                <a:ln>
                  <a:noFill/>
                </a:ln>
                <a:solidFill>
                  <a:schemeClr val="tx1"/>
                </a:solidFill>
                <a:effectLst/>
                <a:latin typeface="+mj-lt"/>
              </a:rPr>
            </a:br>
            <a:r>
              <a:rPr kumimoji="0" lang="en-US" altLang="en-US" sz="1800" b="0" i="0" u="none" strike="noStrike" cap="none" normalizeH="0" baseline="0" dirty="0">
                <a:ln>
                  <a:noFill/>
                </a:ln>
                <a:solidFill>
                  <a:schemeClr val="tx1"/>
                </a:solidFill>
                <a:effectLst/>
                <a:latin typeface="+mj-lt"/>
              </a:rPr>
              <a:t>Why? </a:t>
            </a:r>
            <a:br>
              <a:rPr kumimoji="0" lang="en-US" altLang="en-US" sz="1800" b="0" i="0" u="none" strike="noStrike" cap="none" normalizeH="0" baseline="0" dirty="0">
                <a:ln>
                  <a:noFill/>
                </a:ln>
                <a:solidFill>
                  <a:schemeClr val="tx1"/>
                </a:solidFill>
                <a:effectLst/>
                <a:latin typeface="+mj-lt"/>
              </a:rPr>
            </a:br>
            <a:r>
              <a:rPr kumimoji="0" lang="en-US" altLang="en-US" sz="1800" b="0" i="0" u="none" strike="noStrike" cap="none" normalizeH="0" baseline="0" dirty="0">
                <a:ln>
                  <a:noFill/>
                </a:ln>
                <a:solidFill>
                  <a:schemeClr val="tx1"/>
                </a:solidFill>
                <a:effectLst/>
                <a:latin typeface="+mj-lt"/>
              </a:rPr>
              <a:t>By adjusting its hyperparameters, the performance of the existing model can probably be improved. Variables that greatly affect the model's accuracy and </a:t>
            </a:r>
            <a:r>
              <a:rPr kumimoji="0" lang="en-US" altLang="en-US" sz="1800" b="0" i="0" u="none" strike="noStrike" cap="none" normalizeH="0" baseline="0" dirty="0" err="1">
                <a:ln>
                  <a:noFill/>
                </a:ln>
                <a:solidFill>
                  <a:schemeClr val="tx1"/>
                </a:solidFill>
                <a:effectLst/>
                <a:latin typeface="+mj-lt"/>
              </a:rPr>
              <a:t>generalisability</a:t>
            </a:r>
            <a:r>
              <a:rPr kumimoji="0" lang="en-US" altLang="en-US" sz="1800" b="0" i="0" u="none" strike="noStrike" cap="none" normalizeH="0" baseline="0" dirty="0">
                <a:ln>
                  <a:noFill/>
                </a:ln>
                <a:solidFill>
                  <a:schemeClr val="tx1"/>
                </a:solidFill>
                <a:effectLst/>
                <a:latin typeface="+mj-lt"/>
              </a:rPr>
              <a:t> include learning rate, maximum depth (in tree-based models), and </a:t>
            </a:r>
            <a:r>
              <a:rPr kumimoji="0" lang="en-US" altLang="en-US" sz="1800" b="0" i="0" u="none" strike="noStrike" cap="none" normalizeH="0" baseline="0" dirty="0" err="1">
                <a:ln>
                  <a:noFill/>
                </a:ln>
                <a:solidFill>
                  <a:schemeClr val="tx1"/>
                </a:solidFill>
                <a:effectLst/>
                <a:latin typeface="+mj-lt"/>
              </a:rPr>
              <a:t>regularisation</a:t>
            </a:r>
            <a:r>
              <a:rPr kumimoji="0" lang="en-US" altLang="en-US" sz="1800" b="0" i="0" u="none" strike="noStrike" cap="none" normalizeH="0" baseline="0" dirty="0">
                <a:ln>
                  <a:noFill/>
                </a:ln>
                <a:solidFill>
                  <a:schemeClr val="tx1"/>
                </a:solidFill>
                <a:effectLst/>
                <a:latin typeface="+mj-lt"/>
              </a:rPr>
              <a:t> terms. Finding the ideal parameters may be aided by a grid search or random search, since the model results in the classification report may indicate areas for improvement in accuracy, precision, recall, or F1score. </a:t>
            </a:r>
            <a:br>
              <a:rPr kumimoji="0" lang="en-US" altLang="en-US" sz="1800" b="0" i="0" u="none" strike="noStrike" cap="none" normalizeH="0" baseline="0" dirty="0">
                <a:ln>
                  <a:noFill/>
                </a:ln>
                <a:solidFill>
                  <a:schemeClr val="tx1"/>
                </a:solidFill>
                <a:effectLst/>
                <a:latin typeface="+mj-lt"/>
              </a:rPr>
            </a:br>
            <a:r>
              <a:rPr kumimoji="0" lang="en-US" altLang="en-US" sz="1800" b="0" i="0" u="none" strike="noStrike" cap="none" normalizeH="0" baseline="0" dirty="0">
                <a:ln>
                  <a:noFill/>
                </a:ln>
                <a:solidFill>
                  <a:schemeClr val="tx1"/>
                </a:solidFill>
                <a:effectLst/>
                <a:latin typeface="+mj-lt"/>
              </a:rPr>
              <a:t>Reasons for Importance of This: </a:t>
            </a:r>
            <a:br>
              <a:rPr kumimoji="0" lang="en-US" altLang="en-US" sz="1800" b="0" i="0" u="none" strike="noStrike" cap="none" normalizeH="0" baseline="0" dirty="0">
                <a:ln>
                  <a:noFill/>
                </a:ln>
                <a:solidFill>
                  <a:schemeClr val="tx1"/>
                </a:solidFill>
                <a:effectLst/>
                <a:latin typeface="+mj-lt"/>
              </a:rPr>
            </a:br>
            <a:r>
              <a:rPr kumimoji="0" lang="en-US" altLang="en-US" sz="1800" b="0" i="0" u="none" strike="noStrike" cap="none" normalizeH="0" baseline="0" dirty="0">
                <a:ln>
                  <a:noFill/>
                </a:ln>
                <a:solidFill>
                  <a:schemeClr val="tx1"/>
                </a:solidFill>
                <a:effectLst/>
                <a:latin typeface="+mj-lt"/>
              </a:rPr>
              <a:t>By enhancing decision-making and decreasing false classifications, the model's fine-tuning may result in a more robust and trustworthy wheat quality forecast. With this strategy, the model is guaranteed to function well with a variety of data inputs. </a:t>
            </a:r>
            <a:br>
              <a:rPr kumimoji="0" lang="en-US" altLang="en-US" sz="1800" b="0" i="0" u="none" strike="noStrike" cap="none" normalizeH="0" baseline="0" dirty="0">
                <a:ln>
                  <a:noFill/>
                </a:ln>
                <a:solidFill>
                  <a:schemeClr val="tx1"/>
                </a:solidFill>
                <a:effectLst/>
                <a:latin typeface="+mj-lt"/>
              </a:rPr>
            </a:br>
            <a:endParaRPr kumimoji="0" lang="en-US" altLang="en-US" sz="1800" b="0" i="0" u="none" strike="noStrike" cap="none" normalizeH="0" baseline="0" dirty="0">
              <a:ln>
                <a:noFill/>
              </a:ln>
              <a:solidFill>
                <a:schemeClr val="tx1"/>
              </a:solidFill>
              <a:effectLst/>
              <a:latin typeface="+mj-lt"/>
            </a:endParaRPr>
          </a:p>
          <a:p>
            <a:endParaRPr lang="en-IN" dirty="0">
              <a:latin typeface="+mj-lt"/>
            </a:endParaRPr>
          </a:p>
        </p:txBody>
      </p:sp>
    </p:spTree>
    <p:extLst>
      <p:ext uri="{BB962C8B-B14F-4D97-AF65-F5344CB8AC3E}">
        <p14:creationId xmlns:p14="http://schemas.microsoft.com/office/powerpoint/2010/main" val="775042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DDE71-D5A0-039F-CE95-BD53CFA938C1}"/>
              </a:ext>
            </a:extLst>
          </p:cNvPr>
          <p:cNvSpPr>
            <a:spLocks noGrp="1"/>
          </p:cNvSpPr>
          <p:nvPr>
            <p:ph type="title"/>
          </p:nvPr>
        </p:nvSpPr>
        <p:spPr/>
        <p:txBody>
          <a:bodyPr/>
          <a:lstStyle/>
          <a:p>
            <a:r>
              <a:rPr lang="en-IN" sz="4400" dirty="0"/>
              <a:t>Two recommendations </a:t>
            </a:r>
            <a:endParaRPr lang="en-IN" dirty="0"/>
          </a:p>
        </p:txBody>
      </p:sp>
      <p:sp>
        <p:nvSpPr>
          <p:cNvPr id="5" name="TextBox 4">
            <a:extLst>
              <a:ext uri="{FF2B5EF4-FFF2-40B4-BE49-F238E27FC236}">
                <a16:creationId xmlns:a16="http://schemas.microsoft.com/office/drawing/2014/main" id="{52682C7B-D98F-6340-C143-25FDC38C8BFB}"/>
              </a:ext>
            </a:extLst>
          </p:cNvPr>
          <p:cNvSpPr txBox="1"/>
          <p:nvPr/>
        </p:nvSpPr>
        <p:spPr>
          <a:xfrm>
            <a:off x="955343" y="1890215"/>
            <a:ext cx="10093657" cy="3416320"/>
          </a:xfrm>
          <a:prstGeom prst="rect">
            <a:avLst/>
          </a:prstGeom>
          <a:noFill/>
        </p:spPr>
        <p:txBody>
          <a:bodyPr wrap="square" rtlCol="0">
            <a:spAutoFit/>
          </a:bodyPr>
          <a:lstStyle/>
          <a:p>
            <a:r>
              <a:rPr kumimoji="0" lang="en-US" altLang="en-US" sz="1800" b="0" i="0" u="none" strike="noStrike" cap="none" normalizeH="0" baseline="0" dirty="0">
                <a:ln>
                  <a:noFill/>
                </a:ln>
                <a:solidFill>
                  <a:schemeClr val="tx1"/>
                </a:solidFill>
                <a:effectLst/>
                <a:latin typeface="+mj-lt"/>
              </a:rPr>
              <a:t>2. </a:t>
            </a:r>
            <a:r>
              <a:rPr kumimoji="0" lang="en-US" altLang="en-US" sz="1800" b="1" i="0" u="none" strike="noStrike" cap="none" normalizeH="0" baseline="0" dirty="0">
                <a:ln>
                  <a:noFill/>
                </a:ln>
                <a:solidFill>
                  <a:schemeClr val="tx1"/>
                </a:solidFill>
                <a:effectLst/>
                <a:latin typeface="+mj-lt"/>
              </a:rPr>
              <a:t>Collect and Incorporate Additional Data to Boost Model Robustness </a:t>
            </a:r>
            <a:br>
              <a:rPr kumimoji="0" lang="en-US" altLang="en-US" sz="1800" b="0" i="0" u="none" strike="noStrike" cap="none" normalizeH="0" baseline="0" dirty="0">
                <a:ln>
                  <a:noFill/>
                </a:ln>
                <a:solidFill>
                  <a:schemeClr val="tx1"/>
                </a:solidFill>
                <a:effectLst/>
                <a:latin typeface="+mj-lt"/>
              </a:rPr>
            </a:br>
            <a:r>
              <a:rPr kumimoji="0" lang="en-US" altLang="en-US" sz="1800" b="0" i="0" u="none" strike="noStrike" cap="none" normalizeH="0" baseline="0" dirty="0">
                <a:ln>
                  <a:noFill/>
                </a:ln>
                <a:solidFill>
                  <a:schemeClr val="tx1"/>
                </a:solidFill>
                <a:effectLst/>
                <a:latin typeface="+mj-lt"/>
              </a:rPr>
              <a:t>Why? </a:t>
            </a:r>
            <a:br>
              <a:rPr kumimoji="0" lang="en-US" altLang="en-US" sz="1800" b="0" i="0" u="none" strike="noStrike" cap="none" normalizeH="0" baseline="0" dirty="0">
                <a:ln>
                  <a:noFill/>
                </a:ln>
                <a:solidFill>
                  <a:schemeClr val="tx1"/>
                </a:solidFill>
                <a:effectLst/>
                <a:latin typeface="+mj-lt"/>
              </a:rPr>
            </a:br>
            <a:r>
              <a:rPr kumimoji="0" lang="en-US" altLang="en-US" sz="1800" b="0" i="0" u="none" strike="noStrike" cap="none" normalizeH="0" baseline="0" dirty="0">
                <a:ln>
                  <a:noFill/>
                </a:ln>
                <a:solidFill>
                  <a:schemeClr val="tx1"/>
                </a:solidFill>
                <a:effectLst/>
                <a:latin typeface="+mj-lt"/>
              </a:rPr>
              <a:t>The model's performance may be enhanced by gathering more varied and high-quality data. The dataset may not include every potential variation of wheat or every external factor that could affect the classification of wheat at this time. To improve </a:t>
            </a:r>
            <a:r>
              <a:rPr kumimoji="0" lang="en-US" altLang="en-US" sz="1800" b="0" i="0" u="none" strike="noStrike" cap="none" normalizeH="0" baseline="0" dirty="0" err="1">
                <a:ln>
                  <a:noFill/>
                </a:ln>
                <a:solidFill>
                  <a:schemeClr val="tx1"/>
                </a:solidFill>
                <a:effectLst/>
                <a:latin typeface="+mj-lt"/>
              </a:rPr>
              <a:t>generalisation</a:t>
            </a:r>
            <a:r>
              <a:rPr kumimoji="0" lang="en-US" altLang="en-US" sz="1800" b="0" i="0" u="none" strike="noStrike" cap="none" normalizeH="0" baseline="0" dirty="0">
                <a:ln>
                  <a:noFill/>
                </a:ln>
                <a:solidFill>
                  <a:schemeClr val="tx1"/>
                </a:solidFill>
                <a:effectLst/>
                <a:latin typeface="+mj-lt"/>
              </a:rPr>
              <a:t> and classification accuracy, adding additional samples will decrease prediction variance and bias. </a:t>
            </a:r>
            <a:br>
              <a:rPr kumimoji="0" lang="en-US" altLang="en-US" sz="1800" b="0" i="0" u="none" strike="noStrike" cap="none" normalizeH="0" baseline="0" dirty="0">
                <a:ln>
                  <a:noFill/>
                </a:ln>
                <a:solidFill>
                  <a:schemeClr val="tx1"/>
                </a:solidFill>
                <a:effectLst/>
                <a:latin typeface="+mj-lt"/>
              </a:rPr>
            </a:br>
            <a:r>
              <a:rPr kumimoji="0" lang="en-US" altLang="en-US" sz="1800" b="0" i="0" u="none" strike="noStrike" cap="none" normalizeH="0" baseline="0" dirty="0">
                <a:ln>
                  <a:noFill/>
                </a:ln>
                <a:solidFill>
                  <a:schemeClr val="tx1"/>
                </a:solidFill>
                <a:effectLst/>
                <a:latin typeface="+mj-lt"/>
              </a:rPr>
              <a:t>Reasons for Importance of This: </a:t>
            </a:r>
            <a:br>
              <a:rPr kumimoji="0" lang="en-US" altLang="en-US" sz="1800" b="0" i="0" u="none" strike="noStrike" cap="none" normalizeH="0" baseline="0" dirty="0">
                <a:ln>
                  <a:noFill/>
                </a:ln>
                <a:solidFill>
                  <a:schemeClr val="tx1"/>
                </a:solidFill>
                <a:effectLst/>
                <a:latin typeface="+mj-lt"/>
              </a:rPr>
            </a:br>
            <a:r>
              <a:rPr kumimoji="0" lang="en-US" altLang="en-US" sz="1800" b="0" i="0" u="none" strike="noStrike" cap="none" normalizeH="0" baseline="0" dirty="0">
                <a:ln>
                  <a:noFill/>
                </a:ln>
                <a:solidFill>
                  <a:schemeClr val="tx1"/>
                </a:solidFill>
                <a:effectLst/>
                <a:latin typeface="+mj-lt"/>
              </a:rPr>
              <a:t>A bigger dataset will help the model </a:t>
            </a:r>
            <a:r>
              <a:rPr kumimoji="0" lang="en-US" altLang="en-US" sz="1800" b="0" i="0" u="none" strike="noStrike" cap="none" normalizeH="0" baseline="0" dirty="0" err="1">
                <a:ln>
                  <a:noFill/>
                </a:ln>
                <a:solidFill>
                  <a:schemeClr val="tx1"/>
                </a:solidFill>
                <a:effectLst/>
                <a:latin typeface="+mj-lt"/>
              </a:rPr>
              <a:t>generalise</a:t>
            </a:r>
            <a:r>
              <a:rPr kumimoji="0" lang="en-US" altLang="en-US" sz="1800" b="0" i="0" u="none" strike="noStrike" cap="none" normalizeH="0" baseline="0" dirty="0">
                <a:ln>
                  <a:noFill/>
                </a:ln>
                <a:solidFill>
                  <a:schemeClr val="tx1"/>
                </a:solidFill>
                <a:effectLst/>
                <a:latin typeface="+mj-lt"/>
              </a:rPr>
              <a:t> better to new, undiscovered wheat kinds, improve accuracy, and lessen overfitting. Mr. John Hughes will also receive more trustworthy insights as a result of projections remaining relevant even as agricultural conditions alter over time. </a:t>
            </a:r>
            <a:br>
              <a:rPr kumimoji="0" lang="en-US" altLang="en-US" sz="1800" b="0" i="0" u="none" strike="noStrike" cap="none" normalizeH="0" baseline="0" dirty="0">
                <a:ln>
                  <a:noFill/>
                </a:ln>
                <a:solidFill>
                  <a:schemeClr val="tx1"/>
                </a:solidFill>
                <a:effectLst/>
                <a:latin typeface="+mj-lt"/>
              </a:rPr>
            </a:br>
            <a:endParaRPr kumimoji="0" lang="en-US" altLang="en-US" sz="1800" b="0" i="0" u="none" strike="noStrike" cap="none" normalizeH="0" baseline="0" dirty="0">
              <a:ln>
                <a:noFill/>
              </a:ln>
              <a:solidFill>
                <a:schemeClr val="tx1"/>
              </a:solidFill>
              <a:effectLst/>
              <a:latin typeface="+mj-lt"/>
            </a:endParaRPr>
          </a:p>
          <a:p>
            <a:endParaRPr lang="en-IN" dirty="0">
              <a:latin typeface="+mj-lt"/>
            </a:endParaRPr>
          </a:p>
        </p:txBody>
      </p:sp>
    </p:spTree>
    <p:extLst>
      <p:ext uri="{BB962C8B-B14F-4D97-AF65-F5344CB8AC3E}">
        <p14:creationId xmlns:p14="http://schemas.microsoft.com/office/powerpoint/2010/main" val="2336720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4F26B1-8AF1-8523-0858-834400DB4E53}"/>
              </a:ext>
            </a:extLst>
          </p:cNvPr>
          <p:cNvSpPr>
            <a:spLocks noGrp="1"/>
          </p:cNvSpPr>
          <p:nvPr>
            <p:ph idx="1"/>
          </p:nvPr>
        </p:nvSpPr>
        <p:spPr/>
        <p:txBody>
          <a:bodyPr/>
          <a:lstStyle/>
          <a:p>
            <a:pPr marL="0" indent="0" algn="ctr">
              <a:buNone/>
            </a:pPr>
            <a:endParaRPr lang="en-IN" b="1" dirty="0"/>
          </a:p>
          <a:p>
            <a:pPr marL="0" indent="0" algn="ctr">
              <a:buNone/>
            </a:pPr>
            <a:endParaRPr lang="en-IN" b="1" dirty="0"/>
          </a:p>
          <a:p>
            <a:pPr marL="0" indent="0" algn="ctr">
              <a:buNone/>
            </a:pPr>
            <a:r>
              <a:rPr lang="en-IN" b="1" dirty="0"/>
              <a:t>THANK YOU</a:t>
            </a:r>
          </a:p>
        </p:txBody>
      </p:sp>
    </p:spTree>
    <p:extLst>
      <p:ext uri="{BB962C8B-B14F-4D97-AF65-F5344CB8AC3E}">
        <p14:creationId xmlns:p14="http://schemas.microsoft.com/office/powerpoint/2010/main" val="254436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9052F-E3D9-7CA1-2295-08E925C66A59}"/>
              </a:ext>
            </a:extLst>
          </p:cNvPr>
          <p:cNvSpPr>
            <a:spLocks noGrp="1"/>
          </p:cNvSpPr>
          <p:nvPr>
            <p:ph type="title"/>
          </p:nvPr>
        </p:nvSpPr>
        <p:spPr/>
        <p:txBody>
          <a:bodyPr/>
          <a:lstStyle/>
          <a:p>
            <a:r>
              <a:rPr lang="en-IN" dirty="0"/>
              <a:t>CONTEXT</a:t>
            </a:r>
          </a:p>
        </p:txBody>
      </p:sp>
      <p:sp>
        <p:nvSpPr>
          <p:cNvPr id="3" name="Content Placeholder 2">
            <a:extLst>
              <a:ext uri="{FF2B5EF4-FFF2-40B4-BE49-F238E27FC236}">
                <a16:creationId xmlns:a16="http://schemas.microsoft.com/office/drawing/2014/main" id="{03DF08BB-E980-E40E-44D8-6C888AD3BAD2}"/>
              </a:ext>
            </a:extLst>
          </p:cNvPr>
          <p:cNvSpPr>
            <a:spLocks noGrp="1"/>
          </p:cNvSpPr>
          <p:nvPr>
            <p:ph idx="1"/>
          </p:nvPr>
        </p:nvSpPr>
        <p:spPr/>
        <p:txBody>
          <a:bodyPr>
            <a:normAutofit/>
          </a:bodyPr>
          <a:lstStyle/>
          <a:p>
            <a:r>
              <a:rPr lang="en-US" sz="2800" dirty="0"/>
              <a:t>Rational Statement </a:t>
            </a:r>
          </a:p>
          <a:p>
            <a:r>
              <a:rPr lang="en-US" sz="2800" dirty="0"/>
              <a:t>Learning Curve for the Logistical Regression standard model</a:t>
            </a:r>
          </a:p>
          <a:p>
            <a:r>
              <a:rPr lang="en-IN" sz="2800" dirty="0"/>
              <a:t>Confusion Matrix/Classification Report</a:t>
            </a:r>
            <a:endParaRPr lang="en-GB" sz="2800" dirty="0"/>
          </a:p>
          <a:p>
            <a:r>
              <a:rPr lang="en-IN" sz="2800" dirty="0"/>
              <a:t>ROC/AUC Curve (Optimized Model)</a:t>
            </a:r>
          </a:p>
          <a:p>
            <a:r>
              <a:rPr lang="en-IN" sz="2800" dirty="0"/>
              <a:t>Two recommendations </a:t>
            </a:r>
            <a:endParaRPr lang="en-US" sz="2800" dirty="0"/>
          </a:p>
        </p:txBody>
      </p:sp>
    </p:spTree>
    <p:extLst>
      <p:ext uri="{BB962C8B-B14F-4D97-AF65-F5344CB8AC3E}">
        <p14:creationId xmlns:p14="http://schemas.microsoft.com/office/powerpoint/2010/main" val="3001265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0C4F1C3-3ADD-491F-8C66-57912A242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11" name="Rectangle 10">
            <a:extLst>
              <a:ext uri="{FF2B5EF4-FFF2-40B4-BE49-F238E27FC236}">
                <a16:creationId xmlns:a16="http://schemas.microsoft.com/office/drawing/2014/main" id="{8E8DBDA3-652C-4F87-B53B-7F73AC8F4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42187232-3845-418F-A17C-C138F01D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55058" cy="6858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552ABBA-2916-D20C-6734-4A84628D613F}"/>
              </a:ext>
            </a:extLst>
          </p:cNvPr>
          <p:cNvSpPr>
            <a:spLocks noGrp="1"/>
          </p:cNvSpPr>
          <p:nvPr>
            <p:ph type="title"/>
          </p:nvPr>
        </p:nvSpPr>
        <p:spPr>
          <a:xfrm>
            <a:off x="441009" y="873457"/>
            <a:ext cx="3273042" cy="5222543"/>
          </a:xfrm>
        </p:spPr>
        <p:txBody>
          <a:bodyPr vert="horz" lIns="91440" tIns="45720" rIns="91440" bIns="45720" rtlCol="0" anchor="ctr">
            <a:normAutofit/>
          </a:bodyPr>
          <a:lstStyle/>
          <a:p>
            <a:r>
              <a:rPr lang="en-US" sz="2800" dirty="0">
                <a:solidFill>
                  <a:srgbClr val="FFFFFF"/>
                </a:solidFill>
              </a:rPr>
              <a:t>Rational Statement </a:t>
            </a:r>
            <a:br>
              <a:rPr lang="en-US" sz="2800" dirty="0">
                <a:solidFill>
                  <a:srgbClr val="FFFFFF"/>
                </a:solidFill>
              </a:rPr>
            </a:br>
            <a:endParaRPr lang="en-US" sz="2800" dirty="0">
              <a:solidFill>
                <a:srgbClr val="FFFFFF"/>
              </a:solidFill>
            </a:endParaRPr>
          </a:p>
        </p:txBody>
      </p:sp>
      <p:sp>
        <p:nvSpPr>
          <p:cNvPr id="4" name="TextBox 3">
            <a:extLst>
              <a:ext uri="{FF2B5EF4-FFF2-40B4-BE49-F238E27FC236}">
                <a16:creationId xmlns:a16="http://schemas.microsoft.com/office/drawing/2014/main" id="{EC375341-EA36-1F38-6578-E457BDDAC9A9}"/>
              </a:ext>
            </a:extLst>
          </p:cNvPr>
          <p:cNvSpPr txBox="1"/>
          <p:nvPr/>
        </p:nvSpPr>
        <p:spPr>
          <a:xfrm>
            <a:off x="4601980" y="7619"/>
            <a:ext cx="7353800" cy="6614160"/>
          </a:xfrm>
          <a:prstGeom prst="rect">
            <a:avLst/>
          </a:prstGeom>
        </p:spPr>
        <p:txBody>
          <a:bodyPr vert="horz" lIns="91440" tIns="45720" rIns="91440" bIns="45720" rtlCol="0" anchor="ctr">
            <a:noAutofit/>
          </a:bodyPr>
          <a:lstStyle/>
          <a:p>
            <a:pPr>
              <a:lnSpc>
                <a:spcPct val="90000"/>
              </a:lnSpc>
              <a:spcAft>
                <a:spcPts val="800"/>
              </a:spcAft>
              <a:buClr>
                <a:schemeClr val="accent1"/>
              </a:buClr>
              <a:buSzPct val="80000"/>
            </a:pPr>
            <a:r>
              <a:rPr lang="en-US" dirty="0"/>
              <a:t>The dataset provided contains key features related to wheat grains, which can be analyzed to gain insights into their characteristics and classification.  Finding patterns in the data can help in effectively classifying the various types of wheat. This is the main goal of data analysis. Here are a few issues that come up: </a:t>
            </a:r>
          </a:p>
          <a:p>
            <a:pPr>
              <a:lnSpc>
                <a:spcPct val="90000"/>
              </a:lnSpc>
              <a:spcAft>
                <a:spcPts val="800"/>
              </a:spcAft>
              <a:buClr>
                <a:schemeClr val="accent1"/>
              </a:buClr>
              <a:buSzPct val="80000"/>
            </a:pPr>
            <a:r>
              <a:rPr lang="en-US" dirty="0"/>
              <a:t>1. </a:t>
            </a:r>
            <a:r>
              <a:rPr lang="en-US" b="1" dirty="0"/>
              <a:t>Data Completeness and Quality</a:t>
            </a:r>
            <a:r>
              <a:rPr lang="en-US" dirty="0"/>
              <a:t>: Preprocessing actions like addressing missing values and standardizing formats are necessary since the dataset may contain missing or inconsistent data points. </a:t>
            </a:r>
          </a:p>
          <a:p>
            <a:pPr>
              <a:lnSpc>
                <a:spcPct val="90000"/>
              </a:lnSpc>
              <a:spcAft>
                <a:spcPts val="800"/>
              </a:spcAft>
              <a:buClr>
                <a:schemeClr val="accent1"/>
              </a:buClr>
              <a:buSzPct val="80000"/>
            </a:pPr>
            <a:r>
              <a:rPr lang="en-US" dirty="0"/>
              <a:t>2. </a:t>
            </a:r>
            <a:r>
              <a:rPr lang="en-US" b="1" dirty="0"/>
              <a:t>Feature Selection</a:t>
            </a:r>
            <a:r>
              <a:rPr lang="en-US" dirty="0"/>
              <a:t>: Selecting which features are most crucial for prediction or classification might be difficult when there are many features. It could be essential to use feature engineering or reduction. </a:t>
            </a:r>
          </a:p>
        </p:txBody>
      </p:sp>
    </p:spTree>
    <p:extLst>
      <p:ext uri="{BB962C8B-B14F-4D97-AF65-F5344CB8AC3E}">
        <p14:creationId xmlns:p14="http://schemas.microsoft.com/office/powerpoint/2010/main" val="3022079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0C3CD83B-3E7C-66C6-58C8-B4F785849C47}"/>
              </a:ext>
            </a:extLst>
          </p:cNvPr>
          <p:cNvSpPr>
            <a:spLocks noGrp="1"/>
          </p:cNvSpPr>
          <p:nvPr>
            <p:ph type="title"/>
          </p:nvPr>
        </p:nvSpPr>
        <p:spPr>
          <a:xfrm>
            <a:off x="653145" y="609599"/>
            <a:ext cx="3069770" cy="5606143"/>
          </a:xfrm>
        </p:spPr>
        <p:txBody>
          <a:bodyPr vert="horz" lIns="91440" tIns="45720" rIns="91440" bIns="45720" rtlCol="0" anchor="ctr">
            <a:normAutofit/>
          </a:bodyPr>
          <a:lstStyle/>
          <a:p>
            <a:r>
              <a:rPr lang="en-US" dirty="0"/>
              <a:t>Rational Statement</a:t>
            </a:r>
          </a:p>
        </p:txBody>
      </p:sp>
      <p:sp>
        <p:nvSpPr>
          <p:cNvPr id="3" name="TextBox 2">
            <a:extLst>
              <a:ext uri="{FF2B5EF4-FFF2-40B4-BE49-F238E27FC236}">
                <a16:creationId xmlns:a16="http://schemas.microsoft.com/office/drawing/2014/main" id="{B9E26EC0-E1E3-D818-7269-E0324DA15770}"/>
              </a:ext>
            </a:extLst>
          </p:cNvPr>
          <p:cNvSpPr txBox="1"/>
          <p:nvPr/>
        </p:nvSpPr>
        <p:spPr>
          <a:xfrm>
            <a:off x="4545004" y="609600"/>
            <a:ext cx="6961196" cy="3777343"/>
          </a:xfrm>
          <a:prstGeom prst="rect">
            <a:avLst/>
          </a:prstGeom>
        </p:spPr>
        <p:txBody>
          <a:bodyPr vert="horz" lIns="91440" tIns="45720" rIns="91440" bIns="45720" rtlCol="0">
            <a:normAutofit/>
          </a:bodyPr>
          <a:lstStyle/>
          <a:p>
            <a:pPr indent="-182880">
              <a:lnSpc>
                <a:spcPct val="90000"/>
              </a:lnSpc>
              <a:spcAft>
                <a:spcPts val="800"/>
              </a:spcAft>
              <a:buClr>
                <a:schemeClr val="accent1"/>
              </a:buClr>
              <a:buSzPct val="80000"/>
              <a:buFont typeface="Corbel" pitchFamily="34" charset="0"/>
              <a:buChar char="•"/>
            </a:pPr>
            <a:r>
              <a:rPr lang="en-US" dirty="0">
                <a:effectLst/>
              </a:rPr>
              <a:t>3. </a:t>
            </a:r>
            <a:r>
              <a:rPr lang="en-US" b="1" dirty="0">
                <a:effectLst/>
              </a:rPr>
              <a:t>Classification and Clustering</a:t>
            </a:r>
            <a:r>
              <a:rPr lang="en-US" dirty="0">
                <a:effectLst/>
              </a:rPr>
              <a:t>: Our goal is to appropriately group or classify the wheat elements in the dataset, which most likely consists of multiple groups. To segment the data depending on parameters like kernel size or shape, it is important to select the appropriate algorithm (e.g., </a:t>
            </a:r>
            <a:r>
              <a:rPr lang="en-US" dirty="0" err="1">
                <a:effectLst/>
              </a:rPr>
              <a:t>KMeans</a:t>
            </a:r>
            <a:r>
              <a:rPr lang="en-US" dirty="0">
                <a:effectLst/>
              </a:rPr>
              <a:t> clustering, decision trees). </a:t>
            </a:r>
          </a:p>
          <a:p>
            <a:pPr indent="-182880">
              <a:lnSpc>
                <a:spcPct val="90000"/>
              </a:lnSpc>
              <a:spcAft>
                <a:spcPts val="800"/>
              </a:spcAft>
              <a:buClr>
                <a:schemeClr val="accent1"/>
              </a:buClr>
              <a:buSzPct val="80000"/>
              <a:buFont typeface="Corbel" pitchFamily="34" charset="0"/>
              <a:buChar char="•"/>
            </a:pPr>
            <a:r>
              <a:rPr lang="en-US" dirty="0">
                <a:effectLst/>
              </a:rPr>
              <a:t>4. </a:t>
            </a:r>
            <a:r>
              <a:rPr lang="en-US" b="1" dirty="0"/>
              <a:t>Model Evaluation</a:t>
            </a:r>
            <a:r>
              <a:rPr lang="en-US" dirty="0"/>
              <a:t>:</a:t>
            </a:r>
            <a:r>
              <a:rPr lang="en-US" dirty="0">
                <a:effectLst/>
              </a:rPr>
              <a:t> After classification models are constructed, it is necessary to assess how well they are working. Difficulties include making sure the model performs well in the absence of data and choosing the right metrics (such as accuracy, precision, and recall). </a:t>
            </a:r>
          </a:p>
          <a:p>
            <a:pPr indent="-182880">
              <a:lnSpc>
                <a:spcPct val="90000"/>
              </a:lnSpc>
              <a:spcAft>
                <a:spcPts val="800"/>
              </a:spcAft>
              <a:buClr>
                <a:schemeClr val="accent1"/>
              </a:buClr>
              <a:buSzPct val="80000"/>
              <a:buFont typeface="Corbel" pitchFamily="34" charset="0"/>
              <a:buChar char="•"/>
            </a:pPr>
            <a:r>
              <a:rPr lang="en-US" dirty="0">
                <a:effectLst/>
              </a:rPr>
              <a:t>5. </a:t>
            </a:r>
            <a:r>
              <a:rPr lang="en-US" b="1" dirty="0">
                <a:effectLst/>
              </a:rPr>
              <a:t>Results Interpretability</a:t>
            </a:r>
            <a:r>
              <a:rPr lang="en-US" dirty="0">
                <a:effectLst/>
              </a:rPr>
              <a:t>: Effective communication of the final results is required. This involves realizing which elements are most important for categorization and how these might guide choices in practical applications like grain quality management. </a:t>
            </a:r>
          </a:p>
          <a:p>
            <a:pPr indent="-182880">
              <a:lnSpc>
                <a:spcPct val="90000"/>
              </a:lnSpc>
              <a:buClr>
                <a:schemeClr val="accent1"/>
              </a:buClr>
              <a:buSzPct val="80000"/>
              <a:buFont typeface="Corbel" pitchFamily="34" charset="0"/>
              <a:buChar char="•"/>
            </a:pPr>
            <a:endParaRPr lang="en-US" dirty="0"/>
          </a:p>
        </p:txBody>
      </p:sp>
      <p:pic>
        <p:nvPicPr>
          <p:cNvPr id="5" name="Picture 4" descr="A blue and white background with black text&#10;&#10;Description automatically generated">
            <a:extLst>
              <a:ext uri="{FF2B5EF4-FFF2-40B4-BE49-F238E27FC236}">
                <a16:creationId xmlns:a16="http://schemas.microsoft.com/office/drawing/2014/main" id="{8B2948F6-29C6-3A27-749C-49FFC967525D}"/>
              </a:ext>
            </a:extLst>
          </p:cNvPr>
          <p:cNvPicPr>
            <a:picLocks noChangeAspect="1"/>
          </p:cNvPicPr>
          <p:nvPr/>
        </p:nvPicPr>
        <p:blipFill>
          <a:blip r:embed="rId2"/>
          <a:stretch>
            <a:fillRect/>
          </a:stretch>
        </p:blipFill>
        <p:spPr>
          <a:xfrm>
            <a:off x="6510281" y="4512180"/>
            <a:ext cx="2234213" cy="1642147"/>
          </a:xfrm>
          <a:prstGeom prst="rect">
            <a:avLst/>
          </a:prstGeom>
        </p:spPr>
      </p:pic>
    </p:spTree>
    <p:extLst>
      <p:ext uri="{BB962C8B-B14F-4D97-AF65-F5344CB8AC3E}">
        <p14:creationId xmlns:p14="http://schemas.microsoft.com/office/powerpoint/2010/main" val="157413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5" name="Rectangle 44">
            <a:extLst>
              <a:ext uri="{FF2B5EF4-FFF2-40B4-BE49-F238E27FC236}">
                <a16:creationId xmlns:a16="http://schemas.microsoft.com/office/drawing/2014/main" id="{9998D094-42B2-42BA-AA14-E8FBE073A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47" name="Straight Connector 46">
            <a:extLst>
              <a:ext uri="{FF2B5EF4-FFF2-40B4-BE49-F238E27FC236}">
                <a16:creationId xmlns:a16="http://schemas.microsoft.com/office/drawing/2014/main" id="{8465D64B-59F4-4BDC-B833-A17EF1E04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63FE6F10-B3AD-4403-94CA-F51155286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210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51" name="Rectangle 50">
            <a:extLst>
              <a:ext uri="{FF2B5EF4-FFF2-40B4-BE49-F238E27FC236}">
                <a16:creationId xmlns:a16="http://schemas.microsoft.com/office/drawing/2014/main" id="{364D6A39-A4F7-4B00-9F42-3BC67177D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246887"/>
            <a:ext cx="4397755" cy="6377939"/>
          </a:xfrm>
          <a:prstGeom prst="rect">
            <a:avLst/>
          </a:prstGeom>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3" name="Straight Connector 52">
            <a:extLst>
              <a:ext uri="{FF2B5EF4-FFF2-40B4-BE49-F238E27FC236}">
                <a16:creationId xmlns:a16="http://schemas.microsoft.com/office/drawing/2014/main" id="{13553ADF-88A1-4645-B819-890CA3DF7D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70284" y="4405863"/>
            <a:ext cx="2763075"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B5D0D97D-7911-4A25-88E2-4D81FD4AB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8CEA1958-9E7F-A7C8-A945-AE4589308F24}"/>
              </a:ext>
            </a:extLst>
          </p:cNvPr>
          <p:cNvSpPr>
            <a:spLocks noGrp="1"/>
          </p:cNvSpPr>
          <p:nvPr>
            <p:ph type="title"/>
          </p:nvPr>
        </p:nvSpPr>
        <p:spPr>
          <a:xfrm>
            <a:off x="8195138" y="857675"/>
            <a:ext cx="3113366" cy="3622844"/>
          </a:xfrm>
        </p:spPr>
        <p:txBody>
          <a:bodyPr vert="horz" lIns="91440" tIns="45720" rIns="91440" bIns="45720" rtlCol="0" anchor="b">
            <a:normAutofit/>
          </a:bodyPr>
          <a:lstStyle/>
          <a:p>
            <a:pPr algn="ctr">
              <a:lnSpc>
                <a:spcPct val="85000"/>
              </a:lnSpc>
            </a:pPr>
            <a:r>
              <a:rPr lang="en-US" sz="3400" b="1" cap="all" dirty="0">
                <a:solidFill>
                  <a:srgbClr val="FFFFFF"/>
                </a:solidFill>
              </a:rPr>
              <a:t>Learning Curve for the Logistical Regression standard model</a:t>
            </a:r>
            <a:br>
              <a:rPr lang="en-US" sz="3400" b="1" cap="all" dirty="0">
                <a:solidFill>
                  <a:srgbClr val="FFFFFF"/>
                </a:solidFill>
              </a:rPr>
            </a:br>
            <a:endParaRPr lang="en-US" sz="3400" b="1" cap="all" dirty="0">
              <a:solidFill>
                <a:srgbClr val="FFFFFF"/>
              </a:solidFill>
            </a:endParaRPr>
          </a:p>
        </p:txBody>
      </p:sp>
      <p:pic>
        <p:nvPicPr>
          <p:cNvPr id="6" name="Picture 5">
            <a:extLst>
              <a:ext uri="{FF2B5EF4-FFF2-40B4-BE49-F238E27FC236}">
                <a16:creationId xmlns:a16="http://schemas.microsoft.com/office/drawing/2014/main" id="{7B1ED767-AEAA-3406-E8D8-764E89DFA394}"/>
              </a:ext>
            </a:extLst>
          </p:cNvPr>
          <p:cNvPicPr>
            <a:picLocks noChangeAspect="1"/>
          </p:cNvPicPr>
          <p:nvPr/>
        </p:nvPicPr>
        <p:blipFill>
          <a:blip r:embed="rId2"/>
          <a:srcRect l="4202" r="7890" b="1"/>
          <a:stretch/>
        </p:blipFill>
        <p:spPr>
          <a:xfrm>
            <a:off x="872064" y="857675"/>
            <a:ext cx="6045576" cy="5140669"/>
          </a:xfrm>
          <a:prstGeom prst="rect">
            <a:avLst/>
          </a:prstGeom>
        </p:spPr>
      </p:pic>
    </p:spTree>
    <p:extLst>
      <p:ext uri="{BB962C8B-B14F-4D97-AF65-F5344CB8AC3E}">
        <p14:creationId xmlns:p14="http://schemas.microsoft.com/office/powerpoint/2010/main" val="399889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E2164-357E-5394-094F-E0D8E3E3A29A}"/>
              </a:ext>
            </a:extLst>
          </p:cNvPr>
          <p:cNvSpPr>
            <a:spLocks noGrp="1"/>
          </p:cNvSpPr>
          <p:nvPr>
            <p:ph type="title"/>
          </p:nvPr>
        </p:nvSpPr>
        <p:spPr/>
        <p:txBody>
          <a:bodyPr>
            <a:normAutofit fontScale="90000"/>
          </a:bodyPr>
          <a:lstStyle/>
          <a:p>
            <a:r>
              <a:rPr lang="en-US" sz="4400" b="1" cap="all" dirty="0">
                <a:solidFill>
                  <a:schemeClr val="tx1"/>
                </a:solidFill>
              </a:rPr>
              <a:t>Learning Curve for the Logistical Regression standard model</a:t>
            </a:r>
            <a:br>
              <a:rPr lang="en-US" sz="4400" b="1" cap="all" dirty="0">
                <a:solidFill>
                  <a:schemeClr val="tx1"/>
                </a:solidFill>
              </a:rPr>
            </a:br>
            <a:endParaRPr lang="en-IN" dirty="0">
              <a:solidFill>
                <a:schemeClr val="tx1"/>
              </a:solidFill>
            </a:endParaRPr>
          </a:p>
        </p:txBody>
      </p:sp>
      <p:sp>
        <p:nvSpPr>
          <p:cNvPr id="4" name="TextBox 3">
            <a:extLst>
              <a:ext uri="{FF2B5EF4-FFF2-40B4-BE49-F238E27FC236}">
                <a16:creationId xmlns:a16="http://schemas.microsoft.com/office/drawing/2014/main" id="{DAA4A1E5-B921-7943-A067-70BF6656A4CB}"/>
              </a:ext>
            </a:extLst>
          </p:cNvPr>
          <p:cNvSpPr txBox="1"/>
          <p:nvPr/>
        </p:nvSpPr>
        <p:spPr>
          <a:xfrm>
            <a:off x="989462" y="1828800"/>
            <a:ext cx="10324531" cy="3970318"/>
          </a:xfrm>
          <a:prstGeom prst="rect">
            <a:avLst/>
          </a:prstGeom>
          <a:noFill/>
        </p:spPr>
        <p:txBody>
          <a:bodyPr wrap="square">
            <a:spAutoFit/>
          </a:bodyPr>
          <a:lstStyle/>
          <a:p>
            <a:pPr algn="l"/>
            <a:endParaRPr lang="en-IN" b="0" i="0" u="none" strike="noStrike" baseline="0" dirty="0">
              <a:solidFill>
                <a:srgbClr val="000000"/>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b="1" i="0" u="none" strike="noStrike" baseline="0" dirty="0">
                <a:solidFill>
                  <a:srgbClr val="000000"/>
                </a:solidFill>
                <a:latin typeface="+mj-lt"/>
              </a:rPr>
              <a:t>Training Recall: </a:t>
            </a:r>
            <a:r>
              <a:rPr kumimoji="0" lang="en-US" altLang="en-US" b="0" i="0" u="none" strike="noStrike" cap="none" normalizeH="0" baseline="0" dirty="0">
                <a:ln>
                  <a:noFill/>
                </a:ln>
                <a:solidFill>
                  <a:schemeClr val="tx1"/>
                </a:solidFill>
                <a:effectLst/>
                <a:latin typeface="+mj-lt"/>
              </a:rPr>
              <a:t>Initial overfitting decreases with increasing data, as seen by the fact that it starts high (~1.0 or 100%) with small training volumes and stabilizes at 0.96 (96%) with bigger datasets. </a:t>
            </a:r>
            <a:br>
              <a:rPr kumimoji="0" lang="en-US" altLang="en-US" b="0" i="0" u="none" strike="noStrike" cap="none" normalizeH="0" baseline="0" dirty="0">
                <a:ln>
                  <a:noFill/>
                </a:ln>
                <a:solidFill>
                  <a:schemeClr val="tx1"/>
                </a:solidFill>
                <a:effectLst/>
                <a:latin typeface="+mj-lt"/>
              </a:rPr>
            </a:br>
            <a:endParaRPr kumimoji="0" lang="en-US" altLang="en-US" b="0" i="0" u="none" strike="noStrike" cap="none" normalizeH="0" baseline="0" dirty="0">
              <a:ln>
                <a:noFill/>
              </a:ln>
              <a:solidFill>
                <a:schemeClr val="tx1"/>
              </a:solidFill>
              <a:effectLst/>
              <a:latin typeface="+mj-lt"/>
            </a:endParaRPr>
          </a:p>
          <a:p>
            <a:endParaRPr lang="en-IN" b="0" i="0" u="none" strike="noStrike" baseline="0" dirty="0">
              <a:solidFill>
                <a:srgbClr val="000000"/>
              </a:solidFill>
              <a:latin typeface="+mj-lt"/>
            </a:endParaRPr>
          </a:p>
          <a:p>
            <a:r>
              <a:rPr lang="en-US" b="0" i="0" u="none" strike="noStrike" baseline="0" dirty="0">
                <a:solidFill>
                  <a:srgbClr val="525256"/>
                </a:solidFill>
                <a:latin typeface="+mj-lt"/>
              </a:rPr>
              <a:t>•</a:t>
            </a:r>
            <a:r>
              <a:rPr lang="en-US" b="1" i="0" u="none" strike="noStrike" baseline="0" dirty="0">
                <a:solidFill>
                  <a:srgbClr val="000000"/>
                </a:solidFill>
                <a:latin typeface="+mj-lt"/>
              </a:rPr>
              <a:t>Validation Recall: </a:t>
            </a:r>
            <a:r>
              <a:rPr lang="en-US" dirty="0">
                <a:latin typeface="+mj-lt"/>
              </a:rPr>
              <a:t>R</a:t>
            </a:r>
            <a:r>
              <a:rPr kumimoji="0" lang="en-US" altLang="en-US" b="0" i="0" u="none" strike="noStrike" cap="none" normalizeH="0" baseline="0" dirty="0">
                <a:ln>
                  <a:noFill/>
                </a:ln>
                <a:solidFill>
                  <a:schemeClr val="tx1"/>
                </a:solidFill>
                <a:effectLst/>
                <a:latin typeface="+mj-lt"/>
              </a:rPr>
              <a:t>ises to roughly 0.95 (95%) as training data accumulates, indicating increased generalization, from about 0.90 (90%) at modest training sets.</a:t>
            </a:r>
          </a:p>
          <a:p>
            <a:endParaRPr lang="en-US" b="0" i="0" u="none" strike="noStrike" baseline="0" dirty="0">
              <a:solidFill>
                <a:srgbClr val="000000"/>
              </a:solidFill>
              <a:latin typeface="+mj-lt"/>
            </a:endParaRPr>
          </a:p>
          <a:p>
            <a:endParaRPr lang="en-IN" b="0" i="0" u="none" strike="noStrike" baseline="0" dirty="0">
              <a:solidFill>
                <a:srgbClr val="000000"/>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b="0" i="0" u="none" strike="noStrike" baseline="0" dirty="0">
                <a:solidFill>
                  <a:srgbClr val="525256"/>
                </a:solidFill>
                <a:latin typeface="+mj-lt"/>
              </a:rPr>
              <a:t>•</a:t>
            </a:r>
            <a:r>
              <a:rPr lang="en-US" b="1" i="0" u="none" strike="noStrike" baseline="0" dirty="0">
                <a:solidFill>
                  <a:srgbClr val="000000"/>
                </a:solidFill>
                <a:latin typeface="+mj-lt"/>
              </a:rPr>
              <a:t>Key Metrics: </a:t>
            </a:r>
            <a:r>
              <a:rPr kumimoji="0" lang="en-US" altLang="en-US" b="0" i="0" u="none" strike="noStrike" cap="none" normalizeH="0" baseline="0" dirty="0">
                <a:ln>
                  <a:noFill/>
                </a:ln>
                <a:solidFill>
                  <a:schemeClr val="tx1"/>
                </a:solidFill>
                <a:effectLst/>
                <a:latin typeface="+mj-lt"/>
              </a:rPr>
              <a:t>Training Recall at the End: about 0.96 (96%) </a:t>
            </a:r>
            <a:br>
              <a:rPr kumimoji="0" lang="en-US" altLang="en-US" b="0" i="0" u="none" strike="noStrike" cap="none" normalizeH="0" baseline="0" dirty="0">
                <a:ln>
                  <a:noFill/>
                </a:ln>
                <a:solidFill>
                  <a:schemeClr val="tx1"/>
                </a:solidFill>
                <a:effectLst/>
                <a:latin typeface="+mj-lt"/>
              </a:rPr>
            </a:br>
            <a:r>
              <a:rPr kumimoji="0" lang="en-US" altLang="en-US" b="0" i="0" u="none" strike="noStrike" cap="none" normalizeH="0" baseline="0" dirty="0">
                <a:ln>
                  <a:noFill/>
                </a:ln>
                <a:solidFill>
                  <a:schemeClr val="tx1"/>
                </a:solidFill>
                <a:effectLst/>
                <a:latin typeface="+mj-lt"/>
              </a:rPr>
              <a:t>Recall for Final Validation: around 0.95 percent (~0.95) </a:t>
            </a:r>
            <a:br>
              <a:rPr kumimoji="0" lang="en-US" altLang="en-US" b="0" i="0" u="none" strike="noStrike" cap="none" normalizeH="0" baseline="0" dirty="0">
                <a:ln>
                  <a:noFill/>
                </a:ln>
                <a:solidFill>
                  <a:schemeClr val="tx1"/>
                </a:solidFill>
                <a:effectLst/>
                <a:latin typeface="+mj-lt"/>
              </a:rPr>
            </a:br>
            <a:r>
              <a:rPr kumimoji="0" lang="en-US" altLang="en-US" b="0" i="0" u="none" strike="noStrike" cap="none" normalizeH="0" baseline="0" dirty="0">
                <a:ln>
                  <a:noFill/>
                </a:ln>
                <a:solidFill>
                  <a:schemeClr val="tx1"/>
                </a:solidFill>
                <a:effectLst/>
                <a:latin typeface="+mj-lt"/>
              </a:rPr>
              <a:t>Recall from Initial Validation: about 0.90 percent (~0.90)</a:t>
            </a:r>
          </a:p>
          <a:p>
            <a:endParaRPr lang="en-US" b="0" i="0" u="none" strike="noStrike" baseline="0" dirty="0">
              <a:solidFill>
                <a:srgbClr val="000000"/>
              </a:solidFill>
              <a:latin typeface="+mj-lt"/>
            </a:endParaRPr>
          </a:p>
          <a:p>
            <a:endParaRPr lang="en-IN" b="0" i="0" u="none" strike="noStrike" baseline="0" dirty="0">
              <a:solidFill>
                <a:srgbClr val="000000"/>
              </a:solidFill>
              <a:latin typeface="+mj-lt"/>
            </a:endParaRPr>
          </a:p>
        </p:txBody>
      </p:sp>
    </p:spTree>
    <p:extLst>
      <p:ext uri="{BB962C8B-B14F-4D97-AF65-F5344CB8AC3E}">
        <p14:creationId xmlns:p14="http://schemas.microsoft.com/office/powerpoint/2010/main" val="846977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CC9D-9FFA-7DD2-E599-F1B867D087E1}"/>
              </a:ext>
            </a:extLst>
          </p:cNvPr>
          <p:cNvSpPr>
            <a:spLocks noGrp="1"/>
          </p:cNvSpPr>
          <p:nvPr>
            <p:ph type="title"/>
          </p:nvPr>
        </p:nvSpPr>
        <p:spPr/>
        <p:txBody>
          <a:bodyPr/>
          <a:lstStyle/>
          <a:p>
            <a:r>
              <a:rPr lang="en-IN" dirty="0"/>
              <a:t>Key insights on Learning Curve</a:t>
            </a:r>
          </a:p>
        </p:txBody>
      </p:sp>
      <p:sp>
        <p:nvSpPr>
          <p:cNvPr id="3" name="Content Placeholder 2">
            <a:extLst>
              <a:ext uri="{FF2B5EF4-FFF2-40B4-BE49-F238E27FC236}">
                <a16:creationId xmlns:a16="http://schemas.microsoft.com/office/drawing/2014/main" id="{3F13B2BC-48AF-6099-950E-9B0DC065E100}"/>
              </a:ext>
            </a:extLst>
          </p:cNvPr>
          <p:cNvSpPr>
            <a:spLocks noGrp="1"/>
          </p:cNvSpPr>
          <p:nvPr>
            <p:ph idx="1"/>
          </p:nvPr>
        </p:nvSpPr>
        <p:spPr/>
        <p:txBody>
          <a:bodyPr>
            <a:normAutofit lnSpcReduction="10000"/>
          </a:bodyPr>
          <a:lstStyle/>
          <a:p>
            <a:pPr marL="388620" indent="-342900">
              <a:buAutoNum type="arabicPeriod"/>
            </a:pPr>
            <a:r>
              <a:rPr lang="en-IN" sz="1800" b="1" dirty="0">
                <a:solidFill>
                  <a:schemeClr val="tx1"/>
                </a:solidFill>
                <a:effectLst/>
                <a:latin typeface="+mj-lt"/>
                <a:ea typeface="Aptos" panose="020B0004020202020204" pitchFamily="34" charset="0"/>
                <a:cs typeface="Times New Roman" panose="02020603050405020304" pitchFamily="18" charset="0"/>
              </a:rPr>
              <a:t>Understanding the Learning Curve</a:t>
            </a:r>
            <a:r>
              <a:rPr lang="en-IN" sz="1800" dirty="0">
                <a:solidFill>
                  <a:schemeClr val="tx1"/>
                </a:solidFill>
                <a:effectLst/>
                <a:latin typeface="+mj-lt"/>
                <a:ea typeface="Aptos" panose="020B0004020202020204" pitchFamily="34" charset="0"/>
                <a:cs typeface="Times New Roman" panose="02020603050405020304" pitchFamily="18" charset="0"/>
              </a:rPr>
              <a:t>: The learning curve shows how a machine learning model's performance increases with increasing exposure to training data. The size of the training dataset is typically displayed against performance indicators like as accuracy, loss, or error. </a:t>
            </a:r>
            <a:br>
              <a:rPr lang="en-IN" sz="1800" dirty="0">
                <a:solidFill>
                  <a:schemeClr val="tx1"/>
                </a:solidFill>
                <a:effectLst/>
                <a:latin typeface="+mj-lt"/>
                <a:ea typeface="Aptos" panose="020B0004020202020204" pitchFamily="34" charset="0"/>
                <a:cs typeface="Times New Roman" panose="02020603050405020304" pitchFamily="18" charset="0"/>
              </a:rPr>
            </a:br>
            <a:endParaRPr lang="en-IN" sz="1800" dirty="0">
              <a:solidFill>
                <a:schemeClr val="tx1"/>
              </a:solidFill>
              <a:effectLst/>
              <a:latin typeface="+mj-lt"/>
              <a:ea typeface="Aptos" panose="020B0004020202020204" pitchFamily="34" charset="0"/>
              <a:cs typeface="Times New Roman" panose="02020603050405020304" pitchFamily="18" charset="0"/>
            </a:endParaRPr>
          </a:p>
          <a:p>
            <a:pPr marL="388620" indent="-342900">
              <a:buAutoNum type="arabicPeriod"/>
            </a:pPr>
            <a:r>
              <a:rPr lang="en-IN" sz="1800" dirty="0">
                <a:solidFill>
                  <a:schemeClr val="tx1"/>
                </a:solidFill>
                <a:effectLst/>
                <a:latin typeface="+mj-lt"/>
                <a:ea typeface="Aptos" panose="020B0004020202020204" pitchFamily="34" charset="0"/>
                <a:cs typeface="Times New Roman" panose="02020603050405020304" pitchFamily="18" charset="0"/>
              </a:rPr>
              <a:t> </a:t>
            </a:r>
            <a:r>
              <a:rPr lang="en-IN" sz="1800" b="1" dirty="0">
                <a:solidFill>
                  <a:schemeClr val="tx1"/>
                </a:solidFill>
                <a:effectLst/>
                <a:latin typeface="+mj-lt"/>
                <a:ea typeface="Aptos" panose="020B0004020202020204" pitchFamily="34" charset="0"/>
                <a:cs typeface="Times New Roman" panose="02020603050405020304" pitchFamily="18" charset="0"/>
              </a:rPr>
              <a:t>Training versus Validation Performance</a:t>
            </a:r>
            <a:r>
              <a:rPr lang="en-IN" sz="1800" dirty="0">
                <a:solidFill>
                  <a:schemeClr val="tx1"/>
                </a:solidFill>
                <a:effectLst/>
                <a:latin typeface="+mj-lt"/>
                <a:ea typeface="Aptos" panose="020B0004020202020204" pitchFamily="34" charset="0"/>
                <a:cs typeface="Times New Roman" panose="02020603050405020304" pitchFamily="18" charset="0"/>
              </a:rPr>
              <a:t>: Two significant tendencies are evident in the learning curve: </a:t>
            </a:r>
            <a:br>
              <a:rPr lang="en-IN" sz="1800" dirty="0">
                <a:solidFill>
                  <a:schemeClr val="tx1"/>
                </a:solidFill>
                <a:effectLst/>
                <a:latin typeface="+mj-lt"/>
                <a:ea typeface="Aptos" panose="020B0004020202020204" pitchFamily="34" charset="0"/>
                <a:cs typeface="Times New Roman" panose="02020603050405020304" pitchFamily="18" charset="0"/>
              </a:rPr>
            </a:br>
            <a:r>
              <a:rPr lang="en-IN" sz="1800" dirty="0">
                <a:solidFill>
                  <a:schemeClr val="tx1"/>
                </a:solidFill>
                <a:effectLst/>
                <a:latin typeface="+mj-lt"/>
                <a:ea typeface="Aptos" panose="020B0004020202020204" pitchFamily="34" charset="0"/>
                <a:cs typeface="Times New Roman" panose="02020603050405020304" pitchFamily="18" charset="0"/>
              </a:rPr>
              <a:t>Performance of the model on the training set of data is shown by its training score. </a:t>
            </a:r>
            <a:br>
              <a:rPr lang="en-IN" sz="1800" dirty="0">
                <a:solidFill>
                  <a:schemeClr val="tx1"/>
                </a:solidFill>
                <a:effectLst/>
                <a:latin typeface="+mj-lt"/>
                <a:ea typeface="Aptos" panose="020B0004020202020204" pitchFamily="34" charset="0"/>
                <a:cs typeface="Times New Roman" panose="02020603050405020304" pitchFamily="18" charset="0"/>
              </a:rPr>
            </a:br>
            <a:r>
              <a:rPr lang="en-IN" sz="1800" dirty="0">
                <a:solidFill>
                  <a:schemeClr val="tx1"/>
                </a:solidFill>
                <a:effectLst/>
                <a:latin typeface="+mj-lt"/>
                <a:ea typeface="Aptos" panose="020B0004020202020204" pitchFamily="34" charset="0"/>
                <a:cs typeface="Times New Roman" panose="02020603050405020304" pitchFamily="18" charset="0"/>
              </a:rPr>
              <a:t>Model's ability to generalise to previously undiscovered data (validation set) is shown by the validation score. </a:t>
            </a:r>
            <a:br>
              <a:rPr lang="en-IN" sz="1800" dirty="0">
                <a:solidFill>
                  <a:schemeClr val="tx1"/>
                </a:solidFill>
                <a:effectLst/>
                <a:latin typeface="+mj-lt"/>
                <a:ea typeface="Aptos" panose="020B0004020202020204" pitchFamily="34" charset="0"/>
                <a:cs typeface="Times New Roman" panose="02020603050405020304" pitchFamily="18" charset="0"/>
              </a:rPr>
            </a:br>
            <a:r>
              <a:rPr lang="en-IN" sz="1800" dirty="0">
                <a:solidFill>
                  <a:schemeClr val="tx1"/>
                </a:solidFill>
                <a:effectLst/>
                <a:latin typeface="+mj-lt"/>
                <a:ea typeface="Aptos" panose="020B0004020202020204" pitchFamily="34" charset="0"/>
                <a:cs typeface="Times New Roman" panose="02020603050405020304" pitchFamily="18" charset="0"/>
              </a:rPr>
              <a:t>When additional data is utilised, a well-performing model will show better generalisation as the validation and training scores converge. </a:t>
            </a:r>
          </a:p>
          <a:p>
            <a:pPr marL="388620" indent="-342900">
              <a:buAutoNum type="arabicPeriod" startAt="3"/>
            </a:pPr>
            <a:r>
              <a:rPr lang="en-IN" sz="1800" b="1" dirty="0">
                <a:solidFill>
                  <a:schemeClr val="tx1"/>
                </a:solidFill>
                <a:latin typeface="+mj-lt"/>
                <a:cs typeface="Times New Roman" panose="02020603050405020304" pitchFamily="18" charset="0"/>
              </a:rPr>
              <a:t>Inadequate and Excessive Fit: </a:t>
            </a:r>
            <a:r>
              <a:rPr lang="en-IN" sz="1800" dirty="0">
                <a:solidFill>
                  <a:schemeClr val="tx1"/>
                </a:solidFill>
                <a:latin typeface="+mj-lt"/>
                <a:cs typeface="Times New Roman" panose="02020603050405020304" pitchFamily="18" charset="0"/>
              </a:rPr>
              <a:t>Excessive complexity and noise capture in the training data may indicate that the model is overfitting if the training score is high but the validation score stays low. </a:t>
            </a:r>
            <a:br>
              <a:rPr lang="en-IN" sz="1800" dirty="0">
                <a:solidFill>
                  <a:schemeClr val="tx1"/>
                </a:solidFill>
                <a:latin typeface="+mj-lt"/>
                <a:cs typeface="Times New Roman" panose="02020603050405020304" pitchFamily="18" charset="0"/>
              </a:rPr>
            </a:br>
            <a:r>
              <a:rPr lang="en-IN" sz="1800" dirty="0">
                <a:solidFill>
                  <a:schemeClr val="tx1"/>
                </a:solidFill>
                <a:latin typeface="+mj-lt"/>
                <a:cs typeface="Times New Roman" panose="02020603050405020304" pitchFamily="18" charset="0"/>
              </a:rPr>
              <a:t>Underfitting: A model is termed underfitting if it is too simplistic and fails to adequately represent the complexity of the data. This is indicated by poor scores for both training and validation. </a:t>
            </a:r>
          </a:p>
          <a:p>
            <a:pPr marL="388620" indent="-342900">
              <a:buAutoNum type="arabicPeriod"/>
            </a:pPr>
            <a:endParaRPr lang="en-IN" dirty="0">
              <a:solidFill>
                <a:schemeClr val="tx1"/>
              </a:solidFill>
              <a:latin typeface="+mj-lt"/>
            </a:endParaRPr>
          </a:p>
        </p:txBody>
      </p:sp>
    </p:spTree>
    <p:extLst>
      <p:ext uri="{BB962C8B-B14F-4D97-AF65-F5344CB8AC3E}">
        <p14:creationId xmlns:p14="http://schemas.microsoft.com/office/powerpoint/2010/main" val="3670328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3AFE6-299B-C4BA-DEE0-0FE40841C7DB}"/>
              </a:ext>
            </a:extLst>
          </p:cNvPr>
          <p:cNvSpPr>
            <a:spLocks noGrp="1"/>
          </p:cNvSpPr>
          <p:nvPr>
            <p:ph type="title"/>
          </p:nvPr>
        </p:nvSpPr>
        <p:spPr/>
        <p:txBody>
          <a:bodyPr/>
          <a:lstStyle/>
          <a:p>
            <a:r>
              <a:rPr lang="en-IN" dirty="0"/>
              <a:t>Key insights on Learning Curve</a:t>
            </a:r>
          </a:p>
        </p:txBody>
      </p:sp>
      <p:sp>
        <p:nvSpPr>
          <p:cNvPr id="3" name="Content Placeholder 2">
            <a:extLst>
              <a:ext uri="{FF2B5EF4-FFF2-40B4-BE49-F238E27FC236}">
                <a16:creationId xmlns:a16="http://schemas.microsoft.com/office/drawing/2014/main" id="{197966FA-B959-34F6-CC0B-0CFCE0243AAA}"/>
              </a:ext>
            </a:extLst>
          </p:cNvPr>
          <p:cNvSpPr>
            <a:spLocks noGrp="1"/>
          </p:cNvSpPr>
          <p:nvPr>
            <p:ph idx="1"/>
          </p:nvPr>
        </p:nvSpPr>
        <p:spPr/>
        <p:txBody>
          <a:bodyPr>
            <a:normAutofit fontScale="85000" lnSpcReduction="20000"/>
          </a:bodyPr>
          <a:lstStyle/>
          <a:p>
            <a:pPr marL="45720" indent="0">
              <a:lnSpc>
                <a:spcPct val="107000"/>
              </a:lnSpc>
              <a:spcAft>
                <a:spcPts val="800"/>
              </a:spcAft>
              <a:buNone/>
            </a:pPr>
            <a:br>
              <a:rPr lang="en-IN" sz="1800" kern="100" dirty="0">
                <a:solidFill>
                  <a:schemeClr val="tx1"/>
                </a:solidFill>
                <a:effectLst/>
                <a:latin typeface="+mj-lt"/>
                <a:ea typeface="Aptos" panose="020B0004020202020204" pitchFamily="34" charset="0"/>
                <a:cs typeface="Times New Roman" panose="02020603050405020304" pitchFamily="18" charset="0"/>
              </a:rPr>
            </a:br>
            <a:r>
              <a:rPr lang="en-IN" sz="1800" kern="100" dirty="0">
                <a:solidFill>
                  <a:schemeClr val="tx1"/>
                </a:solidFill>
                <a:effectLst/>
                <a:latin typeface="+mj-lt"/>
                <a:ea typeface="Aptos" panose="020B0004020202020204" pitchFamily="34" charset="0"/>
                <a:cs typeface="Times New Roman" panose="02020603050405020304" pitchFamily="18" charset="0"/>
              </a:rPr>
              <a:t>4. </a:t>
            </a:r>
            <a:r>
              <a:rPr lang="en-IN" sz="1800" b="1" kern="100" dirty="0">
                <a:solidFill>
                  <a:schemeClr val="tx1"/>
                </a:solidFill>
                <a:effectLst/>
                <a:latin typeface="+mj-lt"/>
                <a:ea typeface="Aptos" panose="020B0004020202020204" pitchFamily="34" charset="0"/>
                <a:cs typeface="Times New Roman" panose="02020603050405020304" pitchFamily="18" charset="0"/>
              </a:rPr>
              <a:t>The learning curve illustrates </a:t>
            </a:r>
            <a:r>
              <a:rPr lang="en-IN" sz="1800" kern="100" dirty="0">
                <a:solidFill>
                  <a:schemeClr val="tx1"/>
                </a:solidFill>
                <a:effectLst/>
                <a:latin typeface="+mj-lt"/>
                <a:ea typeface="Aptos" panose="020B0004020202020204" pitchFamily="34" charset="0"/>
                <a:cs typeface="Times New Roman" panose="02020603050405020304" pitchFamily="18" charset="0"/>
              </a:rPr>
              <a:t>how a larger training set of data minimises overfitting. This is the fourth effect of data size. After a significant amount of data is used, the difference in scores between training and validation becomes smaller, improving the performance of the model. </a:t>
            </a:r>
          </a:p>
          <a:p>
            <a:pPr marL="45720" indent="0">
              <a:lnSpc>
                <a:spcPct val="107000"/>
              </a:lnSpc>
              <a:spcAft>
                <a:spcPts val="800"/>
              </a:spcAft>
              <a:buNone/>
            </a:pPr>
            <a:r>
              <a:rPr lang="en-IN" sz="1800" kern="100" dirty="0">
                <a:solidFill>
                  <a:schemeClr val="tx1"/>
                </a:solidFill>
                <a:effectLst/>
                <a:latin typeface="+mj-lt"/>
                <a:ea typeface="Aptos" panose="020B0004020202020204" pitchFamily="34" charset="0"/>
                <a:cs typeface="Times New Roman" panose="02020603050405020304" pitchFamily="18" charset="0"/>
              </a:rPr>
              <a:t>5. </a:t>
            </a:r>
            <a:r>
              <a:rPr lang="en-IN" sz="1800" b="1" kern="100" dirty="0">
                <a:solidFill>
                  <a:schemeClr val="tx1"/>
                </a:solidFill>
                <a:effectLst/>
                <a:latin typeface="+mj-lt"/>
                <a:ea typeface="Aptos" panose="020B0004020202020204" pitchFamily="34" charset="0"/>
                <a:cs typeface="Times New Roman" panose="02020603050405020304" pitchFamily="18" charset="0"/>
              </a:rPr>
              <a:t>Important Learnings</a:t>
            </a:r>
            <a:r>
              <a:rPr lang="en-IN" sz="1800" kern="100" dirty="0">
                <a:solidFill>
                  <a:schemeClr val="tx1"/>
                </a:solidFill>
                <a:effectLst/>
                <a:latin typeface="+mj-lt"/>
                <a:ea typeface="Aptos" panose="020B0004020202020204" pitchFamily="34" charset="0"/>
                <a:cs typeface="Times New Roman" panose="02020603050405020304" pitchFamily="18" charset="0"/>
              </a:rPr>
              <a:t>: </a:t>
            </a:r>
            <a:br>
              <a:rPr lang="en-IN" sz="1800" kern="100" dirty="0">
                <a:solidFill>
                  <a:schemeClr val="tx1"/>
                </a:solidFill>
                <a:effectLst/>
                <a:latin typeface="+mj-lt"/>
                <a:ea typeface="Aptos" panose="020B0004020202020204" pitchFamily="34" charset="0"/>
                <a:cs typeface="Times New Roman" panose="02020603050405020304" pitchFamily="18" charset="0"/>
              </a:rPr>
            </a:br>
            <a:r>
              <a:rPr lang="en-IN" sz="1800" kern="100" dirty="0">
                <a:solidFill>
                  <a:schemeClr val="tx1"/>
                </a:solidFill>
                <a:effectLst/>
                <a:latin typeface="+mj-lt"/>
                <a:ea typeface="Aptos" panose="020B0004020202020204" pitchFamily="34" charset="0"/>
                <a:cs typeface="Times New Roman" panose="02020603050405020304" pitchFamily="18" charset="0"/>
              </a:rPr>
              <a:t>The initial stages First, both training and validation performance improve significantly with additional data. </a:t>
            </a:r>
            <a:br>
              <a:rPr lang="en-IN" sz="1800" kern="100" dirty="0">
                <a:solidFill>
                  <a:schemeClr val="tx1"/>
                </a:solidFill>
                <a:effectLst/>
                <a:latin typeface="+mj-lt"/>
                <a:ea typeface="Aptos" panose="020B0004020202020204" pitchFamily="34" charset="0"/>
                <a:cs typeface="Times New Roman" panose="02020603050405020304" pitchFamily="18" charset="0"/>
              </a:rPr>
            </a:br>
            <a:r>
              <a:rPr lang="en-IN" sz="1800" kern="100" dirty="0">
                <a:solidFill>
                  <a:schemeClr val="tx1"/>
                </a:solidFill>
                <a:effectLst/>
                <a:latin typeface="+mj-lt"/>
                <a:ea typeface="Aptos" panose="020B0004020202020204" pitchFamily="34" charset="0"/>
                <a:cs typeface="Times New Roman" panose="02020603050405020304" pitchFamily="18" charset="0"/>
              </a:rPr>
              <a:t>Diminishing returns: The performance of the model improves less when additional data is added beyond a certain point. This indicates the possibility of the need to take into account additional elements like feature engineering or model complexity. </a:t>
            </a:r>
            <a:br>
              <a:rPr lang="en-IN" sz="1800" kern="100" dirty="0">
                <a:solidFill>
                  <a:schemeClr val="tx1"/>
                </a:solidFill>
                <a:effectLst/>
                <a:latin typeface="+mj-lt"/>
                <a:ea typeface="Aptos" panose="020B0004020202020204" pitchFamily="34" charset="0"/>
                <a:cs typeface="Times New Roman" panose="02020603050405020304" pitchFamily="18" charset="0"/>
              </a:rPr>
            </a:br>
            <a:r>
              <a:rPr lang="en-IN" sz="1800" kern="100" dirty="0">
                <a:solidFill>
                  <a:schemeClr val="tx1"/>
                </a:solidFill>
                <a:effectLst/>
                <a:latin typeface="+mj-lt"/>
                <a:ea typeface="Aptos" panose="020B0004020202020204" pitchFamily="34" charset="0"/>
                <a:cs typeface="Times New Roman" panose="02020603050405020304" pitchFamily="18" charset="0"/>
              </a:rPr>
              <a:t>Ideal intricacy of the model: In order to prevent underfitting and overfitting, a balance needs to be struck between the amount of data and the complexity of the model. </a:t>
            </a:r>
          </a:p>
          <a:p>
            <a:pPr marL="45720" indent="0">
              <a:lnSpc>
                <a:spcPct val="107000"/>
              </a:lnSpc>
              <a:spcAft>
                <a:spcPts val="800"/>
              </a:spcAft>
              <a:buNone/>
            </a:pPr>
            <a:r>
              <a:rPr lang="en-IN" sz="1800" kern="100" dirty="0">
                <a:solidFill>
                  <a:schemeClr val="tx1"/>
                </a:solidFill>
                <a:effectLst/>
                <a:latin typeface="+mj-lt"/>
                <a:ea typeface="Aptos" panose="020B0004020202020204" pitchFamily="34" charset="0"/>
                <a:cs typeface="Times New Roman" panose="02020603050405020304" pitchFamily="18" charset="0"/>
              </a:rPr>
              <a:t>The </a:t>
            </a:r>
            <a:r>
              <a:rPr lang="en-IN" sz="1800" b="1" kern="100" dirty="0">
                <a:solidFill>
                  <a:schemeClr val="tx1"/>
                </a:solidFill>
                <a:effectLst/>
                <a:latin typeface="+mj-lt"/>
                <a:ea typeface="Aptos" panose="020B0004020202020204" pitchFamily="34" charset="0"/>
                <a:cs typeface="Times New Roman" panose="02020603050405020304" pitchFamily="18" charset="0"/>
              </a:rPr>
              <a:t>practical implications of learning curves </a:t>
            </a:r>
            <a:r>
              <a:rPr lang="en-IN" sz="1800" kern="100" dirty="0">
                <a:solidFill>
                  <a:schemeClr val="tx1"/>
                </a:solidFill>
                <a:effectLst/>
                <a:latin typeface="+mj-lt"/>
                <a:ea typeface="Aptos" panose="020B0004020202020204" pitchFamily="34" charset="0"/>
                <a:cs typeface="Times New Roman" panose="02020603050405020304" pitchFamily="18" charset="0"/>
              </a:rPr>
              <a:t>can be used to inform decisions regarding the need for additional training data or the need to modify the model's complexity. </a:t>
            </a:r>
            <a:br>
              <a:rPr lang="en-IN" sz="1800" kern="100" dirty="0">
                <a:solidFill>
                  <a:schemeClr val="tx1"/>
                </a:solidFill>
                <a:effectLst/>
                <a:latin typeface="+mj-lt"/>
                <a:ea typeface="Aptos" panose="020B0004020202020204" pitchFamily="34" charset="0"/>
                <a:cs typeface="Times New Roman" panose="02020603050405020304" pitchFamily="18" charset="0"/>
              </a:rPr>
            </a:br>
            <a:r>
              <a:rPr lang="en-IN" sz="1800" kern="100" dirty="0">
                <a:solidFill>
                  <a:schemeClr val="tx1"/>
                </a:solidFill>
                <a:effectLst/>
                <a:latin typeface="+mj-lt"/>
                <a:ea typeface="Aptos" panose="020B0004020202020204" pitchFamily="34" charset="0"/>
                <a:cs typeface="Times New Roman" panose="02020603050405020304" pitchFamily="18" charset="0"/>
              </a:rPr>
              <a:t>A visual representation of the model's behaviour during training is also offered, which aids in diagnosing problems like inadequate generalisation. </a:t>
            </a:r>
          </a:p>
          <a:p>
            <a:endParaRPr lang="en-IN" dirty="0">
              <a:solidFill>
                <a:schemeClr val="tx1"/>
              </a:solidFill>
              <a:latin typeface="+mj-lt"/>
            </a:endParaRPr>
          </a:p>
        </p:txBody>
      </p:sp>
    </p:spTree>
    <p:extLst>
      <p:ext uri="{BB962C8B-B14F-4D97-AF65-F5344CB8AC3E}">
        <p14:creationId xmlns:p14="http://schemas.microsoft.com/office/powerpoint/2010/main" val="820283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EFBF6-6402-1481-6AF8-6796D2851B98}"/>
              </a:ext>
            </a:extLst>
          </p:cNvPr>
          <p:cNvSpPr>
            <a:spLocks noGrp="1"/>
          </p:cNvSpPr>
          <p:nvPr>
            <p:ph type="title"/>
          </p:nvPr>
        </p:nvSpPr>
        <p:spPr/>
        <p:txBody>
          <a:bodyPr/>
          <a:lstStyle/>
          <a:p>
            <a:r>
              <a:rPr lang="en-IN" sz="4400" dirty="0"/>
              <a:t>Analysis of Classification Report</a:t>
            </a:r>
            <a:br>
              <a:rPr lang="en-GB" sz="4400" dirty="0"/>
            </a:br>
            <a:endParaRPr lang="en-IN" dirty="0"/>
          </a:p>
        </p:txBody>
      </p:sp>
      <p:pic>
        <p:nvPicPr>
          <p:cNvPr id="5" name="Picture 4">
            <a:extLst>
              <a:ext uri="{FF2B5EF4-FFF2-40B4-BE49-F238E27FC236}">
                <a16:creationId xmlns:a16="http://schemas.microsoft.com/office/drawing/2014/main" id="{548B2318-2895-57C5-DBF1-028411579488}"/>
              </a:ext>
            </a:extLst>
          </p:cNvPr>
          <p:cNvPicPr>
            <a:picLocks noChangeAspect="1"/>
          </p:cNvPicPr>
          <p:nvPr/>
        </p:nvPicPr>
        <p:blipFill>
          <a:blip r:embed="rId2"/>
          <a:stretch>
            <a:fillRect/>
          </a:stretch>
        </p:blipFill>
        <p:spPr>
          <a:xfrm>
            <a:off x="1495678" y="2680586"/>
            <a:ext cx="8496515" cy="3670172"/>
          </a:xfrm>
          <a:prstGeom prst="rect">
            <a:avLst/>
          </a:prstGeom>
        </p:spPr>
      </p:pic>
      <p:pic>
        <p:nvPicPr>
          <p:cNvPr id="7" name="Picture 6">
            <a:extLst>
              <a:ext uri="{FF2B5EF4-FFF2-40B4-BE49-F238E27FC236}">
                <a16:creationId xmlns:a16="http://schemas.microsoft.com/office/drawing/2014/main" id="{39D47BE5-F298-5CE7-B3B1-7E317C651A02}"/>
              </a:ext>
            </a:extLst>
          </p:cNvPr>
          <p:cNvPicPr>
            <a:picLocks noChangeAspect="1"/>
          </p:cNvPicPr>
          <p:nvPr/>
        </p:nvPicPr>
        <p:blipFill>
          <a:blip r:embed="rId3"/>
          <a:stretch>
            <a:fillRect/>
          </a:stretch>
        </p:blipFill>
        <p:spPr>
          <a:xfrm>
            <a:off x="1394085" y="1618368"/>
            <a:ext cx="8347023" cy="1117905"/>
          </a:xfrm>
          <a:prstGeom prst="rect">
            <a:avLst/>
          </a:prstGeom>
        </p:spPr>
      </p:pic>
    </p:spTree>
    <p:extLst>
      <p:ext uri="{BB962C8B-B14F-4D97-AF65-F5344CB8AC3E}">
        <p14:creationId xmlns:p14="http://schemas.microsoft.com/office/powerpoint/2010/main" val="510256861"/>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412440"/>
      </a:dk2>
      <a:lt2>
        <a:srgbClr val="E8E4E2"/>
      </a:lt2>
      <a:accent1>
        <a:srgbClr val="81A7BB"/>
      </a:accent1>
      <a:accent2>
        <a:srgbClr val="7F8DBA"/>
      </a:accent2>
      <a:accent3>
        <a:srgbClr val="9F96C6"/>
      </a:accent3>
      <a:accent4>
        <a:srgbClr val="A27FBA"/>
      </a:accent4>
      <a:accent5>
        <a:srgbClr val="C492C3"/>
      </a:accent5>
      <a:accent6>
        <a:srgbClr val="BA7FA0"/>
      </a:accent6>
      <a:hlink>
        <a:srgbClr val="A7775C"/>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
  <TotalTime>301</TotalTime>
  <Words>1524</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Century Gothic</vt:lpstr>
      <vt:lpstr>Corbel</vt:lpstr>
      <vt:lpstr>Elephant</vt:lpstr>
      <vt:lpstr>BrushVTI</vt:lpstr>
      <vt:lpstr>Basis</vt:lpstr>
      <vt:lpstr>Statistical and Predictive Modeling II (DATA 2204) Assignment #2 –Logistical Regression</vt:lpstr>
      <vt:lpstr>CONTEXT</vt:lpstr>
      <vt:lpstr>Rational Statement  </vt:lpstr>
      <vt:lpstr>Rational Statement</vt:lpstr>
      <vt:lpstr>Learning Curve for the Logistical Regression standard model </vt:lpstr>
      <vt:lpstr>Learning Curve for the Logistical Regression standard model </vt:lpstr>
      <vt:lpstr>Key insights on Learning Curve</vt:lpstr>
      <vt:lpstr>Key insights on Learning Curve</vt:lpstr>
      <vt:lpstr>Analysis of Classification Report </vt:lpstr>
      <vt:lpstr>Analysis of Classification Report </vt:lpstr>
      <vt:lpstr>Analysis of Classification Report </vt:lpstr>
      <vt:lpstr>ROC/AUC Curve (Optimized Model) </vt:lpstr>
      <vt:lpstr>ROC/AUC Curve (Optimized Model) </vt:lpstr>
      <vt:lpstr>Two recommendations </vt:lpstr>
      <vt:lpstr>Two recommendations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Sayali Kumbhar</dc:creator>
  <cp:lastModifiedBy>Sayali Kumbhar</cp:lastModifiedBy>
  <cp:revision>96</cp:revision>
  <dcterms:created xsi:type="dcterms:W3CDTF">2024-09-20T00:15:54Z</dcterms:created>
  <dcterms:modified xsi:type="dcterms:W3CDTF">2024-10-08T02:54:07Z</dcterms:modified>
</cp:coreProperties>
</file>