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62" r:id="rId5"/>
    <p:sldId id="265" r:id="rId6"/>
    <p:sldId id="259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BEB661-22EB-461E-AE3F-2E4924AA37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63084EA-DFFE-4C96-8EC1-FC8E20A36EF1}">
      <dgm:prSet/>
      <dgm:spPr/>
      <dgm:t>
        <a:bodyPr/>
        <a:lstStyle/>
        <a:p>
          <a:r>
            <a:rPr lang="en-GB" dirty="0"/>
            <a:t>Adjusted </a:t>
          </a:r>
          <a:r>
            <a:rPr lang="en-GB" dirty="0" err="1"/>
            <a:t>Rsquare</a:t>
          </a:r>
          <a:r>
            <a:rPr lang="en-GB" dirty="0"/>
            <a:t>: 0.92, takes into accounts the number of independent variable and adjusts the R2 value. Here the adjusted R2 in this case is 92%</a:t>
          </a:r>
          <a:endParaRPr lang="en-US" dirty="0"/>
        </a:p>
      </dgm:t>
    </dgm:pt>
    <dgm:pt modelId="{5D0C8B5E-155D-4569-A343-5F588589B4EF}" type="parTrans" cxnId="{F39DA5AA-4954-4579-930D-7262F047094B}">
      <dgm:prSet/>
      <dgm:spPr/>
      <dgm:t>
        <a:bodyPr/>
        <a:lstStyle/>
        <a:p>
          <a:endParaRPr lang="en-US"/>
        </a:p>
      </dgm:t>
    </dgm:pt>
    <dgm:pt modelId="{1C2A6A62-486D-4466-A483-E184DDF649E6}" type="sibTrans" cxnId="{F39DA5AA-4954-4579-930D-7262F047094B}">
      <dgm:prSet/>
      <dgm:spPr/>
      <dgm:t>
        <a:bodyPr/>
        <a:lstStyle/>
        <a:p>
          <a:endParaRPr lang="en-US"/>
        </a:p>
      </dgm:t>
    </dgm:pt>
    <dgm:pt modelId="{7CFFFDA5-C2B6-4BB0-9D18-55254E7CBE47}">
      <dgm:prSet/>
      <dgm:spPr/>
      <dgm:t>
        <a:bodyPr/>
        <a:lstStyle/>
        <a:p>
          <a:r>
            <a:rPr lang="en-GB" dirty="0"/>
            <a:t>Mean Absolute Error(MAE) is 732.62 which indicates the difference between the predicted price and the actual prices.</a:t>
          </a:r>
          <a:endParaRPr lang="en-US" dirty="0"/>
        </a:p>
      </dgm:t>
    </dgm:pt>
    <dgm:pt modelId="{55CE9FF9-7DF9-4396-9BBF-4867556B59C6}" type="parTrans" cxnId="{28DFE3F1-DF5A-4082-B92B-788451253E90}">
      <dgm:prSet/>
      <dgm:spPr/>
      <dgm:t>
        <a:bodyPr/>
        <a:lstStyle/>
        <a:p>
          <a:endParaRPr lang="en-US"/>
        </a:p>
      </dgm:t>
    </dgm:pt>
    <dgm:pt modelId="{0CCA2E63-61F4-459B-8ECD-5131F465CA3C}" type="sibTrans" cxnId="{28DFE3F1-DF5A-4082-B92B-788451253E90}">
      <dgm:prSet/>
      <dgm:spPr/>
      <dgm:t>
        <a:bodyPr/>
        <a:lstStyle/>
        <a:p>
          <a:endParaRPr lang="en-US"/>
        </a:p>
      </dgm:t>
    </dgm:pt>
    <dgm:pt modelId="{4A2B2C45-8D9C-4453-A3AC-31B54A671A57}">
      <dgm:prSet/>
      <dgm:spPr/>
      <dgm:t>
        <a:bodyPr/>
        <a:lstStyle/>
        <a:p>
          <a:r>
            <a:rPr lang="en-GB" dirty="0"/>
            <a:t>Mean Square Error(MSE) is 1284446.80 is average square difference between the predicted price and the actual prices.</a:t>
          </a:r>
          <a:endParaRPr lang="en-US" dirty="0"/>
        </a:p>
      </dgm:t>
    </dgm:pt>
    <dgm:pt modelId="{ABA89A9B-7EF9-4273-9786-FF9FDA1C0F8E}" type="parTrans" cxnId="{C930F562-0512-43C9-B775-91B37852F34E}">
      <dgm:prSet/>
      <dgm:spPr/>
      <dgm:t>
        <a:bodyPr/>
        <a:lstStyle/>
        <a:p>
          <a:endParaRPr lang="en-US"/>
        </a:p>
      </dgm:t>
    </dgm:pt>
    <dgm:pt modelId="{B60BFF5A-4C57-4A6B-821A-AEF225BFC158}" type="sibTrans" cxnId="{C930F562-0512-43C9-B775-91B37852F34E}">
      <dgm:prSet/>
      <dgm:spPr/>
      <dgm:t>
        <a:bodyPr/>
        <a:lstStyle/>
        <a:p>
          <a:endParaRPr lang="en-US"/>
        </a:p>
      </dgm:t>
    </dgm:pt>
    <dgm:pt modelId="{568505A3-12C5-4117-A430-3722DCC723A7}">
      <dgm:prSet/>
      <dgm:spPr/>
      <dgm:t>
        <a:bodyPr/>
        <a:lstStyle/>
        <a:p>
          <a:r>
            <a:rPr lang="en-GB" dirty="0"/>
            <a:t>Root Mean Squared Error(RMSE) is 1133.33, the square root of the MSE and provides a measure of the average magnitude of the predictive errors.</a:t>
          </a:r>
          <a:endParaRPr lang="en-US" dirty="0"/>
        </a:p>
      </dgm:t>
    </dgm:pt>
    <dgm:pt modelId="{22E73D36-A160-4190-AD8E-FFC85F90A582}" type="parTrans" cxnId="{BA64F659-594C-4EDC-B0D4-8CC74DE5097C}">
      <dgm:prSet/>
      <dgm:spPr/>
      <dgm:t>
        <a:bodyPr/>
        <a:lstStyle/>
        <a:p>
          <a:endParaRPr lang="en-US"/>
        </a:p>
      </dgm:t>
    </dgm:pt>
    <dgm:pt modelId="{5EA81D75-C019-4218-AEDB-56558ADB0B1F}" type="sibTrans" cxnId="{BA64F659-594C-4EDC-B0D4-8CC74DE5097C}">
      <dgm:prSet/>
      <dgm:spPr/>
      <dgm:t>
        <a:bodyPr/>
        <a:lstStyle/>
        <a:p>
          <a:endParaRPr lang="en-US"/>
        </a:p>
      </dgm:t>
    </dgm:pt>
    <dgm:pt modelId="{12602B67-73E9-444C-B932-F31C9D6CB040}" type="pres">
      <dgm:prSet presAssocID="{DDBEB661-22EB-461E-AE3F-2E4924AA3738}" presName="root" presStyleCnt="0">
        <dgm:presLayoutVars>
          <dgm:dir/>
          <dgm:resizeHandles val="exact"/>
        </dgm:presLayoutVars>
      </dgm:prSet>
      <dgm:spPr/>
    </dgm:pt>
    <dgm:pt modelId="{5BCB243B-6650-45A8-9B62-E75DC45F79A8}" type="pres">
      <dgm:prSet presAssocID="{963084EA-DFFE-4C96-8EC1-FC8E20A36EF1}" presName="compNode" presStyleCnt="0"/>
      <dgm:spPr/>
    </dgm:pt>
    <dgm:pt modelId="{9297007A-D927-468A-B830-CBFBA01D4538}" type="pres">
      <dgm:prSet presAssocID="{963084EA-DFFE-4C96-8EC1-FC8E20A36EF1}" presName="bgRect" presStyleLbl="bgShp" presStyleIdx="0" presStyleCnt="4"/>
      <dgm:spPr/>
    </dgm:pt>
    <dgm:pt modelId="{1061737E-A4B6-40CE-9007-54F8A7741B11}" type="pres">
      <dgm:prSet presAssocID="{963084EA-DFFE-4C96-8EC1-FC8E20A36E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01DFA6DD-C042-49DF-AF6A-2B7DDC7C8D6B}" type="pres">
      <dgm:prSet presAssocID="{963084EA-DFFE-4C96-8EC1-FC8E20A36EF1}" presName="spaceRect" presStyleCnt="0"/>
      <dgm:spPr/>
    </dgm:pt>
    <dgm:pt modelId="{AD501EFF-8025-4DC8-AE43-D784C695C04D}" type="pres">
      <dgm:prSet presAssocID="{963084EA-DFFE-4C96-8EC1-FC8E20A36EF1}" presName="parTx" presStyleLbl="revTx" presStyleIdx="0" presStyleCnt="4">
        <dgm:presLayoutVars>
          <dgm:chMax val="0"/>
          <dgm:chPref val="0"/>
        </dgm:presLayoutVars>
      </dgm:prSet>
      <dgm:spPr/>
    </dgm:pt>
    <dgm:pt modelId="{FF51111D-2098-4B43-AB79-2D05753E5F44}" type="pres">
      <dgm:prSet presAssocID="{1C2A6A62-486D-4466-A483-E184DDF649E6}" presName="sibTrans" presStyleCnt="0"/>
      <dgm:spPr/>
    </dgm:pt>
    <dgm:pt modelId="{568A3E4B-A503-42E0-A353-A7C7E18AE229}" type="pres">
      <dgm:prSet presAssocID="{7CFFFDA5-C2B6-4BB0-9D18-55254E7CBE47}" presName="compNode" presStyleCnt="0"/>
      <dgm:spPr/>
    </dgm:pt>
    <dgm:pt modelId="{44CCF1C7-3901-4E1F-AD8B-810818A3EDB6}" type="pres">
      <dgm:prSet presAssocID="{7CFFFDA5-C2B6-4BB0-9D18-55254E7CBE47}" presName="bgRect" presStyleLbl="bgShp" presStyleIdx="1" presStyleCnt="4"/>
      <dgm:spPr/>
    </dgm:pt>
    <dgm:pt modelId="{7C5169DE-D2EF-4B70-8534-354D00207E6C}" type="pres">
      <dgm:prSet presAssocID="{7CFFFDA5-C2B6-4BB0-9D18-55254E7CBE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81FA1C1A-4042-4000-B4AE-F9F75B656F8B}" type="pres">
      <dgm:prSet presAssocID="{7CFFFDA5-C2B6-4BB0-9D18-55254E7CBE47}" presName="spaceRect" presStyleCnt="0"/>
      <dgm:spPr/>
    </dgm:pt>
    <dgm:pt modelId="{50E8D430-AD94-4EE7-940B-287AFB527641}" type="pres">
      <dgm:prSet presAssocID="{7CFFFDA5-C2B6-4BB0-9D18-55254E7CBE47}" presName="parTx" presStyleLbl="revTx" presStyleIdx="1" presStyleCnt="4">
        <dgm:presLayoutVars>
          <dgm:chMax val="0"/>
          <dgm:chPref val="0"/>
        </dgm:presLayoutVars>
      </dgm:prSet>
      <dgm:spPr/>
    </dgm:pt>
    <dgm:pt modelId="{F8A25F53-E748-4F63-AB32-269271E3D279}" type="pres">
      <dgm:prSet presAssocID="{0CCA2E63-61F4-459B-8ECD-5131F465CA3C}" presName="sibTrans" presStyleCnt="0"/>
      <dgm:spPr/>
    </dgm:pt>
    <dgm:pt modelId="{C1AA96FB-E80C-4BA4-8B8A-6AE0385B4C29}" type="pres">
      <dgm:prSet presAssocID="{4A2B2C45-8D9C-4453-A3AC-31B54A671A57}" presName="compNode" presStyleCnt="0"/>
      <dgm:spPr/>
    </dgm:pt>
    <dgm:pt modelId="{DE89BE27-3937-4BED-862E-9D6F7CABE10D}" type="pres">
      <dgm:prSet presAssocID="{4A2B2C45-8D9C-4453-A3AC-31B54A671A57}" presName="bgRect" presStyleLbl="bgShp" presStyleIdx="2" presStyleCnt="4"/>
      <dgm:spPr/>
    </dgm:pt>
    <dgm:pt modelId="{953970A5-BB3A-4DA6-834E-AD3EA220EF66}" type="pres">
      <dgm:prSet presAssocID="{4A2B2C45-8D9C-4453-A3AC-31B54A671A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B4F93BA6-8AA3-4AAF-9E9C-B87CF11CA136}" type="pres">
      <dgm:prSet presAssocID="{4A2B2C45-8D9C-4453-A3AC-31B54A671A57}" presName="spaceRect" presStyleCnt="0"/>
      <dgm:spPr/>
    </dgm:pt>
    <dgm:pt modelId="{53BA62D5-B03E-4750-B13D-0C7C77E4CFBC}" type="pres">
      <dgm:prSet presAssocID="{4A2B2C45-8D9C-4453-A3AC-31B54A671A57}" presName="parTx" presStyleLbl="revTx" presStyleIdx="2" presStyleCnt="4">
        <dgm:presLayoutVars>
          <dgm:chMax val="0"/>
          <dgm:chPref val="0"/>
        </dgm:presLayoutVars>
      </dgm:prSet>
      <dgm:spPr/>
    </dgm:pt>
    <dgm:pt modelId="{731E6BC5-CC12-48B6-BA75-1E197A506515}" type="pres">
      <dgm:prSet presAssocID="{B60BFF5A-4C57-4A6B-821A-AEF225BFC158}" presName="sibTrans" presStyleCnt="0"/>
      <dgm:spPr/>
    </dgm:pt>
    <dgm:pt modelId="{7700DBA4-27EE-4147-A71E-5D3A7E08B38D}" type="pres">
      <dgm:prSet presAssocID="{568505A3-12C5-4117-A430-3722DCC723A7}" presName="compNode" presStyleCnt="0"/>
      <dgm:spPr/>
    </dgm:pt>
    <dgm:pt modelId="{2BA139DA-5111-4D4A-A845-15BAE4718762}" type="pres">
      <dgm:prSet presAssocID="{568505A3-12C5-4117-A430-3722DCC723A7}" presName="bgRect" presStyleLbl="bgShp" presStyleIdx="3" presStyleCnt="4"/>
      <dgm:spPr/>
    </dgm:pt>
    <dgm:pt modelId="{1751B480-37F2-4707-A211-ECE312816F92}" type="pres">
      <dgm:prSet presAssocID="{568505A3-12C5-4117-A430-3722DCC723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08BD7325-0022-4D5B-9287-64253422D119}" type="pres">
      <dgm:prSet presAssocID="{568505A3-12C5-4117-A430-3722DCC723A7}" presName="spaceRect" presStyleCnt="0"/>
      <dgm:spPr/>
    </dgm:pt>
    <dgm:pt modelId="{FEF1DE3B-642F-4BBF-8ED3-C6CA2CCF3AF8}" type="pres">
      <dgm:prSet presAssocID="{568505A3-12C5-4117-A430-3722DCC723A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99A7708-74D2-4FB1-B059-A61C29D195FB}" type="presOf" srcId="{568505A3-12C5-4117-A430-3722DCC723A7}" destId="{FEF1DE3B-642F-4BBF-8ED3-C6CA2CCF3AF8}" srcOrd="0" destOrd="0" presId="urn:microsoft.com/office/officeart/2018/2/layout/IconVerticalSolidList"/>
    <dgm:cxn modelId="{C930F562-0512-43C9-B775-91B37852F34E}" srcId="{DDBEB661-22EB-461E-AE3F-2E4924AA3738}" destId="{4A2B2C45-8D9C-4453-A3AC-31B54A671A57}" srcOrd="2" destOrd="0" parTransId="{ABA89A9B-7EF9-4273-9786-FF9FDA1C0F8E}" sibTransId="{B60BFF5A-4C57-4A6B-821A-AEF225BFC158}"/>
    <dgm:cxn modelId="{CEC56B43-17E6-4C1A-A3C9-D4E7046A3CAC}" type="presOf" srcId="{4A2B2C45-8D9C-4453-A3AC-31B54A671A57}" destId="{53BA62D5-B03E-4750-B13D-0C7C77E4CFBC}" srcOrd="0" destOrd="0" presId="urn:microsoft.com/office/officeart/2018/2/layout/IconVerticalSolidList"/>
    <dgm:cxn modelId="{F296E048-AD3A-4F74-AEFF-E98048EA1F6C}" type="presOf" srcId="{963084EA-DFFE-4C96-8EC1-FC8E20A36EF1}" destId="{AD501EFF-8025-4DC8-AE43-D784C695C04D}" srcOrd="0" destOrd="0" presId="urn:microsoft.com/office/officeart/2018/2/layout/IconVerticalSolidList"/>
    <dgm:cxn modelId="{BA64F659-594C-4EDC-B0D4-8CC74DE5097C}" srcId="{DDBEB661-22EB-461E-AE3F-2E4924AA3738}" destId="{568505A3-12C5-4117-A430-3722DCC723A7}" srcOrd="3" destOrd="0" parTransId="{22E73D36-A160-4190-AD8E-FFC85F90A582}" sibTransId="{5EA81D75-C019-4218-AEDB-56558ADB0B1F}"/>
    <dgm:cxn modelId="{F39DA5AA-4954-4579-930D-7262F047094B}" srcId="{DDBEB661-22EB-461E-AE3F-2E4924AA3738}" destId="{963084EA-DFFE-4C96-8EC1-FC8E20A36EF1}" srcOrd="0" destOrd="0" parTransId="{5D0C8B5E-155D-4569-A343-5F588589B4EF}" sibTransId="{1C2A6A62-486D-4466-A483-E184DDF649E6}"/>
    <dgm:cxn modelId="{9FFB6AD1-7347-41BE-9209-B662653C7D0C}" type="presOf" srcId="{7CFFFDA5-C2B6-4BB0-9D18-55254E7CBE47}" destId="{50E8D430-AD94-4EE7-940B-287AFB527641}" srcOrd="0" destOrd="0" presId="urn:microsoft.com/office/officeart/2018/2/layout/IconVerticalSolidList"/>
    <dgm:cxn modelId="{B759FAD1-73E1-41BF-820A-FC733E608878}" type="presOf" srcId="{DDBEB661-22EB-461E-AE3F-2E4924AA3738}" destId="{12602B67-73E9-444C-B932-F31C9D6CB040}" srcOrd="0" destOrd="0" presId="urn:microsoft.com/office/officeart/2018/2/layout/IconVerticalSolidList"/>
    <dgm:cxn modelId="{28DFE3F1-DF5A-4082-B92B-788451253E90}" srcId="{DDBEB661-22EB-461E-AE3F-2E4924AA3738}" destId="{7CFFFDA5-C2B6-4BB0-9D18-55254E7CBE47}" srcOrd="1" destOrd="0" parTransId="{55CE9FF9-7DF9-4396-9BBF-4867556B59C6}" sibTransId="{0CCA2E63-61F4-459B-8ECD-5131F465CA3C}"/>
    <dgm:cxn modelId="{958C751D-C4B5-4C14-BFC9-CA08BF0EAC9A}" type="presParOf" srcId="{12602B67-73E9-444C-B932-F31C9D6CB040}" destId="{5BCB243B-6650-45A8-9B62-E75DC45F79A8}" srcOrd="0" destOrd="0" presId="urn:microsoft.com/office/officeart/2018/2/layout/IconVerticalSolidList"/>
    <dgm:cxn modelId="{0A685F33-1E0E-4D8D-9D33-BD6E78FFEB7E}" type="presParOf" srcId="{5BCB243B-6650-45A8-9B62-E75DC45F79A8}" destId="{9297007A-D927-468A-B830-CBFBA01D4538}" srcOrd="0" destOrd="0" presId="urn:microsoft.com/office/officeart/2018/2/layout/IconVerticalSolidList"/>
    <dgm:cxn modelId="{C9458448-66B0-472C-8375-FC3FC23E4AFA}" type="presParOf" srcId="{5BCB243B-6650-45A8-9B62-E75DC45F79A8}" destId="{1061737E-A4B6-40CE-9007-54F8A7741B11}" srcOrd="1" destOrd="0" presId="urn:microsoft.com/office/officeart/2018/2/layout/IconVerticalSolidList"/>
    <dgm:cxn modelId="{75EA97D4-3130-4FB2-BBAE-A74BD66C2EC9}" type="presParOf" srcId="{5BCB243B-6650-45A8-9B62-E75DC45F79A8}" destId="{01DFA6DD-C042-49DF-AF6A-2B7DDC7C8D6B}" srcOrd="2" destOrd="0" presId="urn:microsoft.com/office/officeart/2018/2/layout/IconVerticalSolidList"/>
    <dgm:cxn modelId="{1BB6F503-AC31-4A02-B16D-3FA567580D50}" type="presParOf" srcId="{5BCB243B-6650-45A8-9B62-E75DC45F79A8}" destId="{AD501EFF-8025-4DC8-AE43-D784C695C04D}" srcOrd="3" destOrd="0" presId="urn:microsoft.com/office/officeart/2018/2/layout/IconVerticalSolidList"/>
    <dgm:cxn modelId="{992EDD3D-50D0-4737-83AF-15ED33D5B693}" type="presParOf" srcId="{12602B67-73E9-444C-B932-F31C9D6CB040}" destId="{FF51111D-2098-4B43-AB79-2D05753E5F44}" srcOrd="1" destOrd="0" presId="urn:microsoft.com/office/officeart/2018/2/layout/IconVerticalSolidList"/>
    <dgm:cxn modelId="{7F666EC2-4948-4845-9310-B43D96EFD17D}" type="presParOf" srcId="{12602B67-73E9-444C-B932-F31C9D6CB040}" destId="{568A3E4B-A503-42E0-A353-A7C7E18AE229}" srcOrd="2" destOrd="0" presId="urn:microsoft.com/office/officeart/2018/2/layout/IconVerticalSolidList"/>
    <dgm:cxn modelId="{B10CE78D-F9DA-4072-8161-D82E4A9A4208}" type="presParOf" srcId="{568A3E4B-A503-42E0-A353-A7C7E18AE229}" destId="{44CCF1C7-3901-4E1F-AD8B-810818A3EDB6}" srcOrd="0" destOrd="0" presId="urn:microsoft.com/office/officeart/2018/2/layout/IconVerticalSolidList"/>
    <dgm:cxn modelId="{44679AF8-B395-428D-8123-BBE427461EAF}" type="presParOf" srcId="{568A3E4B-A503-42E0-A353-A7C7E18AE229}" destId="{7C5169DE-D2EF-4B70-8534-354D00207E6C}" srcOrd="1" destOrd="0" presId="urn:microsoft.com/office/officeart/2018/2/layout/IconVerticalSolidList"/>
    <dgm:cxn modelId="{6A75C5CE-24CB-4C41-95CC-1A886D43D5F7}" type="presParOf" srcId="{568A3E4B-A503-42E0-A353-A7C7E18AE229}" destId="{81FA1C1A-4042-4000-B4AE-F9F75B656F8B}" srcOrd="2" destOrd="0" presId="urn:microsoft.com/office/officeart/2018/2/layout/IconVerticalSolidList"/>
    <dgm:cxn modelId="{25721BEF-6265-40EF-A93B-AF4F6EFFFA71}" type="presParOf" srcId="{568A3E4B-A503-42E0-A353-A7C7E18AE229}" destId="{50E8D430-AD94-4EE7-940B-287AFB527641}" srcOrd="3" destOrd="0" presId="urn:microsoft.com/office/officeart/2018/2/layout/IconVerticalSolidList"/>
    <dgm:cxn modelId="{B874EB43-B46D-4743-938E-FE2927BB426D}" type="presParOf" srcId="{12602B67-73E9-444C-B932-F31C9D6CB040}" destId="{F8A25F53-E748-4F63-AB32-269271E3D279}" srcOrd="3" destOrd="0" presId="urn:microsoft.com/office/officeart/2018/2/layout/IconVerticalSolidList"/>
    <dgm:cxn modelId="{3A8A7C7F-E538-451D-BE7C-9DA65C7713B5}" type="presParOf" srcId="{12602B67-73E9-444C-B932-F31C9D6CB040}" destId="{C1AA96FB-E80C-4BA4-8B8A-6AE0385B4C29}" srcOrd="4" destOrd="0" presId="urn:microsoft.com/office/officeart/2018/2/layout/IconVerticalSolidList"/>
    <dgm:cxn modelId="{76E3DBD0-0EAA-4D05-BEC6-F9969588E45F}" type="presParOf" srcId="{C1AA96FB-E80C-4BA4-8B8A-6AE0385B4C29}" destId="{DE89BE27-3937-4BED-862E-9D6F7CABE10D}" srcOrd="0" destOrd="0" presId="urn:microsoft.com/office/officeart/2018/2/layout/IconVerticalSolidList"/>
    <dgm:cxn modelId="{4C9C4D7F-7FE9-42B7-97C8-96797F7E3AE9}" type="presParOf" srcId="{C1AA96FB-E80C-4BA4-8B8A-6AE0385B4C29}" destId="{953970A5-BB3A-4DA6-834E-AD3EA220EF66}" srcOrd="1" destOrd="0" presId="urn:microsoft.com/office/officeart/2018/2/layout/IconVerticalSolidList"/>
    <dgm:cxn modelId="{B19D276D-5703-4F46-9E9A-E1E7C3AA6CA9}" type="presParOf" srcId="{C1AA96FB-E80C-4BA4-8B8A-6AE0385B4C29}" destId="{B4F93BA6-8AA3-4AAF-9E9C-B87CF11CA136}" srcOrd="2" destOrd="0" presId="urn:microsoft.com/office/officeart/2018/2/layout/IconVerticalSolidList"/>
    <dgm:cxn modelId="{444BD77E-C40F-484F-8803-F7E71E2A4077}" type="presParOf" srcId="{C1AA96FB-E80C-4BA4-8B8A-6AE0385B4C29}" destId="{53BA62D5-B03E-4750-B13D-0C7C77E4CFBC}" srcOrd="3" destOrd="0" presId="urn:microsoft.com/office/officeart/2018/2/layout/IconVerticalSolidList"/>
    <dgm:cxn modelId="{63D3D089-C723-468D-A1FD-3CFE678BF007}" type="presParOf" srcId="{12602B67-73E9-444C-B932-F31C9D6CB040}" destId="{731E6BC5-CC12-48B6-BA75-1E197A506515}" srcOrd="5" destOrd="0" presId="urn:microsoft.com/office/officeart/2018/2/layout/IconVerticalSolidList"/>
    <dgm:cxn modelId="{0FC791FF-CFB9-4D04-897E-5D8523018193}" type="presParOf" srcId="{12602B67-73E9-444C-B932-F31C9D6CB040}" destId="{7700DBA4-27EE-4147-A71E-5D3A7E08B38D}" srcOrd="6" destOrd="0" presId="urn:microsoft.com/office/officeart/2018/2/layout/IconVerticalSolidList"/>
    <dgm:cxn modelId="{8E89DFD9-98E9-4C63-B85D-836D7378D872}" type="presParOf" srcId="{7700DBA4-27EE-4147-A71E-5D3A7E08B38D}" destId="{2BA139DA-5111-4D4A-A845-15BAE4718762}" srcOrd="0" destOrd="0" presId="urn:microsoft.com/office/officeart/2018/2/layout/IconVerticalSolidList"/>
    <dgm:cxn modelId="{A44EBBBB-8975-45FD-86FD-7C64B4853437}" type="presParOf" srcId="{7700DBA4-27EE-4147-A71E-5D3A7E08B38D}" destId="{1751B480-37F2-4707-A211-ECE312816F92}" srcOrd="1" destOrd="0" presId="urn:microsoft.com/office/officeart/2018/2/layout/IconVerticalSolidList"/>
    <dgm:cxn modelId="{002A6697-3851-4A5D-B2A9-47FA62EB3670}" type="presParOf" srcId="{7700DBA4-27EE-4147-A71E-5D3A7E08B38D}" destId="{08BD7325-0022-4D5B-9287-64253422D119}" srcOrd="2" destOrd="0" presId="urn:microsoft.com/office/officeart/2018/2/layout/IconVerticalSolidList"/>
    <dgm:cxn modelId="{67234513-3835-46B8-950F-FB6086222089}" type="presParOf" srcId="{7700DBA4-27EE-4147-A71E-5D3A7E08B38D}" destId="{FEF1DE3B-642F-4BBF-8ED3-C6CA2CCF3A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7007A-D927-468A-B830-CBFBA01D4538}">
      <dsp:nvSpPr>
        <dsp:cNvPr id="0" name=""/>
        <dsp:cNvSpPr/>
      </dsp:nvSpPr>
      <dsp:spPr>
        <a:xfrm>
          <a:off x="0" y="2313"/>
          <a:ext cx="6720759" cy="11724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1737E-A4B6-40CE-9007-54F8A7741B11}">
      <dsp:nvSpPr>
        <dsp:cNvPr id="0" name=""/>
        <dsp:cNvSpPr/>
      </dsp:nvSpPr>
      <dsp:spPr>
        <a:xfrm>
          <a:off x="354662" y="266112"/>
          <a:ext cx="644841" cy="644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01EFF-8025-4DC8-AE43-D784C695C04D}">
      <dsp:nvSpPr>
        <dsp:cNvPr id="0" name=""/>
        <dsp:cNvSpPr/>
      </dsp:nvSpPr>
      <dsp:spPr>
        <a:xfrm>
          <a:off x="1354166" y="2313"/>
          <a:ext cx="5366592" cy="1172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83" tIns="124083" rIns="124083" bIns="12408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Adjusted </a:t>
          </a:r>
          <a:r>
            <a:rPr lang="en-GB" sz="1600" kern="1200" dirty="0" err="1"/>
            <a:t>Rsquare</a:t>
          </a:r>
          <a:r>
            <a:rPr lang="en-GB" sz="1600" kern="1200" dirty="0"/>
            <a:t>: 0.92, takes into accounts the number of independent variable and adjusts the R2 value. Here the adjusted R2 in this case is 92%</a:t>
          </a:r>
          <a:endParaRPr lang="en-US" sz="1600" kern="1200" dirty="0"/>
        </a:p>
      </dsp:txBody>
      <dsp:txXfrm>
        <a:off x="1354166" y="2313"/>
        <a:ext cx="5366592" cy="1172438"/>
      </dsp:txXfrm>
    </dsp:sp>
    <dsp:sp modelId="{44CCF1C7-3901-4E1F-AD8B-810818A3EDB6}">
      <dsp:nvSpPr>
        <dsp:cNvPr id="0" name=""/>
        <dsp:cNvSpPr/>
      </dsp:nvSpPr>
      <dsp:spPr>
        <a:xfrm>
          <a:off x="0" y="1467861"/>
          <a:ext cx="6720759" cy="11724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169DE-D2EF-4B70-8534-354D00207E6C}">
      <dsp:nvSpPr>
        <dsp:cNvPr id="0" name=""/>
        <dsp:cNvSpPr/>
      </dsp:nvSpPr>
      <dsp:spPr>
        <a:xfrm>
          <a:off x="354662" y="1731660"/>
          <a:ext cx="644841" cy="644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8D430-AD94-4EE7-940B-287AFB527641}">
      <dsp:nvSpPr>
        <dsp:cNvPr id="0" name=""/>
        <dsp:cNvSpPr/>
      </dsp:nvSpPr>
      <dsp:spPr>
        <a:xfrm>
          <a:off x="1354166" y="1467861"/>
          <a:ext cx="5366592" cy="1172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83" tIns="124083" rIns="124083" bIns="12408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Mean Absolute Error(MAE) is 732.62 which indicates the difference between the predicted price and the actual prices.</a:t>
          </a:r>
          <a:endParaRPr lang="en-US" sz="1600" kern="1200" dirty="0"/>
        </a:p>
      </dsp:txBody>
      <dsp:txXfrm>
        <a:off x="1354166" y="1467861"/>
        <a:ext cx="5366592" cy="1172438"/>
      </dsp:txXfrm>
    </dsp:sp>
    <dsp:sp modelId="{DE89BE27-3937-4BED-862E-9D6F7CABE10D}">
      <dsp:nvSpPr>
        <dsp:cNvPr id="0" name=""/>
        <dsp:cNvSpPr/>
      </dsp:nvSpPr>
      <dsp:spPr>
        <a:xfrm>
          <a:off x="0" y="2933410"/>
          <a:ext cx="6720759" cy="11724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970A5-BB3A-4DA6-834E-AD3EA220EF66}">
      <dsp:nvSpPr>
        <dsp:cNvPr id="0" name=""/>
        <dsp:cNvSpPr/>
      </dsp:nvSpPr>
      <dsp:spPr>
        <a:xfrm>
          <a:off x="354662" y="3197209"/>
          <a:ext cx="644841" cy="644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A62D5-B03E-4750-B13D-0C7C77E4CFBC}">
      <dsp:nvSpPr>
        <dsp:cNvPr id="0" name=""/>
        <dsp:cNvSpPr/>
      </dsp:nvSpPr>
      <dsp:spPr>
        <a:xfrm>
          <a:off x="1354166" y="2933410"/>
          <a:ext cx="5366592" cy="1172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83" tIns="124083" rIns="124083" bIns="12408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Mean Square Error(MSE) is 1284446.80 is average square difference between the predicted price and the actual prices.</a:t>
          </a:r>
          <a:endParaRPr lang="en-US" sz="1600" kern="1200" dirty="0"/>
        </a:p>
      </dsp:txBody>
      <dsp:txXfrm>
        <a:off x="1354166" y="2933410"/>
        <a:ext cx="5366592" cy="1172438"/>
      </dsp:txXfrm>
    </dsp:sp>
    <dsp:sp modelId="{2BA139DA-5111-4D4A-A845-15BAE4718762}">
      <dsp:nvSpPr>
        <dsp:cNvPr id="0" name=""/>
        <dsp:cNvSpPr/>
      </dsp:nvSpPr>
      <dsp:spPr>
        <a:xfrm>
          <a:off x="0" y="4398958"/>
          <a:ext cx="6720759" cy="11724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1B480-37F2-4707-A211-ECE312816F92}">
      <dsp:nvSpPr>
        <dsp:cNvPr id="0" name=""/>
        <dsp:cNvSpPr/>
      </dsp:nvSpPr>
      <dsp:spPr>
        <a:xfrm>
          <a:off x="354662" y="4662757"/>
          <a:ext cx="644841" cy="644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1DE3B-642F-4BBF-8ED3-C6CA2CCF3AF8}">
      <dsp:nvSpPr>
        <dsp:cNvPr id="0" name=""/>
        <dsp:cNvSpPr/>
      </dsp:nvSpPr>
      <dsp:spPr>
        <a:xfrm>
          <a:off x="1354166" y="4398958"/>
          <a:ext cx="5366592" cy="1172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83" tIns="124083" rIns="124083" bIns="12408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Root Mean Squared Error(RMSE) is 1133.33, the square root of the MSE and provides a measure of the average magnitude of the predictive errors.</a:t>
          </a:r>
          <a:endParaRPr lang="en-US" sz="1600" kern="1200" dirty="0"/>
        </a:p>
      </dsp:txBody>
      <dsp:txXfrm>
        <a:off x="1354166" y="4398958"/>
        <a:ext cx="5366592" cy="1172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7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64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2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4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1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2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7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9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8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7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D38C2-E22B-743A-5D9F-3A31BFBD6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Statistical and Predictive Modeling II (DATA 2204)</a:t>
            </a:r>
            <a:br>
              <a:rPr lang="en-US" sz="4800" dirty="0"/>
            </a:br>
            <a:r>
              <a:rPr lang="en-US" sz="4800" dirty="0"/>
              <a:t>Assignment #1 –Regression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CEDDF-F896-ED96-7E21-1D789459A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Submitted by: SAYALI KUMBHAR</a:t>
            </a:r>
          </a:p>
          <a:p>
            <a:endParaRPr lang="en-IN" dirty="0"/>
          </a:p>
        </p:txBody>
      </p:sp>
      <p:pic>
        <p:nvPicPr>
          <p:cNvPr id="16" name="Picture 15" descr="Holographic neon on a shiny background">
            <a:extLst>
              <a:ext uri="{FF2B5EF4-FFF2-40B4-BE49-F238E27FC236}">
                <a16:creationId xmlns:a16="http://schemas.microsoft.com/office/drawing/2014/main" id="{1E9680E7-77CD-8139-E166-4613391A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15" r="1964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504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052F-E3D9-7CA1-2295-08E925C6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F08BB-E980-E40E-44D8-6C888AD3B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Rational Statement </a:t>
            </a:r>
          </a:p>
          <a:p>
            <a:r>
              <a:rPr lang="en-US" dirty="0"/>
              <a:t>Regression Model </a:t>
            </a:r>
          </a:p>
          <a:p>
            <a:r>
              <a:rPr lang="en-GB" sz="2800" dirty="0"/>
              <a:t>Multivariate Regression Model Output</a:t>
            </a:r>
          </a:p>
          <a:p>
            <a:r>
              <a:rPr lang="en-US" dirty="0"/>
              <a:t>R2 , MAE, RMSE metrics for the model</a:t>
            </a:r>
          </a:p>
        </p:txBody>
      </p:sp>
    </p:spTree>
    <p:extLst>
      <p:ext uri="{BB962C8B-B14F-4D97-AF65-F5344CB8AC3E}">
        <p14:creationId xmlns:p14="http://schemas.microsoft.com/office/powerpoint/2010/main" val="300126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F99EA-A7CA-D62E-4349-101E8B49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Rational Statement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BE567-7691-E61A-23C6-BA010948A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50175"/>
            <a:ext cx="3888528" cy="3553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400" dirty="0"/>
              <a:t>We have been given a dataset called diamonds, and we have to perform </a:t>
            </a:r>
            <a:r>
              <a:rPr lang="en-GB" sz="1400" dirty="0" err="1"/>
              <a:t>OneHotEncoding</a:t>
            </a:r>
            <a:r>
              <a:rPr lang="en-GB" sz="1400" dirty="0"/>
              <a:t> to it and then create a multi linear regression model.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This dataset includes 9 Independent variables(</a:t>
            </a:r>
            <a:r>
              <a:rPr lang="en-US" sz="1400" dirty="0"/>
              <a:t>carat , cut, color, clarity, x , y, z, depth, table </a:t>
            </a:r>
            <a:r>
              <a:rPr lang="en-GB" sz="1400" dirty="0"/>
              <a:t>and 1 dependent variable(Price).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This presentation will first convert the value using </a:t>
            </a:r>
            <a:r>
              <a:rPr lang="en-GB" sz="1400" dirty="0" err="1"/>
              <a:t>onehotencoding</a:t>
            </a:r>
            <a:r>
              <a:rPr lang="en-GB" sz="1400" dirty="0"/>
              <a:t> and then present the written form of regression and will present the regression model output.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This presentation will also give two recommendations for improving the performance of this model.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5" name="Picture 4" descr="A person with a dollar coin and a question mark&#10;&#10;Description automatically generated">
            <a:extLst>
              <a:ext uri="{FF2B5EF4-FFF2-40B4-BE49-F238E27FC236}">
                <a16:creationId xmlns:a16="http://schemas.microsoft.com/office/drawing/2014/main" id="{6C520C64-EC0C-AE90-B7CC-D258089FB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508547"/>
            <a:ext cx="4747547" cy="386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1A7B-44BF-9114-DFCD-4E0FD949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26" y="23177"/>
            <a:ext cx="10515600" cy="1325563"/>
          </a:xfrm>
        </p:spPr>
        <p:txBody>
          <a:bodyPr/>
          <a:lstStyle/>
          <a:p>
            <a:r>
              <a:rPr lang="en-US" sz="4000" dirty="0"/>
              <a:t>Regression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D875-1256-C54A-3BA3-6AEDC5441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48" y="993898"/>
            <a:ext cx="10515600" cy="4160520"/>
          </a:xfrm>
        </p:spPr>
        <p:txBody>
          <a:bodyPr>
            <a:noAutofit/>
          </a:bodyPr>
          <a:lstStyle/>
          <a:p>
            <a:r>
              <a:rPr lang="en-US" sz="1500" dirty="0"/>
              <a:t>The general equation for a linear regression model is:</a:t>
            </a:r>
          </a:p>
          <a:p>
            <a:r>
              <a:rPr lang="en-US" sz="1500" dirty="0"/>
              <a:t>\[ Y = \beta_0 + \beta_1 X_1 + \beta_2 X_2 + \</a:t>
            </a:r>
            <a:r>
              <a:rPr lang="en-US" sz="1500" dirty="0" err="1"/>
              <a:t>ldots</a:t>
            </a:r>
            <a:r>
              <a:rPr lang="en-US" sz="1500" dirty="0"/>
              <a:t> + \</a:t>
            </a:r>
            <a:r>
              <a:rPr lang="en-US" sz="1500" dirty="0" err="1"/>
              <a:t>beta_n</a:t>
            </a:r>
            <a:r>
              <a:rPr lang="en-US" sz="1500" dirty="0"/>
              <a:t> </a:t>
            </a:r>
            <a:r>
              <a:rPr lang="en-US" sz="1500" dirty="0" err="1"/>
              <a:t>X_n</a:t>
            </a:r>
            <a:r>
              <a:rPr lang="en-US" sz="1500" dirty="0"/>
              <a:t> + \epsilon \]</a:t>
            </a:r>
          </a:p>
          <a:p>
            <a:r>
              <a:rPr lang="en-US" sz="1500" dirty="0"/>
              <a:t>Where: \( Y \) is the dependent variable (the outcome you want to predict).</a:t>
            </a:r>
          </a:p>
          <a:p>
            <a:r>
              <a:rPr lang="en-US" sz="1500" dirty="0"/>
              <a:t> \( \beta_0 \) is the intercept of the regression line (the value of \( Y \) when all \( X \) values are 0).</a:t>
            </a:r>
          </a:p>
          <a:p>
            <a:r>
              <a:rPr lang="en-US" sz="1500" dirty="0"/>
              <a:t> \( \beta_1, \beta_2, \</a:t>
            </a:r>
            <a:r>
              <a:rPr lang="en-US" sz="1500" dirty="0" err="1"/>
              <a:t>ldots</a:t>
            </a:r>
            <a:r>
              <a:rPr lang="en-US" sz="1500" dirty="0"/>
              <a:t>, \</a:t>
            </a:r>
            <a:r>
              <a:rPr lang="en-US" sz="1500" dirty="0" err="1"/>
              <a:t>beta_n</a:t>
            </a:r>
            <a:r>
              <a:rPr lang="en-US" sz="1500" dirty="0"/>
              <a:t> \) are the coefficients for each independent variable \( X_1, X_2, \</a:t>
            </a:r>
            <a:r>
              <a:rPr lang="en-US" sz="1500" dirty="0" err="1"/>
              <a:t>ldots</a:t>
            </a:r>
            <a:r>
              <a:rPr lang="en-US" sz="1500" dirty="0"/>
              <a:t>, </a:t>
            </a:r>
            <a:r>
              <a:rPr lang="en-US" sz="1500" dirty="0" err="1"/>
              <a:t>X_n</a:t>
            </a:r>
            <a:r>
              <a:rPr lang="en-US" sz="1500" dirty="0"/>
              <a:t> \) (these represent the change in \( Y \) for a one-unit change in the corresponding \( X \)).</a:t>
            </a:r>
          </a:p>
          <a:p>
            <a:r>
              <a:rPr lang="en-US" sz="1500" dirty="0"/>
              <a:t> \( X_1, X_2, \</a:t>
            </a:r>
            <a:r>
              <a:rPr lang="en-US" sz="1500" dirty="0" err="1"/>
              <a:t>ldots</a:t>
            </a:r>
            <a:r>
              <a:rPr lang="en-US" sz="1500" dirty="0"/>
              <a:t>, </a:t>
            </a:r>
            <a:r>
              <a:rPr lang="en-US" sz="1500" dirty="0" err="1"/>
              <a:t>X_n</a:t>
            </a:r>
            <a:r>
              <a:rPr lang="en-US" sz="1500" dirty="0"/>
              <a:t> \) are the independent variables (features or predictors).</a:t>
            </a:r>
          </a:p>
          <a:p>
            <a:r>
              <a:rPr lang="en-US" sz="1500" dirty="0"/>
              <a:t> \( \epsilon \) is the error term (the difference between the observed and predicted values of \( Y \), accounting for the variability in \( Y \) that cannot be explained by the linear relationship).</a:t>
            </a:r>
          </a:p>
          <a:p>
            <a:r>
              <a:rPr lang="en-US" sz="1500" dirty="0"/>
              <a:t>For a simple linear regression with one independent variable, the equation simplifies to: \[ Y = \beta_0 + \beta_1 X + \epsilon \]</a:t>
            </a:r>
          </a:p>
          <a:p>
            <a:r>
              <a:rPr lang="en-US" sz="1500" dirty="0"/>
              <a:t> Interpretation - Intercept (\( \beta_0 \)): The expected value of \( Y \) when \( X \) is 0.</a:t>
            </a:r>
          </a:p>
          <a:p>
            <a:r>
              <a:rPr lang="en-US" sz="1500" dirty="0"/>
              <a:t> Slope (\( \beta_1 \)): The change in \( Y \) for a one-unit increase in \( X \).</a:t>
            </a:r>
          </a:p>
          <a:p>
            <a:pPr marL="0" indent="0">
              <a:buNone/>
            </a:pPr>
            <a:r>
              <a:rPr lang="en-US" sz="1500" dirty="0"/>
              <a:t> Multiple Linear Regression</a:t>
            </a:r>
          </a:p>
          <a:p>
            <a:r>
              <a:rPr lang="en-US" sz="1500" dirty="0"/>
              <a:t>For multiple independent variables, the model reflects the combined effect of all predictors on the dependent variable, allowing for a more complex relationship to be captured.</a:t>
            </a:r>
          </a:p>
          <a:p>
            <a:r>
              <a:rPr lang="en-US" sz="1500" dirty="0"/>
              <a:t>This linear regression equation is foundational in statistical modeling and machine learning, providing insights into relationships between variables and enabling predictions.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478392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20C8A5-6B45-4E4F-BA80-8A14A9F5B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824AC-9CC2-5703-83E6-A9F264B5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813" y="379163"/>
            <a:ext cx="3978442" cy="1631950"/>
          </a:xfrm>
        </p:spPr>
        <p:txBody>
          <a:bodyPr anchor="b">
            <a:normAutofit/>
          </a:bodyPr>
          <a:lstStyle/>
          <a:p>
            <a:r>
              <a:rPr lang="en-GB" sz="3600" dirty="0"/>
              <a:t>Multivariate Regression Model Output</a:t>
            </a:r>
            <a:endParaRPr lang="en-IN" sz="36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A38BDB-6A62-E16B-74EC-EA56ED63E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95" y="643467"/>
            <a:ext cx="3553240" cy="55737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7309-3583-A419-F106-5E8B93CA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448" y="2121618"/>
            <a:ext cx="4763635" cy="399687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1500" dirty="0"/>
              <a:t>The intercept is estimated value of the dependent variable when all independent variables are set to zero in this case it is 3945.97.</a:t>
            </a:r>
          </a:p>
          <a:p>
            <a:pPr>
              <a:lnSpc>
                <a:spcPct val="90000"/>
              </a:lnSpc>
            </a:pPr>
            <a:r>
              <a:rPr lang="en-GB" sz="1500" dirty="0"/>
              <a:t>For example, if there is any change in carat assuming all other independent variable remains constant there would be a change of increase of 5423.170294 in the price.</a:t>
            </a:r>
          </a:p>
          <a:p>
            <a:pPr>
              <a:lnSpc>
                <a:spcPct val="90000"/>
              </a:lnSpc>
            </a:pPr>
            <a:r>
              <a:rPr lang="en-GB" sz="1500" dirty="0"/>
              <a:t>Depth will change around -91.829051 in price if there’s any change in it. Clarity_VVS2 would change 1437.893300 value in the price.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70369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2FEEF-B76B-5105-32DF-DB7B8F83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R2 , MAE, RMSE metrics</a:t>
            </a:r>
            <a:endParaRPr lang="en-US" sz="480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4AAB28-8EAF-6FB1-37CC-FA10BBFCB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484" y="643467"/>
            <a:ext cx="9157032" cy="31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476D97-179D-43E4-BC21-A8BB8D648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4F1D9C8-3209-401A-B0EF-676100854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711" y="-10199"/>
            <a:ext cx="4316879" cy="6366549"/>
          </a:xfrm>
          <a:custGeom>
            <a:avLst/>
            <a:gdLst>
              <a:gd name="connsiteX0" fmla="*/ 6798 w 4316879"/>
              <a:gd name="connsiteY0" fmla="*/ 0 h 6366549"/>
              <a:gd name="connsiteX1" fmla="*/ 4316879 w 4316879"/>
              <a:gd name="connsiteY1" fmla="*/ 0 h 6366549"/>
              <a:gd name="connsiteX2" fmla="*/ 3891991 w 4316879"/>
              <a:gd name="connsiteY2" fmla="*/ 2600327 h 6366549"/>
              <a:gd name="connsiteX3" fmla="*/ 3222363 w 4316879"/>
              <a:gd name="connsiteY3" fmla="*/ 4700982 h 6366549"/>
              <a:gd name="connsiteX4" fmla="*/ 3205370 w 4316879"/>
              <a:gd name="connsiteY4" fmla="*/ 4340675 h 6366549"/>
              <a:gd name="connsiteX5" fmla="*/ 3042212 w 4316879"/>
              <a:gd name="connsiteY5" fmla="*/ 5013701 h 6366549"/>
              <a:gd name="connsiteX6" fmla="*/ 2926642 w 4316879"/>
              <a:gd name="connsiteY6" fmla="*/ 4904929 h 6366549"/>
              <a:gd name="connsiteX7" fmla="*/ 2627520 w 4316879"/>
              <a:gd name="connsiteY7" fmla="*/ 5829489 h 6366549"/>
              <a:gd name="connsiteX8" fmla="*/ 2647914 w 4316879"/>
              <a:gd name="connsiteY8" fmla="*/ 5044291 h 6366549"/>
              <a:gd name="connsiteX9" fmla="*/ 2556136 w 4316879"/>
              <a:gd name="connsiteY9" fmla="*/ 5183656 h 6366549"/>
              <a:gd name="connsiteX10" fmla="*/ 2413373 w 4316879"/>
              <a:gd name="connsiteY10" fmla="*/ 5251639 h 6366549"/>
              <a:gd name="connsiteX11" fmla="*/ 2284207 w 4316879"/>
              <a:gd name="connsiteY11" fmla="*/ 5329817 h 6366549"/>
              <a:gd name="connsiteX12" fmla="*/ 1842322 w 4316879"/>
              <a:gd name="connsiteY12" fmla="*/ 5975649 h 6366549"/>
              <a:gd name="connsiteX13" fmla="*/ 1638375 w 4316879"/>
              <a:gd name="connsiteY13" fmla="*/ 6366549 h 6366549"/>
              <a:gd name="connsiteX14" fmla="*/ 1492214 w 4316879"/>
              <a:gd name="connsiteY14" fmla="*/ 4697581 h 6366549"/>
              <a:gd name="connsiteX15" fmla="*/ 1475217 w 4316879"/>
              <a:gd name="connsiteY15" fmla="*/ 5367209 h 6366549"/>
              <a:gd name="connsiteX16" fmla="*/ 1468419 w 4316879"/>
              <a:gd name="connsiteY16" fmla="*/ 5479378 h 6366549"/>
              <a:gd name="connsiteX17" fmla="*/ 1397039 w 4316879"/>
              <a:gd name="connsiteY17" fmla="*/ 5550761 h 6366549"/>
              <a:gd name="connsiteX18" fmla="*/ 1329057 w 4316879"/>
              <a:gd name="connsiteY18" fmla="*/ 5492974 h 6366549"/>
              <a:gd name="connsiteX19" fmla="*/ 1315460 w 4316879"/>
              <a:gd name="connsiteY19" fmla="*/ 5251639 h 6366549"/>
              <a:gd name="connsiteX20" fmla="*/ 1271270 w 4316879"/>
              <a:gd name="connsiteY20" fmla="*/ 5027297 h 6366549"/>
              <a:gd name="connsiteX21" fmla="*/ 1179496 w 4316879"/>
              <a:gd name="connsiteY21" fmla="*/ 4707780 h 6366549"/>
              <a:gd name="connsiteX22" fmla="*/ 1108112 w 4316879"/>
              <a:gd name="connsiteY22" fmla="*/ 4316880 h 6366549"/>
              <a:gd name="connsiteX23" fmla="*/ 1074121 w 4316879"/>
              <a:gd name="connsiteY23" fmla="*/ 5068086 h 6366549"/>
              <a:gd name="connsiteX24" fmla="*/ 995943 w 4316879"/>
              <a:gd name="connsiteY24" fmla="*/ 4779160 h 6366549"/>
              <a:gd name="connsiteX25" fmla="*/ 958551 w 4316879"/>
              <a:gd name="connsiteY25" fmla="*/ 4463044 h 6366549"/>
              <a:gd name="connsiteX26" fmla="*/ 904165 w 4316879"/>
              <a:gd name="connsiteY26" fmla="*/ 4174117 h 6366549"/>
              <a:gd name="connsiteX27" fmla="*/ 829385 w 4316879"/>
              <a:gd name="connsiteY27" fmla="*/ 3891992 h 6366549"/>
              <a:gd name="connsiteX28" fmla="*/ 710417 w 4316879"/>
              <a:gd name="connsiteY28" fmla="*/ 4683984 h 6366549"/>
              <a:gd name="connsiteX29" fmla="*/ 628839 w 4316879"/>
              <a:gd name="connsiteY29" fmla="*/ 4469842 h 6366549"/>
              <a:gd name="connsiteX30" fmla="*/ 584648 w 4316879"/>
              <a:gd name="connsiteY30" fmla="*/ 4395061 h 6366549"/>
              <a:gd name="connsiteX31" fmla="*/ 496271 w 4316879"/>
              <a:gd name="connsiteY31" fmla="*/ 4449447 h 6366549"/>
              <a:gd name="connsiteX32" fmla="*/ 356909 w 4316879"/>
              <a:gd name="connsiteY32" fmla="*/ 4945718 h 6366549"/>
              <a:gd name="connsiteX33" fmla="*/ 292324 w 4316879"/>
              <a:gd name="connsiteY33" fmla="*/ 5227843 h 6366549"/>
              <a:gd name="connsiteX34" fmla="*/ 105375 w 4316879"/>
              <a:gd name="connsiteY34" fmla="*/ 4228503 h 6366549"/>
              <a:gd name="connsiteX35" fmla="*/ 13597 w 4316879"/>
              <a:gd name="connsiteY35" fmla="*/ 1138706 h 6366549"/>
              <a:gd name="connsiteX36" fmla="*/ 6798 w 4316879"/>
              <a:gd name="connsiteY36" fmla="*/ 6798 h 636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316879" h="6366549">
                <a:moveTo>
                  <a:pt x="6798" y="0"/>
                </a:moveTo>
                <a:lnTo>
                  <a:pt x="4316879" y="0"/>
                </a:lnTo>
                <a:cubicBezTo>
                  <a:pt x="4204710" y="747806"/>
                  <a:pt x="3987167" y="2076863"/>
                  <a:pt x="3891991" y="2600327"/>
                </a:cubicBezTo>
                <a:cubicBezTo>
                  <a:pt x="3834204" y="2913046"/>
                  <a:pt x="3307343" y="4663590"/>
                  <a:pt x="3222363" y="4700982"/>
                </a:cubicBezTo>
                <a:cubicBezTo>
                  <a:pt x="3164580" y="4585412"/>
                  <a:pt x="3266554" y="4466441"/>
                  <a:pt x="3205370" y="4340675"/>
                </a:cubicBezTo>
                <a:cubicBezTo>
                  <a:pt x="3072802" y="4554818"/>
                  <a:pt x="3130589" y="4806353"/>
                  <a:pt x="3042212" y="5013701"/>
                </a:cubicBezTo>
                <a:cubicBezTo>
                  <a:pt x="2960633" y="5010300"/>
                  <a:pt x="2981028" y="4921923"/>
                  <a:pt x="2926642" y="4904929"/>
                </a:cubicBezTo>
                <a:cubicBezTo>
                  <a:pt x="2763484" y="5299226"/>
                  <a:pt x="2770283" y="5428393"/>
                  <a:pt x="2627520" y="5829489"/>
                </a:cubicBezTo>
                <a:cubicBezTo>
                  <a:pt x="2569733" y="5465781"/>
                  <a:pt x="2630917" y="5414796"/>
                  <a:pt x="2647914" y="5044291"/>
                </a:cubicBezTo>
                <a:cubicBezTo>
                  <a:pt x="2573134" y="5078282"/>
                  <a:pt x="2583329" y="5139466"/>
                  <a:pt x="2556136" y="5183656"/>
                </a:cubicBezTo>
                <a:cubicBezTo>
                  <a:pt x="2522145" y="5241440"/>
                  <a:pt x="2494952" y="5285630"/>
                  <a:pt x="2413373" y="5251639"/>
                </a:cubicBezTo>
                <a:cubicBezTo>
                  <a:pt x="2335196" y="5217648"/>
                  <a:pt x="2314801" y="5265235"/>
                  <a:pt x="2284207" y="5329817"/>
                </a:cubicBezTo>
                <a:cubicBezTo>
                  <a:pt x="2206029" y="5503174"/>
                  <a:pt x="2005480" y="6043631"/>
                  <a:pt x="1842322" y="5975649"/>
                </a:cubicBezTo>
                <a:cubicBezTo>
                  <a:pt x="1764144" y="6050430"/>
                  <a:pt x="1743749" y="6271374"/>
                  <a:pt x="1638375" y="6366549"/>
                </a:cubicBezTo>
                <a:cubicBezTo>
                  <a:pt x="1583989" y="5639138"/>
                  <a:pt x="1634977" y="5401200"/>
                  <a:pt x="1492214" y="4697581"/>
                </a:cubicBezTo>
                <a:cubicBezTo>
                  <a:pt x="1499013" y="4921923"/>
                  <a:pt x="1434428" y="5142867"/>
                  <a:pt x="1475217" y="5367209"/>
                </a:cubicBezTo>
                <a:cubicBezTo>
                  <a:pt x="1482015" y="5404597"/>
                  <a:pt x="1475217" y="5441989"/>
                  <a:pt x="1468419" y="5479378"/>
                </a:cubicBezTo>
                <a:cubicBezTo>
                  <a:pt x="1461621" y="5516770"/>
                  <a:pt x="1444627" y="5550761"/>
                  <a:pt x="1397039" y="5550761"/>
                </a:cubicBezTo>
                <a:cubicBezTo>
                  <a:pt x="1359647" y="5547360"/>
                  <a:pt x="1342653" y="5520167"/>
                  <a:pt x="1329057" y="5492974"/>
                </a:cubicBezTo>
                <a:cubicBezTo>
                  <a:pt x="1288267" y="5411396"/>
                  <a:pt x="1278068" y="5329817"/>
                  <a:pt x="1315460" y="5251639"/>
                </a:cubicBezTo>
                <a:cubicBezTo>
                  <a:pt x="1356250" y="5163262"/>
                  <a:pt x="1346051" y="5095279"/>
                  <a:pt x="1271270" y="5027297"/>
                </a:cubicBezTo>
                <a:cubicBezTo>
                  <a:pt x="1176095" y="4938920"/>
                  <a:pt x="1210086" y="4813151"/>
                  <a:pt x="1179496" y="4707780"/>
                </a:cubicBezTo>
                <a:cubicBezTo>
                  <a:pt x="1145505" y="4592210"/>
                  <a:pt x="1165899" y="4466441"/>
                  <a:pt x="1108112" y="4316880"/>
                </a:cubicBezTo>
                <a:cubicBezTo>
                  <a:pt x="1040130" y="4575213"/>
                  <a:pt x="1138706" y="4809754"/>
                  <a:pt x="1074121" y="5068086"/>
                </a:cubicBezTo>
                <a:cubicBezTo>
                  <a:pt x="985744" y="4962712"/>
                  <a:pt x="1009540" y="4864139"/>
                  <a:pt x="995943" y="4779160"/>
                </a:cubicBezTo>
                <a:cubicBezTo>
                  <a:pt x="982347" y="4673789"/>
                  <a:pt x="975549" y="4568414"/>
                  <a:pt x="958551" y="4463044"/>
                </a:cubicBezTo>
                <a:cubicBezTo>
                  <a:pt x="944955" y="4367868"/>
                  <a:pt x="921163" y="4272693"/>
                  <a:pt x="904165" y="4174117"/>
                </a:cubicBezTo>
                <a:cubicBezTo>
                  <a:pt x="887172" y="4078941"/>
                  <a:pt x="907566" y="3980369"/>
                  <a:pt x="829385" y="3891992"/>
                </a:cubicBezTo>
                <a:cubicBezTo>
                  <a:pt x="676426" y="4133327"/>
                  <a:pt x="747806" y="4405257"/>
                  <a:pt x="710417" y="4683984"/>
                </a:cubicBezTo>
                <a:cubicBezTo>
                  <a:pt x="635637" y="4612605"/>
                  <a:pt x="649233" y="4534423"/>
                  <a:pt x="628839" y="4469842"/>
                </a:cubicBezTo>
                <a:cubicBezTo>
                  <a:pt x="618639" y="4439248"/>
                  <a:pt x="618639" y="4405257"/>
                  <a:pt x="584648" y="4395061"/>
                </a:cubicBezTo>
                <a:cubicBezTo>
                  <a:pt x="537061" y="4384862"/>
                  <a:pt x="509868" y="4415456"/>
                  <a:pt x="496271" y="4449447"/>
                </a:cubicBezTo>
                <a:cubicBezTo>
                  <a:pt x="428289" y="4609204"/>
                  <a:pt x="390900" y="4775762"/>
                  <a:pt x="356909" y="4945718"/>
                </a:cubicBezTo>
                <a:cubicBezTo>
                  <a:pt x="339912" y="5040894"/>
                  <a:pt x="350111" y="5142867"/>
                  <a:pt x="292324" y="5227843"/>
                </a:cubicBezTo>
                <a:cubicBezTo>
                  <a:pt x="44190" y="4918525"/>
                  <a:pt x="91778" y="4575213"/>
                  <a:pt x="105375" y="4228503"/>
                </a:cubicBezTo>
                <a:cubicBezTo>
                  <a:pt x="129167" y="3664249"/>
                  <a:pt x="40790" y="1604384"/>
                  <a:pt x="13597" y="1138706"/>
                </a:cubicBezTo>
                <a:cubicBezTo>
                  <a:pt x="-6798" y="761403"/>
                  <a:pt x="0" y="384102"/>
                  <a:pt x="6798" y="679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5BF20-2CB8-F1E4-B7F8-80465DFA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6" y="552844"/>
            <a:ext cx="3113886" cy="2590406"/>
          </a:xfrm>
        </p:spPr>
        <p:txBody>
          <a:bodyPr>
            <a:normAutofit/>
          </a:bodyPr>
          <a:lstStyle/>
          <a:p>
            <a:r>
              <a:rPr lang="en-US" sz="3600"/>
              <a:t>R2 , MAE, RMSE metrics</a:t>
            </a:r>
            <a:endParaRPr lang="en-IN" sz="3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0F4994-AB94-302D-1A7D-36E1A9810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952458"/>
              </p:ext>
            </p:extLst>
          </p:nvPr>
        </p:nvGraphicFramePr>
        <p:xfrm>
          <a:off x="4633041" y="643466"/>
          <a:ext cx="6720759" cy="5573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049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0D4EE-C3CB-BBF9-6243-E5E9668D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to Improve the Performance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FB27-90C2-D721-04F0-14BEFE640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GB" sz="2800" b="1" dirty="0"/>
              <a:t>Feature Engineering</a:t>
            </a:r>
            <a:r>
              <a:rPr lang="en-GB" sz="2800" dirty="0"/>
              <a:t>: Feature engineering involves examining the current features and generating additional ones that could exhibit a stronger correlation with the target variable (price). 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For instance, a potential approach is to create a composite feature, such as the carat value , by combining relevant variables like </a:t>
            </a:r>
            <a:r>
              <a:rPr lang="en-GB" sz="2800" dirty="0" err="1"/>
              <a:t>cut_good</a:t>
            </a:r>
            <a:r>
              <a:rPr lang="en-GB" sz="2800" dirty="0"/>
              <a:t> and the </a:t>
            </a:r>
            <a:r>
              <a:rPr lang="en-GB" sz="2800" dirty="0" err="1"/>
              <a:t>clarity_IF</a:t>
            </a:r>
            <a:r>
              <a:rPr lang="en-GB" sz="2800" dirty="0"/>
              <a:t>. 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This process aims to discover new features that capture important aspects of the data and enhance the model's predictive power.</a:t>
            </a:r>
          </a:p>
          <a:p>
            <a:pPr>
              <a:lnSpc>
                <a:spcPct val="90000"/>
              </a:lnSpc>
            </a:pP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b="1" dirty="0"/>
              <a:t>Experimenting with various algorithms </a:t>
            </a:r>
            <a:r>
              <a:rPr lang="en-GB" sz="2800" dirty="0"/>
              <a:t>is recommended as linear regression, although simple and interpretable, may not effectively capture complex relationships present in the data. 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By exploring alternative algorithms such as decision trees, random forests, gradient boosting, or neural networks, you introduce greater flexibility into the modelling process. 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 These algorithms can potentially reveal intricate patterns and interactions that may enhance the model's ability to make accurate predictions.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7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26B1-8AF1-8523-0858-834400DB4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b="1" dirty="0"/>
          </a:p>
          <a:p>
            <a:pPr marL="0" indent="0" algn="ctr">
              <a:buNone/>
            </a:pPr>
            <a:endParaRPr lang="en-IN" b="1" dirty="0"/>
          </a:p>
          <a:p>
            <a:pPr marL="0" indent="0" algn="ctr">
              <a:buNone/>
            </a:pPr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436187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Override1.xml><?xml version="1.0" encoding="utf-8"?>
<a:themeOverride xmlns:a="http://schemas.openxmlformats.org/drawingml/2006/main">
  <a:clrScheme name="AnalogousFromLightSeedRightStep">
    <a:dk1>
      <a:srgbClr val="000000"/>
    </a:dk1>
    <a:lt1>
      <a:srgbClr val="FFFFFF"/>
    </a:lt1>
    <a:dk2>
      <a:srgbClr val="412440"/>
    </a:dk2>
    <a:lt2>
      <a:srgbClr val="E8E4E2"/>
    </a:lt2>
    <a:accent1>
      <a:srgbClr val="81A7BB"/>
    </a:accent1>
    <a:accent2>
      <a:srgbClr val="7F8DBA"/>
    </a:accent2>
    <a:accent3>
      <a:srgbClr val="9F96C6"/>
    </a:accent3>
    <a:accent4>
      <a:srgbClr val="A27FBA"/>
    </a:accent4>
    <a:accent5>
      <a:srgbClr val="C492C3"/>
    </a:accent5>
    <a:accent6>
      <a:srgbClr val="BA7FA0"/>
    </a:accent6>
    <a:hlink>
      <a:srgbClr val="A7775C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855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Elephant</vt:lpstr>
      <vt:lpstr>BrushVTI</vt:lpstr>
      <vt:lpstr>Statistical and Predictive Modeling II (DATA 2204) Assignment #1 –Regression</vt:lpstr>
      <vt:lpstr>CONTEXT</vt:lpstr>
      <vt:lpstr>Rational Statement  </vt:lpstr>
      <vt:lpstr>Regression Model</vt:lpstr>
      <vt:lpstr>Multivariate Regression Model Output</vt:lpstr>
      <vt:lpstr>R2 , MAE, RMSE metrics</vt:lpstr>
      <vt:lpstr>R2 , MAE, RMSE metrics</vt:lpstr>
      <vt:lpstr>Ways to Improve the Performance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Sayali Kumbhar</dc:creator>
  <cp:lastModifiedBy>Sayali Kumbhar</cp:lastModifiedBy>
  <cp:revision>42</cp:revision>
  <dcterms:created xsi:type="dcterms:W3CDTF">2024-09-20T00:15:54Z</dcterms:created>
  <dcterms:modified xsi:type="dcterms:W3CDTF">2024-09-20T19:28:39Z</dcterms:modified>
</cp:coreProperties>
</file>