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sldIdLst>
    <p:sldId id="256" r:id="rId2"/>
    <p:sldId id="281" r:id="rId3"/>
    <p:sldId id="266" r:id="rId4"/>
    <p:sldId id="267" r:id="rId5"/>
    <p:sldId id="268" r:id="rId6"/>
    <p:sldId id="269" r:id="rId7"/>
    <p:sldId id="282" r:id="rId8"/>
    <p:sldId id="271" r:id="rId9"/>
    <p:sldId id="272" r:id="rId10"/>
    <p:sldId id="273" r:id="rId11"/>
    <p:sldId id="279" r:id="rId12"/>
    <p:sldId id="28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p:scale>
          <a:sx n="66" d="100"/>
          <a:sy n="66" d="100"/>
        </p:scale>
        <p:origin x="663"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3621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5181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3521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4330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7/4/2024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74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2067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4254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0345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3371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37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7/4/2024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49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7/4/2024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84378309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7" r:id="rId6"/>
    <p:sldLayoutId id="2147483832" r:id="rId7"/>
    <p:sldLayoutId id="2147483833" r:id="rId8"/>
    <p:sldLayoutId id="2147483834" r:id="rId9"/>
    <p:sldLayoutId id="2147483836" r:id="rId10"/>
    <p:sldLayoutId id="2147483835"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AE1F1-38C7-C270-CE16-0ADF942A6369}"/>
              </a:ext>
            </a:extLst>
          </p:cNvPr>
          <p:cNvSpPr>
            <a:spLocks noGrp="1"/>
          </p:cNvSpPr>
          <p:nvPr>
            <p:ph type="ctrTitle"/>
          </p:nvPr>
        </p:nvSpPr>
        <p:spPr>
          <a:xfrm>
            <a:off x="4944214" y="1085302"/>
            <a:ext cx="6307200" cy="2308071"/>
          </a:xfrm>
        </p:spPr>
        <p:txBody>
          <a:bodyPr>
            <a:normAutofit fontScale="90000"/>
          </a:bodyPr>
          <a:lstStyle/>
          <a:p>
            <a:pPr>
              <a:lnSpc>
                <a:spcPct val="90000"/>
              </a:lnSpc>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r>
              <a:rPr lang="en-US" sz="3600" b="1" dirty="0"/>
              <a:t>Introduction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t>to Data Analysis (DATA 1200)</a:t>
            </a:r>
            <a:br>
              <a:rPr lang="en-IN" sz="3600" b="1" dirty="0"/>
            </a:br>
            <a:r>
              <a:rPr lang="en-US" sz="3600" b="1" dirty="0"/>
              <a:t>Assignment #3 – </a:t>
            </a:r>
            <a:r>
              <a:rPr lang="en-CA" sz="3600" b="1" dirty="0"/>
              <a:t>Neural Networks </a:t>
            </a:r>
            <a:br>
              <a:rPr lang="en-US" sz="3600" b="1" dirty="0"/>
            </a:br>
            <a:r>
              <a:rPr lang="en-US" sz="3600" b="1" dirty="0"/>
              <a:t>Professor: Omar </a:t>
            </a:r>
            <a:r>
              <a:rPr lang="en-US" sz="3600" b="1" dirty="0" err="1"/>
              <a:t>Altrad</a:t>
            </a:r>
            <a:br>
              <a:rPr lang="en-IN" sz="12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E6CC469-E904-D9AD-6FAF-F00570BD4E2E}"/>
              </a:ext>
            </a:extLst>
          </p:cNvPr>
          <p:cNvSpPr>
            <a:spLocks noGrp="1"/>
          </p:cNvSpPr>
          <p:nvPr>
            <p:ph type="subTitle" idx="1"/>
          </p:nvPr>
        </p:nvSpPr>
        <p:spPr>
          <a:xfrm>
            <a:off x="4944214" y="3492539"/>
            <a:ext cx="6307200" cy="2805903"/>
          </a:xfrm>
        </p:spPr>
        <p:txBody>
          <a:bodyPr>
            <a:noAutofit/>
          </a:bodyPr>
          <a:lstStyle/>
          <a:p>
            <a:pPr algn="l"/>
            <a:endParaRPr lang="en-IN" sz="12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12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1800" kern="0" dirty="0">
                <a:solidFill>
                  <a:schemeClr val="accent5">
                    <a:lumMod val="75000"/>
                  </a:schemeClr>
                </a:solidFill>
                <a:latin typeface="Times New Roman" panose="02020603050405020304" pitchFamily="18" charset="0"/>
                <a:cs typeface="Times New Roman" panose="02020603050405020304" pitchFamily="18" charset="0"/>
              </a:rPr>
              <a:t>Prepared by Group – 6 </a:t>
            </a:r>
          </a:p>
          <a:p>
            <a:r>
              <a:rPr lang="en-IN" sz="1800" kern="0" dirty="0">
                <a:solidFill>
                  <a:schemeClr val="tx1"/>
                </a:solidFill>
                <a:latin typeface="Times New Roman" panose="02020603050405020304" pitchFamily="18" charset="0"/>
                <a:cs typeface="Times New Roman" panose="02020603050405020304" pitchFamily="18" charset="0"/>
              </a:rPr>
              <a:t> </a:t>
            </a:r>
            <a:r>
              <a:rPr lang="en-IN" sz="1800" kern="0" dirty="0" err="1">
                <a:solidFill>
                  <a:schemeClr val="tx1"/>
                </a:solidFill>
                <a:latin typeface="Times New Roman" panose="02020603050405020304" pitchFamily="18" charset="0"/>
                <a:cs typeface="Times New Roman" panose="02020603050405020304" pitchFamily="18" charset="0"/>
              </a:rPr>
              <a:t>Sheetalben</a:t>
            </a:r>
            <a:r>
              <a:rPr lang="en-IN" sz="1800" kern="0" dirty="0">
                <a:solidFill>
                  <a:schemeClr val="tx1"/>
                </a:solidFill>
                <a:latin typeface="Times New Roman" panose="02020603050405020304" pitchFamily="18" charset="0"/>
                <a:cs typeface="Times New Roman" panose="02020603050405020304" pitchFamily="18" charset="0"/>
              </a:rPr>
              <a:t> </a:t>
            </a:r>
            <a:r>
              <a:rPr lang="en-IN" sz="1800" kern="0" dirty="0" err="1">
                <a:solidFill>
                  <a:schemeClr val="tx1"/>
                </a:solidFill>
                <a:latin typeface="Times New Roman" panose="02020603050405020304" pitchFamily="18" charset="0"/>
                <a:cs typeface="Times New Roman" panose="02020603050405020304" pitchFamily="18" charset="0"/>
              </a:rPr>
              <a:t>Mukeshbhai</a:t>
            </a:r>
            <a:r>
              <a:rPr lang="en-IN" sz="1800" kern="0" dirty="0">
                <a:solidFill>
                  <a:schemeClr val="tx1"/>
                </a:solidFill>
                <a:latin typeface="Times New Roman" panose="02020603050405020304" pitchFamily="18" charset="0"/>
                <a:cs typeface="Times New Roman" panose="02020603050405020304" pitchFamily="18" charset="0"/>
              </a:rPr>
              <a:t> Jadav - 100951636 </a:t>
            </a:r>
          </a:p>
          <a:p>
            <a:r>
              <a:rPr lang="en-IN" sz="1800" kern="0" dirty="0" err="1">
                <a:solidFill>
                  <a:schemeClr val="tx1"/>
                </a:solidFill>
                <a:latin typeface="Times New Roman" panose="02020603050405020304" pitchFamily="18" charset="0"/>
                <a:cs typeface="Times New Roman" panose="02020603050405020304" pitchFamily="18" charset="0"/>
              </a:rPr>
              <a:t>Karthic</a:t>
            </a:r>
            <a:r>
              <a:rPr lang="en-IN" sz="1800" kern="0" dirty="0">
                <a:solidFill>
                  <a:schemeClr val="tx1"/>
                </a:solidFill>
                <a:latin typeface="Times New Roman" panose="02020603050405020304" pitchFamily="18" charset="0"/>
                <a:cs typeface="Times New Roman" panose="02020603050405020304" pitchFamily="18" charset="0"/>
              </a:rPr>
              <a:t> Easwar </a:t>
            </a:r>
            <a:r>
              <a:rPr lang="en-IN" sz="1800" kern="0" dirty="0" err="1">
                <a:solidFill>
                  <a:schemeClr val="tx1"/>
                </a:solidFill>
                <a:latin typeface="Times New Roman" panose="02020603050405020304" pitchFamily="18" charset="0"/>
                <a:cs typeface="Times New Roman" panose="02020603050405020304" pitchFamily="18" charset="0"/>
              </a:rPr>
              <a:t>Sivapragasam</a:t>
            </a:r>
            <a:r>
              <a:rPr lang="en-IN" sz="1800" kern="0" dirty="0">
                <a:solidFill>
                  <a:schemeClr val="tx1"/>
                </a:solidFill>
                <a:latin typeface="Times New Roman" panose="02020603050405020304" pitchFamily="18" charset="0"/>
                <a:cs typeface="Times New Roman" panose="02020603050405020304" pitchFamily="18" charset="0"/>
              </a:rPr>
              <a:t> - 100963337 </a:t>
            </a:r>
          </a:p>
          <a:p>
            <a:r>
              <a:rPr lang="en-IN" sz="1800" kern="0" dirty="0" err="1">
                <a:solidFill>
                  <a:schemeClr val="tx1"/>
                </a:solidFill>
                <a:latin typeface="Times New Roman" panose="02020603050405020304" pitchFamily="18" charset="0"/>
                <a:cs typeface="Times New Roman" panose="02020603050405020304" pitchFamily="18" charset="0"/>
              </a:rPr>
              <a:t>Denish</a:t>
            </a:r>
            <a:r>
              <a:rPr lang="en-IN" sz="1800" kern="0" dirty="0">
                <a:solidFill>
                  <a:schemeClr val="tx1"/>
                </a:solidFill>
                <a:latin typeface="Times New Roman" panose="02020603050405020304" pitchFamily="18" charset="0"/>
                <a:cs typeface="Times New Roman" panose="02020603050405020304" pitchFamily="18" charset="0"/>
              </a:rPr>
              <a:t> </a:t>
            </a:r>
            <a:r>
              <a:rPr lang="en-IN" sz="1800" kern="0" dirty="0" err="1">
                <a:solidFill>
                  <a:schemeClr val="tx1"/>
                </a:solidFill>
                <a:latin typeface="Times New Roman" panose="02020603050405020304" pitchFamily="18" charset="0"/>
                <a:cs typeface="Times New Roman" panose="02020603050405020304" pitchFamily="18" charset="0"/>
              </a:rPr>
              <a:t>Surati</a:t>
            </a:r>
            <a:r>
              <a:rPr lang="en-IN" sz="1800" kern="0" dirty="0">
                <a:solidFill>
                  <a:schemeClr val="tx1"/>
                </a:solidFill>
                <a:latin typeface="Times New Roman" panose="02020603050405020304" pitchFamily="18" charset="0"/>
                <a:cs typeface="Times New Roman" panose="02020603050405020304" pitchFamily="18" charset="0"/>
              </a:rPr>
              <a:t> - 100897255 </a:t>
            </a:r>
          </a:p>
          <a:p>
            <a:r>
              <a:rPr lang="en-IN" sz="1800" kern="0" dirty="0">
                <a:solidFill>
                  <a:schemeClr val="tx1"/>
                </a:solidFill>
                <a:latin typeface="Times New Roman" panose="02020603050405020304" pitchFamily="18" charset="0"/>
                <a:cs typeface="Times New Roman" panose="02020603050405020304" pitchFamily="18" charset="0"/>
              </a:rPr>
              <a:t>Sayali Kumbhar - 100950732</a:t>
            </a:r>
            <a:endParaRPr lang="en-US" sz="1800" kern="0" dirty="0">
              <a:solidFill>
                <a:schemeClr val="tx1"/>
              </a:solidFill>
              <a:latin typeface="Times New Roman" panose="02020603050405020304" pitchFamily="18" charset="0"/>
              <a:cs typeface="Times New Roman" panose="02020603050405020304" pitchFamily="18" charset="0"/>
            </a:endParaRPr>
          </a:p>
        </p:txBody>
      </p:sp>
      <p:pic>
        <p:nvPicPr>
          <p:cNvPr id="4" name="Picture 3" descr="Triangular abstract background">
            <a:extLst>
              <a:ext uri="{FF2B5EF4-FFF2-40B4-BE49-F238E27FC236}">
                <a16:creationId xmlns:a16="http://schemas.microsoft.com/office/drawing/2014/main" id="{CB429312-9F4A-677D-DF63-668B5D725BE5}"/>
              </a:ext>
            </a:extLst>
          </p:cNvPr>
          <p:cNvPicPr>
            <a:picLocks noChangeAspect="1"/>
          </p:cNvPicPr>
          <p:nvPr/>
        </p:nvPicPr>
        <p:blipFill rotWithShape="1">
          <a:blip r:embed="rId2"/>
          <a:srcRect l="24184" r="38207" b="-1"/>
          <a:stretch/>
        </p:blipFill>
        <p:spPr>
          <a:xfrm>
            <a:off x="20" y="10"/>
            <a:ext cx="3863955" cy="6857989"/>
          </a:xfrm>
          <a:prstGeom prst="rect">
            <a:avLst/>
          </a:prstGeom>
        </p:spPr>
      </p:pic>
      <p:cxnSp>
        <p:nvCxnSpPr>
          <p:cNvPr id="46" name="Straight Connector 45">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97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051C-440E-7EC5-F399-DE3E3E8879E9}"/>
              </a:ext>
            </a:extLst>
          </p:cNvPr>
          <p:cNvSpPr>
            <a:spLocks noGrp="1"/>
          </p:cNvSpPr>
          <p:nvPr>
            <p:ph type="title"/>
          </p:nvPr>
        </p:nvSpPr>
        <p:spPr>
          <a:xfrm>
            <a:off x="989400" y="395289"/>
            <a:ext cx="10213200" cy="621469"/>
          </a:xfrm>
        </p:spPr>
        <p:txBody>
          <a:bodyPr>
            <a:normAutofit fontScale="90000"/>
          </a:bodyPr>
          <a:lstStyle/>
          <a:p>
            <a:r>
              <a:rPr lang="en-US" sz="3200" b="1" kern="1200" cap="none" spc="0" baseline="0" dirty="0">
                <a:solidFill>
                  <a:schemeClr val="tx1"/>
                </a:solidFill>
                <a:effectLst/>
                <a:latin typeface="+mj-lt"/>
                <a:ea typeface="+mj-ea"/>
                <a:cs typeface="+mj-cs"/>
              </a:rPr>
              <a:t>Comparison of the key of Neural Network Algorithm </a:t>
            </a:r>
            <a:br>
              <a:rPr lang="en-US" sz="3200" b="1" kern="1200" cap="none" spc="0" baseline="0" dirty="0">
                <a:solidFill>
                  <a:schemeClr val="tx1"/>
                </a:solidFill>
                <a:effectLst/>
                <a:latin typeface="+mj-lt"/>
                <a:ea typeface="+mj-ea"/>
                <a:cs typeface="+mj-cs"/>
              </a:rPr>
            </a:br>
            <a:r>
              <a:rPr lang="en-US" sz="3200" b="1" kern="1200" cap="none" spc="0" baseline="0" dirty="0">
                <a:solidFill>
                  <a:schemeClr val="tx1"/>
                </a:solidFill>
                <a:effectLst/>
                <a:latin typeface="+mj-lt"/>
                <a:ea typeface="+mj-ea"/>
                <a:cs typeface="+mj-cs"/>
              </a:rPr>
              <a:t>to Logistical Regression Algorithm key metrics</a:t>
            </a:r>
            <a:endParaRPr lang="en-IN" dirty="0"/>
          </a:p>
        </p:txBody>
      </p:sp>
      <p:sp>
        <p:nvSpPr>
          <p:cNvPr id="3" name="TextBox 2">
            <a:extLst>
              <a:ext uri="{FF2B5EF4-FFF2-40B4-BE49-F238E27FC236}">
                <a16:creationId xmlns:a16="http://schemas.microsoft.com/office/drawing/2014/main" id="{0CF063AD-C560-DC28-A633-F3240F255B9A}"/>
              </a:ext>
            </a:extLst>
          </p:cNvPr>
          <p:cNvSpPr txBox="1"/>
          <p:nvPr/>
        </p:nvSpPr>
        <p:spPr>
          <a:xfrm>
            <a:off x="907575" y="1132812"/>
            <a:ext cx="9996985" cy="4702185"/>
          </a:xfrm>
          <a:prstGeom prst="rect">
            <a:avLst/>
          </a:prstGeom>
          <a:noFill/>
        </p:spPr>
        <p:txBody>
          <a:bodyPr wrap="square" rtlCol="0">
            <a:spAutoFit/>
          </a:bodyPr>
          <a:lstStyle/>
          <a:p>
            <a:pPr marL="342900" lvl="0" indent="-342900">
              <a:lnSpc>
                <a:spcPct val="107000"/>
              </a:lnSpc>
              <a:spcAft>
                <a:spcPts val="1200"/>
              </a:spcAft>
              <a:buFont typeface="+mj-lt"/>
              <a:buAutoNum type="arabicPeriod"/>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Precision: - In general, logistic regression is more precise than neural networks in all classes, with the exception of drug B, where neural networks are somewhat more precise (0.95 vs 1.00).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mj-lt"/>
              <a:buAutoNum type="arabicPeriod"/>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When compared to Logistic Regression, Neural Network exhibits a higher recall for drugs A, B, and C. For medication Y, Logistic Regression has a higher recall.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1200"/>
              </a:spcAft>
              <a:buFont typeface="+mj-lt"/>
              <a:buAutoNum type="arabicPeriod"/>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 Generally speaking, neural networks outperform other methods in all classes, but especially in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classes.</a:t>
            </a: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 summary, logistic regression consistently outperforms neural networks in terms of precision and recall, while it performs marginally worse in terms of F1-score.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Neural Network: - Performs better overall in terms of F1-score, particularly for drugs A, B, and X.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In summary, based on the provided metrics, the Neural Network approach outperforms Logistic Regression in terms of overall performance as measured by the F1-score and achieves equivalent or greater precision and recall in the majority of classes.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688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051C-440E-7EC5-F399-DE3E3E8879E9}"/>
              </a:ext>
            </a:extLst>
          </p:cNvPr>
          <p:cNvSpPr>
            <a:spLocks noGrp="1"/>
          </p:cNvSpPr>
          <p:nvPr>
            <p:ph type="title"/>
          </p:nvPr>
        </p:nvSpPr>
        <p:spPr>
          <a:xfrm>
            <a:off x="761099" y="377372"/>
            <a:ext cx="10213200" cy="987730"/>
          </a:xfrm>
        </p:spPr>
        <p:txBody>
          <a:bodyPr>
            <a:noAutofit/>
          </a:bodyPr>
          <a:lstStyle/>
          <a:p>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Three ways to help improve the performance of the Neural Network model. </a:t>
            </a:r>
            <a:endParaRPr lang="en-IN" sz="2800" dirty="0"/>
          </a:p>
        </p:txBody>
      </p:sp>
      <p:sp>
        <p:nvSpPr>
          <p:cNvPr id="3" name="TextBox 2">
            <a:extLst>
              <a:ext uri="{FF2B5EF4-FFF2-40B4-BE49-F238E27FC236}">
                <a16:creationId xmlns:a16="http://schemas.microsoft.com/office/drawing/2014/main" id="{0CF063AD-C560-DC28-A633-F3240F255B9A}"/>
              </a:ext>
            </a:extLst>
          </p:cNvPr>
          <p:cNvSpPr txBox="1"/>
          <p:nvPr/>
        </p:nvSpPr>
        <p:spPr>
          <a:xfrm>
            <a:off x="650743" y="1365102"/>
            <a:ext cx="9996985" cy="5733621"/>
          </a:xfrm>
          <a:prstGeom prst="rect">
            <a:avLst/>
          </a:prstGeom>
          <a:noFill/>
        </p:spPr>
        <p:txBody>
          <a:bodyPr wrap="square" rtlCol="0">
            <a:spAutoFit/>
          </a:bodyPr>
          <a:lstStyle/>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Here are three methods to enhance the performance of the Neural Network model with a Decision Tree estimator, based on the confusion matrix and performance metrics: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1. Modulating Model Complexity: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Elucidation: Choice Trees are perceptive of their intricacy and depth. In order to achieve poor generalisation on unseen data, a deep tree may overfit the training set, whereas a shallow tree may underfit. Action: Try varying the maximum depth, the minimum number of samples per leaf, and the maximum number of characteristics that are taken into account during splitting. Find the ideal balance between reducing overfitting and increasing generalisation using strategies like cross-validation. This will enhance precision, recall, and F1-score for all classes.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Selection and Feature Engineering: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kern="0" dirty="0">
                <a:effectLst/>
                <a:latin typeface="Times New Roman" panose="02020603050405020304" pitchFamily="18" charset="0"/>
                <a:ea typeface="Times New Roman" panose="02020603050405020304" pitchFamily="18" charset="0"/>
              </a:rPr>
              <a:t>Justification: The effectiveness of decision tree-based models is strongly influenced by the features' relevancy and quality. The model's predictive potential can be diminished by irrelevant or noisy features that can lead to errors. Action: To find and eliminate features that are unnecessary, perform a complete feature analysis. Additionally, investigate methods such as feature transformation (e.g., PCA), normalisation, and scaling to enhance the interpretability and efficacy of the model's feature set. The decision tree might potentially improve overall performance metrics by making more accurate and dependable forecasts by concentrating on the most informative elements. </a:t>
            </a:r>
            <a:br>
              <a:rPr lang="en-IN" sz="1800" kern="0" dirty="0">
                <a:effectLst/>
                <a:latin typeface="Times New Roman" panose="02020603050405020304" pitchFamily="18" charset="0"/>
                <a:ea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5664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051C-440E-7EC5-F399-DE3E3E8879E9}"/>
              </a:ext>
            </a:extLst>
          </p:cNvPr>
          <p:cNvSpPr>
            <a:spLocks noGrp="1"/>
          </p:cNvSpPr>
          <p:nvPr>
            <p:ph type="title"/>
          </p:nvPr>
        </p:nvSpPr>
        <p:spPr>
          <a:xfrm>
            <a:off x="761099" y="377372"/>
            <a:ext cx="10213200" cy="987730"/>
          </a:xfrm>
        </p:spPr>
        <p:txBody>
          <a:bodyPr>
            <a:noAutofit/>
          </a:bodyPr>
          <a:lstStyle/>
          <a:p>
            <a:r>
              <a:rPr lang="en-I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Three ways to help improve the performance of the Neural Network model. </a:t>
            </a:r>
            <a:endParaRPr lang="en-IN" sz="2800" dirty="0"/>
          </a:p>
        </p:txBody>
      </p:sp>
      <p:sp>
        <p:nvSpPr>
          <p:cNvPr id="3" name="TextBox 2">
            <a:extLst>
              <a:ext uri="{FF2B5EF4-FFF2-40B4-BE49-F238E27FC236}">
                <a16:creationId xmlns:a16="http://schemas.microsoft.com/office/drawing/2014/main" id="{0CF063AD-C560-DC28-A633-F3240F255B9A}"/>
              </a:ext>
            </a:extLst>
          </p:cNvPr>
          <p:cNvSpPr txBox="1"/>
          <p:nvPr/>
        </p:nvSpPr>
        <p:spPr>
          <a:xfrm>
            <a:off x="869206" y="1560983"/>
            <a:ext cx="9996985" cy="5234382"/>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3. Company Education:</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Application: Several models are combined in ensemble methods to increase forecast resilience and accuracy. When compared to single models, they can lower bias and variance, improving overall performance.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Action: Use group methods like AdaBoost, Gradient Boosting Machines (GBM), and Random Forests. These techniques take advantage of the advantages of many decision trees by sequential boosting (GBM, AdaBoost) or averaging (Random Forests). Through the use of ensemble approaches, metrics including as accuracy, precision, recall, and F1-score can be improved across a variety of classes by improving the model's capacity to generalise and produce correct predictions.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rPr>
              <a:t>Synopsis: Refine feature engineering to improve the quality and relevance of input data, optimise model complexity to balance underfitting and overfitting, and possibly use ensemble learning techniques to combine the advantages of multiple models to improve the performance of the Neural Network model based on a Decision Tree estimator. By addressing possible flaws in precision, recall, and F1-score measures, these solutions together seek to improve overall accuracy and dependability in drug categorization tasks. </a:t>
            </a:r>
            <a:br>
              <a:rPr lang="en-IN" sz="1800" kern="0" dirty="0">
                <a:effectLst/>
                <a:latin typeface="Times New Roman" panose="02020603050405020304" pitchFamily="18" charset="0"/>
                <a:ea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69661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8" name="Rectangle 17">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F162A42-8A19-EC0D-C316-7E391DDFF770}"/>
              </a:ext>
            </a:extLst>
          </p:cNvPr>
          <p:cNvSpPr>
            <a:spLocks noGrp="1"/>
          </p:cNvSpPr>
          <p:nvPr>
            <p:ph type="title"/>
          </p:nvPr>
        </p:nvSpPr>
        <p:spPr>
          <a:xfrm>
            <a:off x="7112369" y="1079500"/>
            <a:ext cx="4078800" cy="2138400"/>
          </a:xfrm>
        </p:spPr>
        <p:txBody>
          <a:bodyPr vert="horz" lIns="91440" tIns="45720" rIns="91440" bIns="45720" rtlCol="0" anchor="b" anchorCtr="0">
            <a:normAutofit/>
          </a:bodyPr>
          <a:lstStyle/>
          <a:p>
            <a:pPr algn="ctr"/>
            <a:r>
              <a:rPr lang="en-US" sz="4800" dirty="0"/>
              <a:t>Thank you </a:t>
            </a:r>
          </a:p>
        </p:txBody>
      </p:sp>
      <p:pic>
        <p:nvPicPr>
          <p:cNvPr id="6" name="Picture 5" descr="A close-up of a sound wave&#10;&#10;Description automatically generated">
            <a:extLst>
              <a:ext uri="{FF2B5EF4-FFF2-40B4-BE49-F238E27FC236}">
                <a16:creationId xmlns:a16="http://schemas.microsoft.com/office/drawing/2014/main" id="{0C2AE3B1-7034-B778-5F84-FED0EAC88762}"/>
              </a:ext>
            </a:extLst>
          </p:cNvPr>
          <p:cNvPicPr>
            <a:picLocks noChangeAspect="1"/>
          </p:cNvPicPr>
          <p:nvPr/>
        </p:nvPicPr>
        <p:blipFill rotWithShape="1">
          <a:blip r:embed="rId2"/>
          <a:srcRect l="21584" r="16035" b="1"/>
          <a:stretch/>
        </p:blipFill>
        <p:spPr>
          <a:xfrm>
            <a:off x="20" y="10"/>
            <a:ext cx="6111518" cy="6857990"/>
          </a:xfrm>
          <a:prstGeom prst="rect">
            <a:avLst/>
          </a:prstGeom>
        </p:spPr>
      </p:pic>
      <p:cxnSp>
        <p:nvCxnSpPr>
          <p:cNvPr id="20" name="Straight Connector 19">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32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25D77-4351-5350-10AA-F335689C9194}"/>
              </a:ext>
            </a:extLst>
          </p:cNvPr>
          <p:cNvSpPr>
            <a:spLocks noGrp="1"/>
          </p:cNvSpPr>
          <p:nvPr>
            <p:ph type="title"/>
          </p:nvPr>
        </p:nvSpPr>
        <p:spPr>
          <a:xfrm>
            <a:off x="990000" y="536575"/>
            <a:ext cx="4078800" cy="1453003"/>
          </a:xfrm>
        </p:spPr>
        <p:txBody>
          <a:bodyPr wrap="square" anchor="b">
            <a:normAutofit/>
          </a:bodyPr>
          <a:lstStyle/>
          <a:p>
            <a:pPr algn="ctr"/>
            <a:r>
              <a:rPr lang="en-CA" sz="3200" b="1" dirty="0"/>
              <a:t>Neural Networks Algorithm</a:t>
            </a:r>
            <a:endParaRPr lang="en-IN" dirty="0"/>
          </a:p>
        </p:txBody>
      </p:sp>
      <p:cxnSp>
        <p:nvCxnSpPr>
          <p:cNvPr id="18" name="Straight Connector 17">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Content Placeholder 8">
            <a:extLst>
              <a:ext uri="{FF2B5EF4-FFF2-40B4-BE49-F238E27FC236}">
                <a16:creationId xmlns:a16="http://schemas.microsoft.com/office/drawing/2014/main" id="{CECD7282-1CEB-6D26-3668-11AB7E7D93DC}"/>
              </a:ext>
            </a:extLst>
          </p:cNvPr>
          <p:cNvSpPr>
            <a:spLocks noGrp="1"/>
          </p:cNvSpPr>
          <p:nvPr>
            <p:ph idx="1"/>
          </p:nvPr>
        </p:nvSpPr>
        <p:spPr>
          <a:xfrm>
            <a:off x="428171" y="2670629"/>
            <a:ext cx="5566229" cy="4252683"/>
          </a:xfrm>
        </p:spPr>
        <p:txBody>
          <a:bodyPr>
            <a:normAutofit fontScale="92500" lnSpcReduction="10000"/>
          </a:bodyPr>
          <a:lstStyle/>
          <a:p>
            <a:r>
              <a:rPr lang="en-US" sz="1900" kern="0" dirty="0">
                <a:solidFill>
                  <a:schemeClr val="tx1"/>
                </a:solidFill>
                <a:latin typeface="Times New Roman" panose="02020603050405020304" pitchFamily="18" charset="0"/>
                <a:cs typeface="Times New Roman" panose="02020603050405020304" pitchFamily="18" charset="0"/>
              </a:rPr>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a:t>
            </a:r>
          </a:p>
          <a:p>
            <a:r>
              <a:rPr lang="en-US" sz="1900" kern="0" dirty="0">
                <a:solidFill>
                  <a:schemeClr val="tx1"/>
                </a:solidFill>
                <a:latin typeface="Times New Roman" panose="02020603050405020304" pitchFamily="18" charset="0"/>
                <a:cs typeface="Times New Roman" panose="02020603050405020304" pitchFamily="18" charset="0"/>
              </a:rPr>
              <a:t>Using this algorithm within python code we are going to perform further analysis on data set provided that is </a:t>
            </a:r>
            <a:r>
              <a:rPr lang="en-US" sz="1900" kern="0" dirty="0" err="1">
                <a:solidFill>
                  <a:schemeClr val="tx1"/>
                </a:solidFill>
                <a:latin typeface="Times New Roman" panose="02020603050405020304" pitchFamily="18" charset="0"/>
                <a:cs typeface="Times New Roman" panose="02020603050405020304" pitchFamily="18" charset="0"/>
              </a:rPr>
              <a:t>drugdataset</a:t>
            </a:r>
            <a:r>
              <a:rPr lang="en-US" sz="1900" kern="0" dirty="0">
                <a:solidFill>
                  <a:schemeClr val="tx1"/>
                </a:solidFill>
                <a:latin typeface="Times New Roman" panose="02020603050405020304" pitchFamily="18" charset="0"/>
                <a:cs typeface="Times New Roman" panose="02020603050405020304" pitchFamily="18" charset="0"/>
              </a:rPr>
              <a:t>.</a:t>
            </a:r>
          </a:p>
        </p:txBody>
      </p:sp>
      <p:sp>
        <p:nvSpPr>
          <p:cNvPr id="16" name="Rectangle 15">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Content Placeholder 4" descr="A diagram of a network&#10;&#10;Description automatically generated">
            <a:extLst>
              <a:ext uri="{FF2B5EF4-FFF2-40B4-BE49-F238E27FC236}">
                <a16:creationId xmlns:a16="http://schemas.microsoft.com/office/drawing/2014/main" id="{9FFDF1FA-A2E9-3D5A-13FA-3AF7D44D6C85}"/>
              </a:ext>
            </a:extLst>
          </p:cNvPr>
          <p:cNvPicPr>
            <a:picLocks noChangeAspect="1"/>
          </p:cNvPicPr>
          <p:nvPr/>
        </p:nvPicPr>
        <p:blipFill>
          <a:blip r:embed="rId2"/>
          <a:stretch>
            <a:fillRect/>
          </a:stretch>
        </p:blipFill>
        <p:spPr>
          <a:xfrm>
            <a:off x="6651127" y="2083954"/>
            <a:ext cx="4999885" cy="2687437"/>
          </a:xfrm>
          <a:prstGeom prst="rect">
            <a:avLst/>
          </a:prstGeom>
        </p:spPr>
      </p:pic>
    </p:spTree>
    <p:extLst>
      <p:ext uri="{BB962C8B-B14F-4D97-AF65-F5344CB8AC3E}">
        <p14:creationId xmlns:p14="http://schemas.microsoft.com/office/powerpoint/2010/main" val="401219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C1764C3-0371-8D2A-52CF-A41ED3243102}"/>
              </a:ext>
            </a:extLst>
          </p:cNvPr>
          <p:cNvSpPr txBox="1"/>
          <p:nvPr/>
        </p:nvSpPr>
        <p:spPr>
          <a:xfrm>
            <a:off x="7112369" y="536575"/>
            <a:ext cx="4078800" cy="1453003"/>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b="1" kern="1200" cap="none" spc="0" baseline="0" dirty="0">
                <a:solidFill>
                  <a:schemeClr val="tx1"/>
                </a:solidFill>
                <a:latin typeface="+mj-lt"/>
                <a:ea typeface="+mj-ea"/>
                <a:cs typeface="+mj-cs"/>
              </a:rPr>
              <a:t>T</a:t>
            </a:r>
            <a:r>
              <a:rPr lang="en-US" sz="3200" b="1" kern="1200" cap="none" spc="0" baseline="0" dirty="0">
                <a:solidFill>
                  <a:schemeClr val="tx1"/>
                </a:solidFill>
                <a:effectLst/>
                <a:latin typeface="+mj-lt"/>
                <a:ea typeface="+mj-ea"/>
                <a:cs typeface="+mj-cs"/>
              </a:rPr>
              <a:t>hree insights of the Dataset</a:t>
            </a:r>
            <a:endParaRPr lang="en-US" sz="3200" kern="1200" cap="none" spc="0" baseline="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cxnSp>
        <p:nvCxnSpPr>
          <p:cNvPr id="28" name="Straight Connector 27">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0693CFC-C410-A0E3-E38B-741156748AFA}"/>
              </a:ext>
            </a:extLst>
          </p:cNvPr>
          <p:cNvSpPr txBox="1"/>
          <p:nvPr/>
        </p:nvSpPr>
        <p:spPr>
          <a:xfrm>
            <a:off x="6796499" y="2732251"/>
            <a:ext cx="5250540" cy="3872260"/>
          </a:xfrm>
          <a:prstGeom prst="rect">
            <a:avLst/>
          </a:prstGeom>
        </p:spPr>
        <p:txBody>
          <a:bodyPr vert="horz" lIns="91440" tIns="45720" rIns="91440" bIns="45720" rtlCol="0">
            <a:normAutofit fontScale="92500"/>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1. Mean Age and Gender Distribution:</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100" kern="0" dirty="0">
                <a:latin typeface="Times New Roman" panose="02020603050405020304" pitchFamily="18" charset="0"/>
                <a:cs typeface="Times New Roman" panose="02020603050405020304" pitchFamily="18" charset="0"/>
              </a:rPr>
              <a:t>Average age: 44.315 years; gender distribution: 48% male, 52% female (based on statistics provided, assuming 0 for male and 1 for female).</a:t>
            </a:r>
            <a:br>
              <a:rPr lang="en-IN" sz="2100" kern="0" dirty="0">
                <a:latin typeface="Times New Roman" panose="02020603050405020304" pitchFamily="18" charset="0"/>
                <a:cs typeface="Times New Roman" panose="02020603050405020304" pitchFamily="18" charset="0"/>
              </a:rPr>
            </a:br>
            <a:r>
              <a:rPr lang="en-IN" sz="2100" kern="0" dirty="0">
                <a:latin typeface="Times New Roman" panose="02020603050405020304" pitchFamily="18" charset="0"/>
                <a:cs typeface="Times New Roman" panose="02020603050405020304" pitchFamily="18" charset="0"/>
              </a:rPr>
              <a:t>Conclusion: The majority of the dataset's members are middle-aged, and the distribution of males and females is nearly equal. The context provided by this demographic data helps to understand health-related variables such as blood pressure (BP), cholesterol, and the sodium-to-potassium ratio (</a:t>
            </a:r>
            <a:r>
              <a:rPr lang="en-IN" sz="2100" kern="0" dirty="0" err="1">
                <a:latin typeface="Times New Roman" panose="02020603050405020304" pitchFamily="18" charset="0"/>
                <a:cs typeface="Times New Roman" panose="02020603050405020304" pitchFamily="18" charset="0"/>
              </a:rPr>
              <a:t>Na_to_K</a:t>
            </a:r>
            <a:r>
              <a:rPr lang="en-IN" sz="2100" kern="0" dirty="0">
                <a:latin typeface="Times New Roman" panose="02020603050405020304" pitchFamily="18" charset="0"/>
                <a:cs typeface="Times New Roman" panose="02020603050405020304" pitchFamily="18" charset="0"/>
              </a:rPr>
              <a:t>). </a:t>
            </a:r>
            <a:endParaRPr lang="en-US" sz="1100" spc="50" dirty="0">
              <a:solidFill>
                <a:schemeClr val="tx1">
                  <a:alpha val="60000"/>
                </a:schemeClr>
              </a:solidFill>
            </a:endParaRPr>
          </a:p>
        </p:txBody>
      </p:sp>
      <p:graphicFrame>
        <p:nvGraphicFramePr>
          <p:cNvPr id="4" name="Table 3">
            <a:extLst>
              <a:ext uri="{FF2B5EF4-FFF2-40B4-BE49-F238E27FC236}">
                <a16:creationId xmlns:a16="http://schemas.microsoft.com/office/drawing/2014/main" id="{ED86166E-F256-A32D-2616-77FAFCE78E4D}"/>
              </a:ext>
            </a:extLst>
          </p:cNvPr>
          <p:cNvGraphicFramePr>
            <a:graphicFrameLocks noGrp="1"/>
          </p:cNvGraphicFramePr>
          <p:nvPr>
            <p:extLst>
              <p:ext uri="{D42A27DB-BD31-4B8C-83A1-F6EECF244321}">
                <p14:modId xmlns:p14="http://schemas.microsoft.com/office/powerpoint/2010/main" val="2053780804"/>
              </p:ext>
            </p:extLst>
          </p:nvPr>
        </p:nvGraphicFramePr>
        <p:xfrm>
          <a:off x="384629" y="536576"/>
          <a:ext cx="5435600" cy="6067935"/>
        </p:xfrm>
        <a:graphic>
          <a:graphicData uri="http://schemas.openxmlformats.org/drawingml/2006/table">
            <a:tbl>
              <a:tblPr firstRow="1" firstCol="1" bandRow="1"/>
              <a:tblGrid>
                <a:gridCol w="601955">
                  <a:extLst>
                    <a:ext uri="{9D8B030D-6E8A-4147-A177-3AD203B41FA5}">
                      <a16:colId xmlns:a16="http://schemas.microsoft.com/office/drawing/2014/main" val="1090316722"/>
                    </a:ext>
                  </a:extLst>
                </a:gridCol>
                <a:gridCol w="966729">
                  <a:extLst>
                    <a:ext uri="{9D8B030D-6E8A-4147-A177-3AD203B41FA5}">
                      <a16:colId xmlns:a16="http://schemas.microsoft.com/office/drawing/2014/main" val="2485419664"/>
                    </a:ext>
                  </a:extLst>
                </a:gridCol>
                <a:gridCol w="966729">
                  <a:extLst>
                    <a:ext uri="{9D8B030D-6E8A-4147-A177-3AD203B41FA5}">
                      <a16:colId xmlns:a16="http://schemas.microsoft.com/office/drawing/2014/main" val="3004956627"/>
                    </a:ext>
                  </a:extLst>
                </a:gridCol>
                <a:gridCol w="966729">
                  <a:extLst>
                    <a:ext uri="{9D8B030D-6E8A-4147-A177-3AD203B41FA5}">
                      <a16:colId xmlns:a16="http://schemas.microsoft.com/office/drawing/2014/main" val="1714673594"/>
                    </a:ext>
                  </a:extLst>
                </a:gridCol>
                <a:gridCol w="966729">
                  <a:extLst>
                    <a:ext uri="{9D8B030D-6E8A-4147-A177-3AD203B41FA5}">
                      <a16:colId xmlns:a16="http://schemas.microsoft.com/office/drawing/2014/main" val="591453898"/>
                    </a:ext>
                  </a:extLst>
                </a:gridCol>
                <a:gridCol w="966729">
                  <a:extLst>
                    <a:ext uri="{9D8B030D-6E8A-4147-A177-3AD203B41FA5}">
                      <a16:colId xmlns:a16="http://schemas.microsoft.com/office/drawing/2014/main" val="3424948014"/>
                    </a:ext>
                  </a:extLst>
                </a:gridCol>
              </a:tblGrid>
              <a:tr h="808509">
                <a:tc>
                  <a:txBody>
                    <a:bodyPr/>
                    <a:lstStyle/>
                    <a:p>
                      <a:pPr algn="ctr" fontAlgn="t">
                        <a:lnSpc>
                          <a:spcPct val="107000"/>
                        </a:lnSpc>
                        <a:spcBef>
                          <a:spcPts val="0"/>
                        </a:spcBef>
                        <a:spcAft>
                          <a:spcPts val="800"/>
                        </a:spcAft>
                      </a:pPr>
                      <a:br>
                        <a:rPr lang="en-IN" sz="1900" kern="0" dirty="0">
                          <a:solidFill>
                            <a:schemeClr val="tx1"/>
                          </a:solidFill>
                          <a:latin typeface="Times New Roman" panose="02020603050405020304" pitchFamily="18" charset="0"/>
                          <a:ea typeface="+mn-ea"/>
                          <a:cs typeface="Times New Roman" panose="02020603050405020304" pitchFamily="18" charset="0"/>
                        </a:rPr>
                      </a:br>
                      <a:endParaRPr lang="en-IN" sz="1900" kern="0" dirty="0">
                        <a:solidFill>
                          <a:schemeClr val="tx1"/>
                        </a:solidFill>
                        <a:latin typeface="Times New Roman" panose="02020603050405020304" pitchFamily="18" charset="0"/>
                        <a:ea typeface="+mn-ea"/>
                        <a:cs typeface="Times New Roman" panose="02020603050405020304" pitchFamily="18" charset="0"/>
                      </a:endParaRP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Age</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Sex</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BP</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Cholesterol</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endParaRPr lang="en-IN" sz="1900" kern="0" dirty="0">
                        <a:solidFill>
                          <a:schemeClr val="tx1"/>
                        </a:solidFill>
                        <a:latin typeface="Times New Roman" panose="02020603050405020304" pitchFamily="18" charset="0"/>
                        <a:ea typeface="+mn-ea"/>
                        <a:cs typeface="Times New Roman" panose="02020603050405020304" pitchFamily="18" charset="0"/>
                      </a:endParaRPr>
                    </a:p>
                    <a:p>
                      <a:pPr algn="ctr" fontAlgn="t">
                        <a:lnSpc>
                          <a:spcPct val="107000"/>
                        </a:lnSpc>
                        <a:spcBef>
                          <a:spcPts val="0"/>
                        </a:spcBef>
                        <a:spcAft>
                          <a:spcPts val="800"/>
                        </a:spcAft>
                      </a:pPr>
                      <a:r>
                        <a:rPr lang="en-IN" sz="1900" kern="0" dirty="0" err="1">
                          <a:solidFill>
                            <a:schemeClr val="tx1"/>
                          </a:solidFill>
                          <a:latin typeface="Times New Roman" panose="02020603050405020304" pitchFamily="18" charset="0"/>
                          <a:ea typeface="+mn-ea"/>
                          <a:cs typeface="Times New Roman" panose="02020603050405020304" pitchFamily="18" charset="0"/>
                        </a:rPr>
                        <a:t>Na_to_K</a:t>
                      </a:r>
                      <a:endParaRPr lang="en-IN" sz="1900" kern="0" dirty="0">
                        <a:solidFill>
                          <a:schemeClr val="tx1"/>
                        </a:solidFill>
                        <a:latin typeface="Times New Roman" panose="02020603050405020304" pitchFamily="18" charset="0"/>
                        <a:ea typeface="+mn-ea"/>
                        <a:cs typeface="Times New Roman" panose="02020603050405020304" pitchFamily="18" charset="0"/>
                      </a:endParaRP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5823271"/>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count</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0533968"/>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mean</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44.315000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0.480000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1.090000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0.515000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16.084485</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9551662"/>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std</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16.544315</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0.500854</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0.821752</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0.501029</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7.223956</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5288287"/>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min</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15.000000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6.269000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407407"/>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25%</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31.000000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10.445500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2327979"/>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50%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45.000000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0.000000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13.936500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147054"/>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75%</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58.000000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19.380000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4111093"/>
                  </a:ext>
                </a:extLst>
              </a:tr>
              <a:tr h="488643">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max</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74.000000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2.000000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a:solidFill>
                            <a:schemeClr val="tx1"/>
                          </a:solidFill>
                          <a:latin typeface="Times New Roman" panose="02020603050405020304" pitchFamily="18" charset="0"/>
                          <a:ea typeface="+mn-ea"/>
                          <a:cs typeface="Times New Roman" panose="02020603050405020304" pitchFamily="18" charset="0"/>
                        </a:rPr>
                        <a:t>1.000000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07000"/>
                        </a:lnSpc>
                        <a:spcBef>
                          <a:spcPts val="0"/>
                        </a:spcBef>
                        <a:spcAft>
                          <a:spcPts val="800"/>
                        </a:spcAft>
                      </a:pPr>
                      <a:r>
                        <a:rPr lang="en-IN" sz="1900" kern="0" dirty="0">
                          <a:solidFill>
                            <a:schemeClr val="tx1"/>
                          </a:solidFill>
                          <a:latin typeface="Times New Roman" panose="02020603050405020304" pitchFamily="18" charset="0"/>
                          <a:ea typeface="+mn-ea"/>
                          <a:cs typeface="Times New Roman" panose="02020603050405020304" pitchFamily="18" charset="0"/>
                        </a:rPr>
                        <a:t>38.247000</a:t>
                      </a:r>
                    </a:p>
                  </a:txBody>
                  <a:tcPr marL="63855" marR="63855" marT="88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6849479"/>
                  </a:ext>
                </a:extLst>
              </a:tr>
            </a:tbl>
          </a:graphicData>
        </a:graphic>
      </p:graphicFrame>
    </p:spTree>
    <p:extLst>
      <p:ext uri="{BB962C8B-B14F-4D97-AF65-F5344CB8AC3E}">
        <p14:creationId xmlns:p14="http://schemas.microsoft.com/office/powerpoint/2010/main" val="428857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641445" y="225188"/>
            <a:ext cx="11020567" cy="523220"/>
          </a:xfrm>
          <a:prstGeom prst="rect">
            <a:avLst/>
          </a:prstGeom>
          <a:noFill/>
        </p:spPr>
        <p:txBody>
          <a:bodyPr wrap="square" rtlCol="0">
            <a:spAutoFit/>
          </a:bodyPr>
          <a:lstStyle/>
          <a:p>
            <a:r>
              <a:rPr lang="en-CA" sz="2800" b="1" dirty="0">
                <a:latin typeface="Times New Roman" panose="02020603050405020304" pitchFamily="18" charset="0"/>
                <a:ea typeface="Times New Roman" panose="02020603050405020304" pitchFamily="18" charset="0"/>
              </a:rPr>
              <a:t>T</a:t>
            </a:r>
            <a:r>
              <a:rPr lang="en-CA" sz="2800" b="1" dirty="0">
                <a:effectLst/>
                <a:latin typeface="Times New Roman" panose="02020603050405020304" pitchFamily="18" charset="0"/>
                <a:ea typeface="Times New Roman" panose="02020603050405020304" pitchFamily="18" charset="0"/>
              </a:rPr>
              <a:t>hree insights of the Dataset</a:t>
            </a:r>
            <a:endParaRPr lang="en-IN" sz="2800" dirty="0"/>
          </a:p>
        </p:txBody>
      </p:sp>
      <p:sp>
        <p:nvSpPr>
          <p:cNvPr id="3" name="TextBox 2">
            <a:extLst>
              <a:ext uri="{FF2B5EF4-FFF2-40B4-BE49-F238E27FC236}">
                <a16:creationId xmlns:a16="http://schemas.microsoft.com/office/drawing/2014/main" id="{10693CFC-C410-A0E3-E38B-741156748AFA}"/>
              </a:ext>
            </a:extLst>
          </p:cNvPr>
          <p:cNvSpPr txBox="1"/>
          <p:nvPr/>
        </p:nvSpPr>
        <p:spPr>
          <a:xfrm>
            <a:off x="579814" y="1191093"/>
            <a:ext cx="10890913" cy="5429756"/>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2. Blood Pressure and Cholesterol Levels:</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600" kern="0" dirty="0">
                <a:latin typeface="Times New Roman" panose="02020603050405020304" pitchFamily="18" charset="0"/>
                <a:cs typeface="Times New Roman" panose="02020603050405020304" pitchFamily="18" charset="0"/>
              </a:rPr>
              <a:t>   </a:t>
            </a:r>
            <a:r>
              <a:rPr lang="en-IN" kern="0" dirty="0">
                <a:latin typeface="Times New Roman" panose="02020603050405020304" pitchFamily="18" charset="0"/>
                <a:cs typeface="Times New Roman" panose="02020603050405020304" pitchFamily="18" charset="0"/>
              </a:rPr>
              <a:t>Average age: 44.315 years; gender distribution: 48% male, 52% female (based on statistics provided, assuming 0 for male and 1 for female).</a:t>
            </a:r>
            <a:br>
              <a:rPr lang="en-IN" kern="0" dirty="0">
                <a:latin typeface="Times New Roman" panose="02020603050405020304" pitchFamily="18" charset="0"/>
                <a:cs typeface="Times New Roman" panose="02020603050405020304" pitchFamily="18" charset="0"/>
              </a:rPr>
            </a:br>
            <a:r>
              <a:rPr lang="en-IN" kern="0" dirty="0">
                <a:latin typeface="Times New Roman" panose="02020603050405020304" pitchFamily="18" charset="0"/>
                <a:cs typeface="Times New Roman" panose="02020603050405020304" pitchFamily="18" charset="0"/>
              </a:rPr>
              <a:t>Conclusion: The majority of the dataset's members are middle-aged, and the distribution of males and females is nearly equal. The context provided by this demographic data helps to understand health-related variables such as blood pressure (BP), cholesterol, and the sodium-to-potassium ratio (</a:t>
            </a:r>
            <a:r>
              <a:rPr lang="en-IN" kern="0" dirty="0" err="1">
                <a:latin typeface="Times New Roman" panose="02020603050405020304" pitchFamily="18" charset="0"/>
                <a:cs typeface="Times New Roman" panose="02020603050405020304" pitchFamily="18" charset="0"/>
              </a:rPr>
              <a:t>Na_to_K</a:t>
            </a:r>
            <a:r>
              <a:rPr lang="en-IN" kern="0" dirty="0">
                <a:latin typeface="Times New Roman" panose="02020603050405020304" pitchFamily="18" charset="0"/>
                <a:cs typeface="Times New Roman" panose="02020603050405020304" pitchFamily="18" charset="0"/>
              </a:rPr>
              <a:t>). </a:t>
            </a:r>
            <a:br>
              <a:rPr lang="en-IN" kern="0" dirty="0">
                <a:latin typeface="Times New Roman" panose="02020603050405020304" pitchFamily="18" charset="0"/>
                <a:cs typeface="Times New Roman" panose="02020603050405020304" pitchFamily="18" charset="0"/>
              </a:rPr>
            </a:br>
            <a:endParaRPr lang="en-IN" kern="0" dirty="0">
              <a:latin typeface="Times New Roman" panose="02020603050405020304" pitchFamily="18"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3. Sodium-to-Potassium Ratio (</a:t>
            </a:r>
            <a:r>
              <a:rPr lang="en-IN"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Na_to_K</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kern="0" dirty="0" err="1">
                <a:latin typeface="Times New Roman" panose="02020603050405020304" pitchFamily="18" charset="0"/>
                <a:cs typeface="Times New Roman" panose="02020603050405020304" pitchFamily="18" charset="0"/>
              </a:rPr>
              <a:t>Na_to_K</a:t>
            </a:r>
            <a:r>
              <a:rPr lang="en-IN" kern="0" dirty="0">
                <a:latin typeface="Times New Roman" panose="02020603050405020304" pitchFamily="18" charset="0"/>
                <a:cs typeface="Times New Roman" panose="02020603050405020304" pitchFamily="18" charset="0"/>
              </a:rPr>
              <a:t> Mean: 16.084485 </a:t>
            </a:r>
          </a:p>
          <a:p>
            <a:pPr>
              <a:lnSpc>
                <a:spcPct val="107000"/>
              </a:lnSpc>
              <a:spcAft>
                <a:spcPts val="1200"/>
              </a:spcAft>
            </a:pPr>
            <a:r>
              <a:rPr lang="en-IN" kern="0" dirty="0">
                <a:latin typeface="Times New Roman" panose="02020603050405020304" pitchFamily="18" charset="0"/>
                <a:cs typeface="Times New Roman" panose="02020603050405020304" pitchFamily="18" charset="0"/>
              </a:rPr>
              <a:t> 7.223956 is the standard deviation (</a:t>
            </a:r>
            <a:r>
              <a:rPr lang="en-IN" kern="0" dirty="0" err="1">
                <a:latin typeface="Times New Roman" panose="02020603050405020304" pitchFamily="18" charset="0"/>
                <a:cs typeface="Times New Roman" panose="02020603050405020304" pitchFamily="18" charset="0"/>
              </a:rPr>
              <a:t>Na_to_K</a:t>
            </a:r>
            <a:r>
              <a:rPr lang="en-IN" kern="0" dirty="0">
                <a:latin typeface="Times New Roman" panose="02020603050405020304" pitchFamily="18" charset="0"/>
                <a:cs typeface="Times New Roman" panose="02020603050405020304" pitchFamily="18" charset="0"/>
              </a:rPr>
              <a:t>).</a:t>
            </a:r>
            <a:br>
              <a:rPr lang="en-IN" kern="0" dirty="0">
                <a:latin typeface="Times New Roman" panose="02020603050405020304" pitchFamily="18" charset="0"/>
                <a:cs typeface="Times New Roman" panose="02020603050405020304" pitchFamily="18" charset="0"/>
              </a:rPr>
            </a:br>
            <a:r>
              <a:rPr lang="en-IN" kern="0" dirty="0">
                <a:latin typeface="Times New Roman" panose="02020603050405020304" pitchFamily="18" charset="0"/>
                <a:cs typeface="Times New Roman" panose="02020603050405020304" pitchFamily="18" charset="0"/>
              </a:rPr>
              <a:t>Understanding: The ratio of sodium to potassium is a crucial metric for evaluating cardiovascular health. The dataset may, on average, tend towards greater salt levels relative to potassium, according to the mean value of about 16. The 7.22 standard deviation shows a significant range around this mean, suggesting that there may be differences in the people's eating patterns or medical issues. </a:t>
            </a:r>
            <a:br>
              <a:rPr lang="en-IN" kern="0" dirty="0">
                <a:latin typeface="Times New Roman" panose="02020603050405020304" pitchFamily="18" charset="0"/>
                <a:cs typeface="Times New Roman" panose="02020603050405020304" pitchFamily="18" charset="0"/>
              </a:rPr>
            </a:br>
            <a:r>
              <a:rPr lang="en-IN" kern="0" dirty="0">
                <a:latin typeface="Times New Roman" panose="02020603050405020304" pitchFamily="18" charset="0"/>
                <a:cs typeface="Times New Roman" panose="02020603050405020304" pitchFamily="18" charset="0"/>
              </a:rPr>
              <a:t>These insights offer a quick overview of the important health metrics and demographic makeup of the dataset, laying the groundwork for additional research or deductions about the state of health of the people it represents. </a:t>
            </a:r>
          </a:p>
        </p:txBody>
      </p:sp>
    </p:spTree>
    <p:extLst>
      <p:ext uri="{BB962C8B-B14F-4D97-AF65-F5344CB8AC3E}">
        <p14:creationId xmlns:p14="http://schemas.microsoft.com/office/powerpoint/2010/main" val="338492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924686" y="21318"/>
            <a:ext cx="4078800" cy="1453003"/>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b="1" kern="1200" cap="none" spc="0" baseline="0" dirty="0">
                <a:solidFill>
                  <a:schemeClr val="tx1"/>
                </a:solidFill>
                <a:effectLst/>
                <a:latin typeface="+mj-lt"/>
                <a:ea typeface="+mj-ea"/>
                <a:cs typeface="+mj-cs"/>
              </a:rPr>
              <a:t>Neural Network Algorithm key metrics</a:t>
            </a:r>
            <a:endParaRPr lang="en-US" sz="3200" kern="1200" cap="none" spc="0" baseline="0" dirty="0">
              <a:solidFill>
                <a:schemeClr val="tx1"/>
              </a:solidFill>
              <a:effectLst/>
              <a:latin typeface="+mj-lt"/>
              <a:ea typeface="+mj-ea"/>
              <a:cs typeface="+mj-cs"/>
            </a:endParaRPr>
          </a:p>
        </p:txBody>
      </p:sp>
      <p:sp>
        <p:nvSpPr>
          <p:cNvPr id="3" name="TextBox 2">
            <a:extLst>
              <a:ext uri="{FF2B5EF4-FFF2-40B4-BE49-F238E27FC236}">
                <a16:creationId xmlns:a16="http://schemas.microsoft.com/office/drawing/2014/main" id="{10693CFC-C410-A0E3-E38B-741156748AFA}"/>
              </a:ext>
            </a:extLst>
          </p:cNvPr>
          <p:cNvSpPr txBox="1"/>
          <p:nvPr/>
        </p:nvSpPr>
        <p:spPr>
          <a:xfrm>
            <a:off x="297541" y="1474321"/>
            <a:ext cx="6161315" cy="4194069"/>
          </a:xfrm>
          <a:prstGeom prst="rect">
            <a:avLst/>
          </a:prstGeom>
        </p:spPr>
        <p:txBody>
          <a:bodyPr vert="horz" lIns="91440" tIns="45720" rIns="91440" bIns="45720" rtlCol="0">
            <a:noAutofit/>
          </a:bodyPr>
          <a:lstStyle/>
          <a:p>
            <a:pPr>
              <a:lnSpc>
                <a:spcPct val="140000"/>
              </a:lnSpc>
              <a:spcAft>
                <a:spcPts val="1200"/>
              </a:spcAft>
            </a:pPr>
            <a:r>
              <a:rPr lang="en-US" spc="50" dirty="0">
                <a:solidFill>
                  <a:schemeClr val="tx1">
                    <a:alpha val="60000"/>
                  </a:schemeClr>
                </a:solidFill>
              </a:rPr>
              <a:t> </a:t>
            </a:r>
            <a:r>
              <a:rPr lang="en-US" kern="0" dirty="0">
                <a:latin typeface="Times New Roman" panose="02020603050405020304" pitchFamily="18" charset="0"/>
                <a:cs typeface="Times New Roman" panose="02020603050405020304" pitchFamily="18" charset="0"/>
              </a:rPr>
              <a:t>The provided metrics and confusion matrix are from a classification model evaluation, likely a neural network, that predicts the type of drug based on certain features. Let's interpret the key metrics: precision, recall, and F1-score. </a:t>
            </a:r>
          </a:p>
          <a:p>
            <a:pPr marL="342900" indent="-342900">
              <a:lnSpc>
                <a:spcPct val="140000"/>
              </a:lnSpc>
              <a:spcAft>
                <a:spcPts val="1200"/>
              </a:spcAft>
              <a:buFont typeface="+mj-lt"/>
              <a:buAutoNum type="arabicPeriod"/>
            </a:pPr>
            <a:r>
              <a:rPr lang="en-US" kern="0" dirty="0">
                <a:latin typeface="Times New Roman" panose="02020603050405020304" pitchFamily="18" charset="0"/>
                <a:cs typeface="Times New Roman" panose="02020603050405020304" pitchFamily="18" charset="0"/>
              </a:rPr>
              <a:t>Real classes are represented by rows. </a:t>
            </a:r>
          </a:p>
          <a:p>
            <a:pPr marL="342900" indent="-342900">
              <a:lnSpc>
                <a:spcPct val="140000"/>
              </a:lnSpc>
              <a:spcAft>
                <a:spcPts val="1200"/>
              </a:spcAft>
              <a:buFont typeface="+mj-lt"/>
              <a:buAutoNum type="arabicPeriod"/>
            </a:pPr>
            <a:r>
              <a:rPr lang="en-US" kern="0" dirty="0">
                <a:latin typeface="Times New Roman" panose="02020603050405020304" pitchFamily="18" charset="0"/>
                <a:cs typeface="Times New Roman" panose="02020603050405020304" pitchFamily="18" charset="0"/>
              </a:rPr>
              <a:t>Predicted classes are represented by columns.</a:t>
            </a:r>
          </a:p>
          <a:p>
            <a:pPr marL="342900" indent="-342900">
              <a:lnSpc>
                <a:spcPct val="140000"/>
              </a:lnSpc>
              <a:spcAft>
                <a:spcPts val="1200"/>
              </a:spcAft>
              <a:buFont typeface="+mj-lt"/>
              <a:buAutoNum type="arabicPeriod"/>
            </a:pPr>
            <a:r>
              <a:rPr lang="en-US" kern="0" dirty="0">
                <a:latin typeface="Times New Roman" panose="02020603050405020304" pitchFamily="18" charset="0"/>
                <a:cs typeface="Times New Roman" panose="02020603050405020304" pitchFamily="18" charset="0"/>
              </a:rPr>
              <a:t>Precision: Precision is a metric for positive forecast accuracy. The ratio of true positives (TP) to the total of true positives and false positives (FP) is used to compute it. </a:t>
            </a:r>
          </a:p>
          <a:p>
            <a:pPr marL="342900" indent="-342900">
              <a:lnSpc>
                <a:spcPct val="140000"/>
              </a:lnSpc>
              <a:spcAft>
                <a:spcPts val="1200"/>
              </a:spcAft>
              <a:buFont typeface="+mj-lt"/>
              <a:buAutoNum type="arabicPeriod"/>
            </a:pPr>
            <a:r>
              <a:rPr lang="en-US" kern="0" dirty="0">
                <a:latin typeface="Times New Roman" panose="02020603050405020304" pitchFamily="18" charset="0"/>
                <a:cs typeface="Times New Roman" panose="02020603050405020304" pitchFamily="18" charset="0"/>
              </a:rPr>
              <a:t>Recall: The percentage of true positives that are accurately identified is measured by recall. The ratio of true positives (TP) to the total of false negatives (FN) is used to compute it. </a:t>
            </a:r>
            <a:br>
              <a:rPr lang="en-US" kern="0" dirty="0">
                <a:latin typeface="Times New Roman" panose="02020603050405020304" pitchFamily="18" charset="0"/>
                <a:cs typeface="Times New Roman" panose="02020603050405020304" pitchFamily="18" charset="0"/>
              </a:rPr>
            </a:br>
            <a:endParaRPr lang="en-US" kern="0" dirty="0">
              <a:latin typeface="Times New Roman" panose="02020603050405020304" pitchFamily="18" charset="0"/>
              <a:cs typeface="Times New Roman" panose="02020603050405020304" pitchFamily="18" charset="0"/>
            </a:endParaRPr>
          </a:p>
          <a:p>
            <a:pPr>
              <a:lnSpc>
                <a:spcPct val="140000"/>
              </a:lnSpc>
              <a:spcAft>
                <a:spcPts val="800"/>
              </a:spcAft>
            </a:pPr>
            <a:endParaRPr lang="en-US" kern="0" dirty="0">
              <a:latin typeface="Times New Roman" panose="02020603050405020304" pitchFamily="18" charset="0"/>
              <a:cs typeface="Times New Roman" panose="02020603050405020304" pitchFamily="18" charset="0"/>
            </a:endParaRPr>
          </a:p>
          <a:p>
            <a:pPr>
              <a:lnSpc>
                <a:spcPct val="140000"/>
              </a:lnSpc>
              <a:spcAft>
                <a:spcPts val="800"/>
              </a:spcAft>
            </a:pPr>
            <a:endParaRPr lang="en-US" kern="0" dirty="0">
              <a:latin typeface="Times New Roman" panose="02020603050405020304" pitchFamily="18" charset="0"/>
              <a:cs typeface="Times New Roman" panose="02020603050405020304" pitchFamily="18" charset="0"/>
            </a:endParaRPr>
          </a:p>
          <a:p>
            <a:pPr>
              <a:lnSpc>
                <a:spcPct val="140000"/>
              </a:lnSpc>
              <a:spcAft>
                <a:spcPts val="1200"/>
              </a:spcAft>
            </a:pPr>
            <a:br>
              <a:rPr lang="en-US" spc="50" dirty="0">
                <a:solidFill>
                  <a:schemeClr val="tx1">
                    <a:alpha val="60000"/>
                  </a:schemeClr>
                </a:solidFill>
                <a:effectLst/>
              </a:rPr>
            </a:br>
            <a:endParaRPr lang="en-US" spc="50" dirty="0">
              <a:solidFill>
                <a:schemeClr val="tx1">
                  <a:alpha val="60000"/>
                </a:schemeClr>
              </a:solidFill>
              <a:effectLst/>
            </a:endParaRPr>
          </a:p>
          <a:p>
            <a:pPr>
              <a:lnSpc>
                <a:spcPct val="140000"/>
              </a:lnSpc>
            </a:pPr>
            <a:endParaRPr lang="en-US" spc="50" dirty="0">
              <a:solidFill>
                <a:schemeClr val="tx1">
                  <a:alpha val="60000"/>
                </a:schemeClr>
              </a:solidFill>
            </a:endParaRPr>
          </a:p>
        </p:txBody>
      </p:sp>
      <p:pic>
        <p:nvPicPr>
          <p:cNvPr id="6" name="Picture 5">
            <a:extLst>
              <a:ext uri="{FF2B5EF4-FFF2-40B4-BE49-F238E27FC236}">
                <a16:creationId xmlns:a16="http://schemas.microsoft.com/office/drawing/2014/main" id="{BAFA2462-6BC7-1E93-92D3-B23D5FA3B879}"/>
              </a:ext>
            </a:extLst>
          </p:cNvPr>
          <p:cNvPicPr>
            <a:picLocks noChangeAspect="1"/>
          </p:cNvPicPr>
          <p:nvPr/>
        </p:nvPicPr>
        <p:blipFill>
          <a:blip r:embed="rId3"/>
          <a:stretch>
            <a:fillRect/>
          </a:stretch>
        </p:blipFill>
        <p:spPr>
          <a:xfrm>
            <a:off x="6651127" y="1608963"/>
            <a:ext cx="4999885" cy="4864407"/>
          </a:xfrm>
          <a:prstGeom prst="rect">
            <a:avLst/>
          </a:prstGeom>
        </p:spPr>
      </p:pic>
    </p:spTree>
    <p:extLst>
      <p:ext uri="{BB962C8B-B14F-4D97-AF65-F5344CB8AC3E}">
        <p14:creationId xmlns:p14="http://schemas.microsoft.com/office/powerpoint/2010/main" val="331396002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641445" y="580030"/>
            <a:ext cx="11020567" cy="987963"/>
          </a:xfrm>
          <a:prstGeom prst="rect">
            <a:avLst/>
          </a:prstGeom>
          <a:noFill/>
        </p:spPr>
        <p:txBody>
          <a:bodyPr wrap="square" rtlCol="0">
            <a:spAutoFit/>
          </a:bodyPr>
          <a:lstStyle/>
          <a:p>
            <a:pPr>
              <a:lnSpc>
                <a:spcPct val="90000"/>
              </a:lnSpc>
              <a:spcBef>
                <a:spcPct val="0"/>
              </a:spcBef>
              <a:spcAft>
                <a:spcPts val="600"/>
              </a:spcAft>
            </a:pPr>
            <a:r>
              <a:rPr lang="en-US" sz="2800" b="1" kern="1200" cap="none" spc="0" baseline="0" dirty="0">
                <a:solidFill>
                  <a:schemeClr val="tx1"/>
                </a:solidFill>
                <a:effectLst/>
                <a:latin typeface="+mj-lt"/>
                <a:ea typeface="+mj-ea"/>
                <a:cs typeface="+mj-cs"/>
              </a:rPr>
              <a:t>Neural Network Algorithm key metrics</a:t>
            </a:r>
            <a:endParaRPr lang="en-US" sz="2800" kern="1200" cap="none" spc="0" baseline="0" dirty="0">
              <a:solidFill>
                <a:schemeClr val="tx1"/>
              </a:solidFill>
              <a:effectLst/>
              <a:latin typeface="+mj-lt"/>
              <a:ea typeface="+mj-ea"/>
              <a:cs typeface="+mj-cs"/>
            </a:endParaRPr>
          </a:p>
          <a:p>
            <a:endParaRPr lang="en-IN" sz="2800" dirty="0"/>
          </a:p>
        </p:txBody>
      </p:sp>
      <p:sp>
        <p:nvSpPr>
          <p:cNvPr id="3" name="TextBox 2">
            <a:extLst>
              <a:ext uri="{FF2B5EF4-FFF2-40B4-BE49-F238E27FC236}">
                <a16:creationId xmlns:a16="http://schemas.microsoft.com/office/drawing/2014/main" id="{10693CFC-C410-A0E3-E38B-741156748AFA}"/>
              </a:ext>
            </a:extLst>
          </p:cNvPr>
          <p:cNvSpPr txBox="1"/>
          <p:nvPr/>
        </p:nvSpPr>
        <p:spPr>
          <a:xfrm>
            <a:off x="529988" y="1008696"/>
            <a:ext cx="10890913" cy="4825616"/>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precision of positive forecasts is measured. It is expressed as the ratio of true positive predictions to all positive predictions (true positives + false positives) for each class.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1.00 - This indicates that the model predicts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of the time with 100% accuracy.</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0.75 precision  When the model predicts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it gets it right 75% of the time.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1.00 - Every time it forecasts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it gets it right.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1.00 - Every time it forecasts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it does it properly.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 0.95 - 95% of the time, the model predicts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correctly, and hence,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identified.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Recall: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Recall is a statistical measure that quantifies the proportion of true positive predictions to the total number of positive instances (true positives plus false negatives).</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0.80 - Eighty percent of the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cases are correctly identified by the model.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1.00 - All occurrences of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accurately identified.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1.00 - All occurrences of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accurately identified.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0.91 - 91% of the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cases are properly identified by it.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Recall = 1.00 - All occurrences of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accurately identified.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33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764C3-0371-8D2A-52CF-A41ED3243102}"/>
              </a:ext>
            </a:extLst>
          </p:cNvPr>
          <p:cNvSpPr txBox="1"/>
          <p:nvPr/>
        </p:nvSpPr>
        <p:spPr>
          <a:xfrm>
            <a:off x="641445" y="580030"/>
            <a:ext cx="11020567" cy="987963"/>
          </a:xfrm>
          <a:prstGeom prst="rect">
            <a:avLst/>
          </a:prstGeom>
          <a:noFill/>
        </p:spPr>
        <p:txBody>
          <a:bodyPr wrap="square" rtlCol="0">
            <a:spAutoFit/>
          </a:bodyPr>
          <a:lstStyle/>
          <a:p>
            <a:pPr>
              <a:lnSpc>
                <a:spcPct val="90000"/>
              </a:lnSpc>
              <a:spcBef>
                <a:spcPct val="0"/>
              </a:spcBef>
              <a:spcAft>
                <a:spcPts val="600"/>
              </a:spcAft>
            </a:pPr>
            <a:r>
              <a:rPr lang="en-US" sz="2800" b="1" kern="1200" cap="none" spc="0" baseline="0" dirty="0">
                <a:solidFill>
                  <a:schemeClr val="tx1"/>
                </a:solidFill>
                <a:effectLst/>
                <a:latin typeface="+mj-lt"/>
                <a:ea typeface="+mj-ea"/>
                <a:cs typeface="+mj-cs"/>
              </a:rPr>
              <a:t>Neural Network Algorithm key metrics</a:t>
            </a:r>
            <a:endParaRPr lang="en-US" sz="2800" kern="1200" cap="none" spc="0" baseline="0" dirty="0">
              <a:solidFill>
                <a:schemeClr val="tx1"/>
              </a:solidFill>
              <a:effectLst/>
              <a:latin typeface="+mj-lt"/>
              <a:ea typeface="+mj-ea"/>
              <a:cs typeface="+mj-cs"/>
            </a:endParaRPr>
          </a:p>
          <a:p>
            <a:endParaRPr lang="en-IN" sz="2800" dirty="0"/>
          </a:p>
        </p:txBody>
      </p:sp>
      <p:sp>
        <p:nvSpPr>
          <p:cNvPr id="3" name="TextBox 2">
            <a:extLst>
              <a:ext uri="{FF2B5EF4-FFF2-40B4-BE49-F238E27FC236}">
                <a16:creationId xmlns:a16="http://schemas.microsoft.com/office/drawing/2014/main" id="{10693CFC-C410-A0E3-E38B-741156748AFA}"/>
              </a:ext>
            </a:extLst>
          </p:cNvPr>
          <p:cNvSpPr txBox="1"/>
          <p:nvPr/>
        </p:nvSpPr>
        <p:spPr>
          <a:xfrm>
            <a:off x="529988" y="1008696"/>
            <a:ext cx="10890913" cy="5582041"/>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is a single metric that balances both measures; it is the harmonic mean of precision and recall.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F1-scores for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as follows: F1-score = 1.00,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F1-score = 0.95, and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F1-score = 0.97.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Explanation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Precision: The Neural Network approach (with DT estimator) demonstrates good accuracy in most classes, meaning that it generally gets predictions right. This is particularly true for drugs Y, X, and A.</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Recall: The algorithm performs well in all classes, but it excels in drug C and drug B the most, where it accurately detects every instance.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 The F1-scores are often high, signifying strong overall memory and accuracy performance. Notably,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obtains an F1-score of 1.00, which is ideal for that class and shows an ideal balance between recall and precision.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All things considered, the Neural Network method with the DT estimator performs well on all measures, showing especially excellent recall and precision in the majority of classes, indicating its capacity to accurately categorise cases into the appropriate medication categories.</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3825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6F6E7-21B6-CEF5-1038-6FBA3BB0D252}"/>
              </a:ext>
            </a:extLst>
          </p:cNvPr>
          <p:cNvSpPr>
            <a:spLocks noGrp="1"/>
          </p:cNvSpPr>
          <p:nvPr>
            <p:ph type="title"/>
          </p:nvPr>
        </p:nvSpPr>
        <p:spPr>
          <a:xfrm>
            <a:off x="159662" y="261257"/>
            <a:ext cx="4909138" cy="1731785"/>
          </a:xfrm>
        </p:spPr>
        <p:txBody>
          <a:bodyPr vert="horz" wrap="square" lIns="91440" tIns="45720" rIns="91440" bIns="45720" rtlCol="0" anchor="b" anchorCtr="0">
            <a:noAutofit/>
          </a:bodyPr>
          <a:lstStyle/>
          <a:p>
            <a:pPr algn="ctr">
              <a:lnSpc>
                <a:spcPct val="90000"/>
              </a:lnSpc>
              <a:spcAft>
                <a:spcPts val="800"/>
              </a:spcAft>
            </a:pPr>
            <a:r>
              <a:rPr lang="en-US" sz="2800" b="1" kern="1200" cap="none" spc="0" baseline="0" dirty="0">
                <a:solidFill>
                  <a:schemeClr val="tx1"/>
                </a:solidFill>
                <a:effectLst/>
                <a:latin typeface="+mj-lt"/>
                <a:ea typeface="+mj-ea"/>
                <a:cs typeface="+mj-cs"/>
              </a:rPr>
              <a:t>Comparison of the key metrics of Neural Network Algorithm </a:t>
            </a:r>
            <a:br>
              <a:rPr lang="en-US" sz="2800" b="1" kern="1200" cap="none" spc="0" baseline="0" dirty="0">
                <a:solidFill>
                  <a:schemeClr val="tx1"/>
                </a:solidFill>
                <a:effectLst/>
                <a:latin typeface="+mj-lt"/>
                <a:ea typeface="+mj-ea"/>
                <a:cs typeface="+mj-cs"/>
              </a:rPr>
            </a:br>
            <a:r>
              <a:rPr lang="en-US" sz="2800" b="1" kern="1200" cap="none" spc="0" baseline="0" dirty="0">
                <a:solidFill>
                  <a:schemeClr val="tx1"/>
                </a:solidFill>
                <a:effectLst/>
                <a:latin typeface="+mj-lt"/>
                <a:ea typeface="+mj-ea"/>
                <a:cs typeface="+mj-cs"/>
              </a:rPr>
              <a:t>to Logistical Regression Algorithm</a:t>
            </a:r>
            <a:endParaRPr lang="en-US" sz="2800" kern="1200" cap="none" spc="0" baseline="0" dirty="0">
              <a:solidFill>
                <a:schemeClr val="tx1"/>
              </a:solidFill>
              <a:effectLst/>
              <a:latin typeface="+mj-lt"/>
              <a:ea typeface="+mj-ea"/>
              <a:cs typeface="+mj-cs"/>
            </a:endParaRPr>
          </a:p>
        </p:txBody>
      </p:sp>
      <p:sp>
        <p:nvSpPr>
          <p:cNvPr id="3" name="TextBox 2">
            <a:extLst>
              <a:ext uri="{FF2B5EF4-FFF2-40B4-BE49-F238E27FC236}">
                <a16:creationId xmlns:a16="http://schemas.microsoft.com/office/drawing/2014/main" id="{1B9AA86A-6D73-B3BC-2E7A-860DF5F270D2}"/>
              </a:ext>
            </a:extLst>
          </p:cNvPr>
          <p:cNvSpPr txBox="1"/>
          <p:nvPr/>
        </p:nvSpPr>
        <p:spPr>
          <a:xfrm>
            <a:off x="990000" y="2361601"/>
            <a:ext cx="4078800" cy="3416900"/>
          </a:xfrm>
          <a:prstGeom prst="rect">
            <a:avLst/>
          </a:prstGeom>
        </p:spPr>
        <p:txBody>
          <a:bodyPr vert="horz" lIns="91440" tIns="45720" rIns="91440" bIns="45720" rtlCol="0">
            <a:normAutofit/>
          </a:bodyPr>
          <a:lstStyle/>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Based on the supplied confusion matrices and classification reports, let's compare the three main metrics (precision, recall, and F1-score) between the Logistic Regression and Neural Network techniques.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 program&#10;&#10;Description automatically generated">
            <a:extLst>
              <a:ext uri="{FF2B5EF4-FFF2-40B4-BE49-F238E27FC236}">
                <a16:creationId xmlns:a16="http://schemas.microsoft.com/office/drawing/2014/main" id="{4D8F9DC7-B266-3285-60BC-7FECAD8EADA6}"/>
              </a:ext>
            </a:extLst>
          </p:cNvPr>
          <p:cNvPicPr>
            <a:picLocks noChangeAspect="1"/>
          </p:cNvPicPr>
          <p:nvPr/>
        </p:nvPicPr>
        <p:blipFill>
          <a:blip r:embed="rId2"/>
          <a:stretch>
            <a:fillRect/>
          </a:stretch>
        </p:blipFill>
        <p:spPr>
          <a:xfrm>
            <a:off x="7037634" y="3625548"/>
            <a:ext cx="4000475" cy="2754000"/>
          </a:xfrm>
          <a:prstGeom prst="rect">
            <a:avLst/>
          </a:prstGeom>
        </p:spPr>
      </p:pic>
      <p:sp>
        <p:nvSpPr>
          <p:cNvPr id="6" name="TextBox 5">
            <a:extLst>
              <a:ext uri="{FF2B5EF4-FFF2-40B4-BE49-F238E27FC236}">
                <a16:creationId xmlns:a16="http://schemas.microsoft.com/office/drawing/2014/main" id="{A1B69995-1EFB-E5B2-0161-4BCCD34F2C71}"/>
              </a:ext>
            </a:extLst>
          </p:cNvPr>
          <p:cNvSpPr txBox="1"/>
          <p:nvPr/>
        </p:nvSpPr>
        <p:spPr>
          <a:xfrm>
            <a:off x="7141029" y="3147096"/>
            <a:ext cx="3352798" cy="369332"/>
          </a:xfrm>
          <a:prstGeom prst="rect">
            <a:avLst/>
          </a:prstGeom>
          <a:noFill/>
        </p:spPr>
        <p:txBody>
          <a:bodyPr wrap="square" rtlCol="0">
            <a:spAutoFit/>
          </a:bodyPr>
          <a:lstStyle/>
          <a:p>
            <a:r>
              <a:rPr lang="en-US" sz="1800" b="1" kern="1200" cap="none" spc="0" baseline="0">
                <a:solidFill>
                  <a:schemeClr val="tx1"/>
                </a:solidFill>
                <a:effectLst/>
                <a:latin typeface="+mj-lt"/>
                <a:ea typeface="+mj-ea"/>
                <a:cs typeface="+mj-cs"/>
              </a:rPr>
              <a:t>Neural Network Algorithm</a:t>
            </a:r>
            <a:endParaRPr lang="en-IN" dirty="0"/>
          </a:p>
        </p:txBody>
      </p:sp>
      <p:sp>
        <p:nvSpPr>
          <p:cNvPr id="7" name="TextBox 6">
            <a:extLst>
              <a:ext uri="{FF2B5EF4-FFF2-40B4-BE49-F238E27FC236}">
                <a16:creationId xmlns:a16="http://schemas.microsoft.com/office/drawing/2014/main" id="{BAD35EA9-7D0D-D4F0-340F-B6E84E1DAEEB}"/>
              </a:ext>
            </a:extLst>
          </p:cNvPr>
          <p:cNvSpPr txBox="1"/>
          <p:nvPr/>
        </p:nvSpPr>
        <p:spPr>
          <a:xfrm>
            <a:off x="6996514" y="109120"/>
            <a:ext cx="3678743" cy="369332"/>
          </a:xfrm>
          <a:prstGeom prst="rect">
            <a:avLst/>
          </a:prstGeom>
          <a:noFill/>
        </p:spPr>
        <p:txBody>
          <a:bodyPr wrap="square" rtlCol="0">
            <a:spAutoFit/>
          </a:bodyPr>
          <a:lstStyle/>
          <a:p>
            <a:r>
              <a:rPr lang="en-US" sz="1800" b="1" kern="1200" cap="none" spc="0" baseline="0" dirty="0">
                <a:solidFill>
                  <a:schemeClr val="tx1"/>
                </a:solidFill>
                <a:effectLst/>
                <a:latin typeface="+mj-lt"/>
                <a:ea typeface="+mj-ea"/>
                <a:cs typeface="+mj-cs"/>
              </a:rPr>
              <a:t>Logistical Regression Algorithm</a:t>
            </a:r>
          </a:p>
        </p:txBody>
      </p:sp>
      <p:pic>
        <p:nvPicPr>
          <p:cNvPr id="9" name="Picture 8">
            <a:extLst>
              <a:ext uri="{FF2B5EF4-FFF2-40B4-BE49-F238E27FC236}">
                <a16:creationId xmlns:a16="http://schemas.microsoft.com/office/drawing/2014/main" id="{B116CEB6-3536-0788-FF71-F7F17EE6EE0B}"/>
              </a:ext>
            </a:extLst>
          </p:cNvPr>
          <p:cNvPicPr>
            <a:picLocks noChangeAspect="1"/>
          </p:cNvPicPr>
          <p:nvPr/>
        </p:nvPicPr>
        <p:blipFill>
          <a:blip r:embed="rId3"/>
          <a:stretch>
            <a:fillRect/>
          </a:stretch>
        </p:blipFill>
        <p:spPr>
          <a:xfrm>
            <a:off x="6955693" y="663815"/>
            <a:ext cx="4140478" cy="2289759"/>
          </a:xfrm>
          <a:prstGeom prst="rect">
            <a:avLst/>
          </a:prstGeom>
        </p:spPr>
      </p:pic>
    </p:spTree>
    <p:extLst>
      <p:ext uri="{BB962C8B-B14F-4D97-AF65-F5344CB8AC3E}">
        <p14:creationId xmlns:p14="http://schemas.microsoft.com/office/powerpoint/2010/main" val="43528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A08E-90DE-4D48-52F9-41EF8DD7EBA6}"/>
              </a:ext>
            </a:extLst>
          </p:cNvPr>
          <p:cNvSpPr>
            <a:spLocks noGrp="1"/>
          </p:cNvSpPr>
          <p:nvPr>
            <p:ph type="title"/>
          </p:nvPr>
        </p:nvSpPr>
        <p:spPr/>
        <p:txBody>
          <a:bodyPr/>
          <a:lstStyle/>
          <a:p>
            <a:r>
              <a:rPr lang="en-US" sz="3200" b="1" kern="1200" cap="none" spc="0" baseline="0" dirty="0">
                <a:solidFill>
                  <a:schemeClr val="tx1"/>
                </a:solidFill>
                <a:effectLst/>
                <a:latin typeface="+mj-lt"/>
                <a:ea typeface="+mj-ea"/>
                <a:cs typeface="+mj-cs"/>
              </a:rPr>
              <a:t>Comparison of the key of Neural Network Algorithm </a:t>
            </a:r>
            <a:br>
              <a:rPr lang="en-US" sz="3200" b="1" kern="1200" cap="none" spc="0" baseline="0" dirty="0">
                <a:solidFill>
                  <a:schemeClr val="tx1"/>
                </a:solidFill>
                <a:effectLst/>
                <a:latin typeface="+mj-lt"/>
                <a:ea typeface="+mj-ea"/>
                <a:cs typeface="+mj-cs"/>
              </a:rPr>
            </a:br>
            <a:r>
              <a:rPr lang="en-US" sz="3200" b="1" kern="1200" cap="none" spc="0" baseline="0" dirty="0">
                <a:solidFill>
                  <a:schemeClr val="tx1"/>
                </a:solidFill>
                <a:effectLst/>
                <a:latin typeface="+mj-lt"/>
                <a:ea typeface="+mj-ea"/>
                <a:cs typeface="+mj-cs"/>
              </a:rPr>
              <a:t>to Logistical Regression Algorithm key metrics</a:t>
            </a:r>
            <a:endParaRPr lang="en-IN" dirty="0"/>
          </a:p>
        </p:txBody>
      </p:sp>
      <p:sp>
        <p:nvSpPr>
          <p:cNvPr id="3" name="TextBox 2">
            <a:extLst>
              <a:ext uri="{FF2B5EF4-FFF2-40B4-BE49-F238E27FC236}">
                <a16:creationId xmlns:a16="http://schemas.microsoft.com/office/drawing/2014/main" id="{377DED94-1A62-E01F-0E39-65F86D21D714}"/>
              </a:ext>
            </a:extLst>
          </p:cNvPr>
          <p:cNvSpPr txBox="1"/>
          <p:nvPr/>
        </p:nvSpPr>
        <p:spPr>
          <a:xfrm>
            <a:off x="1103086" y="1508125"/>
            <a:ext cx="10320090" cy="4696927"/>
          </a:xfrm>
          <a:prstGeom prst="rect">
            <a:avLst/>
          </a:prstGeom>
          <a:noFill/>
        </p:spPr>
        <p:txBody>
          <a:bodyPr wrap="square" rtlCol="0">
            <a:spAutoFit/>
          </a:bodyPr>
          <a:lstStyle/>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Metrics for Neural Network Algorithms: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Precision: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0.95 -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0.75 </a:t>
            </a:r>
          </a:p>
          <a:p>
            <a:pPr>
              <a:lnSpc>
                <a:spcPct val="107000"/>
              </a:lnSpc>
              <a:spcAft>
                <a:spcPts val="1200"/>
              </a:spcAft>
            </a:pP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Recall: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0.91 -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0.80 </a:t>
            </a:r>
          </a:p>
          <a:p>
            <a:pPr>
              <a:lnSpc>
                <a:spcPct val="107000"/>
              </a:lnSpc>
              <a:spcAft>
                <a:spcPts val="1200"/>
              </a:spcAft>
            </a:pP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0.95 -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0.97 -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0.86 -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0.89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12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Metrics for the Logistic Regression Algorithm: </a:t>
            </a:r>
            <a:endParaRPr lang="en-IN" b="1" kern="100" dirty="0">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Precision: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0.91 -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0.89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Recall: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0.67 -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0.91 -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 0.94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F1-score: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drugB</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1.00 - me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dicationC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0.80 -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drugX</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0.91 -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drugY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 0.92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2053822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Override1.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themeOverride>
</file>

<file path=docProps/app.xml><?xml version="1.0" encoding="utf-8"?>
<Properties xmlns="http://schemas.openxmlformats.org/officeDocument/2006/extended-properties" xmlns:vt="http://schemas.openxmlformats.org/officeDocument/2006/docPropsVTypes">
  <Template/>
  <TotalTime>2008</TotalTime>
  <Words>2052</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Avenir Next LT Pro</vt:lpstr>
      <vt:lpstr>Goudy Old Style</vt:lpstr>
      <vt:lpstr>Times New Roman</vt:lpstr>
      <vt:lpstr>Wingdings</vt:lpstr>
      <vt:lpstr>FrostyVTI</vt:lpstr>
      <vt:lpstr>         Introduction to Data Analysis (DATA 1200) Assignment #3 – Neural Networks  Professor: Omar Altrad  </vt:lpstr>
      <vt:lpstr>Neural Networks Algorithm</vt:lpstr>
      <vt:lpstr>PowerPoint Presentation</vt:lpstr>
      <vt:lpstr>PowerPoint Presentation</vt:lpstr>
      <vt:lpstr>PowerPoint Presentation</vt:lpstr>
      <vt:lpstr>PowerPoint Presentation</vt:lpstr>
      <vt:lpstr>PowerPoint Presentation</vt:lpstr>
      <vt:lpstr>Comparison of the key metrics of Neural Network Algorithm  to Logistical Regression Algorithm</vt:lpstr>
      <vt:lpstr>Comparison of the key of Neural Network Algorithm  to Logistical Regression Algorithm key metrics</vt:lpstr>
      <vt:lpstr>Comparison of the key of Neural Network Algorithm  to Logistical Regression Algorithm key metrics</vt:lpstr>
      <vt:lpstr>Three ways to help improve the performance of the Neural Network model. </vt:lpstr>
      <vt:lpstr>Three ways to help improve the performance of the Neural Network model.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Data- 1205  Visualization Leadership</dc:title>
  <dc:creator>Parth Prajapati</dc:creator>
  <cp:lastModifiedBy>Sayali Kumbhar</cp:lastModifiedBy>
  <cp:revision>71</cp:revision>
  <dcterms:created xsi:type="dcterms:W3CDTF">2024-02-16T23:26:31Z</dcterms:created>
  <dcterms:modified xsi:type="dcterms:W3CDTF">2024-07-06T02:44:20Z</dcterms:modified>
</cp:coreProperties>
</file>