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66" r:id="rId3"/>
    <p:sldId id="267" r:id="rId4"/>
    <p:sldId id="268" r:id="rId5"/>
    <p:sldId id="269" r:id="rId6"/>
    <p:sldId id="270" r:id="rId7"/>
    <p:sldId id="271" r:id="rId8"/>
    <p:sldId id="272" r:id="rId9"/>
    <p:sldId id="273" r:id="rId10"/>
    <p:sldId id="277" r:id="rId11"/>
    <p:sldId id="274" r:id="rId12"/>
    <p:sldId id="275" r:id="rId13"/>
    <p:sldId id="27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7"/>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621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5181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3521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433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6/16/2024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74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2067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4254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0345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3371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37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6/16/2024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6/16/2024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84378309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7" r:id="rId6"/>
    <p:sldLayoutId id="2147483832" r:id="rId7"/>
    <p:sldLayoutId id="2147483833" r:id="rId8"/>
    <p:sldLayoutId id="2147483834" r:id="rId9"/>
    <p:sldLayoutId id="2147483836" r:id="rId10"/>
    <p:sldLayoutId id="2147483835"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AE1F1-38C7-C270-CE16-0ADF942A6369}"/>
              </a:ext>
            </a:extLst>
          </p:cNvPr>
          <p:cNvSpPr>
            <a:spLocks noGrp="1"/>
          </p:cNvSpPr>
          <p:nvPr>
            <p:ph type="ctrTitle"/>
          </p:nvPr>
        </p:nvSpPr>
        <p:spPr>
          <a:xfrm>
            <a:off x="4944214" y="1085302"/>
            <a:ext cx="6307200" cy="2308071"/>
          </a:xfrm>
        </p:spPr>
        <p:txBody>
          <a:bodyPr>
            <a:normAutofit fontScale="90000"/>
          </a:bodyPr>
          <a:lstStyle/>
          <a:p>
            <a:pPr>
              <a:lnSpc>
                <a:spcPct val="90000"/>
              </a:lnSpc>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3600" b="1" dirty="0"/>
              <a:t>Introduction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t>to Data Analysis (DATA 1200)</a:t>
            </a:r>
            <a:br>
              <a:rPr lang="en-IN" sz="3600" b="1" dirty="0"/>
            </a:br>
            <a:r>
              <a:rPr lang="en-US" sz="3600" b="1" dirty="0"/>
              <a:t>Assignment #2 – Predictive Modeling </a:t>
            </a:r>
            <a:br>
              <a:rPr lang="en-US" sz="3600" b="1" dirty="0"/>
            </a:br>
            <a:r>
              <a:rPr lang="en-US" sz="3600" b="1" dirty="0"/>
              <a:t>Professor: Omar </a:t>
            </a:r>
            <a:r>
              <a:rPr lang="en-US" sz="3600" b="1" dirty="0" err="1"/>
              <a:t>Altrad</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E6CC469-E904-D9AD-6FAF-F00570BD4E2E}"/>
              </a:ext>
            </a:extLst>
          </p:cNvPr>
          <p:cNvSpPr>
            <a:spLocks noGrp="1"/>
          </p:cNvSpPr>
          <p:nvPr>
            <p:ph type="subTitle" idx="1"/>
          </p:nvPr>
        </p:nvSpPr>
        <p:spPr>
          <a:xfrm>
            <a:off x="4944214" y="3492539"/>
            <a:ext cx="6307200" cy="2805903"/>
          </a:xfrm>
        </p:spPr>
        <p:txBody>
          <a:bodyPr>
            <a:noAutofit/>
          </a:bodyPr>
          <a:lstStyle/>
          <a:p>
            <a:pPr algn="l"/>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1800" kern="0" dirty="0">
                <a:solidFill>
                  <a:schemeClr val="accent5">
                    <a:lumMod val="75000"/>
                  </a:schemeClr>
                </a:solidFill>
                <a:latin typeface="Times New Roman" panose="02020603050405020304" pitchFamily="18" charset="0"/>
                <a:cs typeface="Times New Roman" panose="02020603050405020304" pitchFamily="18" charset="0"/>
              </a:rPr>
              <a:t>Prepared by Group – 6 </a:t>
            </a:r>
          </a:p>
          <a:p>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Sheetalben</a:t>
            </a:r>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Mukeshbhai</a:t>
            </a:r>
            <a:r>
              <a:rPr lang="en-IN" sz="1800" kern="0" dirty="0">
                <a:solidFill>
                  <a:schemeClr val="tx1"/>
                </a:solidFill>
                <a:latin typeface="Times New Roman" panose="02020603050405020304" pitchFamily="18" charset="0"/>
                <a:cs typeface="Times New Roman" panose="02020603050405020304" pitchFamily="18" charset="0"/>
              </a:rPr>
              <a:t> Jadav - 100951636 </a:t>
            </a:r>
          </a:p>
          <a:p>
            <a:r>
              <a:rPr lang="en-IN" sz="1800" kern="0" dirty="0" err="1">
                <a:solidFill>
                  <a:schemeClr val="tx1"/>
                </a:solidFill>
                <a:latin typeface="Times New Roman" panose="02020603050405020304" pitchFamily="18" charset="0"/>
                <a:cs typeface="Times New Roman" panose="02020603050405020304" pitchFamily="18" charset="0"/>
              </a:rPr>
              <a:t>Karthic</a:t>
            </a:r>
            <a:r>
              <a:rPr lang="en-IN" sz="1800" kern="0" dirty="0">
                <a:solidFill>
                  <a:schemeClr val="tx1"/>
                </a:solidFill>
                <a:latin typeface="Times New Roman" panose="02020603050405020304" pitchFamily="18" charset="0"/>
                <a:cs typeface="Times New Roman" panose="02020603050405020304" pitchFamily="18" charset="0"/>
              </a:rPr>
              <a:t> Easwar </a:t>
            </a:r>
            <a:r>
              <a:rPr lang="en-IN" sz="1800" kern="0" dirty="0" err="1">
                <a:solidFill>
                  <a:schemeClr val="tx1"/>
                </a:solidFill>
                <a:latin typeface="Times New Roman" panose="02020603050405020304" pitchFamily="18" charset="0"/>
                <a:cs typeface="Times New Roman" panose="02020603050405020304" pitchFamily="18" charset="0"/>
              </a:rPr>
              <a:t>Sivapragasam</a:t>
            </a:r>
            <a:r>
              <a:rPr lang="en-IN" sz="1800" kern="0" dirty="0">
                <a:solidFill>
                  <a:schemeClr val="tx1"/>
                </a:solidFill>
                <a:latin typeface="Times New Roman" panose="02020603050405020304" pitchFamily="18" charset="0"/>
                <a:cs typeface="Times New Roman" panose="02020603050405020304" pitchFamily="18" charset="0"/>
              </a:rPr>
              <a:t> - 100963337 </a:t>
            </a:r>
          </a:p>
          <a:p>
            <a:r>
              <a:rPr lang="en-IN" sz="1800" kern="0" dirty="0" err="1">
                <a:solidFill>
                  <a:schemeClr val="tx1"/>
                </a:solidFill>
                <a:latin typeface="Times New Roman" panose="02020603050405020304" pitchFamily="18" charset="0"/>
                <a:cs typeface="Times New Roman" panose="02020603050405020304" pitchFamily="18" charset="0"/>
              </a:rPr>
              <a:t>Denish</a:t>
            </a:r>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Surati</a:t>
            </a:r>
            <a:r>
              <a:rPr lang="en-IN" sz="1800" kern="0" dirty="0">
                <a:solidFill>
                  <a:schemeClr val="tx1"/>
                </a:solidFill>
                <a:latin typeface="Times New Roman" panose="02020603050405020304" pitchFamily="18" charset="0"/>
                <a:cs typeface="Times New Roman" panose="02020603050405020304" pitchFamily="18" charset="0"/>
              </a:rPr>
              <a:t> - 100897255 </a:t>
            </a:r>
          </a:p>
          <a:p>
            <a:r>
              <a:rPr lang="en-IN" sz="1800" kern="0" dirty="0">
                <a:solidFill>
                  <a:schemeClr val="tx1"/>
                </a:solidFill>
                <a:latin typeface="Times New Roman" panose="02020603050405020304" pitchFamily="18" charset="0"/>
                <a:cs typeface="Times New Roman" panose="02020603050405020304" pitchFamily="18" charset="0"/>
              </a:rPr>
              <a:t>Sayali Kumbhar - 100950732</a:t>
            </a:r>
            <a:endParaRPr lang="en-US" sz="1800" kern="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riangular abstract background">
            <a:extLst>
              <a:ext uri="{FF2B5EF4-FFF2-40B4-BE49-F238E27FC236}">
                <a16:creationId xmlns:a16="http://schemas.microsoft.com/office/drawing/2014/main" id="{CB429312-9F4A-677D-DF63-668B5D725BE5}"/>
              </a:ext>
            </a:extLst>
          </p:cNvPr>
          <p:cNvPicPr>
            <a:picLocks noChangeAspect="1"/>
          </p:cNvPicPr>
          <p:nvPr/>
        </p:nvPicPr>
        <p:blipFill rotWithShape="1">
          <a:blip r:embed="rId2"/>
          <a:srcRect l="24184" r="38207" b="-1"/>
          <a:stretch/>
        </p:blipFill>
        <p:spPr>
          <a:xfrm>
            <a:off x="20" y="10"/>
            <a:ext cx="3863955" cy="6857989"/>
          </a:xfrm>
          <a:prstGeom prst="rect">
            <a:avLst/>
          </a:prstGeom>
        </p:spPr>
      </p:pic>
      <p:cxnSp>
        <p:nvCxnSpPr>
          <p:cNvPr id="46" name="Straight Connector 45">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7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338677FC-1646-6A72-B4C2-F19BAC66BAC6}"/>
              </a:ext>
            </a:extLst>
          </p:cNvPr>
          <p:cNvSpPr>
            <a:spLocks noChangeArrowheads="1"/>
          </p:cNvSpPr>
          <p:nvPr/>
        </p:nvSpPr>
        <p:spPr bwMode="auto">
          <a:xfrm>
            <a:off x="990000" y="2877018"/>
            <a:ext cx="4078800" cy="29014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50000"/>
              </a:lnSpc>
              <a:spcBef>
                <a:spcPct val="0"/>
              </a:spcBef>
              <a:spcAft>
                <a:spcPts val="600"/>
              </a:spcAft>
              <a:buClrTx/>
              <a:buSzTx/>
              <a:buFontTx/>
              <a:buNone/>
              <a:tabLst/>
            </a:pPr>
            <a:r>
              <a:rPr lang="en-US" altLang="en-US" b="1" kern="0" dirty="0">
                <a:latin typeface="Times New Roman" panose="02020603050405020304" pitchFamily="18" charset="0"/>
              </a:rPr>
              <a:t>Forecast</a:t>
            </a:r>
            <a:r>
              <a:rPr kumimoji="0" lang="en-US" altLang="en-US" sz="2000" b="1" i="0" u="none" strike="noStrike" cap="none" spc="50" normalizeH="0" baseline="0" dirty="0">
                <a:ln>
                  <a:noFill/>
                </a:ln>
                <a:solidFill>
                  <a:schemeClr val="tx1">
                    <a:alpha val="60000"/>
                  </a:schemeClr>
                </a:solidFill>
                <a:effectLst/>
                <a:latin typeface="+mn-lt"/>
              </a:rPr>
              <a:t> </a:t>
            </a:r>
            <a:r>
              <a:rPr lang="en-US" altLang="en-US" b="1" kern="0" dirty="0">
                <a:latin typeface="Times New Roman" panose="02020603050405020304" pitchFamily="18" charset="0"/>
              </a:rPr>
              <a:t>Table</a:t>
            </a:r>
            <a:r>
              <a:rPr kumimoji="0" lang="en-US" altLang="en-US" sz="2000" b="1" i="0" u="none" strike="noStrike" cap="none" spc="50" normalizeH="0" baseline="0" dirty="0">
                <a:ln>
                  <a:noFill/>
                </a:ln>
                <a:solidFill>
                  <a:schemeClr val="tx1">
                    <a:alpha val="60000"/>
                  </a:schemeClr>
                </a:solidFill>
                <a:effectLst/>
                <a:latin typeface="+mn-lt"/>
              </a:rPr>
              <a:t> </a:t>
            </a:r>
          </a:p>
          <a:p>
            <a:pPr marL="0" marR="0" lvl="0" indent="0" eaLnBrk="1" fontAlgn="t" hangingPunct="1">
              <a:lnSpc>
                <a:spcPct val="150000"/>
              </a:lnSpc>
              <a:spcBef>
                <a:spcPct val="0"/>
              </a:spcBef>
              <a:spcAft>
                <a:spcPts val="600"/>
              </a:spcAft>
              <a:buClrTx/>
              <a:buSzTx/>
              <a:buFontTx/>
              <a:buNone/>
              <a:tabLst/>
            </a:pPr>
            <a:r>
              <a:rPr lang="en-US" altLang="en-US" kern="0" dirty="0">
                <a:latin typeface="Times New Roman" panose="02020603050405020304" pitchFamily="18" charset="0"/>
              </a:rPr>
              <a:t>Following is the python code final output which gave the actual, predicted and difference prices from the algorithm.</a:t>
            </a:r>
          </a:p>
          <a:p>
            <a:pPr marL="0" marR="0" lvl="0" indent="0" eaLnBrk="1" fontAlgn="base" hangingPunct="1">
              <a:lnSpc>
                <a:spcPct val="150000"/>
              </a:lnSpc>
              <a:spcBef>
                <a:spcPct val="0"/>
              </a:spcBef>
              <a:spcAft>
                <a:spcPts val="600"/>
              </a:spcAft>
              <a:buClrTx/>
              <a:buSzTx/>
              <a:buFontTx/>
              <a:buNone/>
              <a:tabLst/>
            </a:pPr>
            <a:endParaRPr kumimoji="0" lang="en-US" altLang="en-US" sz="2000" b="0" i="0" u="none" strike="noStrike" cap="none" spc="50" normalizeH="0" baseline="0" dirty="0">
              <a:ln>
                <a:noFill/>
              </a:ln>
              <a:solidFill>
                <a:schemeClr val="tx1">
                  <a:alpha val="60000"/>
                </a:schemeClr>
              </a:solidFill>
              <a:effectLst/>
              <a:latin typeface="+mn-lt"/>
            </a:endParaRPr>
          </a:p>
        </p:txBody>
      </p:sp>
      <p:sp>
        <p:nvSpPr>
          <p:cNvPr id="14" name="Rectangle 13">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4" name="Table 3">
            <a:extLst>
              <a:ext uri="{FF2B5EF4-FFF2-40B4-BE49-F238E27FC236}">
                <a16:creationId xmlns:a16="http://schemas.microsoft.com/office/drawing/2014/main" id="{C75EBB74-6173-FBE7-8803-EEECCB21B72E}"/>
              </a:ext>
            </a:extLst>
          </p:cNvPr>
          <p:cNvGraphicFramePr>
            <a:graphicFrameLocks noGrp="1"/>
          </p:cNvGraphicFramePr>
          <p:nvPr>
            <p:extLst>
              <p:ext uri="{D42A27DB-BD31-4B8C-83A1-F6EECF244321}">
                <p14:modId xmlns:p14="http://schemas.microsoft.com/office/powerpoint/2010/main" val="2872833718"/>
              </p:ext>
            </p:extLst>
          </p:nvPr>
        </p:nvGraphicFramePr>
        <p:xfrm>
          <a:off x="6651127" y="2047112"/>
          <a:ext cx="4999887" cy="2761122"/>
        </p:xfrm>
        <a:graphic>
          <a:graphicData uri="http://schemas.openxmlformats.org/drawingml/2006/table">
            <a:tbl>
              <a:tblPr firstRow="1" bandRow="1"/>
              <a:tblGrid>
                <a:gridCol w="505509">
                  <a:extLst>
                    <a:ext uri="{9D8B030D-6E8A-4147-A177-3AD203B41FA5}">
                      <a16:colId xmlns:a16="http://schemas.microsoft.com/office/drawing/2014/main" val="2015791870"/>
                    </a:ext>
                  </a:extLst>
                </a:gridCol>
                <a:gridCol w="1304445">
                  <a:extLst>
                    <a:ext uri="{9D8B030D-6E8A-4147-A177-3AD203B41FA5}">
                      <a16:colId xmlns:a16="http://schemas.microsoft.com/office/drawing/2014/main" val="646440276"/>
                    </a:ext>
                  </a:extLst>
                </a:gridCol>
                <a:gridCol w="1551388">
                  <a:extLst>
                    <a:ext uri="{9D8B030D-6E8A-4147-A177-3AD203B41FA5}">
                      <a16:colId xmlns:a16="http://schemas.microsoft.com/office/drawing/2014/main" val="435360595"/>
                    </a:ext>
                  </a:extLst>
                </a:gridCol>
                <a:gridCol w="1638545">
                  <a:extLst>
                    <a:ext uri="{9D8B030D-6E8A-4147-A177-3AD203B41FA5}">
                      <a16:colId xmlns:a16="http://schemas.microsoft.com/office/drawing/2014/main" val="3141573329"/>
                    </a:ext>
                  </a:extLst>
                </a:gridCol>
              </a:tblGrid>
              <a:tr h="460187">
                <a:tc>
                  <a:txBody>
                    <a:bodyPr/>
                    <a:lstStyle/>
                    <a:p>
                      <a:pPr algn="r" fontAlgn="ctr"/>
                      <a:endParaRPr lang="en-IN" sz="2100" b="1">
                        <a:effectLst/>
                        <a:latin typeface="Times New Roman" panose="02020603050405020304" pitchFamily="18" charset="0"/>
                        <a:cs typeface="Times New Roman" panose="02020603050405020304" pitchFamily="18" charset="0"/>
                      </a:endParaRPr>
                    </a:p>
                  </a:txBody>
                  <a:tcPr marL="104588" marR="104588" marT="52294" marB="52294" anchor="ctr">
                    <a:lnL>
                      <a:noFill/>
                    </a:lnL>
                    <a:lnR>
                      <a:noFill/>
                    </a:lnR>
                    <a:lnT>
                      <a:noFill/>
                    </a:lnT>
                    <a:lnB>
                      <a:noFill/>
                    </a:lnB>
                    <a:noFill/>
                  </a:tcPr>
                </a:tc>
                <a:tc>
                  <a:txBody>
                    <a:bodyPr/>
                    <a:lstStyle/>
                    <a:p>
                      <a:pPr algn="r" fontAlgn="ctr"/>
                      <a:r>
                        <a:rPr lang="en-IN" sz="2100" b="1" dirty="0">
                          <a:effectLst/>
                          <a:latin typeface="Times New Roman" panose="02020603050405020304" pitchFamily="18" charset="0"/>
                          <a:cs typeface="Times New Roman" panose="02020603050405020304" pitchFamily="18" charset="0"/>
                        </a:rPr>
                        <a:t>Actual</a:t>
                      </a:r>
                    </a:p>
                  </a:txBody>
                  <a:tcPr marL="104588" marR="104588" marT="52294" marB="52294" anchor="ctr">
                    <a:lnL>
                      <a:noFill/>
                    </a:lnL>
                    <a:lnR>
                      <a:noFill/>
                    </a:lnR>
                    <a:lnT>
                      <a:noFill/>
                    </a:lnT>
                    <a:lnB>
                      <a:noFill/>
                    </a:lnB>
                    <a:noFill/>
                  </a:tcPr>
                </a:tc>
                <a:tc>
                  <a:txBody>
                    <a:bodyPr/>
                    <a:lstStyle/>
                    <a:p>
                      <a:pPr algn="r" fontAlgn="ctr"/>
                      <a:r>
                        <a:rPr lang="en-IN" sz="2100" b="1">
                          <a:effectLst/>
                          <a:latin typeface="Times New Roman" panose="02020603050405020304" pitchFamily="18" charset="0"/>
                          <a:cs typeface="Times New Roman" panose="02020603050405020304" pitchFamily="18" charset="0"/>
                        </a:rPr>
                        <a:t>Predicted</a:t>
                      </a:r>
                    </a:p>
                  </a:txBody>
                  <a:tcPr marL="104588" marR="104588" marT="52294" marB="52294" anchor="ctr">
                    <a:lnL>
                      <a:noFill/>
                    </a:lnL>
                    <a:lnR>
                      <a:noFill/>
                    </a:lnR>
                    <a:lnT>
                      <a:noFill/>
                    </a:lnT>
                    <a:lnB>
                      <a:noFill/>
                    </a:lnB>
                    <a:noFill/>
                  </a:tcPr>
                </a:tc>
                <a:tc>
                  <a:txBody>
                    <a:bodyPr/>
                    <a:lstStyle/>
                    <a:p>
                      <a:pPr algn="r" fontAlgn="ctr"/>
                      <a:r>
                        <a:rPr lang="en-IN" sz="2100" b="1">
                          <a:effectLst/>
                          <a:latin typeface="Times New Roman" panose="02020603050405020304" pitchFamily="18" charset="0"/>
                          <a:cs typeface="Times New Roman" panose="02020603050405020304" pitchFamily="18" charset="0"/>
                        </a:rPr>
                        <a:t>Difference</a:t>
                      </a:r>
                    </a:p>
                  </a:txBody>
                  <a:tcPr marL="104588" marR="104588" marT="52294" marB="52294" anchor="ctr">
                    <a:lnL>
                      <a:noFill/>
                    </a:lnL>
                    <a:lnR>
                      <a:noFill/>
                    </a:lnR>
                    <a:lnT>
                      <a:noFill/>
                    </a:lnT>
                    <a:lnB>
                      <a:noFill/>
                    </a:lnB>
                    <a:noFill/>
                  </a:tcPr>
                </a:tc>
                <a:extLst>
                  <a:ext uri="{0D108BD9-81ED-4DB2-BD59-A6C34878D82A}">
                    <a16:rowId xmlns:a16="http://schemas.microsoft.com/office/drawing/2014/main" val="2385007694"/>
                  </a:ext>
                </a:extLst>
              </a:tr>
              <a:tr h="460187">
                <a:tc>
                  <a:txBody>
                    <a:bodyPr/>
                    <a:lstStyle/>
                    <a:p>
                      <a:pPr algn="r" fontAlgn="ctr"/>
                      <a:r>
                        <a:rPr lang="en-IN" sz="2100" b="1">
                          <a:effectLst/>
                          <a:latin typeface="Times New Roman" panose="02020603050405020304" pitchFamily="18" charset="0"/>
                          <a:cs typeface="Times New Roman" panose="02020603050405020304" pitchFamily="18" charset="0"/>
                        </a:rPr>
                        <a:t>0</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38000.0</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88059.7</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50059.7</a:t>
                      </a:r>
                    </a:p>
                  </a:txBody>
                  <a:tcPr marL="104588" marR="104588" marT="52294" marB="52294" anchor="ctr">
                    <a:lnL>
                      <a:noFill/>
                    </a:lnL>
                    <a:lnR>
                      <a:noFill/>
                    </a:lnR>
                    <a:lnT>
                      <a:noFill/>
                    </a:lnT>
                    <a:lnB>
                      <a:noFill/>
                    </a:lnB>
                    <a:noFill/>
                  </a:tcPr>
                </a:tc>
                <a:extLst>
                  <a:ext uri="{0D108BD9-81ED-4DB2-BD59-A6C34878D82A}">
                    <a16:rowId xmlns:a16="http://schemas.microsoft.com/office/drawing/2014/main" val="465117760"/>
                  </a:ext>
                </a:extLst>
              </a:tr>
              <a:tr h="460187">
                <a:tc>
                  <a:txBody>
                    <a:bodyPr/>
                    <a:lstStyle/>
                    <a:p>
                      <a:pPr algn="r" fontAlgn="ctr"/>
                      <a:r>
                        <a:rPr lang="en-IN" sz="2100" b="1">
                          <a:effectLst/>
                          <a:latin typeface="Times New Roman" panose="02020603050405020304" pitchFamily="18" charset="0"/>
                          <a:cs typeface="Times New Roman" panose="02020603050405020304" pitchFamily="18" charset="0"/>
                        </a:rPr>
                        <a:t>1</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75000.0</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114489.6</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39489.6</a:t>
                      </a:r>
                    </a:p>
                  </a:txBody>
                  <a:tcPr marL="104588" marR="104588" marT="52294" marB="52294" anchor="ctr">
                    <a:lnL>
                      <a:noFill/>
                    </a:lnL>
                    <a:lnR>
                      <a:noFill/>
                    </a:lnR>
                    <a:lnT>
                      <a:noFill/>
                    </a:lnT>
                    <a:lnB>
                      <a:noFill/>
                    </a:lnB>
                    <a:noFill/>
                  </a:tcPr>
                </a:tc>
                <a:extLst>
                  <a:ext uri="{0D108BD9-81ED-4DB2-BD59-A6C34878D82A}">
                    <a16:rowId xmlns:a16="http://schemas.microsoft.com/office/drawing/2014/main" val="1768807226"/>
                  </a:ext>
                </a:extLst>
              </a:tr>
              <a:tr h="460187">
                <a:tc>
                  <a:txBody>
                    <a:bodyPr/>
                    <a:lstStyle/>
                    <a:p>
                      <a:pPr algn="r" fontAlgn="ctr"/>
                      <a:r>
                        <a:rPr lang="en-IN" sz="2100" b="1">
                          <a:effectLst/>
                          <a:latin typeface="Times New Roman" panose="02020603050405020304" pitchFamily="18" charset="0"/>
                          <a:cs typeface="Times New Roman" panose="02020603050405020304" pitchFamily="18" charset="0"/>
                        </a:rPr>
                        <a:t>2</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60000.0</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50511.7</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-9488.3</a:t>
                      </a:r>
                    </a:p>
                  </a:txBody>
                  <a:tcPr marL="104588" marR="104588" marT="52294" marB="52294" anchor="ctr">
                    <a:lnL>
                      <a:noFill/>
                    </a:lnL>
                    <a:lnR>
                      <a:noFill/>
                    </a:lnR>
                    <a:lnT>
                      <a:noFill/>
                    </a:lnT>
                    <a:lnB>
                      <a:noFill/>
                    </a:lnB>
                    <a:noFill/>
                  </a:tcPr>
                </a:tc>
                <a:extLst>
                  <a:ext uri="{0D108BD9-81ED-4DB2-BD59-A6C34878D82A}">
                    <a16:rowId xmlns:a16="http://schemas.microsoft.com/office/drawing/2014/main" val="3090441610"/>
                  </a:ext>
                </a:extLst>
              </a:tr>
              <a:tr h="460187">
                <a:tc>
                  <a:txBody>
                    <a:bodyPr/>
                    <a:lstStyle/>
                    <a:p>
                      <a:pPr algn="r" fontAlgn="ctr"/>
                      <a:r>
                        <a:rPr lang="en-IN" sz="2100" b="1">
                          <a:effectLst/>
                          <a:latin typeface="Times New Roman" panose="02020603050405020304" pitchFamily="18" charset="0"/>
                          <a:cs typeface="Times New Roman" panose="02020603050405020304" pitchFamily="18" charset="0"/>
                        </a:rPr>
                        <a:t>3</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52500.0</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43260.3</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-9239.7</a:t>
                      </a:r>
                    </a:p>
                  </a:txBody>
                  <a:tcPr marL="104588" marR="104588" marT="52294" marB="52294" anchor="ctr">
                    <a:lnL>
                      <a:noFill/>
                    </a:lnL>
                    <a:lnR>
                      <a:noFill/>
                    </a:lnR>
                    <a:lnT>
                      <a:noFill/>
                    </a:lnT>
                    <a:lnB>
                      <a:noFill/>
                    </a:lnB>
                    <a:noFill/>
                  </a:tcPr>
                </a:tc>
                <a:extLst>
                  <a:ext uri="{0D108BD9-81ED-4DB2-BD59-A6C34878D82A}">
                    <a16:rowId xmlns:a16="http://schemas.microsoft.com/office/drawing/2014/main" val="2418668284"/>
                  </a:ext>
                </a:extLst>
              </a:tr>
              <a:tr h="460187">
                <a:tc>
                  <a:txBody>
                    <a:bodyPr/>
                    <a:lstStyle/>
                    <a:p>
                      <a:pPr algn="r" fontAlgn="ctr"/>
                      <a:r>
                        <a:rPr lang="en-IN" sz="2100" b="1">
                          <a:effectLst/>
                          <a:latin typeface="Times New Roman" panose="02020603050405020304" pitchFamily="18" charset="0"/>
                          <a:cs typeface="Times New Roman" panose="02020603050405020304" pitchFamily="18" charset="0"/>
                        </a:rPr>
                        <a:t>4</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42000.0</a:t>
                      </a:r>
                    </a:p>
                  </a:txBody>
                  <a:tcPr marL="104588" marR="104588" marT="52294" marB="52294" anchor="ctr">
                    <a:lnL>
                      <a:noFill/>
                    </a:lnL>
                    <a:lnR>
                      <a:noFill/>
                    </a:lnR>
                    <a:lnT>
                      <a:noFill/>
                    </a:lnT>
                    <a:lnB>
                      <a:noFill/>
                    </a:lnB>
                    <a:noFill/>
                  </a:tcPr>
                </a:tc>
                <a:tc>
                  <a:txBody>
                    <a:bodyPr/>
                    <a:lstStyle/>
                    <a:p>
                      <a:pPr algn="r" fontAlgn="ctr"/>
                      <a:r>
                        <a:rPr lang="en-IN" sz="2100">
                          <a:effectLst/>
                          <a:latin typeface="Times New Roman" panose="02020603050405020304" pitchFamily="18" charset="0"/>
                          <a:cs typeface="Times New Roman" panose="02020603050405020304" pitchFamily="18" charset="0"/>
                        </a:rPr>
                        <a:t>59674.8</a:t>
                      </a:r>
                    </a:p>
                  </a:txBody>
                  <a:tcPr marL="104588" marR="104588" marT="52294" marB="52294" anchor="ctr">
                    <a:lnL>
                      <a:noFill/>
                    </a:lnL>
                    <a:lnR>
                      <a:noFill/>
                    </a:lnR>
                    <a:lnT>
                      <a:noFill/>
                    </a:lnT>
                    <a:lnB>
                      <a:noFill/>
                    </a:lnB>
                    <a:noFill/>
                  </a:tcPr>
                </a:tc>
                <a:tc>
                  <a:txBody>
                    <a:bodyPr/>
                    <a:lstStyle/>
                    <a:p>
                      <a:pPr algn="r" fontAlgn="ctr"/>
                      <a:r>
                        <a:rPr lang="en-IN" sz="2100" dirty="0">
                          <a:effectLst/>
                          <a:latin typeface="Times New Roman" panose="02020603050405020304" pitchFamily="18" charset="0"/>
                          <a:cs typeface="Times New Roman" panose="02020603050405020304" pitchFamily="18" charset="0"/>
                        </a:rPr>
                        <a:t>17674.8</a:t>
                      </a:r>
                    </a:p>
                  </a:txBody>
                  <a:tcPr marL="104588" marR="104588" marT="52294" marB="52294" anchor="ctr">
                    <a:lnL>
                      <a:noFill/>
                    </a:lnL>
                    <a:lnR>
                      <a:noFill/>
                    </a:lnR>
                    <a:lnT>
                      <a:noFill/>
                    </a:lnT>
                    <a:lnB>
                      <a:noFill/>
                    </a:lnB>
                    <a:noFill/>
                  </a:tcPr>
                </a:tc>
                <a:extLst>
                  <a:ext uri="{0D108BD9-81ED-4DB2-BD59-A6C34878D82A}">
                    <a16:rowId xmlns:a16="http://schemas.microsoft.com/office/drawing/2014/main" val="587791595"/>
                  </a:ext>
                </a:extLst>
              </a:tr>
            </a:tbl>
          </a:graphicData>
        </a:graphic>
      </p:graphicFrame>
    </p:spTree>
    <p:extLst>
      <p:ext uri="{BB962C8B-B14F-4D97-AF65-F5344CB8AC3E}">
        <p14:creationId xmlns:p14="http://schemas.microsoft.com/office/powerpoint/2010/main" val="326498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B1D3-B7D9-FF90-F97E-A4EA9774CDF7}"/>
              </a:ext>
            </a:extLst>
          </p:cNvPr>
          <p:cNvSpPr>
            <a:spLocks noGrp="1"/>
          </p:cNvSpPr>
          <p:nvPr>
            <p:ph type="title"/>
          </p:nvPr>
        </p:nvSpPr>
        <p:spPr/>
        <p:txBody>
          <a:bodyPr/>
          <a:lstStyle/>
          <a:p>
            <a:r>
              <a:rPr lang="en-CA" b="1" dirty="0"/>
              <a:t>Ways to help improve the performance of the Regression model</a:t>
            </a:r>
            <a:endParaRPr lang="en-IN" b="1" dirty="0"/>
          </a:p>
        </p:txBody>
      </p:sp>
      <p:sp>
        <p:nvSpPr>
          <p:cNvPr id="3" name="TextBox 2">
            <a:extLst>
              <a:ext uri="{FF2B5EF4-FFF2-40B4-BE49-F238E27FC236}">
                <a16:creationId xmlns:a16="http://schemas.microsoft.com/office/drawing/2014/main" id="{0864861D-84B2-0B05-0100-252E632D29FE}"/>
              </a:ext>
            </a:extLst>
          </p:cNvPr>
          <p:cNvSpPr txBox="1"/>
          <p:nvPr/>
        </p:nvSpPr>
        <p:spPr>
          <a:xfrm>
            <a:off x="1078173" y="1828800"/>
            <a:ext cx="10213200" cy="4433008"/>
          </a:xfrm>
          <a:prstGeom prst="rect">
            <a:avLst/>
          </a:prstGeom>
          <a:noFill/>
        </p:spPr>
        <p:txBody>
          <a:bodyPr wrap="square" rtlCol="0">
            <a:spAutoFit/>
          </a:bodyPr>
          <a:lstStyle/>
          <a:p>
            <a:r>
              <a:rPr lang="en-IN" sz="1800" b="1" kern="0" dirty="0">
                <a:effectLst/>
                <a:latin typeface="Times New Roman" panose="02020603050405020304" pitchFamily="18" charset="0"/>
                <a:ea typeface="Times New Roman" panose="02020603050405020304" pitchFamily="18" charset="0"/>
              </a:rPr>
              <a:t>Pay Attention to Key Elements </a:t>
            </a:r>
            <a:br>
              <a:rPr lang="en-IN" sz="1800" kern="0" dirty="0">
                <a:effectLst/>
                <a:latin typeface="Times New Roman" panose="02020603050405020304" pitchFamily="18" charset="0"/>
                <a:ea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rPr>
              <a:t>Why it matters: </a:t>
            </a:r>
            <a:r>
              <a:rPr lang="en-IN" sz="1800" kern="0" dirty="0">
                <a:effectLst/>
                <a:latin typeface="Times New Roman" panose="02020603050405020304" pitchFamily="18" charset="0"/>
                <a:ea typeface="Times New Roman" panose="02020603050405020304" pitchFamily="18" charset="0"/>
              </a:rPr>
              <a:t>The model's accuracy in predicting property values is directly impacted by the features that are chosen to be included in it. Be certain that the model is reliable and applicable to actual situations by concentrating on the most important elements.</a:t>
            </a:r>
          </a:p>
          <a:p>
            <a:endParaRPr lang="en-IN" b="1" kern="0" dirty="0">
              <a:latin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What to Do:</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Find Important Relationships: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Search for attributes that are strongly and clearly correlated with home prices. For instance, the price of a house is typically greatly influenced by criteria such as the size of the lot, the number of bedrooms, and the presence of air conditioning or a garage.</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Whenever possible, simplify: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By merging or streamlining features, predictive power can be improved. For example, you may use a combined metric like total living space or bedroom-to-bathroom ratio instead of looking at bedrooms and bathrooms separately.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842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2784-E334-D122-C13E-7208BFF91F48}"/>
              </a:ext>
            </a:extLst>
          </p:cNvPr>
          <p:cNvSpPr>
            <a:spLocks noGrp="1"/>
          </p:cNvSpPr>
          <p:nvPr>
            <p:ph type="title"/>
          </p:nvPr>
        </p:nvSpPr>
        <p:spPr/>
        <p:txBody>
          <a:bodyPr/>
          <a:lstStyle/>
          <a:p>
            <a:r>
              <a:rPr lang="en-CA" b="1" dirty="0"/>
              <a:t>Ways to help improve the performance of the Regression model</a:t>
            </a:r>
            <a:endParaRPr lang="en-IN" dirty="0"/>
          </a:p>
        </p:txBody>
      </p:sp>
      <p:sp>
        <p:nvSpPr>
          <p:cNvPr id="4" name="TextBox 3">
            <a:extLst>
              <a:ext uri="{FF2B5EF4-FFF2-40B4-BE49-F238E27FC236}">
                <a16:creationId xmlns:a16="http://schemas.microsoft.com/office/drawing/2014/main" id="{9EAA6E06-7021-7C1C-4F46-3876F417A33A}"/>
              </a:ext>
            </a:extLst>
          </p:cNvPr>
          <p:cNvSpPr txBox="1"/>
          <p:nvPr/>
        </p:nvSpPr>
        <p:spPr>
          <a:xfrm>
            <a:off x="989400" y="1808328"/>
            <a:ext cx="10078934" cy="3693319"/>
          </a:xfrm>
          <a:prstGeom prst="rect">
            <a:avLst/>
          </a:prstGeom>
          <a:noFill/>
        </p:spPr>
        <p:txBody>
          <a:bodyPr wrap="square" rtlCol="0">
            <a:spAutoFit/>
          </a:bodyPr>
          <a:lstStyle/>
          <a:p>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Eliminate Extraneous Variables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Why this matters Adding extraneous variables might add noise to your model, making it harder to interpret and decreasing its accuracy. The efficiency and clarity of the model are increased by eliminating these variables.</a:t>
            </a:r>
          </a:p>
          <a:p>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How to proceed: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Review Feature Relevance: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Assess the accuracy with which each feature predicts home prices. Features that have little impact on price fluctuation ought to be taken out of consideration.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Eliminate Superfluous Features: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Exclude aspects that exhibit little to no link with home values after giving them a thorough study. By doing this, the model becomes more efficient and becomes more predictive.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402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2784-E334-D122-C13E-7208BFF91F48}"/>
              </a:ext>
            </a:extLst>
          </p:cNvPr>
          <p:cNvSpPr>
            <a:spLocks noGrp="1"/>
          </p:cNvSpPr>
          <p:nvPr>
            <p:ph type="title"/>
          </p:nvPr>
        </p:nvSpPr>
        <p:spPr/>
        <p:txBody>
          <a:bodyPr/>
          <a:lstStyle/>
          <a:p>
            <a:r>
              <a:rPr lang="en-CA" b="1" dirty="0"/>
              <a:t>Ways to help improve the performance of the Regression model</a:t>
            </a:r>
            <a:endParaRPr lang="en-IN" dirty="0"/>
          </a:p>
        </p:txBody>
      </p:sp>
      <p:sp>
        <p:nvSpPr>
          <p:cNvPr id="4" name="TextBox 3">
            <a:extLst>
              <a:ext uri="{FF2B5EF4-FFF2-40B4-BE49-F238E27FC236}">
                <a16:creationId xmlns:a16="http://schemas.microsoft.com/office/drawing/2014/main" id="{9EAA6E06-7021-7C1C-4F46-3876F417A33A}"/>
              </a:ext>
            </a:extLst>
          </p:cNvPr>
          <p:cNvSpPr txBox="1"/>
          <p:nvPr/>
        </p:nvSpPr>
        <p:spPr>
          <a:xfrm>
            <a:off x="989400" y="1808328"/>
            <a:ext cx="10078934" cy="3937103"/>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Manage Data Quality and Outliers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Why this matters Extreme values, or outliers, combined with low-quality data might skew the model's predictions. Resolving these problems increases the model's robustness and dependability.</a:t>
            </a:r>
          </a:p>
          <a:p>
            <a:pPr>
              <a:lnSpc>
                <a:spcPct val="107000"/>
              </a:lnSpc>
              <a:spcAft>
                <a:spcPts val="12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How to proceed: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Recognise and Manage Outliers: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identify outliers in the data, employ statistical techniques (such as IQR or Z-score) in addition to visual assessment. Think about using robust regression approaches, which are less susceptible to outliers, or eliminating outliers.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Assure Data Quality: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Correct errors, inconsistencies, and missing values in the data. This guarantees that the model is trained on trustworthy and accurate data, which results in predictions that are more accurate.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538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F162A42-8A19-EC0D-C316-7E391DDFF770}"/>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pPr algn="ctr"/>
            <a:r>
              <a:rPr lang="en-US" sz="4800" dirty="0"/>
              <a:t>Thank you </a:t>
            </a:r>
          </a:p>
        </p:txBody>
      </p:sp>
      <p:pic>
        <p:nvPicPr>
          <p:cNvPr id="6" name="Picture 5" descr="A close-up of a sound wave&#10;&#10;Description automatically generated">
            <a:extLst>
              <a:ext uri="{FF2B5EF4-FFF2-40B4-BE49-F238E27FC236}">
                <a16:creationId xmlns:a16="http://schemas.microsoft.com/office/drawing/2014/main" id="{0C2AE3B1-7034-B778-5F84-FED0EAC88762}"/>
              </a:ext>
            </a:extLst>
          </p:cNvPr>
          <p:cNvPicPr>
            <a:picLocks noChangeAspect="1"/>
          </p:cNvPicPr>
          <p:nvPr/>
        </p:nvPicPr>
        <p:blipFill rotWithShape="1">
          <a:blip r:embed="rId2"/>
          <a:srcRect l="21584" r="16035" b="1"/>
          <a:stretch/>
        </p:blipFill>
        <p:spPr>
          <a:xfrm>
            <a:off x="20" y="10"/>
            <a:ext cx="6111518" cy="6857990"/>
          </a:xfrm>
          <a:prstGeom prst="rect">
            <a:avLst/>
          </a:prstGeom>
        </p:spPr>
      </p:pic>
      <p:cxnSp>
        <p:nvCxnSpPr>
          <p:cNvPr id="20" name="Straight Connector 19">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32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1764C3-0371-8D2A-52CF-A41ED3243102}"/>
              </a:ext>
            </a:extLst>
          </p:cNvPr>
          <p:cNvSpPr txBox="1"/>
          <p:nvPr/>
        </p:nvSpPr>
        <p:spPr>
          <a:xfrm>
            <a:off x="7112369" y="536575"/>
            <a:ext cx="4078800" cy="145300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b="1" kern="1200" cap="none" spc="0" baseline="0" dirty="0">
                <a:solidFill>
                  <a:schemeClr val="tx1"/>
                </a:solidFill>
                <a:latin typeface="+mj-lt"/>
                <a:ea typeface="+mj-ea"/>
                <a:cs typeface="+mj-cs"/>
              </a:rPr>
              <a:t>T</a:t>
            </a:r>
            <a:r>
              <a:rPr lang="en-US" sz="3200" b="1" kern="1200" cap="none" spc="0" baseline="0" dirty="0">
                <a:solidFill>
                  <a:schemeClr val="tx1"/>
                </a:solidFill>
                <a:effectLst/>
                <a:latin typeface="+mj-lt"/>
                <a:ea typeface="+mj-ea"/>
                <a:cs typeface="+mj-cs"/>
              </a:rPr>
              <a:t>hree insights of the Dataset</a:t>
            </a:r>
            <a:endParaRPr lang="en-US" sz="3200" kern="1200" cap="none" spc="0" baseline="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cxnSp>
        <p:nvCxnSpPr>
          <p:cNvPr id="19" name="Straight Connector 1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93CFC-C410-A0E3-E38B-741156748AFA}"/>
              </a:ext>
            </a:extLst>
          </p:cNvPr>
          <p:cNvSpPr txBox="1"/>
          <p:nvPr/>
        </p:nvSpPr>
        <p:spPr>
          <a:xfrm>
            <a:off x="6469040" y="2877017"/>
            <a:ext cx="5722960" cy="3742147"/>
          </a:xfrm>
          <a:prstGeom prst="rect">
            <a:avLst/>
          </a:prstGeom>
        </p:spPr>
        <p:txBody>
          <a:bodyPr vert="horz" lIns="91440" tIns="45720" rIns="91440" bIns="45720" rtlCol="0">
            <a:noAutofit/>
          </a:bodyPr>
          <a:lstStyle/>
          <a:p>
            <a:pPr>
              <a:lnSpc>
                <a:spcPct val="140000"/>
              </a:lnSpc>
              <a:spcAft>
                <a:spcPts val="1200"/>
              </a:spcAft>
            </a:pPr>
            <a:r>
              <a:rPr lang="en-US" b="1" kern="0" dirty="0">
                <a:latin typeface="Times New Roman" panose="02020603050405020304" pitchFamily="18" charset="0"/>
                <a:cs typeface="Times New Roman" panose="02020603050405020304" pitchFamily="18" charset="0"/>
              </a:rPr>
              <a:t>Mean values: </a:t>
            </a:r>
          </a:p>
          <a:p>
            <a:pPr marL="342900" lvl="0" indent="-342900">
              <a:lnSpc>
                <a:spcPct val="140000"/>
              </a:lnSpc>
              <a:spcAft>
                <a:spcPts val="1200"/>
              </a:spcAft>
              <a:buFont typeface="Symbol" panose="05050102010706020507" pitchFamily="18" charset="2"/>
              <a:buChar char=""/>
            </a:pPr>
            <a:r>
              <a:rPr lang="en-US" kern="0" dirty="0">
                <a:latin typeface="Times New Roman" panose="02020603050405020304" pitchFamily="18" charset="0"/>
                <a:cs typeface="Times New Roman" panose="02020603050405020304" pitchFamily="18" charset="0"/>
              </a:rPr>
              <a:t>Approximately $68,121 is the mean (average) price of dwellings in the dataset. This provides us with a distribution of prices around a central tendency.</a:t>
            </a:r>
          </a:p>
          <a:p>
            <a:pPr marL="342900" lvl="0" indent="-342900">
              <a:lnSpc>
                <a:spcPct val="140000"/>
              </a:lnSpc>
              <a:spcAft>
                <a:spcPts val="1200"/>
              </a:spcAft>
              <a:buFont typeface="Symbol" panose="05050102010706020507" pitchFamily="18" charset="2"/>
              <a:buChar char=""/>
            </a:pPr>
            <a:r>
              <a:rPr lang="en-US" kern="0" dirty="0">
                <a:latin typeface="Times New Roman" panose="02020603050405020304" pitchFamily="18" charset="0"/>
                <a:cs typeface="Times New Roman" panose="02020603050405020304" pitchFamily="18" charset="0"/>
              </a:rPr>
              <a:t>The average area of the properties is indicated by the mean lot size of 5,150 square feet. The dataset's mean number of bedrooms is approximately 3, indicating that the majority of residences have roughly 3 bedrooms on average. </a:t>
            </a:r>
          </a:p>
          <a:p>
            <a:pPr>
              <a:lnSpc>
                <a:spcPct val="140000"/>
              </a:lnSpc>
            </a:pPr>
            <a:endParaRPr lang="en-US" sz="1600" spc="50" dirty="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38F6072-979A-7DDC-DD77-AC0D79EAE223}"/>
              </a:ext>
            </a:extLst>
          </p:cNvPr>
          <p:cNvGraphicFramePr>
            <a:graphicFrameLocks noGrp="1"/>
          </p:cNvGraphicFramePr>
          <p:nvPr>
            <p:extLst>
              <p:ext uri="{D42A27DB-BD31-4B8C-83A1-F6EECF244321}">
                <p14:modId xmlns:p14="http://schemas.microsoft.com/office/powerpoint/2010/main" val="1510651057"/>
              </p:ext>
            </p:extLst>
          </p:nvPr>
        </p:nvGraphicFramePr>
        <p:xfrm>
          <a:off x="540000" y="2628354"/>
          <a:ext cx="4999890" cy="1598643"/>
        </p:xfrm>
        <a:graphic>
          <a:graphicData uri="http://schemas.openxmlformats.org/drawingml/2006/table">
            <a:tbl>
              <a:tblPr firstRow="1" firstCol="1" bandRow="1"/>
              <a:tblGrid>
                <a:gridCol w="435937">
                  <a:extLst>
                    <a:ext uri="{9D8B030D-6E8A-4147-A177-3AD203B41FA5}">
                      <a16:colId xmlns:a16="http://schemas.microsoft.com/office/drawing/2014/main" val="1963346428"/>
                    </a:ext>
                  </a:extLst>
                </a:gridCol>
                <a:gridCol w="879876">
                  <a:extLst>
                    <a:ext uri="{9D8B030D-6E8A-4147-A177-3AD203B41FA5}">
                      <a16:colId xmlns:a16="http://schemas.microsoft.com/office/drawing/2014/main" val="2197999586"/>
                    </a:ext>
                  </a:extLst>
                </a:gridCol>
                <a:gridCol w="824853">
                  <a:extLst>
                    <a:ext uri="{9D8B030D-6E8A-4147-A177-3AD203B41FA5}">
                      <a16:colId xmlns:a16="http://schemas.microsoft.com/office/drawing/2014/main" val="3160106619"/>
                    </a:ext>
                  </a:extLst>
                </a:gridCol>
                <a:gridCol w="714806">
                  <a:extLst>
                    <a:ext uri="{9D8B030D-6E8A-4147-A177-3AD203B41FA5}">
                      <a16:colId xmlns:a16="http://schemas.microsoft.com/office/drawing/2014/main" val="3771188845"/>
                    </a:ext>
                  </a:extLst>
                </a:gridCol>
                <a:gridCol w="714806">
                  <a:extLst>
                    <a:ext uri="{9D8B030D-6E8A-4147-A177-3AD203B41FA5}">
                      <a16:colId xmlns:a16="http://schemas.microsoft.com/office/drawing/2014/main" val="1341259846"/>
                    </a:ext>
                  </a:extLst>
                </a:gridCol>
                <a:gridCol w="714806">
                  <a:extLst>
                    <a:ext uri="{9D8B030D-6E8A-4147-A177-3AD203B41FA5}">
                      <a16:colId xmlns:a16="http://schemas.microsoft.com/office/drawing/2014/main" val="4093320105"/>
                    </a:ext>
                  </a:extLst>
                </a:gridCol>
                <a:gridCol w="714806">
                  <a:extLst>
                    <a:ext uri="{9D8B030D-6E8A-4147-A177-3AD203B41FA5}">
                      <a16:colId xmlns:a16="http://schemas.microsoft.com/office/drawing/2014/main" val="386602019"/>
                    </a:ext>
                  </a:extLst>
                </a:gridCol>
              </a:tblGrid>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 </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Price</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lotsize</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bedrooms</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bathrms</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stories</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garagepl</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0925421"/>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count</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546.000000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546.000000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546.000000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546.000000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546.000000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546.000000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1653915"/>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68121.597070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5150.265568</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2.965201</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1.285714</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1.807692</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0.692308</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3553731"/>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std</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26702.670926</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0.861307</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0.737388</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0.502158</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0.868203</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0.861307</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2078441"/>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25000.000000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1650.000000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6202077"/>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25%</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49125.000000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3600.000000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6155959"/>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50%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62000.000000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4600.000000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3.000000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9634290"/>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75%</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82000.000000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6360.000000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3.000000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2.000000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5761804"/>
                  </a:ext>
                </a:extLst>
              </a:tr>
              <a:tr h="177627">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190000.000000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16200.000000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6.000000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4.000000</a:t>
                      </a:r>
                      <a:endParaRPr lang="en-IN" sz="1400" b="0" i="0" u="none" strike="noStrike">
                        <a:effectLst/>
                        <a:latin typeface="Arial" panose="020B0604020202020204" pitchFamily="34" charset="0"/>
                      </a:endParaRPr>
                    </a:p>
                  </a:txBody>
                  <a:tcPr marL="54023" marR="54023" marT="750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4.000000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lnSpc>
                          <a:spcPct val="107000"/>
                        </a:lnSpc>
                        <a:spcBef>
                          <a:spcPts val="0"/>
                        </a:spcBef>
                        <a:spcAft>
                          <a:spcPts val="800"/>
                        </a:spcAft>
                      </a:pPr>
                      <a:r>
                        <a:rPr lang="en-IN" sz="9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3.000000</a:t>
                      </a:r>
                      <a:endParaRPr lang="en-IN" sz="1400" b="0" i="0" u="none" strike="noStrike">
                        <a:effectLst/>
                        <a:latin typeface="Arial" panose="020B0604020202020204" pitchFamily="34" charset="0"/>
                      </a:endParaRPr>
                    </a:p>
                  </a:txBody>
                  <a:tcPr marL="54023" marR="54023" marT="7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1811827"/>
                  </a:ext>
                </a:extLst>
              </a:tr>
            </a:tbl>
          </a:graphicData>
        </a:graphic>
      </p:graphicFrame>
    </p:spTree>
    <p:extLst>
      <p:ext uri="{BB962C8B-B14F-4D97-AF65-F5344CB8AC3E}">
        <p14:creationId xmlns:p14="http://schemas.microsoft.com/office/powerpoint/2010/main" val="428857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225188"/>
            <a:ext cx="11020567" cy="523220"/>
          </a:xfrm>
          <a:prstGeom prst="rect">
            <a:avLst/>
          </a:prstGeom>
          <a:noFill/>
        </p:spPr>
        <p:txBody>
          <a:bodyPr wrap="square" rtlCol="0">
            <a:spAutoFit/>
          </a:bodyPr>
          <a:lstStyle/>
          <a:p>
            <a:r>
              <a:rPr lang="en-CA" sz="2800" b="1" dirty="0">
                <a:latin typeface="Times New Roman" panose="02020603050405020304" pitchFamily="18" charset="0"/>
                <a:ea typeface="Times New Roman" panose="02020603050405020304" pitchFamily="18" charset="0"/>
              </a:rPr>
              <a:t>T</a:t>
            </a:r>
            <a:r>
              <a:rPr lang="en-CA" sz="2800" b="1" dirty="0">
                <a:effectLst/>
                <a:latin typeface="Times New Roman" panose="02020603050405020304" pitchFamily="18" charset="0"/>
                <a:ea typeface="Times New Roman" panose="02020603050405020304" pitchFamily="18" charset="0"/>
              </a:rPr>
              <a:t>hree insights of the Dataset</a:t>
            </a:r>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659642" y="748408"/>
            <a:ext cx="10890913" cy="6032549"/>
          </a:xfrm>
          <a:prstGeom prst="rect">
            <a:avLst/>
          </a:prstGeom>
          <a:noFill/>
        </p:spPr>
        <p:txBody>
          <a:bodyPr wrap="square" rtlCol="0">
            <a:spAutoFit/>
          </a:bodyPr>
          <a:lstStyle/>
          <a:p>
            <a:pPr>
              <a:lnSpc>
                <a:spcPct val="140000"/>
              </a:lnSpc>
            </a:pPr>
            <a:r>
              <a:rPr lang="en-US" b="1" kern="0" dirty="0">
                <a:latin typeface="Times New Roman" panose="02020603050405020304" pitchFamily="18" charset="0"/>
                <a:cs typeface="Times New Roman" panose="02020603050405020304" pitchFamily="18" charset="0"/>
              </a:rPr>
              <a:t>Standard deviations:</a:t>
            </a:r>
          </a:p>
          <a:p>
            <a:pPr marL="342900" lvl="0" indent="-342900">
              <a:lnSpc>
                <a:spcPct val="140000"/>
              </a:lnSpc>
              <a:spcAft>
                <a:spcPts val="1200"/>
              </a:spcAft>
              <a:buFont typeface="Symbol" panose="05050102010706020507" pitchFamily="18" charset="2"/>
              <a:buChar char=""/>
            </a:pPr>
            <a:r>
              <a:rPr lang="en-US" kern="0" dirty="0">
                <a:latin typeface="Times New Roman" panose="02020603050405020304" pitchFamily="18" charset="0"/>
                <a:cs typeface="Times New Roman" panose="02020603050405020304" pitchFamily="18" charset="0"/>
              </a:rPr>
              <a:t>At roughly $26,703, the price standard deviation is rather high. This suggests that there is a considerable degree of variation or dispersion in the dataset's housing prices.</a:t>
            </a:r>
          </a:p>
          <a:p>
            <a:pPr marL="342900" lvl="0" indent="-342900">
              <a:lnSpc>
                <a:spcPct val="140000"/>
              </a:lnSpc>
              <a:spcAft>
                <a:spcPts val="1200"/>
              </a:spcAft>
              <a:buFont typeface="Symbol" panose="05050102010706020507" pitchFamily="18" charset="2"/>
              <a:buChar char=""/>
            </a:pPr>
            <a:r>
              <a:rPr lang="en-US" kern="0" dirty="0">
                <a:latin typeface="Times New Roman" panose="02020603050405020304" pitchFamily="18" charset="0"/>
                <a:cs typeface="Times New Roman" panose="02020603050405020304" pitchFamily="18" charset="0"/>
              </a:rPr>
              <a:t>There may be variation in the sizes of properties, as indicated by the lot size standard deviation, which is roughly 2,168 square feet.</a:t>
            </a:r>
          </a:p>
          <a:p>
            <a:pPr marL="342900" lvl="0" indent="-342900">
              <a:lnSpc>
                <a:spcPct val="140000"/>
              </a:lnSpc>
              <a:spcAft>
                <a:spcPts val="1200"/>
              </a:spcAft>
              <a:buFont typeface="Symbol" panose="05050102010706020507" pitchFamily="18" charset="2"/>
              <a:buChar char=""/>
            </a:pPr>
            <a:r>
              <a:rPr lang="en-US" kern="0" dirty="0">
                <a:latin typeface="Times New Roman" panose="02020603050405020304" pitchFamily="18" charset="0"/>
                <a:cs typeface="Times New Roman" panose="02020603050405020304" pitchFamily="18" charset="0"/>
              </a:rPr>
              <a:t>The bedrooms' standard deviation is 0.74, which suggests that there is a moderate variation in the number of bedrooms throughout the dataset. </a:t>
            </a:r>
          </a:p>
          <a:p>
            <a:pPr lvl="0">
              <a:lnSpc>
                <a:spcPct val="140000"/>
              </a:lnSpc>
              <a:spcAft>
                <a:spcPts val="12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Range of values:</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displays a wide variety of pricing within the sample, with properties ranging in price from $25,000 to $190,000.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range of lot sizes, from 1,650 to 16,200 square feet, is indicative of the variability in property sizes.</a:t>
            </a: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rPr>
              <a:t>The amount of bedrooms varies, with some homes having as many as six. </a:t>
            </a:r>
          </a:p>
          <a:p>
            <a:pPr lvl="0">
              <a:lnSpc>
                <a:spcPct val="107000"/>
              </a:lnSpc>
              <a:spcAft>
                <a:spcPts val="1200"/>
              </a:spcAft>
            </a:pPr>
            <a:r>
              <a:rPr lang="en-IN" sz="1800" kern="0" dirty="0">
                <a:effectLst/>
                <a:latin typeface="Times New Roman" panose="02020603050405020304" pitchFamily="18" charset="0"/>
                <a:ea typeface="Times New Roman" panose="02020603050405020304" pitchFamily="18" charset="0"/>
              </a:rPr>
              <a:t>These observations provide a foundational understanding of the dataset's distribution and variability in terms of house values, sizes, and other attributes.</a:t>
            </a:r>
            <a:endParaRPr lang="en-IN" dirty="0"/>
          </a:p>
        </p:txBody>
      </p:sp>
    </p:spTree>
    <p:extLst>
      <p:ext uri="{BB962C8B-B14F-4D97-AF65-F5344CB8AC3E}">
        <p14:creationId xmlns:p14="http://schemas.microsoft.com/office/powerpoint/2010/main" val="338492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1764C3-0371-8D2A-52CF-A41ED3243102}"/>
              </a:ext>
            </a:extLst>
          </p:cNvPr>
          <p:cNvSpPr txBox="1"/>
          <p:nvPr/>
        </p:nvSpPr>
        <p:spPr>
          <a:xfrm>
            <a:off x="990000" y="536575"/>
            <a:ext cx="4078800" cy="145300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b="1" kern="1200" cap="none" spc="0" baseline="0" dirty="0">
                <a:solidFill>
                  <a:schemeClr val="tx1"/>
                </a:solidFill>
                <a:latin typeface="+mj-lt"/>
                <a:ea typeface="+mj-ea"/>
                <a:cs typeface="+mj-cs"/>
              </a:rPr>
              <a:t>The</a:t>
            </a:r>
            <a:r>
              <a:rPr lang="en-US" sz="3200" b="1" kern="1200" cap="none" spc="0" baseline="0" dirty="0">
                <a:solidFill>
                  <a:schemeClr val="tx1"/>
                </a:solidFill>
                <a:effectLst/>
                <a:latin typeface="+mj-lt"/>
                <a:ea typeface="+mj-ea"/>
                <a:cs typeface="+mj-cs"/>
              </a:rPr>
              <a:t> </a:t>
            </a:r>
            <a:r>
              <a:rPr lang="en-US" sz="3200" b="1" kern="1200" cap="none" spc="0" baseline="0" dirty="0">
                <a:solidFill>
                  <a:schemeClr val="tx1"/>
                </a:solidFill>
                <a:latin typeface="+mj-lt"/>
                <a:ea typeface="+mj-ea"/>
                <a:cs typeface="+mj-cs"/>
              </a:rPr>
              <a:t>Regression Model </a:t>
            </a:r>
          </a:p>
        </p:txBody>
      </p:sp>
      <p:cxnSp>
        <p:nvCxnSpPr>
          <p:cNvPr id="14" name="Straight Connector 13">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93CFC-C410-A0E3-E38B-741156748AFA}"/>
              </a:ext>
            </a:extLst>
          </p:cNvPr>
          <p:cNvSpPr txBox="1"/>
          <p:nvPr/>
        </p:nvSpPr>
        <p:spPr>
          <a:xfrm>
            <a:off x="1078710" y="2766694"/>
            <a:ext cx="4078800" cy="2901482"/>
          </a:xfrm>
          <a:prstGeom prst="rect">
            <a:avLst/>
          </a:prstGeom>
        </p:spPr>
        <p:txBody>
          <a:bodyPr vert="horz" lIns="91440" tIns="45720" rIns="91440" bIns="45720" rtlCol="0">
            <a:normAutofit fontScale="92500" lnSpcReduction="20000"/>
          </a:bodyPr>
          <a:lstStyle/>
          <a:p>
            <a:pPr>
              <a:lnSpc>
                <a:spcPct val="140000"/>
              </a:lnSpc>
              <a:spcAft>
                <a:spcPts val="800"/>
              </a:spcAft>
            </a:pPr>
            <a:r>
              <a:rPr lang="en-US" sz="1900" kern="0" dirty="0">
                <a:latin typeface="Times New Roman" panose="02020603050405020304" pitchFamily="18" charset="0"/>
                <a:cs typeface="Times New Roman" panose="02020603050405020304" pitchFamily="18" charset="0"/>
              </a:rPr>
              <a:t> The following succinctly describes the supplied linear regression model: </a:t>
            </a:r>
            <a:br>
              <a:rPr lang="en-US" sz="1900" kern="0" dirty="0">
                <a:latin typeface="Times New Roman" panose="02020603050405020304" pitchFamily="18" charset="0"/>
                <a:cs typeface="Times New Roman" panose="02020603050405020304" pitchFamily="18" charset="0"/>
              </a:rPr>
            </a:br>
            <a:r>
              <a:rPr lang="en-US" sz="1900" kern="0" dirty="0">
                <a:latin typeface="Times New Roman" panose="02020603050405020304" pitchFamily="18" charset="0"/>
                <a:cs typeface="Times New Roman" panose="02020603050405020304" pitchFamily="18" charset="0"/>
              </a:rPr>
              <a:t>Utilizing linear regression as a method</a:t>
            </a:r>
            <a:br>
              <a:rPr lang="en-US" sz="1900" kern="0" dirty="0">
                <a:latin typeface="Times New Roman" panose="02020603050405020304" pitchFamily="18" charset="0"/>
                <a:cs typeface="Times New Roman" panose="02020603050405020304" pitchFamily="18" charset="0"/>
              </a:rPr>
            </a:br>
            <a:r>
              <a:rPr lang="en-US" sz="1900" kern="0" dirty="0">
                <a:latin typeface="Times New Roman" panose="02020603050405020304" pitchFamily="18" charset="0"/>
                <a:cs typeface="Times New Roman" panose="02020603050405020304" pitchFamily="18" charset="0"/>
              </a:rPr>
              <a:t>68860.08 is the intercept. </a:t>
            </a:r>
          </a:p>
          <a:p>
            <a:pPr>
              <a:lnSpc>
                <a:spcPct val="140000"/>
              </a:lnSpc>
              <a:spcAft>
                <a:spcPts val="800"/>
              </a:spcAft>
            </a:pPr>
            <a:endParaRPr lang="en-US" sz="1300" spc="50" dirty="0">
              <a:solidFill>
                <a:schemeClr val="tx1">
                  <a:alpha val="60000"/>
                </a:schemeClr>
              </a:solidFill>
              <a:latin typeface="Times New Roman" panose="02020603050405020304" pitchFamily="18" charset="0"/>
              <a:cs typeface="Times New Roman" panose="02020603050405020304" pitchFamily="18" charset="0"/>
            </a:endParaRPr>
          </a:p>
          <a:p>
            <a:pPr>
              <a:lnSpc>
                <a:spcPct val="140000"/>
              </a:lnSpc>
              <a:spcAft>
                <a:spcPts val="800"/>
              </a:spcAft>
            </a:pPr>
            <a:endParaRPr lang="en-US" sz="1300" spc="50" dirty="0">
              <a:solidFill>
                <a:schemeClr val="tx1">
                  <a:alpha val="60000"/>
                </a:schemeClr>
              </a:solidFill>
              <a:effectLst/>
              <a:latin typeface="Times New Roman" panose="02020603050405020304" pitchFamily="18" charset="0"/>
              <a:cs typeface="Times New Roman" panose="02020603050405020304" pitchFamily="18" charset="0"/>
            </a:endParaRPr>
          </a:p>
          <a:p>
            <a:pPr>
              <a:lnSpc>
                <a:spcPct val="140000"/>
              </a:lnSpc>
              <a:spcAft>
                <a:spcPts val="1200"/>
              </a:spcAft>
            </a:pPr>
            <a:br>
              <a:rPr lang="en-US" sz="1300" spc="50" dirty="0">
                <a:solidFill>
                  <a:schemeClr val="tx1">
                    <a:alpha val="60000"/>
                  </a:schemeClr>
                </a:solidFill>
                <a:effectLst/>
                <a:latin typeface="Times New Roman" panose="02020603050405020304" pitchFamily="18" charset="0"/>
                <a:cs typeface="Times New Roman" panose="02020603050405020304" pitchFamily="18" charset="0"/>
              </a:rPr>
            </a:br>
            <a:endParaRPr lang="en-US" sz="1300" spc="50" dirty="0">
              <a:solidFill>
                <a:schemeClr val="tx1">
                  <a:alpha val="60000"/>
                </a:schemeClr>
              </a:solidFill>
              <a:effectLst/>
              <a:latin typeface="Times New Roman" panose="02020603050405020304" pitchFamily="18" charset="0"/>
              <a:cs typeface="Times New Roman" panose="02020603050405020304" pitchFamily="18" charset="0"/>
            </a:endParaRPr>
          </a:p>
          <a:p>
            <a:pPr>
              <a:lnSpc>
                <a:spcPct val="140000"/>
              </a:lnSpc>
            </a:pPr>
            <a:endParaRPr lang="en-US" sz="1300" spc="50" dirty="0">
              <a:solidFill>
                <a:schemeClr val="tx1">
                  <a:alpha val="60000"/>
                </a:schemeClr>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7" name="Table 6">
            <a:extLst>
              <a:ext uri="{FF2B5EF4-FFF2-40B4-BE49-F238E27FC236}">
                <a16:creationId xmlns:a16="http://schemas.microsoft.com/office/drawing/2014/main" id="{33F9D685-A12E-6E7B-1335-30D04B7DBA7E}"/>
              </a:ext>
            </a:extLst>
          </p:cNvPr>
          <p:cNvGraphicFramePr>
            <a:graphicFrameLocks noGrp="1"/>
          </p:cNvGraphicFramePr>
          <p:nvPr>
            <p:extLst>
              <p:ext uri="{D42A27DB-BD31-4B8C-83A1-F6EECF244321}">
                <p14:modId xmlns:p14="http://schemas.microsoft.com/office/powerpoint/2010/main" val="2585801541"/>
              </p:ext>
            </p:extLst>
          </p:nvPr>
        </p:nvGraphicFramePr>
        <p:xfrm>
          <a:off x="6685209" y="540033"/>
          <a:ext cx="4931723" cy="5775282"/>
        </p:xfrm>
        <a:graphic>
          <a:graphicData uri="http://schemas.openxmlformats.org/drawingml/2006/table">
            <a:tbl>
              <a:tblPr firstRow="1" firstCol="1" bandRow="1"/>
              <a:tblGrid>
                <a:gridCol w="2361482">
                  <a:extLst>
                    <a:ext uri="{9D8B030D-6E8A-4147-A177-3AD203B41FA5}">
                      <a16:colId xmlns:a16="http://schemas.microsoft.com/office/drawing/2014/main" val="3550798818"/>
                    </a:ext>
                  </a:extLst>
                </a:gridCol>
                <a:gridCol w="2570241">
                  <a:extLst>
                    <a:ext uri="{9D8B030D-6E8A-4147-A177-3AD203B41FA5}">
                      <a16:colId xmlns:a16="http://schemas.microsoft.com/office/drawing/2014/main" val="3431620857"/>
                    </a:ext>
                  </a:extLst>
                </a:gridCol>
              </a:tblGrid>
              <a:tr h="1332050">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Coefficients</a:t>
                      </a:r>
                      <a:endParaRPr lang="en-IN" sz="4700" b="0" i="0" u="none" strike="noStrike">
                        <a:effectLst/>
                        <a:latin typeface="Arial" panose="020B0604020202020204" pitchFamily="34" charset="0"/>
                      </a:endParaRPr>
                    </a:p>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6602557"/>
                  </a:ext>
                </a:extLst>
              </a:tr>
              <a:tr h="1332050">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lotsize    </a:t>
                      </a:r>
                      <a:endParaRPr lang="en-IN" sz="4700" b="0" i="0" u="none" strike="noStrike">
                        <a:effectLst/>
                        <a:latin typeface="Arial" panose="020B0604020202020204" pitchFamily="34" charset="0"/>
                      </a:endParaRPr>
                    </a:p>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9803.997651</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8492148"/>
                  </a:ext>
                </a:extLst>
              </a:tr>
              <a:tr h="1332050">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bedrooms   </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2270.959106</a:t>
                      </a:r>
                      <a:endParaRPr lang="en-IN" sz="4700" b="0" i="0" u="none" strike="noStrike">
                        <a:effectLst/>
                        <a:latin typeface="Arial" panose="020B0604020202020204" pitchFamily="34" charset="0"/>
                      </a:endParaRPr>
                    </a:p>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1588732"/>
                  </a:ext>
                </a:extLst>
              </a:tr>
              <a:tr h="593044">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Bathrms</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8510.170781</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4244521"/>
                  </a:ext>
                </a:extLst>
              </a:tr>
              <a:tr h="593044">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Stories</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6817.991980</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1478797"/>
                  </a:ext>
                </a:extLst>
              </a:tr>
              <a:tr h="593044">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Garagepl</a:t>
                      </a:r>
                      <a:endParaRPr lang="en-IN" sz="4700" b="0" i="0" u="none" strike="noStrike">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latinLnBrk="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4953.332018</a:t>
                      </a:r>
                      <a:endParaRPr lang="en-IN" sz="4700" b="0" i="0" u="none" strike="noStrike" dirty="0">
                        <a:effectLst/>
                        <a:latin typeface="Arial" panose="020B0604020202020204" pitchFamily="34" charset="0"/>
                      </a:endParaRPr>
                    </a:p>
                  </a:txBody>
                  <a:tcPr marL="180368" marR="180368" marT="25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5723789"/>
                  </a:ext>
                </a:extLst>
              </a:tr>
            </a:tbl>
          </a:graphicData>
        </a:graphic>
      </p:graphicFrame>
    </p:spTree>
    <p:extLst>
      <p:ext uri="{BB962C8B-B14F-4D97-AF65-F5344CB8AC3E}">
        <p14:creationId xmlns:p14="http://schemas.microsoft.com/office/powerpoint/2010/main" val="33139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580030"/>
            <a:ext cx="11020567" cy="954107"/>
          </a:xfrm>
          <a:prstGeom prst="rect">
            <a:avLst/>
          </a:prstGeom>
          <a:noFill/>
        </p:spPr>
        <p:txBody>
          <a:bodyPr wrap="square" rtlCol="0">
            <a:spAutoFit/>
          </a:bodyPr>
          <a:lstStyle/>
          <a:p>
            <a:r>
              <a:rPr lang="en-US" sz="2800" b="1" kern="1200" cap="none" spc="0" baseline="0" dirty="0">
                <a:solidFill>
                  <a:schemeClr val="tx1"/>
                </a:solidFill>
                <a:latin typeface="+mj-lt"/>
                <a:ea typeface="+mj-ea"/>
                <a:cs typeface="+mj-cs"/>
              </a:rPr>
              <a:t>The</a:t>
            </a:r>
            <a:r>
              <a:rPr lang="en-US" sz="2800" b="1" kern="1200" cap="none" spc="0" baseline="0" dirty="0">
                <a:solidFill>
                  <a:schemeClr val="tx1"/>
                </a:solidFill>
                <a:effectLst/>
                <a:latin typeface="+mj-lt"/>
                <a:ea typeface="+mj-ea"/>
                <a:cs typeface="+mj-cs"/>
              </a:rPr>
              <a:t> </a:t>
            </a:r>
            <a:r>
              <a:rPr lang="en-US" sz="2800" b="1" kern="1200" cap="none" spc="0" baseline="0" dirty="0">
                <a:solidFill>
                  <a:schemeClr val="tx1"/>
                </a:solidFill>
                <a:latin typeface="+mj-lt"/>
                <a:ea typeface="+mj-ea"/>
                <a:cs typeface="+mj-cs"/>
              </a:rPr>
              <a:t>Regression Model </a:t>
            </a:r>
          </a:p>
          <a:p>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696036" y="1453487"/>
            <a:ext cx="10890913" cy="3754746"/>
          </a:xfrm>
          <a:prstGeom prst="rect">
            <a:avLst/>
          </a:prstGeom>
          <a:noFill/>
        </p:spPr>
        <p:txBody>
          <a:bodyPr wrap="square" rtlCol="0">
            <a:spAutoFit/>
          </a:bodyPr>
          <a:lstStyle/>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Explanation of Coefficients: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07000"/>
              </a:lnSpc>
              <a:spcAft>
                <a:spcPts val="12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projected value of Price when all predictor variables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lotsize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bedrooms, bathrooms, storeys,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garagepl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zero is known as the intercept (68860.08).</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Practically speaking, it's the starting point cost of a house with zero bedrooms, zero bathrooms, zero levels, zero garage spaces, and zero lot size.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It's only a baseline and has no real-world significance.</a:t>
            </a:r>
          </a:p>
          <a:p>
            <a:pPr marL="285750" lvl="0" indent="-285750">
              <a:lnSpc>
                <a:spcPct val="107000"/>
              </a:lnSpc>
              <a:spcAft>
                <a:spcPts val="800"/>
              </a:spcAft>
              <a:buFont typeface="Arial" panose="020B0604020202020204" pitchFamily="34" charset="0"/>
              <a:buChar char="•"/>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endParaRPr lang="en-IN" kern="0" dirty="0">
              <a:latin typeface="Times New Roman" panose="02020603050405020304" pitchFamily="18"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633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734-5B0C-D82E-FBD2-7C5FFE018DC3}"/>
              </a:ext>
            </a:extLst>
          </p:cNvPr>
          <p:cNvSpPr>
            <a:spLocks noGrp="1"/>
          </p:cNvSpPr>
          <p:nvPr>
            <p:ph type="title"/>
          </p:nvPr>
        </p:nvSpPr>
        <p:spPr>
          <a:xfrm>
            <a:off x="423081" y="287848"/>
            <a:ext cx="10649866" cy="625139"/>
          </a:xfrm>
        </p:spPr>
        <p:txBody>
          <a:bodyPr>
            <a:normAutofit/>
          </a:bodyPr>
          <a:lstStyle/>
          <a:p>
            <a:r>
              <a:rPr lang="en-US" sz="3200" b="1" kern="1200" cap="none" spc="0" baseline="0" dirty="0">
                <a:solidFill>
                  <a:schemeClr val="tx1"/>
                </a:solidFill>
                <a:latin typeface="+mj-lt"/>
                <a:ea typeface="+mj-ea"/>
                <a:cs typeface="+mj-cs"/>
              </a:rPr>
              <a:t>The</a:t>
            </a:r>
            <a:r>
              <a:rPr lang="en-US" sz="3200" b="1" kern="1200" cap="none" spc="0" baseline="0" dirty="0">
                <a:solidFill>
                  <a:schemeClr val="tx1"/>
                </a:solidFill>
                <a:effectLst/>
                <a:latin typeface="+mj-lt"/>
                <a:ea typeface="+mj-ea"/>
                <a:cs typeface="+mj-cs"/>
              </a:rPr>
              <a:t> </a:t>
            </a:r>
            <a:r>
              <a:rPr lang="en-US" sz="3200" b="1" kern="1200" cap="none" spc="0" baseline="0" dirty="0">
                <a:solidFill>
                  <a:schemeClr val="tx1"/>
                </a:solidFill>
                <a:latin typeface="+mj-lt"/>
                <a:ea typeface="+mj-ea"/>
                <a:cs typeface="+mj-cs"/>
              </a:rPr>
              <a:t>Regression Model </a:t>
            </a:r>
            <a:endParaRPr lang="en-IN" dirty="0"/>
          </a:p>
        </p:txBody>
      </p:sp>
      <p:sp>
        <p:nvSpPr>
          <p:cNvPr id="4" name="TextBox 3">
            <a:extLst>
              <a:ext uri="{FF2B5EF4-FFF2-40B4-BE49-F238E27FC236}">
                <a16:creationId xmlns:a16="http://schemas.microsoft.com/office/drawing/2014/main" id="{41510290-A955-B196-7277-C73CF0B38C69}"/>
              </a:ext>
            </a:extLst>
          </p:cNvPr>
          <p:cNvSpPr txBox="1"/>
          <p:nvPr/>
        </p:nvSpPr>
        <p:spPr>
          <a:xfrm>
            <a:off x="805219" y="1139588"/>
            <a:ext cx="8968284" cy="5234382"/>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Coefficients:</a:t>
            </a: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lotsize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(9803.997651): Assuming all other factors stay the same, the estimated cost of the house rises by roughly $9,804 for every square foot that the lot size grows.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Bedrooms (2270.959106): Adding a bedroom raises the estimated cost of the house by about $2,271, assuming all other factors remain unchanged.</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Bathrooms (851.175781): Adding a bathroom raises the estimated cost by about $8,510, assuming that no other factors change.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stories (6817.991980): Adding one story to a house raises the estimated price by about $6,818, assuming all other factors remain the same.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garagepl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(4953.332018): Assuming all other factors remain the same, an extra garage spot raises the estimated price by about $4,953. </a:t>
            </a:r>
          </a:p>
          <a:p>
            <a:pPr>
              <a:lnSpc>
                <a:spcPct val="107000"/>
              </a:lnSpc>
              <a:spcAft>
                <a:spcPts val="8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These coefficients show how changes in these variables will affect the expected price of a home by indicating the estimated impact of each predictor variable on that price.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355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F6E7-21B6-CEF5-1038-6FBA3BB0D252}"/>
              </a:ext>
            </a:extLst>
          </p:cNvPr>
          <p:cNvSpPr>
            <a:spLocks noGrp="1"/>
          </p:cNvSpPr>
          <p:nvPr>
            <p:ph type="title"/>
          </p:nvPr>
        </p:nvSpPr>
        <p:spPr>
          <a:xfrm>
            <a:off x="989400" y="395289"/>
            <a:ext cx="10213200" cy="744299"/>
          </a:xfrm>
        </p:spPr>
        <p:txBody>
          <a:bodyPr/>
          <a:lstStyle/>
          <a:p>
            <a:r>
              <a:rPr lang="en-CA" b="1" dirty="0"/>
              <a:t>Regression</a:t>
            </a:r>
            <a:r>
              <a:rPr lang="en-CA" sz="1800" b="1" dirty="0">
                <a:effectLst/>
                <a:latin typeface="Times New Roman" panose="02020603050405020304" pitchFamily="18" charset="0"/>
                <a:ea typeface="Times New Roman" panose="02020603050405020304" pitchFamily="18" charset="0"/>
              </a:rPr>
              <a:t> </a:t>
            </a:r>
            <a:r>
              <a:rPr lang="en-CA" b="1" dirty="0"/>
              <a:t>Model key metrics </a:t>
            </a:r>
            <a:endParaRPr lang="en-IN" b="1" dirty="0"/>
          </a:p>
        </p:txBody>
      </p:sp>
      <p:sp>
        <p:nvSpPr>
          <p:cNvPr id="3" name="TextBox 2">
            <a:extLst>
              <a:ext uri="{FF2B5EF4-FFF2-40B4-BE49-F238E27FC236}">
                <a16:creationId xmlns:a16="http://schemas.microsoft.com/office/drawing/2014/main" id="{1B9AA86A-6D73-B3BC-2E7A-860DF5F270D2}"/>
              </a:ext>
            </a:extLst>
          </p:cNvPr>
          <p:cNvSpPr txBox="1"/>
          <p:nvPr/>
        </p:nvSpPr>
        <p:spPr>
          <a:xfrm>
            <a:off x="839337" y="1303362"/>
            <a:ext cx="9894627" cy="4984313"/>
          </a:xfrm>
          <a:prstGeom prst="rect">
            <a:avLst/>
          </a:prstGeom>
          <a:noFill/>
        </p:spPr>
        <p:txBody>
          <a:bodyPr wrap="square" rtlCol="0">
            <a:spAutoFit/>
          </a:bodyPr>
          <a:lstStyle/>
          <a:p>
            <a:pPr>
              <a:lnSpc>
                <a:spcPct val="107000"/>
              </a:lnSpc>
              <a:spcBef>
                <a:spcPts val="1400"/>
              </a:spcBef>
              <a:spcAft>
                <a:spcPts val="40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Coefficient of Determination (R²)</a:t>
            </a:r>
          </a:p>
          <a:p>
            <a:pPr marL="285750" indent="-285750">
              <a:lnSpc>
                <a:spcPct val="107000"/>
              </a:lnSpc>
              <a:spcBef>
                <a:spcPts val="1400"/>
              </a:spcBef>
              <a:spcAft>
                <a:spcPts val="400"/>
              </a:spcAft>
              <a:buFont typeface="Arial" panose="020B0604020202020204" pitchFamily="34" charset="0"/>
              <a:buChar char="•"/>
            </a:pPr>
            <a:r>
              <a:rPr lang="en-IN" sz="1800" b="1"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R² (R-squared)</a:t>
            </a:r>
            <a:r>
              <a:rPr lang="en-IN"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 0.45</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dependent variable (price) and the independent variables (ID,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lotsize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bedrooms, bathrooms, stories, garage pl,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recroom</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fullbase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air conditioning) together account for the percentage of the dependent variable's volatility that can be predicted using R².</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 an R2 of 0.45, the independent variables in your model may account for 45% of the variation in the price.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Put another way, variables including lot size, number of bedrooms, bathrooms, storeys, garage locations, leisure room, kind of basement, and air conditioning presence account for 45% of the variation in home pricing. </a:t>
            </a:r>
          </a:p>
          <a:p>
            <a:pPr>
              <a:lnSpc>
                <a:spcPct val="107000"/>
              </a:lnSpc>
              <a:spcAft>
                <a:spcPts val="1200"/>
              </a:spcAft>
            </a:pPr>
            <a:r>
              <a:rPr lang="en-IN" sz="1800" b="1" kern="0" dirty="0">
                <a:effectLst/>
                <a:latin typeface="Times New Roman" panose="02020603050405020304" pitchFamily="18" charset="0"/>
                <a:ea typeface="Aptos" panose="020B0004020202020204" pitchFamily="34" charset="0"/>
                <a:cs typeface="Times New Roman" panose="02020603050405020304" pitchFamily="18" charset="0"/>
              </a:rPr>
              <a:t>Output from Python Code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R2: 0.45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Adj_R2: 0.44</a:t>
            </a:r>
            <a:endParaRPr lang="en-I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28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A08E-90DE-4D48-52F9-41EF8DD7EBA6}"/>
              </a:ext>
            </a:extLst>
          </p:cNvPr>
          <p:cNvSpPr>
            <a:spLocks noGrp="1"/>
          </p:cNvSpPr>
          <p:nvPr>
            <p:ph type="title"/>
          </p:nvPr>
        </p:nvSpPr>
        <p:spPr/>
        <p:txBody>
          <a:bodyPr/>
          <a:lstStyle/>
          <a:p>
            <a:r>
              <a:rPr lang="en-CA" b="1" dirty="0"/>
              <a:t>Regression</a:t>
            </a:r>
            <a:r>
              <a:rPr lang="en-CA" sz="1800" b="1" dirty="0">
                <a:effectLst/>
                <a:latin typeface="Times New Roman" panose="02020603050405020304" pitchFamily="18" charset="0"/>
                <a:ea typeface="Times New Roman" panose="02020603050405020304" pitchFamily="18" charset="0"/>
              </a:rPr>
              <a:t> </a:t>
            </a:r>
            <a:r>
              <a:rPr lang="en-CA" b="1" dirty="0"/>
              <a:t>Model key metrics </a:t>
            </a:r>
            <a:endParaRPr lang="en-IN" dirty="0"/>
          </a:p>
        </p:txBody>
      </p:sp>
      <p:sp>
        <p:nvSpPr>
          <p:cNvPr id="3" name="TextBox 2">
            <a:extLst>
              <a:ext uri="{FF2B5EF4-FFF2-40B4-BE49-F238E27FC236}">
                <a16:creationId xmlns:a16="http://schemas.microsoft.com/office/drawing/2014/main" id="{377DED94-1A62-E01F-0E39-65F86D21D714}"/>
              </a:ext>
            </a:extLst>
          </p:cNvPr>
          <p:cNvSpPr txBox="1"/>
          <p:nvPr/>
        </p:nvSpPr>
        <p:spPr>
          <a:xfrm>
            <a:off x="989400" y="1992573"/>
            <a:ext cx="10433776" cy="4382866"/>
          </a:xfrm>
          <a:prstGeom prst="rect">
            <a:avLst/>
          </a:prstGeom>
          <a:noFill/>
        </p:spPr>
        <p:txBody>
          <a:bodyPr wrap="square" rtlCol="0">
            <a:spAutoFit/>
          </a:bodyPr>
          <a:lstStyle/>
          <a:p>
            <a:pPr>
              <a:lnSpc>
                <a:spcPct val="107000"/>
              </a:lnSpc>
              <a:spcBef>
                <a:spcPts val="1400"/>
              </a:spcBef>
              <a:spcAft>
                <a:spcPts val="40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 Absolute Error (MAE)</a:t>
            </a:r>
            <a:endParaRPr lang="en-I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800"/>
              </a:spcAft>
              <a:buFont typeface="Arial" panose="020B0604020202020204" pitchFamily="34" charset="0"/>
              <a:buChar char="●"/>
            </a:pPr>
            <a:r>
              <a:rPr lang="en-IN" sz="1800" b="1"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MAE</a:t>
            </a:r>
            <a:r>
              <a:rPr lang="en-IN"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 13644.96</a:t>
            </a:r>
            <a:endParaRPr lang="en-IN"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Without taking into account the direction of the errors—that is, whether they are underestimates or overestimates—MAE calculates the average size of the errors in a set of forecasts.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 a mean absolute error (MAE) of 13644.96, the model's estimates for the price are, on average, $13,644.96 off.</a:t>
            </a:r>
          </a:p>
          <a:p>
            <a:pPr>
              <a:lnSpc>
                <a:spcPct val="107000"/>
              </a:lnSpc>
              <a:spcAft>
                <a:spcPts val="1200"/>
              </a:spcAft>
            </a:pPr>
            <a:r>
              <a:rPr lang="en-IN" sz="1800" b="1" kern="0" dirty="0">
                <a:effectLst/>
                <a:latin typeface="Times New Roman" panose="02020603050405020304" pitchFamily="18" charset="0"/>
                <a:ea typeface="Aptos" panose="020B0004020202020204" pitchFamily="34" charset="0"/>
                <a:cs typeface="Times New Roman" panose="02020603050405020304" pitchFamily="18" charset="0"/>
              </a:rPr>
              <a:t>Output from Python Code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Mean Absolute Error: 13644.96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Mean Squared Error: 302804397.42</a:t>
            </a:r>
            <a:endParaRPr lang="en-IN" dirty="0"/>
          </a:p>
        </p:txBody>
      </p:sp>
    </p:spTree>
    <p:extLst>
      <p:ext uri="{BB962C8B-B14F-4D97-AF65-F5344CB8AC3E}">
        <p14:creationId xmlns:p14="http://schemas.microsoft.com/office/powerpoint/2010/main" val="22053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989400" y="395289"/>
            <a:ext cx="10213200" cy="621469"/>
          </a:xfrm>
        </p:spPr>
        <p:txBody>
          <a:bodyPr/>
          <a:lstStyle/>
          <a:p>
            <a:r>
              <a:rPr lang="en-CA" b="1" dirty="0"/>
              <a:t>Regression</a:t>
            </a:r>
            <a:r>
              <a:rPr lang="en-CA" sz="1800" b="1" dirty="0">
                <a:effectLst/>
                <a:latin typeface="Times New Roman" panose="02020603050405020304" pitchFamily="18" charset="0"/>
                <a:ea typeface="Times New Roman" panose="02020603050405020304" pitchFamily="18" charset="0"/>
              </a:rPr>
              <a:t> </a:t>
            </a:r>
            <a:r>
              <a:rPr lang="en-CA" b="1" dirty="0"/>
              <a:t>Model key metrics </a:t>
            </a:r>
            <a:endParaRPr lang="en-IN" dirty="0"/>
          </a:p>
        </p:txBody>
      </p:sp>
      <p:sp>
        <p:nvSpPr>
          <p:cNvPr id="3" name="TextBox 2">
            <a:extLst>
              <a:ext uri="{FF2B5EF4-FFF2-40B4-BE49-F238E27FC236}">
                <a16:creationId xmlns:a16="http://schemas.microsoft.com/office/drawing/2014/main" id="{0CF063AD-C560-DC28-A633-F3240F255B9A}"/>
              </a:ext>
            </a:extLst>
          </p:cNvPr>
          <p:cNvSpPr txBox="1"/>
          <p:nvPr/>
        </p:nvSpPr>
        <p:spPr>
          <a:xfrm>
            <a:off x="907575" y="1132812"/>
            <a:ext cx="9996985" cy="5663473"/>
          </a:xfrm>
          <a:prstGeom prst="rect">
            <a:avLst/>
          </a:prstGeom>
          <a:noFill/>
        </p:spPr>
        <p:txBody>
          <a:bodyPr wrap="square" rtlCol="0">
            <a:spAutoFit/>
          </a:bodyPr>
          <a:lstStyle/>
          <a:p>
            <a:pPr>
              <a:lnSpc>
                <a:spcPct val="107000"/>
              </a:lnSpc>
              <a:spcBef>
                <a:spcPts val="1400"/>
              </a:spcBef>
              <a:spcAft>
                <a:spcPts val="40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Root Mean Squared Error (RMSE)</a:t>
            </a:r>
            <a:endParaRPr lang="en-I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1200"/>
              </a:spcBef>
              <a:spcAft>
                <a:spcPts val="800"/>
              </a:spcAft>
              <a:buFont typeface="Arial" panose="020B0604020202020204" pitchFamily="34" charset="0"/>
              <a:buChar char="●"/>
            </a:pPr>
            <a:r>
              <a:rPr lang="en-IN" sz="1800" b="1"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RMSE</a:t>
            </a:r>
            <a:r>
              <a:rPr lang="en-IN"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 17401.28</a:t>
            </a:r>
            <a:endParaRPr lang="en-IN"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root mean square error (RMSE) quantifies the degree of dispersion of these residuals, or prediction errors, by taking the square root of the average of the squared disparities between the actual and anticipated values.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 an RMSE of 17401.28, the model's estimated Price forecasts usually differ by about $17,401.28 from the actual Price. </a:t>
            </a:r>
          </a:p>
          <a:p>
            <a:pPr>
              <a:lnSpc>
                <a:spcPct val="107000"/>
              </a:lnSpc>
              <a:spcAft>
                <a:spcPts val="1200"/>
              </a:spcAft>
            </a:pPr>
            <a:r>
              <a:rPr lang="en-IN" sz="1800" b="1" kern="0" dirty="0">
                <a:effectLst/>
                <a:latin typeface="Times New Roman" panose="02020603050405020304" pitchFamily="18" charset="0"/>
                <a:ea typeface="Aptos" panose="020B0004020202020204" pitchFamily="34" charset="0"/>
                <a:cs typeface="Times New Roman" panose="02020603050405020304" pitchFamily="18" charset="0"/>
              </a:rPr>
              <a:t>Output from Python Code :</a:t>
            </a: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Root Mean Squared Error: 17401.28</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Based on the chosen independent variables, the model somewhat explains the variance in house prices, as indicated by the R2 value of 0.45. </a:t>
            </a:r>
            <a:br>
              <a:rPr lang="en-IN" sz="1800" kern="0" dirty="0">
                <a:effectLst/>
                <a:latin typeface="Times New Roman" panose="02020603050405020304" pitchFamily="18" charset="0"/>
                <a:ea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rPr>
              <a:t>The model's estimates for house prices are, on average, around $13,644.96 off, according to the MAE of 13644.96.</a:t>
            </a:r>
            <a:br>
              <a:rPr lang="en-IN" sz="1800" kern="0" dirty="0">
                <a:effectLst/>
                <a:latin typeface="Times New Roman" panose="02020603050405020304" pitchFamily="18" charset="0"/>
                <a:ea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rPr>
              <a:t>The average magnitude of error in the model's predictions is roughly $17,401.28, according to the RMSE of 17401.28. </a:t>
            </a:r>
            <a:endParaRPr lang="en-IN" dirty="0"/>
          </a:p>
        </p:txBody>
      </p:sp>
    </p:spTree>
    <p:extLst>
      <p:ext uri="{BB962C8B-B14F-4D97-AF65-F5344CB8AC3E}">
        <p14:creationId xmlns:p14="http://schemas.microsoft.com/office/powerpoint/2010/main" val="426880077"/>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
  <TotalTime>331</TotalTime>
  <Words>1547</Words>
  <Application>Microsoft Office PowerPoint</Application>
  <PresentationFormat>Widescreen</PresentationFormat>
  <Paragraphs>180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Avenir Next LT Pro</vt:lpstr>
      <vt:lpstr>Goudy Old Style</vt:lpstr>
      <vt:lpstr>Symbol</vt:lpstr>
      <vt:lpstr>Times New Roman</vt:lpstr>
      <vt:lpstr>Wingdings</vt:lpstr>
      <vt:lpstr>FrostyVTI</vt:lpstr>
      <vt:lpstr>         Introduction to Data Analysis (DATA 1200) Assignment #2 – Predictive Modeling  Professor: Omar Altrad  </vt:lpstr>
      <vt:lpstr>PowerPoint Presentation</vt:lpstr>
      <vt:lpstr>PowerPoint Presentation</vt:lpstr>
      <vt:lpstr>PowerPoint Presentation</vt:lpstr>
      <vt:lpstr>PowerPoint Presentation</vt:lpstr>
      <vt:lpstr>The Regression Model </vt:lpstr>
      <vt:lpstr>Regression Model key metrics </vt:lpstr>
      <vt:lpstr>Regression Model key metrics </vt:lpstr>
      <vt:lpstr>Regression Model key metrics </vt:lpstr>
      <vt:lpstr>PowerPoint Presentation</vt:lpstr>
      <vt:lpstr>Ways to help improve the performance of the Regression model</vt:lpstr>
      <vt:lpstr>Ways to help improve the performance of the Regression model</vt:lpstr>
      <vt:lpstr>Ways to help improve the performance of the Regression model</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Data- 1205  Visualization Leadership</dc:title>
  <dc:creator>Parth Prajapati</dc:creator>
  <cp:lastModifiedBy>Sayali Kumbhar</cp:lastModifiedBy>
  <cp:revision>24</cp:revision>
  <dcterms:created xsi:type="dcterms:W3CDTF">2024-02-16T23:26:31Z</dcterms:created>
  <dcterms:modified xsi:type="dcterms:W3CDTF">2024-06-17T03:19:44Z</dcterms:modified>
</cp:coreProperties>
</file>