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6" r:id="rId3"/>
    <p:sldId id="257" r:id="rId4"/>
    <p:sldId id="259" r:id="rId5"/>
    <p:sldId id="258" r:id="rId6"/>
    <p:sldId id="260" r:id="rId7"/>
    <p:sldId id="261" r:id="rId8"/>
    <p:sldId id="263" r:id="rId9"/>
    <p:sldId id="266" r:id="rId10"/>
    <p:sldId id="267" r:id="rId11"/>
    <p:sldId id="262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8C94F32-3557-42ED-A108-2D4B92AD604D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sdot/flight-dela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FLIGHT DELAY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77072"/>
            <a:ext cx="8219256" cy="2160240"/>
          </a:xfrm>
        </p:spPr>
        <p:txBody>
          <a:bodyPr>
            <a:normAutofit/>
          </a:bodyPr>
          <a:lstStyle/>
          <a:p>
            <a:r>
              <a:rPr lang="en-IN" dirty="0" smtClean="0"/>
              <a:t>GROUP MEMBERS – </a:t>
            </a:r>
            <a:r>
              <a:rPr lang="en-IN" dirty="0" err="1" smtClean="0"/>
              <a:t>Roshni</a:t>
            </a:r>
            <a:r>
              <a:rPr lang="en-IN" dirty="0" smtClean="0"/>
              <a:t> </a:t>
            </a:r>
            <a:r>
              <a:rPr lang="en-IN" dirty="0" err="1" smtClean="0"/>
              <a:t>Bhirad</a:t>
            </a:r>
            <a:r>
              <a:rPr lang="en-IN" dirty="0" smtClean="0"/>
              <a:t> (PC-07)</a:t>
            </a:r>
          </a:p>
          <a:p>
            <a:r>
              <a:rPr lang="en-IN" dirty="0"/>
              <a:t>	</a:t>
            </a:r>
            <a:r>
              <a:rPr lang="en-IN" dirty="0" smtClean="0"/>
              <a:t>		     </a:t>
            </a:r>
            <a:r>
              <a:rPr lang="en-IN" dirty="0" err="1" smtClean="0"/>
              <a:t>Sayali</a:t>
            </a:r>
            <a:r>
              <a:rPr lang="en-IN" dirty="0" smtClean="0"/>
              <a:t> </a:t>
            </a:r>
            <a:r>
              <a:rPr lang="en-IN" dirty="0" err="1" smtClean="0"/>
              <a:t>Parulekar</a:t>
            </a:r>
            <a:r>
              <a:rPr lang="en-IN" dirty="0" smtClean="0"/>
              <a:t> (PC-09)</a:t>
            </a:r>
          </a:p>
          <a:p>
            <a:r>
              <a:rPr lang="en-IN" dirty="0"/>
              <a:t>	</a:t>
            </a:r>
            <a:r>
              <a:rPr lang="en-IN" dirty="0" smtClean="0"/>
              <a:t>		     </a:t>
            </a:r>
            <a:r>
              <a:rPr lang="en-IN" dirty="0" err="1" smtClean="0"/>
              <a:t>Sanchita</a:t>
            </a:r>
            <a:r>
              <a:rPr lang="en-IN" dirty="0" smtClean="0"/>
              <a:t> </a:t>
            </a:r>
            <a:r>
              <a:rPr lang="en-IN" dirty="0" err="1" smtClean="0"/>
              <a:t>Biswas</a:t>
            </a:r>
            <a:r>
              <a:rPr lang="en-IN" dirty="0" smtClean="0"/>
              <a:t> (PC-14</a:t>
            </a:r>
            <a:r>
              <a:rPr lang="en-IN" dirty="0" smtClean="0"/>
              <a:t>)</a:t>
            </a:r>
          </a:p>
          <a:p>
            <a:r>
              <a:rPr lang="en-IN" dirty="0"/>
              <a:t>	</a:t>
            </a:r>
            <a:r>
              <a:rPr lang="en-IN" dirty="0" smtClean="0"/>
              <a:t>		     </a:t>
            </a:r>
            <a:r>
              <a:rPr lang="en-IN" dirty="0" err="1"/>
              <a:t>Aarushi</a:t>
            </a:r>
            <a:r>
              <a:rPr lang="en-IN" dirty="0"/>
              <a:t> Gupta(PC- 23)</a:t>
            </a:r>
          </a:p>
          <a:p>
            <a:r>
              <a:rPr lang="en-IN" dirty="0"/>
              <a:t>	</a:t>
            </a:r>
            <a:r>
              <a:rPr lang="en-IN" dirty="0" smtClean="0"/>
              <a:t>		     </a:t>
            </a:r>
            <a:r>
              <a:rPr lang="en-IN" dirty="0" err="1" smtClean="0"/>
              <a:t>Shruti</a:t>
            </a:r>
            <a:r>
              <a:rPr lang="en-IN" dirty="0" smtClean="0"/>
              <a:t> Gupta (</a:t>
            </a:r>
            <a:r>
              <a:rPr lang="en-IN" dirty="0" smtClean="0"/>
              <a:t>PC- </a:t>
            </a:r>
            <a:r>
              <a:rPr lang="en-IN" smtClean="0"/>
              <a:t>38 )</a:t>
            </a:r>
            <a:r>
              <a:rPr lang="en-IN" dirty="0" smtClean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7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25856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Error Bar</a:t>
            </a:r>
            <a:endParaRPr lang="en-IN" sz="32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1728550"/>
            <a:ext cx="7259063" cy="39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0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 MINING TECHNIQUE USED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500" dirty="0" smtClean="0">
                <a:latin typeface="Calibri Light" pitchFamily="34" charset="0"/>
                <a:cs typeface="Calibri Light" pitchFamily="34" charset="0"/>
              </a:rPr>
              <a:t>REGRESSION-</a:t>
            </a:r>
          </a:p>
          <a:p>
            <a:pPr lvl="2"/>
            <a:r>
              <a:rPr lang="en-IN" sz="3500" dirty="0" smtClean="0">
                <a:latin typeface="Calibri Light" pitchFamily="34" charset="0"/>
                <a:cs typeface="Calibri Light" pitchFamily="34" charset="0"/>
              </a:rPr>
              <a:t>At first we used linear regression model. </a:t>
            </a:r>
          </a:p>
          <a:p>
            <a:pPr lvl="2"/>
            <a:r>
              <a:rPr lang="en-IN" sz="3500" dirty="0" smtClean="0">
                <a:latin typeface="Calibri Light" pitchFamily="34" charset="0"/>
                <a:cs typeface="Calibri Light" pitchFamily="34" charset="0"/>
              </a:rPr>
              <a:t>As a result, </a:t>
            </a:r>
            <a:r>
              <a:rPr lang="en-US" sz="3500" dirty="0" smtClean="0">
                <a:latin typeface="Calibri Light" pitchFamily="34" charset="0"/>
                <a:cs typeface="Calibri Light" pitchFamily="34" charset="0"/>
              </a:rPr>
              <a:t>the model underestimated </a:t>
            </a:r>
            <a:r>
              <a:rPr lang="en-US" sz="3500" dirty="0">
                <a:latin typeface="Calibri Light" pitchFamily="34" charset="0"/>
                <a:cs typeface="Calibri Light" pitchFamily="34" charset="0"/>
              </a:rPr>
              <a:t>the large </a:t>
            </a:r>
            <a:r>
              <a:rPr lang="en-US" sz="3500" dirty="0" smtClean="0">
                <a:latin typeface="Calibri Light" pitchFamily="34" charset="0"/>
                <a:cs typeface="Calibri Light" pitchFamily="34" charset="0"/>
              </a:rPr>
              <a:t>delays.</a:t>
            </a:r>
          </a:p>
          <a:p>
            <a:pPr lvl="2"/>
            <a:r>
              <a:rPr lang="en-US" sz="3500" dirty="0" smtClean="0">
                <a:latin typeface="Calibri Light" pitchFamily="34" charset="0"/>
                <a:cs typeface="Calibri Light" pitchFamily="34" charset="0"/>
              </a:rPr>
              <a:t>So, we extended </a:t>
            </a:r>
            <a:r>
              <a:rPr lang="en-US" sz="3500" dirty="0">
                <a:latin typeface="Calibri Light" pitchFamily="34" charset="0"/>
                <a:cs typeface="Calibri Light" pitchFamily="34" charset="0"/>
              </a:rPr>
              <a:t>the previous fit by using a polynomial rather than a linear </a:t>
            </a:r>
            <a:r>
              <a:rPr lang="en-US" sz="3500" dirty="0" smtClean="0">
                <a:latin typeface="Calibri Light" pitchFamily="34" charset="0"/>
                <a:cs typeface="Calibri Light" pitchFamily="34" charset="0"/>
              </a:rPr>
              <a:t>function.</a:t>
            </a:r>
          </a:p>
          <a:p>
            <a:pPr lvl="2"/>
            <a:r>
              <a:rPr lang="en-US" sz="3500" dirty="0">
                <a:latin typeface="Calibri Light" pitchFamily="34" charset="0"/>
                <a:cs typeface="Calibri Light" pitchFamily="34" charset="0"/>
              </a:rPr>
              <a:t>We </a:t>
            </a:r>
            <a:r>
              <a:rPr lang="en-US" sz="3500" dirty="0" smtClean="0">
                <a:latin typeface="Calibri Light" pitchFamily="34" charset="0"/>
                <a:cs typeface="Calibri Light" pitchFamily="34" charset="0"/>
              </a:rPr>
              <a:t>observed  </a:t>
            </a:r>
            <a:r>
              <a:rPr lang="en-US" sz="3500" dirty="0">
                <a:latin typeface="Calibri Light" pitchFamily="34" charset="0"/>
                <a:cs typeface="Calibri Light" pitchFamily="34" charset="0"/>
              </a:rPr>
              <a:t>that a polynomial fit </a:t>
            </a:r>
            <a:r>
              <a:rPr lang="en-US" sz="3500" dirty="0" smtClean="0">
                <a:latin typeface="Calibri Light" pitchFamily="34" charset="0"/>
                <a:cs typeface="Calibri Light" pitchFamily="34" charset="0"/>
              </a:rPr>
              <a:t>improved the MSE score slightly.</a:t>
            </a:r>
          </a:p>
          <a:p>
            <a:pPr lvl="2"/>
            <a:r>
              <a:rPr lang="en-IN" sz="3500" dirty="0" smtClean="0">
                <a:latin typeface="Calibri Light" pitchFamily="34" charset="0"/>
                <a:cs typeface="Calibri Light" pitchFamily="34" charset="0"/>
              </a:rPr>
              <a:t>Then we used Ridge Regularization for better accuracy. </a:t>
            </a:r>
            <a:endParaRPr lang="en-IN" sz="3500" dirty="0">
              <a:latin typeface="Calibri Light" pitchFamily="34" charset="0"/>
              <a:cs typeface="Calibri Light" pitchFamily="34" charset="0"/>
            </a:endParaRPr>
          </a:p>
          <a:p>
            <a:pPr lvl="2"/>
            <a:endParaRPr lang="en-US" sz="32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 ACCURACY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We used the values of </a:t>
            </a:r>
            <a:r>
              <a:rPr lang="en-IN" sz="3200" dirty="0">
                <a:latin typeface="Calibri Light" pitchFamily="34" charset="0"/>
                <a:cs typeface="Calibri Light" pitchFamily="34" charset="0"/>
              </a:rPr>
              <a:t>M</a:t>
            </a:r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ean Square Error to find out the accuracy of our predictions.</a:t>
            </a:r>
          </a:p>
          <a:p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According the final value, our MSE was approximately equal to 60.98 which is exactly 7.81 minutes of error in prediction.</a:t>
            </a:r>
            <a:endParaRPr lang="en-IN" sz="32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1069848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THANK YOU!!!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2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PROBLEM STATEMENT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 Light" pitchFamily="34" charset="0"/>
                <a:cs typeface="Calibri Light" pitchFamily="34" charset="0"/>
              </a:rPr>
              <a:t>Flying for business is full of uncertainty. For travelers with a tight connection window or an arrival time close to an important meeting, even a short flight delay can cause serious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anxiety.</a:t>
            </a:r>
          </a:p>
          <a:p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We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want to help our customers mitigate these scenarios by predicting flight delays prior to their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trips.</a:t>
            </a:r>
          </a:p>
          <a:p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To develop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a model aimed at predicting flight delays at take-off. The purpose is not to obtain the best possible prediction but rather to emphasize on the various steps needed to build such a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model</a:t>
            </a: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IN" sz="20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DATASET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Datasets used are –</a:t>
            </a:r>
          </a:p>
          <a:p>
            <a:pPr marL="1010412" lvl="2" indent="-342900"/>
            <a:r>
              <a:rPr lang="en-IN" dirty="0">
                <a:latin typeface="Calibri Light" pitchFamily="34" charset="0"/>
                <a:cs typeface="Calibri Light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airports.csv</a:t>
            </a:r>
          </a:p>
          <a:p>
            <a:pPr marL="1010412" lvl="2" indent="-342900"/>
            <a:r>
              <a:rPr lang="en-IN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airlines.csv</a:t>
            </a:r>
          </a:p>
          <a:p>
            <a:pPr marL="1010412" lvl="2" indent="-342900"/>
            <a:r>
              <a:rPr lang="en-IN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flights.csv</a:t>
            </a:r>
          </a:p>
          <a:p>
            <a:pPr marL="1010412" lvl="2" indent="-342900"/>
            <a:endParaRPr lang="en-IN" dirty="0" smtClean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The flight delay and cancellation data was collected and published by the DOT's Bureau of Transportation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Statistics, which we accessed at </a:t>
            </a:r>
            <a:r>
              <a:rPr lang="en-US" dirty="0" err="1" smtClean="0">
                <a:latin typeface="Calibri Light" pitchFamily="34" charset="0"/>
                <a:cs typeface="Calibri Light" pitchFamily="34" charset="0"/>
              </a:rPr>
              <a:t>Kaggle</a:t>
            </a:r>
            <a:endParaRPr lang="en-US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IN" dirty="0">
                <a:latin typeface="Calibri Light" pitchFamily="34" charset="0"/>
                <a:cs typeface="Calibri Light" pitchFamily="34" charset="0"/>
                <a:hlinkClick r:id="rId2"/>
              </a:rPr>
              <a:t>https://www.kaggle.com/usdot/flight-delays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LET’S HAVE A CLOSER LOOK AT THE DATASETS…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2585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flights.csv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YEAR, MONTH, DAY, DAY_OF_WEEK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dates of the flight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AIRLINE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An identification number assigned by US DOT to identify a unique airline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ORIGIN_AIRPORT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 and </a:t>
            </a:r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DESTINATION_AIRPORT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code attributed by IATA to identify the airports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SCHEDULED_DEPARTURE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 and </a:t>
            </a:r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SCHEDULED_ARRIVAL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 : scheduled times of take-off and landing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DEPARTURE_TIME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 and </a:t>
            </a:r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ARRIVAL_TIME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real times at which take-off and landing took place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DEPARTURE_DELAY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 and </a:t>
            </a:r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ARRIVAL_DELAY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difference (in minutes) between planned and real times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DISTANCE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distance (in miles)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7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93808"/>
          </a:xfrm>
        </p:spPr>
        <p:txBody>
          <a:bodyPr>
            <a:normAutofit fontScale="77500" lnSpcReduction="20000"/>
          </a:bodyPr>
          <a:lstStyle/>
          <a:p>
            <a:r>
              <a:rPr lang="en-IN" sz="3300" dirty="0" smtClean="0">
                <a:latin typeface="Calibri Light" pitchFamily="34" charset="0"/>
                <a:cs typeface="Calibri Light" pitchFamily="34" charset="0"/>
              </a:rPr>
              <a:t>airlines.csv</a:t>
            </a:r>
            <a:endParaRPr lang="en-IN" sz="3300" dirty="0">
              <a:latin typeface="Calibri Light" pitchFamily="34" charset="0"/>
              <a:cs typeface="Calibri Light" pitchFamily="34" charset="0"/>
            </a:endParaRPr>
          </a:p>
          <a:p>
            <a:endParaRPr lang="en-IN" sz="3300" dirty="0" smtClean="0">
              <a:latin typeface="Calibri Light" pitchFamily="34" charset="0"/>
              <a:cs typeface="Calibri Light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33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IATA_CODE</a:t>
            </a:r>
            <a:r>
              <a:rPr lang="en-IN" sz="3300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Airline Identifier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AIRLINE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: Airport’s name</a:t>
            </a:r>
          </a:p>
          <a:p>
            <a:pPr marL="1010412" lvl="2" indent="-342900"/>
            <a:endParaRPr lang="en-IN" sz="2800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IN" sz="3300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airports.csv</a:t>
            </a:r>
            <a:endParaRPr lang="en-IN" sz="3300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endParaRPr lang="en-US" sz="3300" dirty="0">
              <a:latin typeface="Calibri Light" pitchFamily="34" charset="0"/>
              <a:cs typeface="Calibri Light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33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IATA_CODE </a:t>
            </a: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Location Identifier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AIRLINE 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Airport’s name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CITY 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Atlanta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STATE 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Georgia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COUNTRY 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Country name of the airport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LATITUDE 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Latitude of the airport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LONGITUDE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Longitude of the airport</a:t>
            </a:r>
          </a:p>
          <a:p>
            <a:pPr marL="411480" lvl="1" indent="0">
              <a:buNone/>
            </a:pPr>
            <a:r>
              <a:rPr lang="en-IN" sz="3300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		</a:t>
            </a:r>
          </a:p>
          <a:p>
            <a:pPr lvl="1"/>
            <a:endParaRPr lang="en-IN" dirty="0"/>
          </a:p>
          <a:p>
            <a:pPr marL="411480" lvl="1" indent="0">
              <a:buNone/>
            </a:pPr>
            <a:endParaRPr lang="en-IN" dirty="0" smtClean="0"/>
          </a:p>
          <a:p>
            <a:pPr marL="41148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039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 PREPROCESSING TECHNIQUES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 Light" pitchFamily="34" charset="0"/>
                <a:cs typeface="Calibri Light" pitchFamily="34" charset="0"/>
              </a:rPr>
              <a:t>Here are the </a:t>
            </a:r>
            <a:r>
              <a:rPr lang="en-US" sz="3600" dirty="0" smtClean="0">
                <a:latin typeface="Calibri Light" pitchFamily="34" charset="0"/>
                <a:cs typeface="Calibri Light" pitchFamily="34" charset="0"/>
              </a:rPr>
              <a:t>steps we have followed :</a:t>
            </a:r>
          </a:p>
          <a:p>
            <a:pPr lvl="2"/>
            <a:r>
              <a:rPr lang="en-US" sz="3600" dirty="0" smtClean="0">
                <a:latin typeface="Calibri Light" pitchFamily="34" charset="0"/>
                <a:cs typeface="Calibri Light" pitchFamily="34" charset="0"/>
              </a:rPr>
              <a:t>Dropping missing values</a:t>
            </a:r>
            <a:r>
              <a:rPr lang="en-IN" sz="3600" dirty="0" smtClean="0">
                <a:latin typeface="Calibri Light" pitchFamily="34" charset="0"/>
                <a:cs typeface="Calibri Light" pitchFamily="34" charset="0"/>
              </a:rPr>
              <a:t>. </a:t>
            </a:r>
          </a:p>
          <a:p>
            <a:pPr lvl="2"/>
            <a:r>
              <a:rPr lang="en-IN" sz="3600" dirty="0" smtClean="0">
                <a:latin typeface="Calibri Light" pitchFamily="34" charset="0"/>
                <a:cs typeface="Calibri Light" pitchFamily="34" charset="0"/>
              </a:rPr>
              <a:t>Attribute Subset selection</a:t>
            </a:r>
          </a:p>
          <a:p>
            <a:pPr lvl="2"/>
            <a:r>
              <a:rPr lang="en-IN" sz="3600" dirty="0" smtClean="0">
                <a:latin typeface="Calibri Light" pitchFamily="34" charset="0"/>
                <a:cs typeface="Calibri Light" pitchFamily="34" charset="0"/>
              </a:rPr>
              <a:t>Label Encoding</a:t>
            </a:r>
          </a:p>
          <a:p>
            <a:pPr lvl="2"/>
            <a:endParaRPr lang="en-IN" sz="32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 VISUALIZATION TECHNIQUES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The data visualization techniques we used are-</a:t>
            </a:r>
          </a:p>
          <a:p>
            <a:pPr lvl="2"/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Bar plots</a:t>
            </a:r>
          </a:p>
          <a:p>
            <a:pPr lvl="2"/>
            <a:endParaRPr lang="en-IN" sz="3200" dirty="0">
              <a:latin typeface="Calibri Light" pitchFamily="34" charset="0"/>
              <a:cs typeface="Calibri Light" pitchFamily="34" charset="0"/>
            </a:endParaRPr>
          </a:p>
          <a:p>
            <a:pPr lvl="2"/>
            <a:endParaRPr lang="en-IN" sz="3200" dirty="0" smtClean="0">
              <a:latin typeface="Calibri Light" pitchFamily="34" charset="0"/>
              <a:cs typeface="Calibri Light" pitchFamily="34" charset="0"/>
            </a:endParaRPr>
          </a:p>
          <a:p>
            <a:pPr lvl="2"/>
            <a:endParaRPr lang="en-IN" sz="3200" dirty="0" smtClean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24944"/>
            <a:ext cx="4832649" cy="34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Heat map</a:t>
            </a:r>
            <a:endParaRPr lang="en-IN" sz="32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96752"/>
            <a:ext cx="5563376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55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</TotalTime>
  <Words>315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FLIGHT DELAY PREDICTION</vt:lpstr>
      <vt:lpstr>PROBLEM STATEMENT</vt:lpstr>
      <vt:lpstr>DATASET</vt:lpstr>
      <vt:lpstr>LET’S HAVE A CLOSER LOOK AT THE DATASETS…</vt:lpstr>
      <vt:lpstr>PowerPoint Presentation</vt:lpstr>
      <vt:lpstr>PowerPoint Presentation</vt:lpstr>
      <vt:lpstr>DATA PREPROCESSING TECHNIQUES</vt:lpstr>
      <vt:lpstr>DATA VISUALIZATION TECHNIQUES</vt:lpstr>
      <vt:lpstr>PowerPoint Presentation</vt:lpstr>
      <vt:lpstr>PowerPoint Presentation</vt:lpstr>
      <vt:lpstr>DATA MINING TECHNIQUE USED</vt:lpstr>
      <vt:lpstr>DATA ACCURACY</vt:lpstr>
      <vt:lpstr>THANK YOU!!!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admin</dc:creator>
  <cp:lastModifiedBy>admin</cp:lastModifiedBy>
  <cp:revision>7</cp:revision>
  <dcterms:created xsi:type="dcterms:W3CDTF">2020-01-20T16:37:51Z</dcterms:created>
  <dcterms:modified xsi:type="dcterms:W3CDTF">2020-01-20T17:37:35Z</dcterms:modified>
</cp:coreProperties>
</file>