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6" r:id="rId10"/>
    <p:sldId id="267" r:id="rId11"/>
    <p:sldId id="262" r:id="rId12"/>
    <p:sldId id="269" r:id="rId13"/>
    <p:sldId id="270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8C94F32-3557-42ED-A108-2D4B92AD604D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CE4D7E7-D5A7-4E22-A4C8-ED31E32ADC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FLIGHT DELAY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8219256" cy="2160240"/>
          </a:xfrm>
        </p:spPr>
        <p:txBody>
          <a:bodyPr>
            <a:normAutofit/>
          </a:bodyPr>
          <a:lstStyle/>
          <a:p>
            <a:r>
              <a:rPr lang="en-IN" dirty="0" smtClean="0"/>
              <a:t>GROUP MEMBERS – </a:t>
            </a:r>
            <a:r>
              <a:rPr lang="en-IN" dirty="0" err="1" smtClean="0"/>
              <a:t>Roshni</a:t>
            </a:r>
            <a:r>
              <a:rPr lang="en-IN" dirty="0" smtClean="0"/>
              <a:t> </a:t>
            </a:r>
            <a:r>
              <a:rPr lang="en-IN" dirty="0" err="1" smtClean="0"/>
              <a:t>Bhirad</a:t>
            </a:r>
            <a:r>
              <a:rPr lang="en-IN" dirty="0" smtClean="0"/>
              <a:t> (PC-07)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Sayali</a:t>
            </a:r>
            <a:r>
              <a:rPr lang="en-IN" dirty="0" smtClean="0"/>
              <a:t> </a:t>
            </a:r>
            <a:r>
              <a:rPr lang="en-IN" dirty="0" err="1" smtClean="0"/>
              <a:t>Parulekar</a:t>
            </a:r>
            <a:r>
              <a:rPr lang="en-IN" dirty="0" smtClean="0"/>
              <a:t> (PC-09)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Sanchita</a:t>
            </a:r>
            <a:r>
              <a:rPr lang="en-IN" dirty="0" smtClean="0"/>
              <a:t> </a:t>
            </a:r>
            <a:r>
              <a:rPr lang="en-IN" dirty="0" err="1" smtClean="0"/>
              <a:t>Biswas</a:t>
            </a:r>
            <a:r>
              <a:rPr lang="en-IN" dirty="0" smtClean="0"/>
              <a:t> (PC-14)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/>
              <a:t>Aarushi</a:t>
            </a:r>
            <a:r>
              <a:rPr lang="en-IN" dirty="0"/>
              <a:t> Gupta(PC- 23)</a:t>
            </a:r>
          </a:p>
          <a:p>
            <a:r>
              <a:rPr lang="en-IN" dirty="0"/>
              <a:t>	</a:t>
            </a:r>
            <a:r>
              <a:rPr lang="en-IN" dirty="0" smtClean="0"/>
              <a:t>		     </a:t>
            </a:r>
            <a:r>
              <a:rPr lang="en-IN" dirty="0" err="1" smtClean="0"/>
              <a:t>Shruti</a:t>
            </a:r>
            <a:r>
              <a:rPr lang="en-IN" dirty="0" smtClean="0"/>
              <a:t> Gupta (PC- </a:t>
            </a:r>
            <a:r>
              <a:rPr lang="en-IN" smtClean="0"/>
              <a:t>38 )</a:t>
            </a:r>
            <a:r>
              <a:rPr lang="en-IN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7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Error Bar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728550"/>
            <a:ext cx="7259063" cy="39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MINING TECHNIQUE USED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500" dirty="0" smtClean="0">
                <a:latin typeface="Calibri Light" pitchFamily="34" charset="0"/>
                <a:cs typeface="Calibri Light" pitchFamily="34" charset="0"/>
              </a:rPr>
              <a:t>REGRESSION-</a:t>
            </a:r>
          </a:p>
          <a:p>
            <a:pPr lvl="2"/>
            <a:r>
              <a:rPr lang="en-US" sz="4400" dirty="0">
                <a:latin typeface="Calibri Light" pitchFamily="34" charset="0"/>
                <a:cs typeface="Calibri Light" pitchFamily="34" charset="0"/>
              </a:rPr>
              <a:t>In statistics, </a:t>
            </a:r>
            <a:r>
              <a:rPr lang="en-US" sz="4400" b="1" dirty="0">
                <a:latin typeface="Calibri Light" pitchFamily="34" charset="0"/>
                <a:cs typeface="Calibri Light" pitchFamily="34" charset="0"/>
              </a:rPr>
              <a:t>linear regression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 is a </a:t>
            </a:r>
            <a:r>
              <a:rPr lang="en-US" sz="4400" b="1" dirty="0">
                <a:latin typeface="Calibri Light" pitchFamily="34" charset="0"/>
                <a:cs typeface="Calibri Light" pitchFamily="34" charset="0"/>
              </a:rPr>
              <a:t>linear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 approach to modeling the relationship between a scalar response (or dependent variable) and one or more explanatory variables (or independent variables).</a:t>
            </a:r>
            <a:endParaRPr lang="en-IN" sz="4400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r>
              <a:rPr lang="en-IN" sz="4400" dirty="0" smtClean="0">
                <a:latin typeface="Calibri Light" pitchFamily="34" charset="0"/>
                <a:cs typeface="Calibri Light" pitchFamily="34" charset="0"/>
              </a:rPr>
              <a:t>At first we used linear regression model. </a:t>
            </a:r>
          </a:p>
          <a:p>
            <a:pPr lvl="2"/>
            <a:r>
              <a:rPr lang="en-IN" sz="4400" dirty="0" smtClean="0">
                <a:latin typeface="Calibri Light" pitchFamily="34" charset="0"/>
                <a:cs typeface="Calibri Light" pitchFamily="34" charset="0"/>
              </a:rPr>
              <a:t>As a result, </a:t>
            </a:r>
            <a:r>
              <a:rPr lang="en-US" sz="4400" dirty="0" smtClean="0">
                <a:latin typeface="Calibri Light" pitchFamily="34" charset="0"/>
                <a:cs typeface="Calibri Light" pitchFamily="34" charset="0"/>
              </a:rPr>
              <a:t>the model underestimated 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the large </a:t>
            </a:r>
            <a:r>
              <a:rPr lang="en-US" sz="4400" dirty="0" smtClean="0">
                <a:latin typeface="Calibri Light" pitchFamily="34" charset="0"/>
                <a:cs typeface="Calibri Light" pitchFamily="34" charset="0"/>
              </a:rPr>
              <a:t>delays</a:t>
            </a:r>
            <a:r>
              <a:rPr lang="en-US" sz="44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en-IN" sz="4400" dirty="0" smtClean="0">
                <a:latin typeface="Calibri Light" pitchFamily="34" charset="0"/>
                <a:cs typeface="Calibri Light" pitchFamily="34" charset="0"/>
              </a:rPr>
              <a:t>. </a:t>
            </a:r>
            <a:endParaRPr lang="en-IN" sz="4400" dirty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US" sz="44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POLYNOMIAL REGRESSION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2"/>
            <a:r>
              <a:rPr lang="en-US" sz="4400" b="1" dirty="0">
                <a:latin typeface="Calibri Light" pitchFamily="34" charset="0"/>
                <a:cs typeface="Calibri Light" pitchFamily="34" charset="0"/>
              </a:rPr>
              <a:t>Polynomial Regression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 is a form of linear </a:t>
            </a:r>
            <a:r>
              <a:rPr lang="en-US" sz="4400" b="1" dirty="0">
                <a:latin typeface="Calibri Light" pitchFamily="34" charset="0"/>
                <a:cs typeface="Calibri Light" pitchFamily="34" charset="0"/>
              </a:rPr>
              <a:t>regression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 in which the relationship between the independent variable x and dependent variable y is modeled as an nth degree </a:t>
            </a:r>
            <a:r>
              <a:rPr lang="en-US" sz="4400" b="1" dirty="0">
                <a:latin typeface="Calibri Light" pitchFamily="34" charset="0"/>
                <a:cs typeface="Calibri Light" pitchFamily="34" charset="0"/>
              </a:rPr>
              <a:t>polynomial</a:t>
            </a:r>
            <a:r>
              <a:rPr lang="en-US" sz="4400" dirty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 lvl="2"/>
            <a:r>
              <a:rPr lang="en-US" sz="4400" dirty="0">
                <a:latin typeface="Calibri Light" pitchFamily="34" charset="0"/>
                <a:cs typeface="Calibri Light" pitchFamily="34" charset="0"/>
              </a:rPr>
              <a:t>So, we extended the previous fit by using a polynomial rather than a linear function.</a:t>
            </a:r>
          </a:p>
          <a:p>
            <a:pPr lvl="2"/>
            <a:r>
              <a:rPr lang="en-US" sz="4400" dirty="0">
                <a:latin typeface="Calibri Light" pitchFamily="34" charset="0"/>
                <a:cs typeface="Calibri Light" pitchFamily="34" charset="0"/>
              </a:rPr>
              <a:t>We observed  that a polynomial fit improved the MSE score slightly.</a:t>
            </a:r>
          </a:p>
          <a:p>
            <a:pPr lvl="2"/>
            <a:r>
              <a:rPr lang="en-IN" sz="4400" dirty="0">
                <a:latin typeface="Calibri Light" pitchFamily="34" charset="0"/>
                <a:cs typeface="Calibri Light" pitchFamily="34" charset="0"/>
              </a:rPr>
              <a:t>Then we used Ridge Regularization for better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It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is particularly useful to mitigate the problem of </a:t>
            </a:r>
            <a:r>
              <a:rPr lang="en-US" sz="2400" dirty="0" err="1">
                <a:latin typeface="Calibri Light" pitchFamily="34" charset="0"/>
                <a:cs typeface="Calibri Light" pitchFamily="34" charset="0"/>
              </a:rPr>
              <a:t>multicollinearity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 in linear regression, which commonly occurs in models with large numbers of parameters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n-US" sz="2400" dirty="0">
                <a:latin typeface="Calibri Light" pitchFamily="34" charset="0"/>
                <a:cs typeface="Calibri Light" pitchFamily="34" charset="0"/>
              </a:rPr>
              <a:t>T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here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is a risk of </a:t>
            </a:r>
            <a:r>
              <a:rPr lang="en-US" sz="2400" dirty="0" err="1">
                <a:latin typeface="Calibri Light" pitchFamily="34" charset="0"/>
                <a:cs typeface="Calibri Light" pitchFamily="34" charset="0"/>
              </a:rPr>
              <a:t>overfitting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and the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free parameters of the model will be biased. Hence, the model will not allow a good generalization. In what follows,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we therefore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split the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data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in order to train and then test the model. The purpose will be to determine the polynomial degree which allows the best generalization of the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predictions.</a:t>
            </a:r>
            <a:endParaRPr lang="en-IN" sz="2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9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ACCURACY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We used the values of </a:t>
            </a:r>
            <a:r>
              <a:rPr lang="en-IN" sz="3200" dirty="0">
                <a:latin typeface="Calibri Light" pitchFamily="34" charset="0"/>
                <a:cs typeface="Calibri Light" pitchFamily="34" charset="0"/>
              </a:rPr>
              <a:t>M</a:t>
            </a:r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ean Square Error to find out the accuracy of our predictions.</a:t>
            </a:r>
          </a:p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According the final value, our MSE was approximately equal to 60.98 which is exactly 7.81 minutes of error in prediction.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06984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THANK YOU!!!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PROBLEM STATEMENT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 Light" pitchFamily="34" charset="0"/>
                <a:cs typeface="Calibri Light" pitchFamily="34" charset="0"/>
              </a:rPr>
              <a:t>Flying for business is full of uncertainty. For travelers with a tight connection window or an arrival time close to an important meeting, even a short flight delay can cause serious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anxiety.</a:t>
            </a: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We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want to help our customers mitigate these scenarios by predicting flight delays prior to their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trips.</a:t>
            </a: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To develop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a model aimed at predicting flight delays at take-off. The purpose is not to obtain the best possible prediction but rather to emphasize on the various steps needed to build such a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model</a:t>
            </a: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IN" sz="2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DATASET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No. of Rows =</a:t>
            </a:r>
            <a:r>
              <a:rPr lang="en-IN" dirty="0" smtClean="0"/>
              <a:t>5819079</a:t>
            </a:r>
          </a:p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No. of Columns = 31</a:t>
            </a:r>
          </a:p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Datasets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used are –</a:t>
            </a:r>
          </a:p>
          <a:p>
            <a:pPr marL="1010412" lvl="2" indent="-342900"/>
            <a:r>
              <a:rPr lang="en-IN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airports.csv</a:t>
            </a:r>
          </a:p>
          <a:p>
            <a:pPr marL="1010412" lvl="2" indent="-342900"/>
            <a:r>
              <a:rPr lang="en-IN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airlines.csv</a:t>
            </a:r>
          </a:p>
          <a:p>
            <a:pPr marL="1010412" lvl="2" indent="-342900"/>
            <a:r>
              <a:rPr lang="en-IN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flights.csv</a:t>
            </a:r>
          </a:p>
          <a:p>
            <a:pPr marL="1010412" lvl="2" indent="-342900"/>
            <a:endParaRPr lang="en-IN" dirty="0" smtClean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The flight delay and cancellation data was collected and published by the DOT's Bureau of Transportation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Statistics, which we accessed at </a:t>
            </a:r>
            <a:r>
              <a:rPr lang="en-US" dirty="0" err="1" smtClean="0">
                <a:latin typeface="Calibri Light" pitchFamily="34" charset="0"/>
                <a:cs typeface="Calibri Light" pitchFamily="34" charset="0"/>
              </a:rPr>
              <a:t>Kaggle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IN" dirty="0">
                <a:latin typeface="Calibri Light" pitchFamily="34" charset="0"/>
                <a:cs typeface="Calibri Light" pitchFamily="34" charset="0"/>
                <a:hlinkClick r:id="rId2"/>
              </a:rPr>
              <a:t>https://www.kaggle.com/usdot/flight-delays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LET’S HAVE A CLOSER LOOK AT THE DATASETS…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flights.csv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YEAR, MONTH, DAY, DAY_OF_WEEK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dates of the flight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An identification number assigned by US DOT to identify a unique airline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ORIGIN_AIRPORT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DESTINATION_AIRPORT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code attributed by IATA to identify the airports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SCHEDULED_DEPARTURE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SCHEDULED_ARRIVAL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: scheduled times of take-off and landing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DEPARTURE_TIME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ARRIVAL_TIME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real times at which take-off and landing took place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DEPARTURE_DELAY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ARRIVAL_DELAY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difference (in minutes) between planned and real times</a:t>
            </a:r>
            <a:b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</a:b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DISTANCE</a:t>
            </a:r>
            <a:r>
              <a:rPr lang="en-US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distance (in miles</a:t>
            </a:r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We reduced the dataset to 469969 rows of the dataset.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>
            <a:normAutofit fontScale="77500" lnSpcReduction="20000"/>
          </a:bodyPr>
          <a:lstStyle/>
          <a:p>
            <a:r>
              <a:rPr lang="en-IN" sz="3300" dirty="0" smtClean="0">
                <a:latin typeface="Calibri Light" pitchFamily="34" charset="0"/>
                <a:cs typeface="Calibri Light" pitchFamily="34" charset="0"/>
              </a:rPr>
              <a:t>airlines.csv</a:t>
            </a:r>
            <a:endParaRPr lang="en-IN" sz="3300" dirty="0">
              <a:latin typeface="Calibri Light" pitchFamily="34" charset="0"/>
              <a:cs typeface="Calibri Light" pitchFamily="34" charset="0"/>
            </a:endParaRPr>
          </a:p>
          <a:p>
            <a:endParaRPr lang="en-IN" sz="33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3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IATA_CODE</a:t>
            </a: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Airline Identifier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: Airport’s name</a:t>
            </a:r>
          </a:p>
          <a:p>
            <a:pPr marL="1010412" lvl="2" indent="-342900"/>
            <a:endParaRPr lang="en-IN" sz="280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airports.csv</a:t>
            </a:r>
            <a:endParaRPr lang="en-IN" sz="3300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en-US" sz="3300" dirty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3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IATA_CODE </a:t>
            </a: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Location Identifier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AIRLINE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Airport’s name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CITY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Atlanta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STATE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Georgia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COUNTRY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Country name of the airport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LATITUDE :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Latitude of the airport</a:t>
            </a:r>
          </a:p>
          <a:p>
            <a:pPr lvl="1">
              <a:buFont typeface="Arial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LONGITUDE </a:t>
            </a:r>
            <a:r>
              <a:rPr lang="en-IN" sz="3300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Longitude of the airport</a:t>
            </a:r>
          </a:p>
          <a:p>
            <a:pPr marL="411480" lvl="1" indent="0">
              <a:buNone/>
            </a:pPr>
            <a:r>
              <a:rPr lang="en-IN" sz="33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		</a:t>
            </a:r>
          </a:p>
          <a:p>
            <a:pPr lvl="1"/>
            <a:endParaRPr lang="en-IN" dirty="0"/>
          </a:p>
          <a:p>
            <a:pPr marL="411480" lvl="1" indent="0">
              <a:buNone/>
            </a:pPr>
            <a:endParaRPr lang="en-IN" dirty="0" smtClean="0"/>
          </a:p>
          <a:p>
            <a:pPr marL="41148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03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PREPROCESSING TECHNIQUES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 Light" pitchFamily="34" charset="0"/>
                <a:cs typeface="Calibri Light" pitchFamily="34" charset="0"/>
              </a:rPr>
              <a:t>Here are the </a:t>
            </a:r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steps we have followed :</a:t>
            </a:r>
          </a:p>
          <a:p>
            <a:pPr lvl="2"/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Dropping missing values</a:t>
            </a:r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. </a:t>
            </a:r>
          </a:p>
          <a:p>
            <a:pPr lvl="2"/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Label Encoding- Namely, o</a:t>
            </a:r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ne </a:t>
            </a:r>
            <a:r>
              <a:rPr lang="en-US" sz="3600" dirty="0">
                <a:latin typeface="Calibri Light" pitchFamily="34" charset="0"/>
                <a:cs typeface="Calibri Light" pitchFamily="34" charset="0"/>
              </a:rPr>
              <a:t>hot encoding </a:t>
            </a:r>
            <a:r>
              <a:rPr lang="en-US" sz="3600" dirty="0" smtClean="0">
                <a:latin typeface="Calibri Light" pitchFamily="34" charset="0"/>
                <a:cs typeface="Calibri Light" pitchFamily="34" charset="0"/>
              </a:rPr>
              <a:t>which is </a:t>
            </a:r>
            <a:r>
              <a:rPr lang="en-US" sz="3600" dirty="0">
                <a:latin typeface="Calibri Light" pitchFamily="34" charset="0"/>
                <a:cs typeface="Calibri Light" pitchFamily="34" charset="0"/>
              </a:rPr>
              <a:t>the technique to convert categorical values into a 1-dimensional numerical vector</a:t>
            </a:r>
            <a:endParaRPr lang="en-IN" sz="3600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DATA VISUALIZATION TECHNIQUES</a:t>
            </a:r>
            <a:endParaRPr lang="en-IN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The data visualization techniques we used are-</a:t>
            </a:r>
          </a:p>
          <a:p>
            <a:pPr lvl="2"/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Bar plots</a:t>
            </a:r>
          </a:p>
          <a:p>
            <a:pPr lvl="2"/>
            <a:endParaRPr lang="en-IN" sz="3200" dirty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endParaRPr lang="en-IN" sz="3200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24944"/>
            <a:ext cx="4832649" cy="34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alibri Light" pitchFamily="34" charset="0"/>
                <a:cs typeface="Calibri Light" pitchFamily="34" charset="0"/>
              </a:rPr>
              <a:t>Heat map</a:t>
            </a:r>
            <a:endParaRPr lang="en-IN" sz="32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96752"/>
            <a:ext cx="556337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385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FLIGHT DELAY PREDICTION</vt:lpstr>
      <vt:lpstr>PROBLEM STATEMENT</vt:lpstr>
      <vt:lpstr>DATASET</vt:lpstr>
      <vt:lpstr>LET’S HAVE A CLOSER LOOK AT THE DATASETS…</vt:lpstr>
      <vt:lpstr>PowerPoint Presentation</vt:lpstr>
      <vt:lpstr>PowerPoint Presentation</vt:lpstr>
      <vt:lpstr>DATA PREPROCESSING TECHNIQUES</vt:lpstr>
      <vt:lpstr>DATA VISUALIZATION TECHNIQUES</vt:lpstr>
      <vt:lpstr>PowerPoint Presentation</vt:lpstr>
      <vt:lpstr>PowerPoint Presentation</vt:lpstr>
      <vt:lpstr>DATA MINING TECHNIQUE USED</vt:lpstr>
      <vt:lpstr>POLYNOMIAL REGRESSION</vt:lpstr>
      <vt:lpstr>RIDGE REGULARIZATION</vt:lpstr>
      <vt:lpstr>DATA ACCURACY</vt:lpstr>
      <vt:lpstr>THANK YOU!!!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admin</dc:creator>
  <cp:lastModifiedBy>admin</cp:lastModifiedBy>
  <cp:revision>11</cp:revision>
  <dcterms:created xsi:type="dcterms:W3CDTF">2020-01-20T16:37:51Z</dcterms:created>
  <dcterms:modified xsi:type="dcterms:W3CDTF">2020-01-21T03:50:11Z</dcterms:modified>
</cp:coreProperties>
</file>