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79" r:id="rId8"/>
    <p:sldId id="280" r:id="rId9"/>
    <p:sldId id="262" r:id="rId10"/>
    <p:sldId id="263" r:id="rId11"/>
    <p:sldId id="264" r:id="rId12"/>
    <p:sldId id="265" r:id="rId13"/>
    <p:sldId id="291" r:id="rId14"/>
    <p:sldId id="266" r:id="rId15"/>
    <p:sldId id="267" r:id="rId16"/>
    <p:sldId id="268" r:id="rId17"/>
    <p:sldId id="269" r:id="rId18"/>
    <p:sldId id="270" r:id="rId19"/>
    <p:sldId id="271" r:id="rId20"/>
    <p:sldId id="272" r:id="rId21"/>
    <p:sldId id="273" r:id="rId22"/>
    <p:sldId id="274" r:id="rId23"/>
    <p:sldId id="281" r:id="rId24"/>
    <p:sldId id="282" r:id="rId25"/>
    <p:sldId id="283" r:id="rId26"/>
    <p:sldId id="284" r:id="rId27"/>
    <p:sldId id="285" r:id="rId28"/>
    <p:sldId id="288" r:id="rId29"/>
    <p:sldId id="289" r:id="rId30"/>
    <p:sldId id="275" r:id="rId31"/>
    <p:sldId id="290" r:id="rId32"/>
    <p:sldId id="278" r:id="rId33"/>
  </p:sldIdLst>
  <p:sldSz cx="9144000" cy="5143500" type="screen16x9"/>
  <p:notesSz cx="6858000" cy="9144000"/>
  <p:embeddedFontLst>
    <p:embeddedFont>
      <p:font typeface="Old Standard TT"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smtClean="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z="1600" dirty="0" smtClean="0">
                <a:latin typeface="Times New Roman" pitchFamily="18" charset="0"/>
                <a:cs typeface="Times New Roman" pitchFamily="18" charset="0"/>
              </a:rPr>
              <a:t>This project will be beneficial to bigger supermarkets as well, having vivid range products. It will save them the extra expenditure of purchasing a third party sales prediction software.</a:t>
            </a:r>
          </a:p>
          <a:p>
            <a:pPr>
              <a:buNone/>
            </a:pPr>
            <a:endParaRPr lang="en-IN" sz="1600" dirty="0" smtClean="0">
              <a:latin typeface="Times New Roman" pitchFamily="18" charset="0"/>
              <a:cs typeface="Times New Roman" pitchFamily="18" charset="0"/>
            </a:endParaRPr>
          </a:p>
          <a:p>
            <a:r>
              <a:rPr lang="e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The project can be expanded on Android and </a:t>
            </a:r>
            <a:r>
              <a:rPr lang="en-IN" sz="1600" dirty="0" err="1" smtClean="0">
                <a:latin typeface="Times New Roman" pitchFamily="18" charset="0"/>
                <a:cs typeface="Times New Roman" pitchFamily="18" charset="0"/>
              </a:rPr>
              <a:t>iOS</a:t>
            </a:r>
            <a:r>
              <a:rPr lang="en-IN" sz="1600" dirty="0" smtClean="0">
                <a:latin typeface="Times New Roman" pitchFamily="18" charset="0"/>
                <a:cs typeface="Times New Roman" pitchFamily="18" charset="0"/>
              </a:rPr>
              <a:t> platforms to make it more easy to use and thereby reduce the hardware space.</a:t>
            </a:r>
          </a:p>
          <a:p>
            <a:pPr>
              <a:buNone/>
            </a:pPr>
            <a:endParaRPr lang="en-IN" sz="1600" dirty="0" smtClean="0">
              <a:latin typeface="Times New Roman" pitchFamily="18" charset="0"/>
              <a:cs typeface="Times New Roman" pitchFamily="18" charset="0"/>
            </a:endParaRPr>
          </a:p>
          <a:p>
            <a:r>
              <a:rPr lang="e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This project can be exported as a bundle which can be installed privately into </a:t>
            </a:r>
            <a:r>
              <a:rPr lang="en-IN" sz="1600" dirty="0" err="1" smtClean="0">
                <a:latin typeface="Times New Roman" pitchFamily="18" charset="0"/>
                <a:cs typeface="Times New Roman" pitchFamily="18" charset="0"/>
              </a:rPr>
              <a:t>indvidual</a:t>
            </a:r>
            <a:r>
              <a:rPr lang="en-IN" sz="1600" dirty="0" smtClean="0">
                <a:latin typeface="Times New Roman" pitchFamily="18" charset="0"/>
                <a:cs typeface="Times New Roman" pitchFamily="18" charset="0"/>
              </a:rPr>
              <a:t> shops.</a:t>
            </a:r>
            <a:r>
              <a:rPr lang="en" sz="1600" dirty="0" smtClean="0">
                <a:latin typeface="Times New Roman" pitchFamily="18" charset="0"/>
                <a:cs typeface="Times New Roman" pitchFamily="18" charset="0"/>
              </a:rPr>
              <a:t>                   </a:t>
            </a:r>
            <a:endParaRPr sz="1600">
              <a:latin typeface="Times New Roman" pitchFamily="18" charset="0"/>
              <a:cs typeface="Times New Roman" pitchFamily="18" charset="0"/>
            </a:endParaRPr>
          </a:p>
          <a:p>
            <a:pPr marL="457200" lvl="0" indent="-342900" algn="l" rtl="0">
              <a:spcBef>
                <a:spcPts val="0"/>
              </a:spcBef>
              <a:spcAft>
                <a:spcPts val="0"/>
              </a:spcAft>
              <a:buSzPts val="1800"/>
              <a:buChar char="●"/>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a:t>
            </a:r>
            <a:r>
              <a:rPr lang="en" b="1" dirty="0" smtClean="0">
                <a:latin typeface="Times New Roman"/>
                <a:ea typeface="Times New Roman"/>
                <a:cs typeface="Times New Roman"/>
                <a:sym typeface="Times New Roman"/>
              </a:rPr>
              <a:t>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778772"/>
          </a:xfrm>
          <a:prstGeom prst="rect">
            <a:avLst/>
          </a:prstGeom>
        </p:spPr>
        <p:txBody>
          <a:bodyPr spcFirstLastPara="1" wrap="square" lIns="91425" tIns="91425" rIns="91425" bIns="91425" anchor="t" anchorCtr="0">
            <a:noAutofit/>
          </a:bodyPr>
          <a:lstStyle/>
          <a:p>
            <a:pPr marL="0" indent="0">
              <a:lnSpc>
                <a:spcPct val="10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b="1" dirty="0" smtClean="0">
                <a:latin typeface="Times New Roman" pitchFamily="16" charset="0"/>
              </a:rPr>
              <a:t>Frontend:</a:t>
            </a:r>
          </a:p>
          <a:p>
            <a:pPr marL="0" indent="0">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b="1" dirty="0" smtClean="0">
              <a:latin typeface="Times New Roman" pitchFamily="16" charset="0"/>
            </a:endParaRPr>
          </a:p>
          <a:p>
            <a:pPr marL="0" indent="0">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latin typeface="Times New Roman" pitchFamily="16" charset="0"/>
              </a:rPr>
              <a:t>   Bootstrap, HTML5, CSS3, </a:t>
            </a:r>
            <a:r>
              <a:rPr lang="en-IN" dirty="0" smtClean="0">
                <a:latin typeface="Times New Roman" pitchFamily="16" charset="0"/>
              </a:rPr>
              <a:t>JavaScript</a:t>
            </a:r>
            <a:endParaRPr lang="en-IN" dirty="0" smtClean="0">
              <a:latin typeface="Times New Roman" pitchFamily="16" charset="0"/>
            </a:endParaRPr>
          </a:p>
          <a:p>
            <a:pPr marL="0" indent="0">
              <a:lnSpc>
                <a:spcPct val="10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dirty="0" smtClean="0">
              <a:latin typeface="Times New Roman" pitchFamily="16" charset="0"/>
            </a:endParaRPr>
          </a:p>
          <a:p>
            <a:pPr marL="0" indent="0">
              <a:lnSpc>
                <a:spcPct val="10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b="1" dirty="0" smtClean="0">
                <a:latin typeface="Times New Roman" pitchFamily="16" charset="0"/>
              </a:rPr>
              <a:t>Backend:</a:t>
            </a:r>
          </a:p>
          <a:p>
            <a:pPr marL="0" indent="0">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b="1" dirty="0" smtClean="0">
              <a:latin typeface="Times New Roman" pitchFamily="16" charset="0"/>
            </a:endParaRPr>
          </a:p>
          <a:p>
            <a:pPr marL="0" indent="0">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1600" dirty="0" smtClean="0">
                <a:latin typeface="Times New Roman" pitchFamily="16" charset="0"/>
              </a:rPr>
              <a:t>    </a:t>
            </a:r>
            <a:r>
              <a:rPr lang="en-IN" sz="1600" dirty="0" err="1" smtClean="0">
                <a:latin typeface="Times New Roman" pitchFamily="16" charset="0"/>
              </a:rPr>
              <a:t>MySQL</a:t>
            </a:r>
            <a:endParaRPr lang="en-IN" sz="1600" dirty="0" smtClean="0">
              <a:latin typeface="Times New Roman" pitchFamily="16" charset="0"/>
            </a:endParaRPr>
          </a:p>
          <a:p>
            <a:pPr marL="0" indent="0">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dirty="0" smtClean="0">
              <a:latin typeface="Times New Roman" pitchFamily="16" charset="0"/>
            </a:endParaRPr>
          </a:p>
          <a:p>
            <a:pPr marL="0" indent="0">
              <a:lnSpc>
                <a:spcPct val="10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b="1" dirty="0" smtClean="0">
                <a:latin typeface="Times New Roman" pitchFamily="16" charset="0"/>
              </a:rPr>
              <a:t>Algorithms:</a:t>
            </a:r>
          </a:p>
          <a:p>
            <a:pPr marL="0" indent="0">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b="1" dirty="0" smtClean="0">
              <a:latin typeface="Times New Roman" pitchFamily="16" charset="0"/>
            </a:endParaRPr>
          </a:p>
          <a:p>
            <a:pPr marL="0" indent="0">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1600" b="1" dirty="0" smtClean="0">
                <a:latin typeface="Times New Roman" pitchFamily="16" charset="0"/>
              </a:rPr>
              <a:t>     </a:t>
            </a:r>
            <a:r>
              <a:rPr lang="en-IN" sz="1600" dirty="0" smtClean="0">
                <a:latin typeface="Times New Roman" pitchFamily="16" charset="0"/>
              </a:rPr>
              <a:t>Classification:  Linear </a:t>
            </a:r>
            <a:r>
              <a:rPr lang="en-IN" sz="1600" dirty="0" smtClean="0">
                <a:latin typeface="Times New Roman" pitchFamily="16" charset="0"/>
              </a:rPr>
              <a:t>Regression</a:t>
            </a:r>
            <a:r>
              <a:rPr lang="en" dirty="0" smtClean="0"/>
              <a:t>                        </a:t>
            </a:r>
            <a:endParaRPr/>
          </a:p>
          <a:p>
            <a:pPr marL="457200" lvl="0" indent="-342900" algn="l" rtl="0">
              <a:spcBef>
                <a:spcPts val="0"/>
              </a:spcBef>
              <a:spcAft>
                <a:spcPts val="0"/>
              </a:spcAft>
              <a:buSzPts val="1800"/>
              <a:buChar char="●"/>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1.7 Benefits for environment &amp; </a:t>
            </a:r>
            <a:r>
              <a:rPr lang="en" b="1" dirty="0" smtClean="0">
                <a:latin typeface="Times New Roman"/>
                <a:ea typeface="Times New Roman"/>
                <a:cs typeface="Times New Roman"/>
                <a:sym typeface="Times New Roman"/>
              </a:rPr>
              <a:t>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sz="1600" dirty="0" smtClean="0">
                <a:latin typeface="Times New Roman" pitchFamily="18" charset="0"/>
                <a:cs typeface="Times New Roman" pitchFamily="18" charset="0"/>
              </a:rPr>
              <a:t>This system will enhance the small businesses of small retailers with the support of the sales </a:t>
            </a:r>
            <a:r>
              <a:rPr lang="en-IN" sz="1600" dirty="0" smtClean="0">
                <a:latin typeface="Times New Roman" pitchFamily="18" charset="0"/>
                <a:cs typeface="Times New Roman" pitchFamily="18" charset="0"/>
              </a:rPr>
              <a:t>forecast. </a:t>
            </a:r>
            <a:endParaRPr lang="en-IN" sz="1600" dirty="0" smtClean="0">
              <a:latin typeface="Times New Roman" pitchFamily="18" charset="0"/>
              <a:cs typeface="Times New Roman" pitchFamily="18" charset="0"/>
            </a:endParaRPr>
          </a:p>
          <a:p>
            <a:pPr lvl="0">
              <a:buNone/>
            </a:pPr>
            <a:endParaRPr lang="en-IN" sz="1600" dirty="0" smtClean="0">
              <a:latin typeface="Times New Roman" pitchFamily="18" charset="0"/>
              <a:cs typeface="Times New Roman" pitchFamily="18" charset="0"/>
            </a:endParaRPr>
          </a:p>
          <a:p>
            <a:pPr lvl="0"/>
            <a:r>
              <a:rPr lang="en-IN" sz="1600" dirty="0" smtClean="0">
                <a:latin typeface="Times New Roman" pitchFamily="18" charset="0"/>
                <a:cs typeface="Times New Roman" pitchFamily="18" charset="0"/>
              </a:rPr>
              <a:t>The local customer reaches increments with this system as now the retailer estimates their customer needs. </a:t>
            </a:r>
          </a:p>
          <a:p>
            <a:pPr lvl="0">
              <a:buNone/>
            </a:pPr>
            <a:endParaRPr lang="en-IN" sz="1600" dirty="0" smtClean="0">
              <a:latin typeface="Times New Roman" pitchFamily="18" charset="0"/>
              <a:cs typeface="Times New Roman" pitchFamily="18" charset="0"/>
            </a:endParaRPr>
          </a:p>
          <a:p>
            <a:pPr lvl="0"/>
            <a:r>
              <a:rPr lang="en-IN" sz="1600" dirty="0" smtClean="0">
                <a:latin typeface="Times New Roman" pitchFamily="18" charset="0"/>
                <a:cs typeface="Times New Roman" pitchFamily="18" charset="0"/>
              </a:rPr>
              <a:t>Because of its easy-to-use nature, the staring, a small business can get a new system by which they can earn more profit!</a:t>
            </a:r>
            <a:r>
              <a:rPr lang="en" sz="1600" dirty="0" smtClean="0">
                <a:latin typeface="Times New Roman" pitchFamily="18" charset="0"/>
                <a:cs typeface="Times New Roman" pitchFamily="18" charset="0"/>
              </a:rPr>
              <a:t>                     </a:t>
            </a:r>
            <a:endParaRPr sz="1600">
              <a:latin typeface="Times New Roman" pitchFamily="18" charset="0"/>
              <a:cs typeface="Times New Roman" pitchFamily="18" charset="0"/>
            </a:endParaRPr>
          </a:p>
          <a:p>
            <a:pPr marL="457200" lvl="0" indent="-342900" algn="l" rtl="0">
              <a:spcBef>
                <a:spcPts val="0"/>
              </a:spcBef>
              <a:spcAft>
                <a:spcPts val="0"/>
              </a:spcAft>
              <a:buSzPts val="1800"/>
              <a:buChar char="●"/>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725214"/>
          </a:xfrm>
        </p:spPr>
        <p:txBody>
          <a:bodyPr/>
          <a:lstStyle/>
          <a:p>
            <a:r>
              <a:rPr lang="en-IN" b="1" dirty="0" smtClean="0">
                <a:latin typeface="Times New Roman" pitchFamily="18" charset="0"/>
                <a:cs typeface="Times New Roman" pitchFamily="18" charset="0"/>
              </a:rPr>
              <a:t>1.8 Project Timeline Chart</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buNone/>
            </a:pPr>
            <a:endParaRPr lang="en-IN" dirty="0"/>
          </a:p>
        </p:txBody>
      </p:sp>
      <p:pic>
        <p:nvPicPr>
          <p:cNvPr id="5" name="Picture 4" descr="Final_Gantt-Chart.PNG"/>
          <p:cNvPicPr>
            <a:picLocks noChangeAspect="1"/>
          </p:cNvPicPr>
          <p:nvPr/>
        </p:nvPicPr>
        <p:blipFill>
          <a:blip r:embed="rId2"/>
          <a:stretch>
            <a:fillRect/>
          </a:stretch>
        </p:blipFill>
        <p:spPr>
          <a:xfrm>
            <a:off x="189187" y="651642"/>
            <a:ext cx="8803069" cy="4169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a:t>
            </a:r>
            <a:r>
              <a:rPr lang="en" b="1" dirty="0" smtClean="0">
                <a:latin typeface="Times New Roman"/>
                <a:ea typeface="Times New Roman"/>
                <a:cs typeface="Times New Roman"/>
                <a:sym typeface="Times New Roman"/>
              </a:rPr>
              <a:t>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599"/>
            <a:ext cx="8520600" cy="367366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sz="1600" dirty="0">
                <a:latin typeface="Times New Roman" pitchFamily="18" charset="0"/>
                <a:cs typeface="Times New Roman" pitchFamily="18" charset="0"/>
              </a:rPr>
              <a:t>    </a:t>
            </a:r>
            <a:r>
              <a:rPr lang="en" sz="1600" dirty="0" smtClean="0">
                <a:latin typeface="Times New Roman" pitchFamily="18" charset="0"/>
                <a:cs typeface="Times New Roman" pitchFamily="18" charset="0"/>
              </a:rPr>
              <a:t>                                       </a:t>
            </a:r>
            <a:endParaRPr sz="1600" smtClean="0">
              <a:latin typeface="Times New Roman" pitchFamily="18" charset="0"/>
              <a:cs typeface="Times New Roman" pitchFamily="18" charset="0"/>
            </a:endParaRPr>
          </a:p>
          <a:p>
            <a:pPr lvl="0"/>
            <a:r>
              <a:rPr lang="en-IN" sz="1600" dirty="0" smtClean="0">
                <a:latin typeface="Times New Roman" pitchFamily="18" charset="0"/>
                <a:cs typeface="Times New Roman" pitchFamily="18" charset="0"/>
              </a:rPr>
              <a:t> A crucial part in this mobile app is sales </a:t>
            </a:r>
            <a:r>
              <a:rPr lang="en-IN" sz="1600" dirty="0" smtClean="0">
                <a:latin typeface="Times New Roman" pitchFamily="18" charset="0"/>
                <a:cs typeface="Times New Roman" pitchFamily="18" charset="0"/>
              </a:rPr>
              <a:t>prediction. </a:t>
            </a:r>
            <a:r>
              <a:rPr lang="en-IN" sz="1600" dirty="0" smtClean="0">
                <a:latin typeface="Times New Roman" pitchFamily="18" charset="0"/>
                <a:cs typeface="Times New Roman" pitchFamily="18" charset="0"/>
              </a:rPr>
              <a:t>This can be achieved by employing data mining algorithms on the customer data collected as well as the temporal data fed in by the shopkeepers. The best suited algorithm for the same is Regression Analysis. </a:t>
            </a:r>
          </a:p>
          <a:p>
            <a:r>
              <a:rPr lang="en" sz="1600" dirty="0" smtClean="0">
                <a:latin typeface="Times New Roman" pitchFamily="18" charset="0"/>
                <a:cs typeface="Times New Roman" pitchFamily="18" charset="0"/>
              </a:rPr>
              <a:t> </a:t>
            </a:r>
            <a:r>
              <a:rPr lang="en-IN" sz="1600" dirty="0" smtClean="0">
                <a:solidFill>
                  <a:srgbClr val="000000"/>
                </a:solidFill>
                <a:latin typeface="Times New Roman" pitchFamily="18" charset="0"/>
                <a:cs typeface="Times New Roman" pitchFamily="18" charset="0"/>
              </a:rPr>
              <a:t>A collective analysis of the said reports will help retailers make business decisions which are convenient and cost effective.                                            </a:t>
            </a:r>
            <a:r>
              <a:rPr lang="en" sz="1600" dirty="0" smtClean="0">
                <a:latin typeface="Times New Roman" pitchFamily="18" charset="0"/>
                <a:cs typeface="Times New Roman" pitchFamily="18" charset="0"/>
              </a:rPr>
              <a:t>                           </a:t>
            </a:r>
            <a:endParaRPr sz="1600">
              <a:latin typeface="Times New Roman" pitchFamily="18" charset="0"/>
              <a:cs typeface="Times New Roman" pitchFamily="18" charset="0"/>
            </a:endParaRPr>
          </a:p>
          <a:p>
            <a:r>
              <a:rPr lang="en" sz="1600" dirty="0">
                <a:latin typeface="Times New Roman" pitchFamily="18" charset="0"/>
                <a:cs typeface="Times New Roman" pitchFamily="18" charset="0"/>
              </a:rPr>
              <a:t> </a:t>
            </a:r>
            <a:r>
              <a:rPr lang="en-IN" sz="1600" dirty="0" smtClean="0">
                <a:solidFill>
                  <a:srgbClr val="000000"/>
                </a:solidFill>
                <a:latin typeface="Times New Roman" pitchFamily="18" charset="0"/>
                <a:cs typeface="Times New Roman" pitchFamily="18" charset="0"/>
              </a:rPr>
              <a:t>In this system they can add more description about product. It will product description should impress them without making them spend much time. Another important element of </a:t>
            </a:r>
            <a:r>
              <a:rPr lang="en-IN" sz="1600" dirty="0" err="1" smtClean="0">
                <a:solidFill>
                  <a:srgbClr val="000000"/>
                </a:solidFill>
                <a:latin typeface="Times New Roman" pitchFamily="18" charset="0"/>
                <a:cs typeface="Times New Roman" pitchFamily="18" charset="0"/>
              </a:rPr>
              <a:t>catalog</a:t>
            </a:r>
            <a:r>
              <a:rPr lang="en-IN" sz="1600" dirty="0" smtClean="0">
                <a:solidFill>
                  <a:srgbClr val="000000"/>
                </a:solidFill>
                <a:latin typeface="Times New Roman" pitchFamily="18" charset="0"/>
                <a:cs typeface="Times New Roman" pitchFamily="18" charset="0"/>
              </a:rPr>
              <a:t> that can help seller to increase their sales by adding there product in the right category and sub-category .                        </a:t>
            </a:r>
          </a:p>
          <a:p>
            <a:pPr marL="457200" lvl="0" indent="-342900" algn="l" rtl="0">
              <a:spcBef>
                <a:spcPts val="0"/>
              </a:spcBef>
              <a:spcAft>
                <a:spcPts val="0"/>
              </a:spcAft>
              <a:buSzPts val="1800"/>
              <a:buNone/>
            </a:pPr>
            <a:r>
              <a:rPr lang="en" dirty="0" smtClean="0"/>
              <a:t>              </a:t>
            </a:r>
            <a:endParaRPr/>
          </a:p>
          <a:p>
            <a:pPr marL="457200" lvl="0" indent="-342900" algn="l" rtl="0">
              <a:spcBef>
                <a:spcPts val="0"/>
              </a:spcBef>
              <a:spcAft>
                <a:spcPts val="0"/>
              </a:spcAft>
              <a:buSzPts val="1800"/>
              <a:buChar char="●"/>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0"/>
            <a:ext cx="8520600" cy="7147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r>
              <a:rPr lang="en" b="1" dirty="0" smtClean="0">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704193"/>
            <a:ext cx="8520600" cy="4277709"/>
          </a:xfrm>
          <a:prstGeom prst="rect">
            <a:avLst/>
          </a:prstGeom>
        </p:spPr>
        <p:txBody>
          <a:bodyPr spcFirstLastPara="1" wrap="square" lIns="91425" tIns="91425" rIns="91425" bIns="91425" anchor="t" anchorCtr="0">
            <a:noAutofit/>
          </a:bodyPr>
          <a:lstStyle/>
          <a:p>
            <a:pPr>
              <a:buNone/>
            </a:pPr>
            <a:r>
              <a:rPr lang="en" dirty="0" smtClean="0"/>
              <a:t>                </a:t>
            </a:r>
            <a:endParaRPr/>
          </a:p>
          <a:p>
            <a:pPr marL="457200" lvl="0" indent="-342900" algn="l" rtl="0">
              <a:spcBef>
                <a:spcPts val="0"/>
              </a:spcBef>
              <a:spcAft>
                <a:spcPts val="0"/>
              </a:spcAft>
              <a:buSzPts val="1800"/>
              <a:buChar char="●"/>
            </a:pPr>
            <a:endParaRPr/>
          </a:p>
        </p:txBody>
      </p:sp>
      <p:pic>
        <p:nvPicPr>
          <p:cNvPr id="4" name="Picture 3" descr="Untitled Document (1).jpg"/>
          <p:cNvPicPr>
            <a:picLocks noChangeAspect="1"/>
          </p:cNvPicPr>
          <p:nvPr/>
        </p:nvPicPr>
        <p:blipFill>
          <a:blip r:embed="rId3"/>
          <a:stretch>
            <a:fillRect/>
          </a:stretch>
        </p:blipFill>
        <p:spPr>
          <a:xfrm>
            <a:off x="430923" y="599090"/>
            <a:ext cx="8261131" cy="441434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1"/>
            <a:ext cx="85206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Description Of Use </a:t>
            </a:r>
            <a:r>
              <a:rPr lang="en" b="1" dirty="0" smtClean="0">
                <a:latin typeface="Times New Roman"/>
                <a:ea typeface="Times New Roman"/>
                <a:cs typeface="Times New Roman"/>
                <a:sym typeface="Times New Roman"/>
              </a:rPr>
              <a:t>Case</a:t>
            </a:r>
            <a:endParaRPr b="1">
              <a:latin typeface="Times New Roman"/>
              <a:ea typeface="Times New Roman"/>
              <a:cs typeface="Times New Roman"/>
              <a:sym typeface="Times New Roman"/>
            </a:endParaRPr>
          </a:p>
        </p:txBody>
      </p:sp>
      <p:sp>
        <p:nvSpPr>
          <p:cNvPr id="6" name="Text Placeholder 5"/>
          <p:cNvSpPr>
            <a:spLocks noGrp="1"/>
          </p:cNvSpPr>
          <p:nvPr>
            <p:ph type="body" idx="1"/>
          </p:nvPr>
        </p:nvSpPr>
        <p:spPr>
          <a:xfrm>
            <a:off x="311700" y="511629"/>
            <a:ext cx="8520600" cy="4631871"/>
          </a:xfrm>
        </p:spPr>
        <p:txBody>
          <a:bodyPr/>
          <a:lstStyle/>
          <a:p>
            <a:endParaRPr lang="en-IN" dirty="0"/>
          </a:p>
        </p:txBody>
      </p:sp>
      <p:pic>
        <p:nvPicPr>
          <p:cNvPr id="1026" name="Picture 2"/>
          <p:cNvPicPr>
            <a:picLocks noChangeAspect="1" noChangeArrowheads="1"/>
          </p:cNvPicPr>
          <p:nvPr/>
        </p:nvPicPr>
        <p:blipFill>
          <a:blip r:embed="rId3"/>
          <a:srcRect/>
          <a:stretch>
            <a:fillRect/>
          </a:stretch>
        </p:blipFill>
        <p:spPr bwMode="auto">
          <a:xfrm>
            <a:off x="2710543" y="528333"/>
            <a:ext cx="6139333" cy="41253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0"/>
            <a:ext cx="8520600" cy="7147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Activity </a:t>
            </a:r>
            <a:r>
              <a:rPr lang="en" b="1" dirty="0" smtClean="0">
                <a:latin typeface="Times New Roman"/>
                <a:ea typeface="Times New Roman"/>
                <a:cs typeface="Times New Roman"/>
                <a:sym typeface="Times New Roman"/>
              </a:rPr>
              <a:t>diagram</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557048"/>
            <a:ext cx="8520600" cy="444587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26" name="Picture 2"/>
          <p:cNvPicPr>
            <a:picLocks noChangeAspect="1" noChangeArrowheads="1"/>
          </p:cNvPicPr>
          <p:nvPr/>
        </p:nvPicPr>
        <p:blipFill>
          <a:blip r:embed="rId3"/>
          <a:srcRect/>
          <a:stretch>
            <a:fillRect/>
          </a:stretch>
        </p:blipFill>
        <p:spPr bwMode="auto">
          <a:xfrm>
            <a:off x="2490952" y="557048"/>
            <a:ext cx="5192110" cy="45864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idx="4294967295"/>
          </p:nvPr>
        </p:nvSpPr>
        <p:spPr>
          <a:xfrm>
            <a:off x="0" y="444500"/>
            <a:ext cx="8521700" cy="6143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Class </a:t>
            </a:r>
            <a:r>
              <a:rPr lang="en" b="1" dirty="0" smtClean="0">
                <a:latin typeface="Times New Roman"/>
                <a:ea typeface="Times New Roman"/>
                <a:cs typeface="Times New Roman"/>
                <a:sym typeface="Times New Roman"/>
              </a:rPr>
              <a:t>Diagram</a:t>
            </a:r>
            <a:endParaRPr b="1">
              <a:latin typeface="Times New Roman"/>
              <a:ea typeface="Times New Roman"/>
              <a:cs typeface="Times New Roman"/>
              <a:sym typeface="Times New Roman"/>
            </a:endParaRPr>
          </a:p>
        </p:txBody>
      </p:sp>
      <p:pic>
        <p:nvPicPr>
          <p:cNvPr id="2050" name="Picture 2"/>
          <p:cNvPicPr>
            <a:picLocks noChangeAspect="1" noChangeArrowheads="1"/>
          </p:cNvPicPr>
          <p:nvPr/>
        </p:nvPicPr>
        <p:blipFill>
          <a:blip r:embed="rId3"/>
          <a:srcRect/>
          <a:stretch>
            <a:fillRect/>
          </a:stretch>
        </p:blipFill>
        <p:spPr bwMode="auto">
          <a:xfrm>
            <a:off x="3057196" y="0"/>
            <a:ext cx="5257800" cy="5162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lvl="0" algn="ctr">
              <a:buClr>
                <a:schemeClr val="dk1"/>
              </a:buClr>
              <a:buSzPts val="1100"/>
            </a:pPr>
            <a:r>
              <a:rPr lang="en-IN" sz="2400" dirty="0" smtClean="0">
                <a:latin typeface="Times New Roman" pitchFamily="16" charset="0"/>
              </a:rPr>
              <a:t>E-commerce Based Sales Prediction Framework</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a:t>
            </a:r>
            <a:r>
              <a:rPr lang="en" sz="1800" dirty="0" smtClean="0">
                <a:latin typeface="Times New Roman"/>
                <a:ea typeface="Times New Roman"/>
                <a:cs typeface="Times New Roman"/>
                <a:sym typeface="Times New Roman"/>
              </a:rPr>
              <a:t>Engineering(Sem-8)</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smtClean="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lvl="0" algn="ctr">
              <a:buClr>
                <a:schemeClr val="dk1"/>
              </a:buClr>
              <a:buSzPts val="1100"/>
            </a:pPr>
            <a:r>
              <a:rPr lang="en-IN" sz="1800" dirty="0" smtClean="0">
                <a:latin typeface="Times New Roman" pitchFamily="16" charset="0"/>
                <a:cs typeface="Times New Roman" pitchFamily="16" charset="0"/>
              </a:rPr>
              <a:t/>
            </a:r>
            <a:br>
              <a:rPr lang="en-IN" sz="1800" dirty="0" smtClean="0">
                <a:latin typeface="Times New Roman" pitchFamily="16" charset="0"/>
                <a:cs typeface="Times New Roman" pitchFamily="16" charset="0"/>
              </a:rPr>
            </a:br>
            <a:r>
              <a:rPr lang="en-IN" sz="1800" dirty="0" err="1" smtClean="0">
                <a:latin typeface="Times New Roman" pitchFamily="16" charset="0"/>
                <a:cs typeface="Times New Roman" pitchFamily="16" charset="0"/>
              </a:rPr>
              <a:t>Tejal</a:t>
            </a:r>
            <a:r>
              <a:rPr lang="en-IN" sz="1800" dirty="0" smtClean="0">
                <a:latin typeface="Times New Roman" pitchFamily="16" charset="0"/>
                <a:cs typeface="Times New Roman" pitchFamily="16" charset="0"/>
              </a:rPr>
              <a:t> </a:t>
            </a:r>
            <a:r>
              <a:rPr lang="en-IN" sz="1800" dirty="0" err="1" smtClean="0">
                <a:latin typeface="Times New Roman" pitchFamily="16" charset="0"/>
                <a:cs typeface="Times New Roman" pitchFamily="16" charset="0"/>
              </a:rPr>
              <a:t>Tandel</a:t>
            </a:r>
            <a:r>
              <a:rPr lang="en-IN" sz="1800" dirty="0" smtClean="0">
                <a:latin typeface="Times New Roman" pitchFamily="16" charset="0"/>
                <a:cs typeface="Times New Roman" pitchFamily="16" charset="0"/>
              </a:rPr>
              <a:t>(16104047)</a:t>
            </a:r>
            <a:br>
              <a:rPr lang="en-IN" sz="1800" dirty="0" smtClean="0">
                <a:latin typeface="Times New Roman" pitchFamily="16" charset="0"/>
                <a:cs typeface="Times New Roman" pitchFamily="16" charset="0"/>
              </a:rPr>
            </a:br>
            <a:r>
              <a:rPr lang="en-IN" sz="1800" dirty="0" err="1" smtClean="0">
                <a:latin typeface="Times New Roman" pitchFamily="16" charset="0"/>
                <a:cs typeface="Times New Roman" pitchFamily="16" charset="0"/>
              </a:rPr>
              <a:t>Sayali</a:t>
            </a:r>
            <a:r>
              <a:rPr lang="en-IN" sz="1800" dirty="0" smtClean="0">
                <a:latin typeface="Times New Roman" pitchFamily="16" charset="0"/>
                <a:cs typeface="Times New Roman" pitchFamily="16" charset="0"/>
              </a:rPr>
              <a:t> Wagal(17204016)</a:t>
            </a:r>
            <a:br>
              <a:rPr lang="en-IN" sz="1800" dirty="0" smtClean="0">
                <a:latin typeface="Times New Roman" pitchFamily="16" charset="0"/>
                <a:cs typeface="Times New Roman" pitchFamily="16" charset="0"/>
              </a:rPr>
            </a:br>
            <a:r>
              <a:rPr lang="en-IN" sz="1800" dirty="0" err="1" smtClean="0">
                <a:latin typeface="Times New Roman" pitchFamily="16" charset="0"/>
                <a:cs typeface="Times New Roman" pitchFamily="16" charset="0"/>
              </a:rPr>
              <a:t>Nisha</a:t>
            </a:r>
            <a:r>
              <a:rPr lang="en-IN" sz="1800" dirty="0" smtClean="0">
                <a:latin typeface="Times New Roman" pitchFamily="16" charset="0"/>
                <a:cs typeface="Times New Roman" pitchFamily="16" charset="0"/>
              </a:rPr>
              <a:t>  Singh(17204011)</a:t>
            </a:r>
            <a:br>
              <a:rPr lang="en-IN" sz="1800" dirty="0" smtClean="0">
                <a:latin typeface="Times New Roman" pitchFamily="16" charset="0"/>
                <a:cs typeface="Times New Roman" pitchFamily="16" charset="0"/>
              </a:rPr>
            </a:b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lvl="0" algn="ctr">
              <a:buClr>
                <a:schemeClr val="dk1"/>
              </a:buClr>
              <a:buSzPts val="1100"/>
            </a:pPr>
            <a:r>
              <a:rPr lang="en-IN" sz="1800" dirty="0" smtClean="0">
                <a:latin typeface="Times New Roman" pitchFamily="16" charset="0"/>
                <a:cs typeface="Times New Roman" pitchFamily="16" charset="0"/>
              </a:rPr>
              <a:t/>
            </a:r>
            <a:br>
              <a:rPr lang="en-IN" sz="1800" dirty="0" smtClean="0">
                <a:latin typeface="Times New Roman" pitchFamily="16" charset="0"/>
                <a:cs typeface="Times New Roman" pitchFamily="16" charset="0"/>
              </a:rPr>
            </a:br>
            <a:r>
              <a:rPr lang="en-IN" sz="1800" b="1" dirty="0" smtClean="0">
                <a:latin typeface="Times New Roman" pitchFamily="16" charset="0"/>
              </a:rPr>
              <a:t>Project Guide: </a:t>
            </a:r>
            <a:r>
              <a:rPr lang="en-IN" sz="1800" b="1" dirty="0" err="1" smtClean="0">
                <a:latin typeface="Times New Roman" pitchFamily="16" charset="0"/>
              </a:rPr>
              <a:t>Rujata</a:t>
            </a:r>
            <a:r>
              <a:rPr lang="en-IN" sz="1800" b="1" dirty="0" smtClean="0">
                <a:latin typeface="Times New Roman" pitchFamily="16" charset="0"/>
              </a:rPr>
              <a:t> </a:t>
            </a:r>
            <a:r>
              <a:rPr lang="en-IN" sz="1800" b="1" dirty="0" err="1" smtClean="0">
                <a:latin typeface="Times New Roman" pitchFamily="16" charset="0"/>
              </a:rPr>
              <a:t>Chaudhari</a:t>
            </a:r>
            <a:r>
              <a:rPr lang="en-IN" sz="1800" dirty="0" smtClean="0">
                <a:latin typeface="Times New Roman" pitchFamily="16" charset="0"/>
              </a:rPr>
              <a:t/>
            </a:r>
            <a:br>
              <a:rPr lang="en-IN" sz="1800" dirty="0" smtClean="0">
                <a:latin typeface="Times New Roman" pitchFamily="16" charset="0"/>
              </a:rPr>
            </a:br>
            <a:r>
              <a:rPr lang="en-IN" sz="1800" b="1" dirty="0" smtClean="0">
                <a:latin typeface="Times New Roman" pitchFamily="16" charset="0"/>
              </a:rPr>
              <a:t>Project Co- guide: </a:t>
            </a:r>
            <a:r>
              <a:rPr lang="en-IN" sz="1800" b="1" dirty="0" err="1" smtClean="0">
                <a:latin typeface="Times New Roman" pitchFamily="16" charset="0"/>
              </a:rPr>
              <a:t>Vishal</a:t>
            </a:r>
            <a:r>
              <a:rPr lang="en-IN" sz="1800" b="1" dirty="0" smtClean="0">
                <a:latin typeface="Times New Roman" pitchFamily="16" charset="0"/>
              </a:rPr>
              <a:t> </a:t>
            </a:r>
            <a:r>
              <a:rPr lang="en-IN" sz="1800" b="1" dirty="0" err="1" smtClean="0">
                <a:latin typeface="Times New Roman" pitchFamily="16" charset="0"/>
              </a:rPr>
              <a:t>Badgujar</a:t>
            </a:r>
            <a:r>
              <a:rPr lang="en-IN" sz="1800" b="1" dirty="0" smtClean="0">
                <a:latin typeface="Times New Roman" pitchFamily="16" charset="0"/>
              </a:rPr>
              <a:t> </a:t>
            </a:r>
            <a:r>
              <a:rPr lang="en-IN" sz="1800" dirty="0" smtClean="0">
                <a:latin typeface="Times New Roman" pitchFamily="16" charset="0"/>
              </a:rPr>
              <a:t/>
            </a:r>
            <a:br>
              <a:rPr lang="en-IN" sz="1800" dirty="0" smtClean="0">
                <a:latin typeface="Times New Roman" pitchFamily="16" charset="0"/>
              </a:rPr>
            </a:b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1"/>
            <a:ext cx="8520600" cy="66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a:t>
            </a:r>
            <a:endParaRPr b="1">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651641"/>
            <a:ext cx="8520600" cy="449185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dirty="0" smtClean="0">
                <a:latin typeface="Times New Roman"/>
                <a:ea typeface="Times New Roman"/>
                <a:cs typeface="Times New Roman"/>
                <a:sym typeface="Times New Roman"/>
              </a:rPr>
              <a:t>Registration :</a:t>
            </a:r>
          </a:p>
          <a:p>
            <a:pPr marL="0" indent="0">
              <a:spcAft>
                <a:spcPts val="1600"/>
              </a:spcAft>
            </a:pPr>
            <a:r>
              <a:rPr lang="en-IN" dirty="0" smtClean="0"/>
              <a:t> </a:t>
            </a:r>
            <a:r>
              <a:rPr lang="en-IN" sz="1600" dirty="0" smtClean="0">
                <a:latin typeface="Times New Roman" pitchFamily="18" charset="0"/>
                <a:cs typeface="Times New Roman" pitchFamily="18" charset="0"/>
              </a:rPr>
              <a:t>Registration is one of the primary modules in any data management system.</a:t>
            </a:r>
          </a:p>
          <a:p>
            <a:pPr marL="0" indent="0">
              <a:spcAft>
                <a:spcPts val="1600"/>
              </a:spcAft>
            </a:pPr>
            <a:r>
              <a:rPr lang="en-IN" sz="1600" dirty="0" smtClean="0">
                <a:latin typeface="Times New Roman" pitchFamily="18" charset="0"/>
                <a:cs typeface="Times New Roman" pitchFamily="18" charset="0"/>
              </a:rPr>
              <a:t>Registration is the process by which the retailer identically creates their account.</a:t>
            </a:r>
          </a:p>
          <a:p>
            <a:pPr marL="0" indent="0">
              <a:spcAft>
                <a:spcPts val="1600"/>
              </a:spcAft>
            </a:pPr>
            <a:r>
              <a:rPr lang="en-IN" sz="1600" dirty="0" smtClean="0">
                <a:latin typeface="Times New Roman" pitchFamily="18" charset="0"/>
                <a:cs typeface="Times New Roman" pitchFamily="18" charset="0"/>
              </a:rPr>
              <a:t>Registered users normally provide some sort of credentials (such as a username or e-mail address, and a password) to the system in order to prove their identity.</a:t>
            </a:r>
          </a:p>
          <a:p>
            <a:pPr marL="0" indent="0">
              <a:spcAft>
                <a:spcPts val="1600"/>
              </a:spcAft>
            </a:pPr>
            <a:endParaRPr b="1">
              <a:latin typeface="Times New Roman"/>
              <a:ea typeface="Times New Roman"/>
              <a:cs typeface="Times New Roman"/>
              <a:sym typeface="Times New Roman"/>
            </a:endParaRPr>
          </a:p>
        </p:txBody>
      </p:sp>
      <p:pic>
        <p:nvPicPr>
          <p:cNvPr id="8" name="Picture 7" descr="regisTRATION.PNG"/>
          <p:cNvPicPr>
            <a:picLocks noChangeAspect="1"/>
          </p:cNvPicPr>
          <p:nvPr/>
        </p:nvPicPr>
        <p:blipFill>
          <a:blip r:embed="rId3"/>
          <a:stretch>
            <a:fillRect/>
          </a:stretch>
        </p:blipFill>
        <p:spPr>
          <a:xfrm>
            <a:off x="1229710" y="2848304"/>
            <a:ext cx="6032938" cy="2133600"/>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0"/>
            <a:ext cx="8520600" cy="630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546538"/>
            <a:ext cx="8520600" cy="4596962"/>
          </a:xfrm>
          <a:prstGeom prst="rect">
            <a:avLst/>
          </a:prstGeom>
        </p:spPr>
        <p:txBody>
          <a:bodyPr spcFirstLastPara="1" wrap="square" lIns="91425" tIns="91425" rIns="91425" bIns="91425" anchor="t" anchorCtr="0">
            <a:noAutofit/>
          </a:bodyPr>
          <a:lstStyle/>
          <a:p>
            <a:pPr marL="215900" indent="-215900">
              <a:lnSpc>
                <a:spcPct val="95000"/>
              </a:lnSpc>
              <a:buNone/>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latin typeface="Times New Roman" pitchFamily="18" charset="0"/>
              </a:rPr>
              <a:t>Login :</a:t>
            </a:r>
          </a:p>
          <a:p>
            <a:pPr marL="215900" indent="-215900">
              <a:lnSpc>
                <a:spcPct val="95000"/>
              </a:lnSpc>
              <a:buNone/>
              <a:tabLst>
                <a:tab pos="723900" algn="l"/>
                <a:tab pos="1447800" algn="l"/>
                <a:tab pos="2171700" algn="l"/>
                <a:tab pos="2895600" algn="l"/>
                <a:tab pos="3619500" algn="l"/>
                <a:tab pos="4343400" algn="l"/>
                <a:tab pos="5067300" algn="l"/>
                <a:tab pos="5791200" algn="l"/>
                <a:tab pos="6515100" algn="l"/>
                <a:tab pos="7239000" algn="l"/>
              </a:tabLst>
            </a:pPr>
            <a:endParaRPr lang="en-IN" b="1" dirty="0" smtClean="0">
              <a:solidFill>
                <a:srgbClr val="000000"/>
              </a:solidFill>
              <a:latin typeface="Times New Roman" pitchFamily="18" charset="0"/>
            </a:endParaRPr>
          </a:p>
          <a:p>
            <a:pPr marL="215900" indent="-215900">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IN" sz="1600" dirty="0" smtClean="0">
                <a:solidFill>
                  <a:srgbClr val="000000"/>
                </a:solidFill>
                <a:latin typeface="Times New Roman" pitchFamily="18" charset="0"/>
              </a:rPr>
              <a:t>Every store has their login credentials. This ensures segregation of data.</a:t>
            </a:r>
          </a:p>
          <a:p>
            <a:pPr marL="215900" indent="-215900">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IN" sz="1600" dirty="0" smtClean="0">
                <a:solidFill>
                  <a:srgbClr val="000000"/>
                </a:solidFill>
                <a:latin typeface="Times New Roman" pitchFamily="18" charset="0"/>
              </a:rPr>
              <a:t>If the login credentials are incorrect access is denied.</a:t>
            </a:r>
          </a:p>
          <a:p>
            <a:pPr marL="215900" indent="-215900">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IN" sz="1600" dirty="0" smtClean="0">
                <a:solidFill>
                  <a:srgbClr val="000000"/>
                </a:solidFill>
                <a:latin typeface="Times New Roman" pitchFamily="18" charset="0"/>
              </a:rPr>
              <a:t>Sessions are managed through these credentials.</a:t>
            </a:r>
          </a:p>
          <a:p>
            <a:pPr marL="215900" indent="-215900">
              <a:lnSpc>
                <a:spcPct val="95000"/>
              </a:lnSpc>
              <a:buNone/>
              <a:tabLst>
                <a:tab pos="723900" algn="l"/>
                <a:tab pos="1447800" algn="l"/>
                <a:tab pos="2171700" algn="l"/>
                <a:tab pos="2895600" algn="l"/>
                <a:tab pos="3619500" algn="l"/>
                <a:tab pos="4343400" algn="l"/>
                <a:tab pos="5067300" algn="l"/>
                <a:tab pos="5791200" algn="l"/>
                <a:tab pos="6515100" algn="l"/>
                <a:tab pos="7239000" algn="l"/>
              </a:tabLst>
            </a:pPr>
            <a:endParaRPr lang="en-IN" b="1" dirty="0" smtClean="0">
              <a:solidFill>
                <a:srgbClr val="000000"/>
              </a:solidFill>
              <a:latin typeface="Times New Roman" pitchFamily="18" charset="0"/>
            </a:endParaRPr>
          </a:p>
          <a:p>
            <a:pPr marL="215900" indent="-215900">
              <a:lnSpc>
                <a:spcPct val="95000"/>
              </a:lnSpc>
              <a:buNone/>
              <a:tabLst>
                <a:tab pos="723900" algn="l"/>
                <a:tab pos="1447800" algn="l"/>
                <a:tab pos="2171700" algn="l"/>
                <a:tab pos="2895600" algn="l"/>
                <a:tab pos="3619500" algn="l"/>
                <a:tab pos="4343400" algn="l"/>
                <a:tab pos="5067300" algn="l"/>
                <a:tab pos="5791200" algn="l"/>
                <a:tab pos="6515100" algn="l"/>
                <a:tab pos="7239000" algn="l"/>
              </a:tabLst>
            </a:pPr>
            <a:endParaRPr lang="en-IN" dirty="0" smtClean="0">
              <a:solidFill>
                <a:srgbClr val="000000"/>
              </a:solidFill>
              <a:latin typeface="Times New Roman" pitchFamily="18" charset="0"/>
            </a:endParaRPr>
          </a:p>
          <a:p>
            <a:pPr marL="215900" indent="-215900">
              <a:lnSpc>
                <a:spcPct val="95000"/>
              </a:lnSpc>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latin typeface="Times New Roman" pitchFamily="18" charset="0"/>
              </a:rPr>
              <a:t> </a:t>
            </a:r>
          </a:p>
          <a:p>
            <a:pPr marL="215900" indent="-215900">
              <a:lnSpc>
                <a:spcPct val="95000"/>
              </a:lnSpc>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latin typeface="Times New Roman" pitchFamily="18" charset="0"/>
              </a:rPr>
              <a:t> </a:t>
            </a:r>
          </a:p>
          <a:p>
            <a:pPr marL="0" lvl="0" indent="0" algn="l" rtl="0">
              <a:spcBef>
                <a:spcPts val="0"/>
              </a:spcBef>
              <a:spcAft>
                <a:spcPts val="1600"/>
              </a:spcAft>
              <a:buNone/>
            </a:pPr>
            <a:endParaRPr/>
          </a:p>
        </p:txBody>
      </p:sp>
      <p:pic>
        <p:nvPicPr>
          <p:cNvPr id="4" name="Picture 3" descr="login.PNG"/>
          <p:cNvPicPr>
            <a:picLocks noChangeAspect="1"/>
          </p:cNvPicPr>
          <p:nvPr/>
        </p:nvPicPr>
        <p:blipFill>
          <a:blip r:embed="rId3"/>
          <a:stretch>
            <a:fillRect/>
          </a:stretch>
        </p:blipFill>
        <p:spPr>
          <a:xfrm>
            <a:off x="1408386" y="2087270"/>
            <a:ext cx="5696607" cy="305623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1"/>
            <a:ext cx="8520600" cy="6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Module-3</a:t>
            </a:r>
            <a:endParaRPr b="1">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557048"/>
            <a:ext cx="8520600" cy="458645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dirty="0" smtClean="0">
                <a:latin typeface="Times New Roman" pitchFamily="18" charset="0"/>
                <a:cs typeface="Times New Roman" pitchFamily="18" charset="0"/>
              </a:rPr>
              <a:t>Category :</a:t>
            </a:r>
          </a:p>
          <a:p>
            <a:r>
              <a:rPr lang="en-IN" sz="1600" dirty="0" smtClean="0">
                <a:latin typeface="Times New Roman" pitchFamily="18" charset="0"/>
                <a:cs typeface="Times New Roman" pitchFamily="18" charset="0"/>
              </a:rPr>
              <a:t>A category is a module by which the retailer can add a different category to sort their products.</a:t>
            </a:r>
          </a:p>
          <a:p>
            <a:r>
              <a:rPr lang="en-IN" sz="1600" dirty="0" smtClean="0">
                <a:latin typeface="Times New Roman" pitchFamily="18" charset="0"/>
                <a:cs typeface="Times New Roman" pitchFamily="18" charset="0"/>
              </a:rPr>
              <a:t> They can add or delete the category as they want.</a:t>
            </a:r>
          </a:p>
          <a:p>
            <a:r>
              <a:rPr lang="en-IN" sz="1600" dirty="0" smtClean="0">
                <a:latin typeface="Times New Roman" pitchFamily="18" charset="0"/>
                <a:cs typeface="Times New Roman" pitchFamily="18" charset="0"/>
              </a:rPr>
              <a:t>This feature is helpful for them to easy search of any product detail.</a:t>
            </a:r>
          </a:p>
          <a:p>
            <a:pPr marL="0" lvl="0" indent="0" algn="l" rtl="0">
              <a:spcBef>
                <a:spcPts val="0"/>
              </a:spcBef>
              <a:spcAft>
                <a:spcPts val="1600"/>
              </a:spcAft>
              <a:buNone/>
            </a:pPr>
            <a:endParaRPr sz="1600"/>
          </a:p>
        </p:txBody>
      </p:sp>
      <p:pic>
        <p:nvPicPr>
          <p:cNvPr id="5" name="Picture 4" descr="category.PNG"/>
          <p:cNvPicPr>
            <a:picLocks noChangeAspect="1"/>
          </p:cNvPicPr>
          <p:nvPr/>
        </p:nvPicPr>
        <p:blipFill>
          <a:blip r:embed="rId3"/>
          <a:stretch>
            <a:fillRect/>
          </a:stretch>
        </p:blipFill>
        <p:spPr>
          <a:xfrm>
            <a:off x="641129" y="2270234"/>
            <a:ext cx="7525407" cy="273663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72662"/>
          </a:xfrm>
        </p:spPr>
        <p:txBody>
          <a:bodyPr/>
          <a:lstStyle/>
          <a:p>
            <a:r>
              <a:rPr lang="en" b="1" dirty="0" smtClean="0"/>
              <a:t>Module-4</a:t>
            </a:r>
            <a:endParaRPr lang="en-IN" dirty="0"/>
          </a:p>
        </p:txBody>
      </p:sp>
      <p:sp>
        <p:nvSpPr>
          <p:cNvPr id="3" name="Text Placeholder 2"/>
          <p:cNvSpPr>
            <a:spLocks noGrp="1"/>
          </p:cNvSpPr>
          <p:nvPr>
            <p:ph type="body" idx="1"/>
          </p:nvPr>
        </p:nvSpPr>
        <p:spPr>
          <a:xfrm>
            <a:off x="311700" y="525517"/>
            <a:ext cx="8520600" cy="4617983"/>
          </a:xfrm>
        </p:spPr>
        <p:txBody>
          <a:bodyPr/>
          <a:lstStyle/>
          <a:p>
            <a:pPr>
              <a:buNone/>
            </a:pPr>
            <a:r>
              <a:rPr lang="en-IN" b="1" dirty="0" smtClean="0">
                <a:latin typeface="Times New Roman" pitchFamily="18" charset="0"/>
                <a:cs typeface="Times New Roman" pitchFamily="18" charset="0"/>
              </a:rPr>
              <a:t>Add Product :</a:t>
            </a:r>
          </a:p>
          <a:p>
            <a:pPr>
              <a:buNone/>
            </a:pPr>
            <a:endParaRPr lang="en-IN" sz="1600" b="1"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Add product is the field by which the user can add their product detail to the system. </a:t>
            </a:r>
          </a:p>
          <a:p>
            <a:r>
              <a:rPr lang="en-IN" sz="1600" dirty="0" smtClean="0">
                <a:latin typeface="Times New Roman" pitchFamily="18" charset="0"/>
                <a:cs typeface="Times New Roman" pitchFamily="18" charset="0"/>
              </a:rPr>
              <a:t>The user can add the product detail such as name, category</a:t>
            </a:r>
            <a:r>
              <a:rPr lang="en-IN" sz="1600" dirty="0" smtClean="0">
                <a:latin typeface="Times New Roman" pitchFamily="18" charset="0"/>
                <a:cs typeface="Times New Roman" pitchFamily="18" charset="0"/>
              </a:rPr>
              <a:t>, prices </a:t>
            </a:r>
            <a:r>
              <a:rPr lang="en-IN" sz="1600" dirty="0" smtClean="0">
                <a:latin typeface="Times New Roman" pitchFamily="18" charset="0"/>
                <a:cs typeface="Times New Roman" pitchFamily="18" charset="0"/>
              </a:rPr>
              <a:t>price, sale price</a:t>
            </a:r>
            <a:r>
              <a:rPr lang="en-IN" sz="1600" dirty="0" smtClean="0">
                <a:latin typeface="Times New Roman" pitchFamily="18" charset="0"/>
                <a:cs typeface="Times New Roman" pitchFamily="18" charset="0"/>
              </a:rPr>
              <a:t>, stock</a:t>
            </a:r>
            <a:r>
              <a:rPr lang="en-IN" sz="1600" dirty="0" smtClean="0">
                <a:latin typeface="Times New Roman" pitchFamily="18" charset="0"/>
                <a:cs typeface="Times New Roman" pitchFamily="18" charset="0"/>
              </a:rPr>
              <a:t>, description</a:t>
            </a:r>
            <a:r>
              <a:rPr lang="en-IN" sz="1600" dirty="0" smtClean="0">
                <a:latin typeface="Times New Roman" pitchFamily="18" charset="0"/>
                <a:cs typeface="Times New Roman" pitchFamily="18" charset="0"/>
              </a:rPr>
              <a:t>, image</a:t>
            </a:r>
            <a:r>
              <a:rPr lang="en-IN" sz="1600" dirty="0" smtClean="0">
                <a:latin typeface="Times New Roman" pitchFamily="18" charset="0"/>
                <a:cs typeface="Times New Roman" pitchFamily="18" charset="0"/>
              </a:rPr>
              <a:t>.</a:t>
            </a:r>
          </a:p>
          <a:p>
            <a:pPr>
              <a:buNone/>
            </a:pPr>
            <a:endParaRPr lang="en-IN" sz="1600" dirty="0" smtClean="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p:txBody>
      </p:sp>
      <p:pic>
        <p:nvPicPr>
          <p:cNvPr id="4" name="Picture 3" descr="add product.PNG"/>
          <p:cNvPicPr>
            <a:picLocks noChangeAspect="1"/>
          </p:cNvPicPr>
          <p:nvPr/>
        </p:nvPicPr>
        <p:blipFill>
          <a:blip r:embed="rId2"/>
          <a:stretch>
            <a:fillRect/>
          </a:stretch>
        </p:blipFill>
        <p:spPr>
          <a:xfrm>
            <a:off x="336332" y="2203231"/>
            <a:ext cx="8145517" cy="28102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20110"/>
          </a:xfrm>
        </p:spPr>
        <p:txBody>
          <a:bodyPr/>
          <a:lstStyle/>
          <a:p>
            <a:r>
              <a:rPr lang="en" b="1" dirty="0" smtClean="0"/>
              <a:t>Module-5</a:t>
            </a:r>
            <a:endParaRPr lang="en-IN" dirty="0"/>
          </a:p>
        </p:txBody>
      </p:sp>
      <p:sp>
        <p:nvSpPr>
          <p:cNvPr id="3" name="Text Placeholder 2"/>
          <p:cNvSpPr>
            <a:spLocks noGrp="1"/>
          </p:cNvSpPr>
          <p:nvPr>
            <p:ph type="body" idx="1"/>
          </p:nvPr>
        </p:nvSpPr>
        <p:spPr>
          <a:xfrm>
            <a:off x="311700" y="567559"/>
            <a:ext cx="8520600" cy="4424855"/>
          </a:xfrm>
        </p:spPr>
        <p:txBody>
          <a:bodyPr/>
          <a:lstStyle/>
          <a:p>
            <a:pPr>
              <a:buNone/>
            </a:pPr>
            <a:r>
              <a:rPr lang="en-IN" b="1" dirty="0" smtClean="0">
                <a:latin typeface="Times New Roman" pitchFamily="18" charset="0"/>
                <a:cs typeface="Times New Roman" pitchFamily="18" charset="0"/>
              </a:rPr>
              <a:t>Product List :</a:t>
            </a:r>
          </a:p>
          <a:p>
            <a:pPr>
              <a:buNone/>
            </a:pPr>
            <a:endParaRPr lang="en-IN" b="1" dirty="0" smtClean="0"/>
          </a:p>
          <a:p>
            <a:r>
              <a:rPr lang="en-IN" sz="1600" dirty="0" smtClean="0">
                <a:latin typeface="Times New Roman" pitchFamily="18" charset="0"/>
                <a:cs typeface="Times New Roman" pitchFamily="18" charset="0"/>
              </a:rPr>
              <a:t>It is the main display of the product which is added by the user.</a:t>
            </a:r>
          </a:p>
          <a:p>
            <a:r>
              <a:rPr lang="en-IN" sz="1600" dirty="0" smtClean="0">
                <a:latin typeface="Times New Roman" pitchFamily="18" charset="0"/>
                <a:cs typeface="Times New Roman" pitchFamily="18" charset="0"/>
              </a:rPr>
              <a:t>Here user can check their products, add or delete them.</a:t>
            </a:r>
          </a:p>
          <a:p>
            <a:r>
              <a:rPr lang="en-IN" sz="1600" dirty="0" smtClean="0">
                <a:latin typeface="Times New Roman" pitchFamily="18" charset="0"/>
                <a:cs typeface="Times New Roman" pitchFamily="18" charset="0"/>
              </a:rPr>
              <a:t>They can edit the product if they want to.</a:t>
            </a:r>
          </a:p>
          <a:p>
            <a:pPr>
              <a:buNone/>
            </a:pPr>
            <a:endParaRPr lang="en-IN" sz="1600" dirty="0" smtClean="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p:txBody>
      </p:sp>
      <p:pic>
        <p:nvPicPr>
          <p:cNvPr id="4" name="Picture 3" descr="product list.PNG"/>
          <p:cNvPicPr>
            <a:picLocks noChangeAspect="1"/>
          </p:cNvPicPr>
          <p:nvPr/>
        </p:nvPicPr>
        <p:blipFill>
          <a:blip r:embed="rId2"/>
          <a:stretch>
            <a:fillRect/>
          </a:stretch>
        </p:blipFill>
        <p:spPr>
          <a:xfrm>
            <a:off x="483476" y="2459420"/>
            <a:ext cx="8124496" cy="268407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51641"/>
          </a:xfrm>
        </p:spPr>
        <p:txBody>
          <a:bodyPr/>
          <a:lstStyle/>
          <a:p>
            <a:r>
              <a:rPr lang="en" b="1" dirty="0" smtClean="0"/>
              <a:t>Module-6</a:t>
            </a:r>
            <a:endParaRPr lang="en-IN" dirty="0"/>
          </a:p>
        </p:txBody>
      </p:sp>
      <p:sp>
        <p:nvSpPr>
          <p:cNvPr id="3" name="Text Placeholder 2"/>
          <p:cNvSpPr>
            <a:spLocks noGrp="1"/>
          </p:cNvSpPr>
          <p:nvPr>
            <p:ph type="body" idx="1"/>
          </p:nvPr>
        </p:nvSpPr>
        <p:spPr>
          <a:xfrm>
            <a:off x="311700" y="515007"/>
            <a:ext cx="8520600" cy="4628493"/>
          </a:xfrm>
        </p:spPr>
        <p:txBody>
          <a:bodyPr/>
          <a:lstStyle/>
          <a:p>
            <a:pPr>
              <a:buNone/>
            </a:pPr>
            <a:r>
              <a:rPr lang="en-IN" b="1" dirty="0" smtClean="0">
                <a:latin typeface="Times New Roman" pitchFamily="18" charset="0"/>
                <a:cs typeface="Times New Roman" pitchFamily="18" charset="0"/>
              </a:rPr>
              <a:t>Create Order :</a:t>
            </a:r>
          </a:p>
          <a:p>
            <a:pPr>
              <a:buNone/>
            </a:pPr>
            <a:endParaRPr lang="en-IN" b="1"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This tab takes input for incoming purchases. </a:t>
            </a:r>
          </a:p>
          <a:p>
            <a:r>
              <a:rPr lang="en-IN" sz="1600" dirty="0" smtClean="0">
                <a:latin typeface="Times New Roman" pitchFamily="18" charset="0"/>
                <a:cs typeface="Times New Roman" pitchFamily="18" charset="0"/>
              </a:rPr>
              <a:t>The owners can keep a record of their inventory items through this tab.</a:t>
            </a:r>
          </a:p>
          <a:p>
            <a:r>
              <a:rPr lang="en-IN" sz="1600" dirty="0" smtClean="0">
                <a:latin typeface="Times New Roman" pitchFamily="18" charset="0"/>
                <a:cs typeface="Times New Roman" pitchFamily="18" charset="0"/>
              </a:rPr>
              <a:t>It has date filters to sort inventory items.</a:t>
            </a:r>
          </a:p>
          <a:p>
            <a:endParaRPr lang="en-IN" sz="1600"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Picture 3" descr="create order.PNG"/>
          <p:cNvPicPr>
            <a:picLocks noChangeAspect="1"/>
          </p:cNvPicPr>
          <p:nvPr/>
        </p:nvPicPr>
        <p:blipFill>
          <a:blip r:embed="rId2"/>
          <a:stretch>
            <a:fillRect/>
          </a:stretch>
        </p:blipFill>
        <p:spPr>
          <a:xfrm>
            <a:off x="704192" y="2229877"/>
            <a:ext cx="7693573" cy="291362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20110"/>
          </a:xfrm>
        </p:spPr>
        <p:txBody>
          <a:bodyPr/>
          <a:lstStyle/>
          <a:p>
            <a:r>
              <a:rPr lang="en" b="1" dirty="0" smtClean="0"/>
              <a:t>Module-7</a:t>
            </a:r>
            <a:endParaRPr lang="en-IN" dirty="0"/>
          </a:p>
        </p:txBody>
      </p:sp>
      <p:sp>
        <p:nvSpPr>
          <p:cNvPr id="3" name="Text Placeholder 2"/>
          <p:cNvSpPr>
            <a:spLocks noGrp="1"/>
          </p:cNvSpPr>
          <p:nvPr>
            <p:ph type="body" idx="1"/>
          </p:nvPr>
        </p:nvSpPr>
        <p:spPr>
          <a:xfrm>
            <a:off x="311700" y="536028"/>
            <a:ext cx="8520600" cy="4607472"/>
          </a:xfrm>
        </p:spPr>
        <p:txBody>
          <a:bodyPr/>
          <a:lstStyle/>
          <a:p>
            <a:pPr>
              <a:buNone/>
            </a:pPr>
            <a:r>
              <a:rPr lang="en-IN" b="1" dirty="0" smtClean="0">
                <a:latin typeface="Times New Roman" pitchFamily="18" charset="0"/>
                <a:cs typeface="Times New Roman" pitchFamily="18" charset="0"/>
              </a:rPr>
              <a:t>Bill Generation :</a:t>
            </a:r>
          </a:p>
          <a:p>
            <a:endParaRPr lang="en-IN" b="1"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The shopkeepers can generate bills by adding product name and quantity. </a:t>
            </a:r>
          </a:p>
          <a:p>
            <a:r>
              <a:rPr lang="en-IN" sz="1600" dirty="0" smtClean="0">
                <a:latin typeface="Times New Roman" pitchFamily="18" charset="0"/>
                <a:cs typeface="Times New Roman" pitchFamily="18" charset="0"/>
              </a:rPr>
              <a:t>The generated bill can be printed if required.</a:t>
            </a:r>
          </a:p>
          <a:p>
            <a:r>
              <a:rPr lang="en-IN" sz="1600" dirty="0" smtClean="0">
                <a:latin typeface="Times New Roman" pitchFamily="18" charset="0"/>
                <a:cs typeface="Times New Roman" pitchFamily="18" charset="0"/>
              </a:rPr>
              <a:t>The purchase details of customers can be viewed through this tab.</a:t>
            </a:r>
          </a:p>
          <a:p>
            <a:pPr>
              <a:buNone/>
            </a:pPr>
            <a:endParaRPr lang="en-IN" dirty="0">
              <a:latin typeface="Times New Roman" pitchFamily="18" charset="0"/>
              <a:cs typeface="Times New Roman" pitchFamily="18" charset="0"/>
            </a:endParaRPr>
          </a:p>
        </p:txBody>
      </p:sp>
      <p:pic>
        <p:nvPicPr>
          <p:cNvPr id="4" name="Picture 3" descr="BILL.PNG"/>
          <p:cNvPicPr>
            <a:picLocks noChangeAspect="1"/>
          </p:cNvPicPr>
          <p:nvPr/>
        </p:nvPicPr>
        <p:blipFill>
          <a:blip r:embed="rId2"/>
          <a:stretch>
            <a:fillRect/>
          </a:stretch>
        </p:blipFill>
        <p:spPr>
          <a:xfrm>
            <a:off x="1408387" y="2175640"/>
            <a:ext cx="6274676" cy="296785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8069"/>
          </a:xfrm>
        </p:spPr>
        <p:txBody>
          <a:bodyPr/>
          <a:lstStyle/>
          <a:p>
            <a:r>
              <a:rPr lang="en" b="1" dirty="0" smtClean="0"/>
              <a:t>Module-8</a:t>
            </a:r>
            <a:endParaRPr lang="en-IN" dirty="0"/>
          </a:p>
        </p:txBody>
      </p:sp>
      <p:sp>
        <p:nvSpPr>
          <p:cNvPr id="3" name="Text Placeholder 2"/>
          <p:cNvSpPr>
            <a:spLocks noGrp="1"/>
          </p:cNvSpPr>
          <p:nvPr>
            <p:ph type="body" idx="1"/>
          </p:nvPr>
        </p:nvSpPr>
        <p:spPr>
          <a:xfrm>
            <a:off x="311700" y="536028"/>
            <a:ext cx="8520600" cy="4477406"/>
          </a:xfrm>
        </p:spPr>
        <p:txBody>
          <a:bodyPr/>
          <a:lstStyle/>
          <a:p>
            <a:pPr>
              <a:buNone/>
            </a:pPr>
            <a:r>
              <a:rPr lang="en-IN" b="1" dirty="0" smtClean="0">
                <a:latin typeface="Times New Roman" pitchFamily="18" charset="0"/>
                <a:cs typeface="Times New Roman" pitchFamily="18" charset="0"/>
              </a:rPr>
              <a:t>Sales Report :</a:t>
            </a:r>
          </a:p>
          <a:p>
            <a:r>
              <a:rPr lang="en-IN" sz="1600" dirty="0" smtClean="0">
                <a:latin typeface="Times New Roman" pitchFamily="18" charset="0"/>
                <a:cs typeface="Times New Roman" pitchFamily="18" charset="0"/>
              </a:rPr>
              <a:t>In this tab, there are two different views of the monthly sales of the shopkeeper's sales.</a:t>
            </a:r>
          </a:p>
          <a:p>
            <a:r>
              <a:rPr lang="en-IN" sz="1600" dirty="0" smtClean="0">
                <a:latin typeface="Times New Roman" pitchFamily="18" charset="0"/>
                <a:cs typeface="Times New Roman" pitchFamily="18" charset="0"/>
              </a:rPr>
              <a:t>First, It will show the table report of his sales in the targeted month.</a:t>
            </a:r>
          </a:p>
          <a:p>
            <a:r>
              <a:rPr lang="en-IN" sz="1600" dirty="0" smtClean="0">
                <a:latin typeface="Times New Roman" pitchFamily="18" charset="0"/>
                <a:cs typeface="Times New Roman" pitchFamily="18" charset="0"/>
              </a:rPr>
              <a:t>Second is by a graphical view of their sales data.</a:t>
            </a:r>
          </a:p>
          <a:p>
            <a:r>
              <a:rPr lang="en-IN" sz="1600" dirty="0" smtClean="0">
                <a:latin typeface="Times New Roman" pitchFamily="18" charset="0"/>
                <a:cs typeface="Times New Roman" pitchFamily="18" charset="0"/>
              </a:rPr>
              <a:t> Sales prediction is viewed through the line graph.</a:t>
            </a:r>
          </a:p>
          <a:p>
            <a:r>
              <a:rPr lang="en-IN" sz="1600" dirty="0" smtClean="0">
                <a:latin typeface="Times New Roman" pitchFamily="18" charset="0"/>
                <a:cs typeface="Times New Roman" pitchFamily="18" charset="0"/>
              </a:rPr>
              <a:t>Product analysis is given through </a:t>
            </a:r>
            <a:r>
              <a:rPr lang="en-IN" sz="1600" dirty="0" err="1" smtClean="0">
                <a:latin typeface="Times New Roman" pitchFamily="18" charset="0"/>
                <a:cs typeface="Times New Roman" pitchFamily="18" charset="0"/>
              </a:rPr>
              <a:t>PHPCharts</a:t>
            </a:r>
            <a:r>
              <a:rPr lang="en-IN" sz="1600" dirty="0" smtClean="0">
                <a:latin typeface="Times New Roman" pitchFamily="18" charset="0"/>
                <a:cs typeface="Times New Roman" pitchFamily="18" charset="0"/>
              </a:rPr>
              <a:t>.</a:t>
            </a:r>
          </a:p>
          <a:p>
            <a:pPr>
              <a:buNone/>
            </a:pPr>
            <a:endParaRPr lang="en-IN" b="1" dirty="0">
              <a:latin typeface="Times New Roman" pitchFamily="18" charset="0"/>
              <a:cs typeface="Times New Roman" pitchFamily="18" charset="0"/>
            </a:endParaRPr>
          </a:p>
        </p:txBody>
      </p:sp>
      <p:pic>
        <p:nvPicPr>
          <p:cNvPr id="4" name="Picture 3" descr="table report.PNG"/>
          <p:cNvPicPr>
            <a:picLocks noChangeAspect="1"/>
          </p:cNvPicPr>
          <p:nvPr/>
        </p:nvPicPr>
        <p:blipFill>
          <a:blip r:embed="rId2"/>
          <a:stretch>
            <a:fillRect/>
          </a:stretch>
        </p:blipFill>
        <p:spPr>
          <a:xfrm>
            <a:off x="252249" y="2627586"/>
            <a:ext cx="8523889" cy="251591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2.7 Future Scopes </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IN" sz="1600" dirty="0" smtClean="0">
                <a:latin typeface="Times New Roman" pitchFamily="18" charset="0"/>
                <a:cs typeface="Times New Roman" pitchFamily="18" charset="0"/>
              </a:rPr>
              <a:t>We can extend this project into an Android or </a:t>
            </a:r>
            <a:r>
              <a:rPr lang="en-IN" sz="1600" dirty="0" err="1" smtClean="0">
                <a:latin typeface="Times New Roman" pitchFamily="18" charset="0"/>
                <a:cs typeface="Times New Roman" pitchFamily="18" charset="0"/>
              </a:rPr>
              <a:t>ios</a:t>
            </a:r>
            <a:r>
              <a:rPr lang="en-IN" sz="1600" dirty="0" smtClean="0">
                <a:latin typeface="Times New Roman" pitchFamily="18" charset="0"/>
                <a:cs typeface="Times New Roman" pitchFamily="18" charset="0"/>
              </a:rPr>
              <a:t> application.</a:t>
            </a:r>
          </a:p>
          <a:p>
            <a:pPr>
              <a:buNone/>
            </a:pP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Also, we can extend this project as a cloud service.</a:t>
            </a:r>
            <a:endParaRPr lang="en-IN" sz="16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2.8 Conclusion </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IN" sz="1600" dirty="0" smtClean="0">
                <a:latin typeface="Times New Roman" pitchFamily="18" charset="0"/>
                <a:cs typeface="Times New Roman" pitchFamily="18" charset="0"/>
              </a:rPr>
              <a:t>      This platform is a cost-effective method to assist the local shopkeepers. With sales analysis </a:t>
            </a:r>
            <a:r>
              <a:rPr lang="en-IN" sz="1600" dirty="0" smtClean="0">
                <a:latin typeface="Times New Roman" pitchFamily="18" charset="0"/>
                <a:cs typeface="Times New Roman" pitchFamily="18" charset="0"/>
              </a:rPr>
              <a:t>    readily </a:t>
            </a:r>
            <a:r>
              <a:rPr lang="en-IN" sz="1600" dirty="0" smtClean="0">
                <a:latin typeface="Times New Roman" pitchFamily="18" charset="0"/>
                <a:cs typeface="Times New Roman" pitchFamily="18" charset="0"/>
              </a:rPr>
              <a:t>accessible, local businesses can explore different strategies.</a:t>
            </a:r>
          </a:p>
          <a:p>
            <a:pPr>
              <a:buNone/>
            </a:pPr>
            <a:r>
              <a:rPr lang="en-IN" sz="1600" dirty="0" smtClean="0">
                <a:latin typeface="Times New Roman" pitchFamily="18" charset="0"/>
                <a:cs typeface="Times New Roman" pitchFamily="18" charset="0"/>
              </a:rPr>
              <a:t>     </a:t>
            </a:r>
          </a:p>
          <a:p>
            <a:r>
              <a:rPr lang="en-IN" sz="1600" dirty="0" smtClean="0">
                <a:latin typeface="Times New Roman" pitchFamily="18" charset="0"/>
                <a:cs typeface="Times New Roman" pitchFamily="18" charset="0"/>
              </a:rPr>
              <a:t>     A well managed and easily retrievable purchase record will help them analyze customer purchasing patterns.</a:t>
            </a:r>
            <a:endParaRPr lang="en-IN"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168166"/>
            <a:ext cx="8520600" cy="5990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2.9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798786"/>
            <a:ext cx="8520600" cy="4067504"/>
          </a:xfrm>
          <a:prstGeom prst="rect">
            <a:avLst/>
          </a:prstGeom>
        </p:spPr>
        <p:txBody>
          <a:bodyPr spcFirstLastPara="1" wrap="square" lIns="91425" tIns="91425" rIns="91425" bIns="91425" anchor="t" anchorCtr="0">
            <a:noAutofit/>
          </a:bodyPr>
          <a:lstStyle/>
          <a:p>
            <a:r>
              <a:rPr lang="en-IN" sz="1600" dirty="0" smtClean="0">
                <a:latin typeface="Times New Roman" pitchFamily="18" charset="0"/>
                <a:cs typeface="Times New Roman" pitchFamily="18" charset="0"/>
              </a:rPr>
              <a:t>C. </a:t>
            </a:r>
            <a:r>
              <a:rPr lang="en-IN" sz="1600" dirty="0" err="1" smtClean="0">
                <a:latin typeface="Times New Roman" pitchFamily="18" charset="0"/>
                <a:cs typeface="Times New Roman" pitchFamily="18" charset="0"/>
              </a:rPr>
              <a:t>Ezhilarasan</a:t>
            </a:r>
            <a:r>
              <a:rPr lang="en-IN" sz="1600" dirty="0" smtClean="0">
                <a:latin typeface="Times New Roman" pitchFamily="18" charset="0"/>
                <a:cs typeface="Times New Roman" pitchFamily="18" charset="0"/>
              </a:rPr>
              <a:t> and S. </a:t>
            </a:r>
            <a:r>
              <a:rPr lang="en-IN" sz="1600" dirty="0" err="1" smtClean="0">
                <a:latin typeface="Times New Roman" pitchFamily="18" charset="0"/>
                <a:cs typeface="Times New Roman" pitchFamily="18" charset="0"/>
              </a:rPr>
              <a:t>Ramani</a:t>
            </a:r>
            <a:r>
              <a:rPr lang="en-IN" sz="1600" dirty="0" smtClean="0">
                <a:latin typeface="Times New Roman" pitchFamily="18" charset="0"/>
                <a:cs typeface="Times New Roman" pitchFamily="18" charset="0"/>
              </a:rPr>
              <a:t>, "Performance prediction using modified clustering techniques with fuzzy association rule mining approach for retail," 2017 International Conference on Intelligent Computing and Control (I2C2), Coimbatore, 2017              </a:t>
            </a:r>
          </a:p>
          <a:p>
            <a:r>
              <a:rPr lang="e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Xiaojun</a:t>
            </a:r>
            <a:r>
              <a:rPr lang="en-IN" sz="1600" dirty="0" smtClean="0">
                <a:latin typeface="Times New Roman" pitchFamily="18" charset="0"/>
                <a:cs typeface="Times New Roman" pitchFamily="18" charset="0"/>
              </a:rPr>
              <a:t> Zhang, </a:t>
            </a:r>
            <a:r>
              <a:rPr lang="en-IN" sz="1600" dirty="0" err="1" smtClean="0">
                <a:latin typeface="Times New Roman" pitchFamily="18" charset="0"/>
                <a:cs typeface="Times New Roman" pitchFamily="18" charset="0"/>
              </a:rPr>
              <a:t>Jisheng</a:t>
            </a:r>
            <a:r>
              <a:rPr lang="en-IN" sz="1600" dirty="0" smtClean="0">
                <a:latin typeface="Times New Roman" pitchFamily="18" charset="0"/>
                <a:cs typeface="Times New Roman" pitchFamily="18" charset="0"/>
              </a:rPr>
              <a:t> Pei and </a:t>
            </a:r>
            <a:r>
              <a:rPr lang="en-IN" sz="1600" dirty="0" err="1" smtClean="0">
                <a:latin typeface="Times New Roman" pitchFamily="18" charset="0"/>
                <a:cs typeface="Times New Roman" pitchFamily="18" charset="0"/>
              </a:rPr>
              <a:t>Xiaojun</a:t>
            </a:r>
            <a:r>
              <a:rPr lang="en-IN" sz="1600" dirty="0" smtClean="0">
                <a:latin typeface="Times New Roman" pitchFamily="18" charset="0"/>
                <a:cs typeface="Times New Roman" pitchFamily="18" charset="0"/>
              </a:rPr>
              <a:t> Ye, "Demographic transformation and clustering of transactional data for sales prediction of convenience stores," 2016 IEEE International Conference on Cloud Computing and Big Data Analysis (ICCCBDA), Chengdu, 2016        </a:t>
            </a:r>
          </a:p>
          <a:p>
            <a:r>
              <a:rPr lang="e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Xiaojun</a:t>
            </a:r>
            <a:r>
              <a:rPr lang="en-IN" sz="1600" dirty="0" smtClean="0">
                <a:latin typeface="Times New Roman" pitchFamily="18" charset="0"/>
                <a:cs typeface="Times New Roman" pitchFamily="18" charset="0"/>
              </a:rPr>
              <a:t> Zhang, </a:t>
            </a:r>
            <a:r>
              <a:rPr lang="en-IN" sz="1600" dirty="0" err="1" smtClean="0">
                <a:latin typeface="Times New Roman" pitchFamily="18" charset="0"/>
                <a:cs typeface="Times New Roman" pitchFamily="18" charset="0"/>
              </a:rPr>
              <a:t>Jisheng</a:t>
            </a:r>
            <a:r>
              <a:rPr lang="en-IN" sz="1600" dirty="0" smtClean="0">
                <a:latin typeface="Times New Roman" pitchFamily="18" charset="0"/>
                <a:cs typeface="Times New Roman" pitchFamily="18" charset="0"/>
              </a:rPr>
              <a:t> Pei and </a:t>
            </a:r>
            <a:r>
              <a:rPr lang="en-IN" sz="1600" dirty="0" err="1" smtClean="0">
                <a:latin typeface="Times New Roman" pitchFamily="18" charset="0"/>
                <a:cs typeface="Times New Roman" pitchFamily="18" charset="0"/>
              </a:rPr>
              <a:t>Xiaojun</a:t>
            </a:r>
            <a:r>
              <a:rPr lang="en-IN" sz="1600" dirty="0" smtClean="0">
                <a:latin typeface="Times New Roman" pitchFamily="18" charset="0"/>
                <a:cs typeface="Times New Roman" pitchFamily="18" charset="0"/>
              </a:rPr>
              <a:t> Ye, "Demographic transformation and clustering of transactional data for sales prediction of convenience stores," 2016 IEEE International Conference on Cloud Computing and Big Data Analysis (ICCCBDA), Chengdu, 2016        </a:t>
            </a:r>
          </a:p>
          <a:p>
            <a:r>
              <a:rPr lang="e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A. </a:t>
            </a:r>
            <a:r>
              <a:rPr lang="en-IN" sz="1600" dirty="0" err="1" smtClean="0">
                <a:latin typeface="Times New Roman" pitchFamily="18" charset="0"/>
                <a:cs typeface="Times New Roman" pitchFamily="18" charset="0"/>
              </a:rPr>
              <a:t>Setiawan</a:t>
            </a:r>
            <a:r>
              <a:rPr lang="en-IN" sz="1600" dirty="0" smtClean="0">
                <a:latin typeface="Times New Roman" pitchFamily="18" charset="0"/>
                <a:cs typeface="Times New Roman" pitchFamily="18" charset="0"/>
              </a:rPr>
              <a:t>, G. S. </a:t>
            </a:r>
            <a:r>
              <a:rPr lang="en-IN" sz="1600" dirty="0" err="1" smtClean="0">
                <a:latin typeface="Times New Roman" pitchFamily="18" charset="0"/>
                <a:cs typeface="Times New Roman" pitchFamily="18" charset="0"/>
              </a:rPr>
              <a:t>Budhi</a:t>
            </a:r>
            <a:r>
              <a:rPr lang="en-IN" sz="1600" dirty="0" smtClean="0">
                <a:latin typeface="Times New Roman" pitchFamily="18" charset="0"/>
                <a:cs typeface="Times New Roman" pitchFamily="18" charset="0"/>
              </a:rPr>
              <a:t>, D. H. </a:t>
            </a:r>
            <a:r>
              <a:rPr lang="en-IN" sz="1600" dirty="0" err="1" smtClean="0">
                <a:latin typeface="Times New Roman" pitchFamily="18" charset="0"/>
                <a:cs typeface="Times New Roman" pitchFamily="18" charset="0"/>
              </a:rPr>
              <a:t>Setiabudi</a:t>
            </a:r>
            <a:r>
              <a:rPr lang="en-IN" sz="1600" dirty="0" smtClean="0">
                <a:latin typeface="Times New Roman" pitchFamily="18" charset="0"/>
                <a:cs typeface="Times New Roman" pitchFamily="18" charset="0"/>
              </a:rPr>
              <a:t> and R. </a:t>
            </a:r>
            <a:r>
              <a:rPr lang="en-IN" sz="1600" dirty="0" err="1" smtClean="0">
                <a:latin typeface="Times New Roman" pitchFamily="18" charset="0"/>
                <a:cs typeface="Times New Roman" pitchFamily="18" charset="0"/>
              </a:rPr>
              <a:t>Djunaidy</a:t>
            </a:r>
            <a:r>
              <a:rPr lang="en-IN" sz="1600" dirty="0" smtClean="0">
                <a:latin typeface="Times New Roman" pitchFamily="18" charset="0"/>
                <a:cs typeface="Times New Roman" pitchFamily="18" charset="0"/>
              </a:rPr>
              <a:t>, "Data Mining Applications for Sales Information System Using Market Basket Analysis on Stationery Company," 2017 International Conference on Soft Computing, Intelligent System and Information Technology (ICSIIT), </a:t>
            </a:r>
            <a:r>
              <a:rPr lang="en-IN" sz="1600" dirty="0" err="1" smtClean="0">
                <a:latin typeface="Times New Roman" pitchFamily="18" charset="0"/>
                <a:cs typeface="Times New Roman" pitchFamily="18" charset="0"/>
              </a:rPr>
              <a:t>Denpasar</a:t>
            </a:r>
            <a:r>
              <a:rPr lang="en-IN" sz="1600" dirty="0" smtClean="0">
                <a:latin typeface="Times New Roman" pitchFamily="18" charset="0"/>
                <a:cs typeface="Times New Roman" pitchFamily="18" charset="0"/>
              </a:rPr>
              <a:t>, 2017</a:t>
            </a:r>
            <a:r>
              <a:rPr lang="en" dirty="0" smtClean="0">
                <a:latin typeface="Times New Roman" pitchFamily="18" charset="0"/>
                <a:cs typeface="Times New Roman" pitchFamily="18" charset="0"/>
              </a:rPr>
              <a:t>   </a:t>
            </a:r>
            <a:endParaRPr smtClean="0">
              <a:latin typeface="Times New Roman" pitchFamily="18" charset="0"/>
              <a:cs typeface="Times New Roman" pitchFamily="18" charset="0"/>
            </a:endParaRPr>
          </a:p>
          <a:p>
            <a:pPr marL="457200" lvl="0" indent="-342900" algn="l" rtl="0">
              <a:spcBef>
                <a:spcPts val="0"/>
              </a:spcBef>
              <a:spcAft>
                <a:spcPts val="0"/>
              </a:spcAft>
              <a:buSzPts val="1800"/>
              <a:buNone/>
            </a:pPr>
            <a:endParaRPr>
              <a:latin typeface="Times New Roman" pitchFamily="18" charset="0"/>
              <a:cs typeface="Times New Roman" pitchFamily="18" charset="0"/>
            </a:endParaRPr>
          </a:p>
          <a:p>
            <a:pPr marL="457200" lvl="0" indent="-342900" algn="l" rtl="0">
              <a:spcBef>
                <a:spcPts val="0"/>
              </a:spcBef>
              <a:spcAft>
                <a:spcPts val="0"/>
              </a:spcAft>
              <a:buSzPts val="1800"/>
              <a:buNone/>
            </a:pPr>
            <a:r>
              <a:rPr lang="en" dirty="0">
                <a:latin typeface="Times New Roman" pitchFamily="18" charset="0"/>
                <a:cs typeface="Times New Roman" pitchFamily="18" charset="0"/>
              </a:rPr>
              <a:t>                    </a:t>
            </a:r>
            <a:endParaRPr>
              <a:latin typeface="Times New Roman" pitchFamily="18" charset="0"/>
              <a:cs typeface="Times New Roman" pitchFamily="18" charset="0"/>
            </a:endParaRPr>
          </a:p>
          <a:p>
            <a:pPr marL="457200" lvl="0" indent="-342900" algn="l" rtl="0">
              <a:spcBef>
                <a:spcPts val="0"/>
              </a:spcBef>
              <a:spcAft>
                <a:spcPts val="0"/>
              </a:spcAft>
              <a:buSzPts val="1800"/>
              <a:buChar char="●"/>
            </a:pPr>
            <a:endParaRPr>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2.10 Publication </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IN" sz="1600" dirty="0" err="1" smtClean="0">
                <a:latin typeface="Times New Roman" pitchFamily="18" charset="0"/>
                <a:cs typeface="Times New Roman" pitchFamily="18" charset="0"/>
              </a:rPr>
              <a:t>Tejal</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Tandel</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Sayali</a:t>
            </a:r>
            <a:r>
              <a:rPr lang="en-IN" sz="1600" dirty="0" smtClean="0">
                <a:latin typeface="Times New Roman" pitchFamily="18" charset="0"/>
                <a:cs typeface="Times New Roman" pitchFamily="18" charset="0"/>
              </a:rPr>
              <a:t> Wagal, </a:t>
            </a:r>
            <a:r>
              <a:rPr lang="en-IN" sz="1600" dirty="0" err="1" smtClean="0">
                <a:latin typeface="Times New Roman" pitchFamily="18" charset="0"/>
                <a:cs typeface="Times New Roman" pitchFamily="18" charset="0"/>
              </a:rPr>
              <a:t>Nisha</a:t>
            </a:r>
            <a:r>
              <a:rPr lang="en-IN" sz="1600" dirty="0" smtClean="0">
                <a:latin typeface="Times New Roman" pitchFamily="18" charset="0"/>
                <a:cs typeface="Times New Roman" pitchFamily="18" charset="0"/>
              </a:rPr>
              <a:t> Singh,  Prof. </a:t>
            </a:r>
            <a:r>
              <a:rPr lang="en-IN" sz="1600" dirty="0" err="1" smtClean="0">
                <a:latin typeface="Times New Roman" pitchFamily="18" charset="0"/>
                <a:cs typeface="Times New Roman" pitchFamily="18" charset="0"/>
              </a:rPr>
              <a:t>Rujata</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Chaudhari</a:t>
            </a:r>
            <a:r>
              <a:rPr lang="en-IN" sz="1600" dirty="0" smtClean="0">
                <a:latin typeface="Times New Roman" pitchFamily="18" charset="0"/>
                <a:cs typeface="Times New Roman" pitchFamily="18" charset="0"/>
              </a:rPr>
              <a:t>, Prof. </a:t>
            </a:r>
            <a:r>
              <a:rPr lang="en-IN" sz="1600" dirty="0" err="1" smtClean="0">
                <a:latin typeface="Times New Roman" pitchFamily="18" charset="0"/>
                <a:cs typeface="Times New Roman" pitchFamily="18" charset="0"/>
              </a:rPr>
              <a:t>Vishal</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Badgujar</a:t>
            </a:r>
            <a:r>
              <a:rPr lang="en-IN" sz="1600" dirty="0" smtClean="0">
                <a:latin typeface="Times New Roman" pitchFamily="18" charset="0"/>
                <a:cs typeface="Times New Roman" pitchFamily="18" charset="0"/>
              </a:rPr>
              <a:t>, “Case Study on an Android App for Inventory Management System with Sales Prediction for Local Shopkeepers in India,” 2020 6th International Conference on Advanced Computing and Communication Systems (ICACCS 2020).</a:t>
            </a:r>
            <a:endParaRPr lang="en-IN" sz="16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26125"/>
            <a:ext cx="8520600" cy="7987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840828"/>
            <a:ext cx="8590562" cy="4302672"/>
          </a:xfrm>
          <a:prstGeom prst="rect">
            <a:avLst/>
          </a:prstGeom>
        </p:spPr>
        <p:txBody>
          <a:bodyPr spcFirstLastPara="1" wrap="square" lIns="91425" tIns="91425" rIns="91425" bIns="91425" anchor="t" anchorCtr="0">
            <a:noAutofit/>
          </a:bodyPr>
          <a:lstStyle/>
          <a:p>
            <a:pPr lvl="0">
              <a:buNone/>
            </a:pPr>
            <a:r>
              <a:rPr lang="en-IN" sz="1600" dirty="0" smtClean="0">
                <a:latin typeface="Times New Roman" pitchFamily="18" charset="0"/>
                <a:cs typeface="Times New Roman" pitchFamily="18" charset="0"/>
              </a:rPr>
              <a:t>      The retail sector has widely adapted different inventory management applications and some retail chains even employ prediction software to analyze future sales.</a:t>
            </a:r>
            <a:r>
              <a:rPr lang="en" sz="1600" dirty="0" smtClean="0">
                <a:latin typeface="Times New Roman" pitchFamily="18" charset="0"/>
                <a:cs typeface="Times New Roman" pitchFamily="18" charset="0"/>
              </a:rPr>
              <a:t> </a:t>
            </a:r>
          </a:p>
          <a:p>
            <a:pPr lvl="0">
              <a:buNone/>
            </a:pPr>
            <a:r>
              <a:rPr lang="en-IN" sz="1600" dirty="0" smtClean="0">
                <a:latin typeface="Times New Roman" pitchFamily="18" charset="0"/>
                <a:cs typeface="Times New Roman" pitchFamily="18" charset="0"/>
              </a:rPr>
              <a:t>       However, a lot of day-to-day shopping in India happens through local shops. The owners of such mom-and-pop shops do not necessarily have the capital to invest in proprietary applications for setting up an inventory management system and a sales predicting software.</a:t>
            </a:r>
          </a:p>
          <a:p>
            <a:pPr lvl="0">
              <a:buNone/>
            </a:pPr>
            <a:r>
              <a:rPr lang="en-IN" sz="1600" dirty="0" smtClean="0">
                <a:latin typeface="Times New Roman" pitchFamily="18" charset="0"/>
                <a:cs typeface="Times New Roman" pitchFamily="18" charset="0"/>
              </a:rPr>
              <a:t>       As a result, many of the shopkeepers end up hoarding a lot of irrelevant and </a:t>
            </a:r>
            <a:r>
              <a:rPr lang="en-IN" sz="1600" dirty="0" err="1" smtClean="0">
                <a:latin typeface="Times New Roman" pitchFamily="18" charset="0"/>
                <a:cs typeface="Times New Roman" pitchFamily="18" charset="0"/>
              </a:rPr>
              <a:t>nonprofitable</a:t>
            </a:r>
            <a:r>
              <a:rPr lang="en-IN" sz="1600" dirty="0" smtClean="0">
                <a:latin typeface="Times New Roman" pitchFamily="18" charset="0"/>
                <a:cs typeface="Times New Roman" pitchFamily="18" charset="0"/>
              </a:rPr>
              <a:t> products that lead to financial losses.</a:t>
            </a:r>
          </a:p>
          <a:p>
            <a:pPr lvl="0">
              <a:buNone/>
            </a:pPr>
            <a:r>
              <a:rPr lang="en-IN" sz="1600" dirty="0" smtClean="0">
                <a:latin typeface="Times New Roman" pitchFamily="18" charset="0"/>
                <a:cs typeface="Times New Roman" pitchFamily="18" charset="0"/>
              </a:rPr>
              <a:t>       A very cost-effective and accessible solution for this problem is a web application that provides all the features of a </a:t>
            </a:r>
            <a:r>
              <a:rPr lang="en-IN" sz="1600" dirty="0" err="1" smtClean="0">
                <a:latin typeface="Times New Roman" pitchFamily="18" charset="0"/>
                <a:cs typeface="Times New Roman" pitchFamily="18" charset="0"/>
              </a:rPr>
              <a:t>pointof</a:t>
            </a:r>
            <a:r>
              <a:rPr lang="en-IN" sz="1600" dirty="0" smtClean="0">
                <a:latin typeface="Times New Roman" pitchFamily="18" charset="0"/>
                <a:cs typeface="Times New Roman" pitchFamily="18" charset="0"/>
              </a:rPr>
              <a:t>-sale system as well as gives future sales insights.</a:t>
            </a:r>
          </a:p>
          <a:p>
            <a:pPr lvl="0">
              <a:buNone/>
            </a:pPr>
            <a:r>
              <a:rPr lang="en-IN" sz="1600" dirty="0" smtClean="0">
                <a:latin typeface="Times New Roman" pitchFamily="18" charset="0"/>
                <a:cs typeface="Times New Roman" pitchFamily="18" charset="0"/>
              </a:rPr>
              <a:t>       It will enable shopkeepers to manage their current product purchases and invoicing. The predictive sales analysis will help them to modify their investments on products and supplies thereby ensuring maximum profits.</a:t>
            </a:r>
          </a:p>
          <a:p>
            <a:pPr lvl="0">
              <a:buNone/>
            </a:pPr>
            <a:endParaRPr>
              <a:latin typeface="Times New Roman" pitchFamily="18" charset="0"/>
              <a:cs typeface="Times New Roman" pitchFamily="18" charset="0"/>
            </a:endParaRPr>
          </a:p>
          <a:p>
            <a:pPr marL="457200" lvl="0" indent="-342900" algn="l" rtl="0">
              <a:spcBef>
                <a:spcPts val="0"/>
              </a:spcBef>
              <a:spcAft>
                <a:spcPts val="0"/>
              </a:spcAft>
              <a:buSzPts val="1800"/>
              <a:buChar char="●"/>
            </a:pPr>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z="1600" dirty="0" smtClean="0">
                <a:latin typeface="Times New Roman" pitchFamily="18" charset="0"/>
                <a:cs typeface="Times New Roman" pitchFamily="18" charset="0"/>
              </a:rPr>
              <a:t>To help retailers stock appropriate products based on the in-demand product sale.</a:t>
            </a:r>
          </a:p>
          <a:p>
            <a:pPr>
              <a:buNone/>
            </a:pPr>
            <a:r>
              <a:rPr lang="en-IN" sz="1600" dirty="0" smtClean="0">
                <a:latin typeface="Times New Roman" pitchFamily="18" charset="0"/>
                <a:cs typeface="Times New Roman" pitchFamily="18" charset="0"/>
              </a:rPr>
              <a:t>                                  </a:t>
            </a:r>
          </a:p>
          <a:p>
            <a:r>
              <a:rPr lang="en-IN" sz="1600" dirty="0" smtClean="0">
                <a:latin typeface="Times New Roman" pitchFamily="18" charset="0"/>
                <a:cs typeface="Times New Roman" pitchFamily="18" charset="0"/>
              </a:rPr>
              <a:t>To help retailers make product-wise decisions like reordering or discarding the product. </a:t>
            </a:r>
          </a:p>
          <a:p>
            <a:pPr>
              <a:buNone/>
            </a:pPr>
            <a:r>
              <a:rPr lang="en-IN" sz="1600" dirty="0" smtClean="0">
                <a:latin typeface="Times New Roman" pitchFamily="18" charset="0"/>
                <a:cs typeface="Times New Roman" pitchFamily="18" charset="0"/>
              </a:rPr>
              <a:t>                        </a:t>
            </a:r>
          </a:p>
          <a:p>
            <a:r>
              <a:rPr lang="en-IN" sz="1600" dirty="0" smtClean="0">
                <a:latin typeface="Times New Roman" pitchFamily="18" charset="0"/>
                <a:cs typeface="Times New Roman" pitchFamily="18" charset="0"/>
              </a:rPr>
              <a:t>To generate a report on monthly sales so that retailers can analyse their expenses.</a:t>
            </a:r>
          </a:p>
          <a:p>
            <a:pPr marL="457200" lvl="0" indent="-342900" algn="l" rtl="0">
              <a:spcBef>
                <a:spcPts val="0"/>
              </a:spcBef>
              <a:spcAft>
                <a:spcPts val="0"/>
              </a:spcAft>
              <a:buSzPts val="1800"/>
              <a:buChar char="●"/>
            </a:pPr>
            <a:endParaRPr/>
          </a:p>
          <a:p>
            <a:pPr marL="457200" lvl="0" indent="-342900" algn="l" rtl="0">
              <a:spcBef>
                <a:spcPts val="0"/>
              </a:spcBef>
              <a:spcAft>
                <a:spcPts val="0"/>
              </a:spcAft>
              <a:buSzPts val="1800"/>
              <a:buNone/>
            </a:pPr>
            <a:r>
              <a:rPr lang="en" dirty="0"/>
              <a:t>                        </a:t>
            </a:r>
            <a:r>
              <a:rPr lang="en" dirty="0" smtClean="0"/>
              <a:t>                    </a:t>
            </a:r>
            <a:endParaRPr/>
          </a:p>
          <a:p>
            <a:pPr marL="457200" lvl="0" indent="-342900" algn="l" rtl="0">
              <a:spcBef>
                <a:spcPts val="0"/>
              </a:spcBef>
              <a:spcAft>
                <a:spcPts val="0"/>
              </a:spcAft>
              <a:buSzPts val="1800"/>
              <a:buChar char="●"/>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
            <a:ext cx="8520600" cy="567558"/>
          </a:xfrm>
          <a:prstGeom prst="rect">
            <a:avLst/>
          </a:prstGeom>
        </p:spPr>
        <p:txBody>
          <a:bodyPr spcFirstLastPara="1" wrap="square" lIns="91425" tIns="91425" rIns="91425" bIns="91425" anchor="t" anchorCtr="0">
            <a:noAutofit/>
          </a:bodyPr>
          <a:lstStyle/>
          <a:p>
            <a:r>
              <a:rPr lang="en" b="1" dirty="0">
                <a:solidFill>
                  <a:srgbClr val="434343"/>
                </a:solidFill>
                <a:latin typeface="Times New Roman"/>
                <a:ea typeface="Times New Roman"/>
                <a:cs typeface="Times New Roman"/>
                <a:sym typeface="Times New Roman"/>
              </a:rPr>
              <a:t>1.3 Literature </a:t>
            </a:r>
            <a:r>
              <a:rPr lang="en" b="1" dirty="0" smtClean="0">
                <a:solidFill>
                  <a:srgbClr val="434343"/>
                </a:solidFill>
                <a:latin typeface="Times New Roman"/>
                <a:ea typeface="Times New Roman"/>
                <a:cs typeface="Times New Roman"/>
                <a:sym typeface="Times New Roman"/>
              </a:rPr>
              <a:t>Review</a:t>
            </a:r>
            <a:r>
              <a:rPr lang="en-IN" sz="3200" b="1" dirty="0" smtClean="0">
                <a:latin typeface="Times New Roman" pitchFamily="16" charset="0"/>
              </a:rPr>
              <a:t/>
            </a:r>
            <a:br>
              <a:rPr lang="en-IN" sz="3200" b="1" dirty="0" smtClean="0">
                <a:latin typeface="Times New Roman" pitchFamily="16" charset="0"/>
              </a:rPr>
            </a:b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157655" y="578070"/>
            <a:ext cx="8986345" cy="4435364"/>
          </a:xfrm>
          <a:prstGeom prst="rect">
            <a:avLst/>
          </a:prstGeom>
        </p:spPr>
        <p:txBody>
          <a:bodyPr spcFirstLastPara="1" wrap="square" lIns="91425" tIns="91425" rIns="91425" bIns="91425" anchor="ctr" anchorCtr="0">
            <a:noAutofit/>
          </a:bodyPr>
          <a:lstStyle/>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Paper Title: : </a:t>
            </a:r>
            <a:r>
              <a:rPr lang="en-US" sz="1600" dirty="0" smtClean="0">
                <a:solidFill>
                  <a:srgbClr val="000000"/>
                </a:solidFill>
                <a:latin typeface="Times New Roman" pitchFamily="18" charset="0"/>
                <a:ea typeface="Times New Roman"/>
                <a:cs typeface="Times New Roman" pitchFamily="18" charset="0"/>
                <a:sym typeface="Times New Roman"/>
              </a:rPr>
              <a:t>Performance prediction using modified techniques for retail.</a:t>
            </a:r>
          </a:p>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Authors: </a:t>
            </a:r>
            <a:r>
              <a:rPr lang="en-US" sz="1600" dirty="0" err="1" smtClean="0">
                <a:solidFill>
                  <a:srgbClr val="000000"/>
                </a:solidFill>
                <a:latin typeface="Times New Roman" pitchFamily="18" charset="0"/>
                <a:ea typeface="Times New Roman"/>
                <a:cs typeface="Times New Roman" pitchFamily="18" charset="0"/>
                <a:sym typeface="Times New Roman"/>
              </a:rPr>
              <a:t>Ezhilarasan</a:t>
            </a:r>
            <a:r>
              <a:rPr lang="en-US" sz="1600" dirty="0" smtClean="0">
                <a:solidFill>
                  <a:srgbClr val="000000"/>
                </a:solidFill>
                <a:latin typeface="Times New Roman" pitchFamily="18" charset="0"/>
                <a:ea typeface="Times New Roman"/>
                <a:cs typeface="Times New Roman" pitchFamily="18" charset="0"/>
                <a:sym typeface="Times New Roman"/>
              </a:rPr>
              <a:t> C, </a:t>
            </a:r>
            <a:r>
              <a:rPr lang="en-US" sz="1600" dirty="0" err="1" smtClean="0">
                <a:solidFill>
                  <a:srgbClr val="000000"/>
                </a:solidFill>
                <a:latin typeface="Times New Roman" pitchFamily="18" charset="0"/>
                <a:ea typeface="Times New Roman"/>
                <a:cs typeface="Times New Roman" pitchFamily="18" charset="0"/>
                <a:sym typeface="Times New Roman"/>
              </a:rPr>
              <a:t>Ramani</a:t>
            </a:r>
            <a:r>
              <a:rPr lang="en-US" sz="1600" dirty="0" smtClean="0">
                <a:solidFill>
                  <a:srgbClr val="000000"/>
                </a:solidFill>
                <a:latin typeface="Times New Roman" pitchFamily="18" charset="0"/>
                <a:ea typeface="Times New Roman"/>
                <a:cs typeface="Times New Roman" pitchFamily="18" charset="0"/>
                <a:sym typeface="Times New Roman"/>
              </a:rPr>
              <a:t> S.</a:t>
            </a:r>
          </a:p>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Publication details : </a:t>
            </a:r>
            <a:r>
              <a:rPr lang="en-US" sz="1600" dirty="0" smtClean="0">
                <a:solidFill>
                  <a:srgbClr val="000000"/>
                </a:solidFill>
                <a:latin typeface="Times New Roman" pitchFamily="18" charset="0"/>
                <a:ea typeface="Times New Roman"/>
                <a:cs typeface="Times New Roman" pitchFamily="18" charset="0"/>
                <a:sym typeface="Times New Roman"/>
              </a:rPr>
              <a:t>Published on IEEE 2016</a:t>
            </a:r>
          </a:p>
          <a:p>
            <a:pPr>
              <a:buNone/>
            </a:pPr>
            <a:r>
              <a:rPr lang="en-US" sz="1600" b="1" dirty="0" smtClean="0">
                <a:solidFill>
                  <a:srgbClr val="000000"/>
                </a:solidFill>
                <a:latin typeface="Times New Roman" pitchFamily="18" charset="0"/>
                <a:ea typeface="Times New Roman"/>
                <a:cs typeface="Times New Roman" pitchFamily="18" charset="0"/>
                <a:sym typeface="Times New Roman"/>
              </a:rPr>
              <a:t>Findings:</a:t>
            </a:r>
            <a:endParaRPr lang="en-US"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Performance evaluation is based on the website traffic and conversion rates.</a:t>
            </a:r>
            <a:endParaRPr lang="en-IN"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These attributes are given as cluster inputs and evaluation is done using Fuzzy logic.</a:t>
            </a:r>
            <a:endParaRPr lang="en-IN" sz="1600" dirty="0" smtClean="0">
              <a:latin typeface="Times New Roman" pitchFamily="18" charset="0"/>
              <a:cs typeface="Times New Roman" pitchFamily="18" charset="0"/>
            </a:endParaRPr>
          </a:p>
          <a:p>
            <a:pPr>
              <a:buNone/>
            </a:pPr>
            <a:r>
              <a:rPr lang="en-US" sz="1600" b="1" dirty="0" smtClean="0">
                <a:solidFill>
                  <a:srgbClr val="000000"/>
                </a:solidFill>
                <a:latin typeface="Times New Roman" pitchFamily="18" charset="0"/>
                <a:ea typeface="Times New Roman"/>
                <a:cs typeface="Times New Roman" pitchFamily="18" charset="0"/>
                <a:sym typeface="Times New Roman"/>
              </a:rPr>
              <a:t>Advantages:</a:t>
            </a:r>
          </a:p>
          <a:p>
            <a:r>
              <a:rPr lang="en-US" sz="1600" dirty="0" smtClean="0">
                <a:solidFill>
                  <a:srgbClr val="000000"/>
                </a:solidFill>
                <a:latin typeface="Times New Roman" pitchFamily="18" charset="0"/>
                <a:ea typeface="Times New Roman"/>
                <a:cs typeface="Times New Roman" pitchFamily="18" charset="0"/>
                <a:sym typeface="Times New Roman"/>
              </a:rPr>
              <a:t>Fuzzy logic is efficient in prediction and sales analysis for particular clusters.</a:t>
            </a:r>
          </a:p>
          <a:p>
            <a:r>
              <a:rPr lang="en-IN" sz="1600" dirty="0" smtClean="0">
                <a:solidFill>
                  <a:srgbClr val="000000"/>
                </a:solidFill>
                <a:latin typeface="Times New Roman" pitchFamily="18" charset="0"/>
                <a:ea typeface="Times New Roman"/>
                <a:cs typeface="Times New Roman" pitchFamily="18" charset="0"/>
                <a:sym typeface="Times New Roman"/>
              </a:rPr>
              <a:t>Project can be hosted in any domain and it can used in real-time environment.</a:t>
            </a:r>
          </a:p>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Disadvantages:</a:t>
            </a:r>
            <a:endParaRPr lang="en-US"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Small amount of data cannot be computed.</a:t>
            </a:r>
          </a:p>
          <a:p>
            <a:r>
              <a:rPr lang="en-IN" sz="1600" dirty="0" smtClean="0">
                <a:solidFill>
                  <a:srgbClr val="000000"/>
                </a:solidFill>
                <a:latin typeface="Times New Roman" pitchFamily="18" charset="0"/>
                <a:ea typeface="Times New Roman"/>
                <a:cs typeface="Times New Roman" pitchFamily="18" charset="0"/>
                <a:sym typeface="Times New Roman"/>
              </a:rPr>
              <a:t>Precise transaction data is required </a:t>
            </a:r>
            <a:r>
              <a:rPr lang="en-IN" sz="1600" dirty="0" err="1" smtClean="0">
                <a:solidFill>
                  <a:srgbClr val="000000"/>
                </a:solidFill>
                <a:latin typeface="Times New Roman" pitchFamily="18" charset="0"/>
                <a:ea typeface="Times New Roman"/>
                <a:cs typeface="Times New Roman" pitchFamily="18" charset="0"/>
                <a:sym typeface="Times New Roman"/>
              </a:rPr>
              <a:t>everytime</a:t>
            </a:r>
            <a:r>
              <a:rPr lang="en-IN" sz="1600" dirty="0" smtClean="0">
                <a:solidFill>
                  <a:srgbClr val="000000"/>
                </a:solidFill>
                <a:latin typeface="Times New Roman" pitchFamily="18" charset="0"/>
                <a:ea typeface="Times New Roman"/>
                <a:cs typeface="Times New Roman" pitchFamily="18" charset="0"/>
                <a:sym typeface="Times New Roman"/>
              </a:rPr>
              <a:t> to predict the performance.</a:t>
            </a:r>
            <a:endParaRPr lang="en-IN" sz="1600" dirty="0" smtClean="0">
              <a:latin typeface="Times New Roman" pitchFamily="18" charset="0"/>
              <a:cs typeface="Times New Roman" pitchFamily="18" charset="0"/>
            </a:endParaRPr>
          </a:p>
          <a:p>
            <a:pPr lvl="0">
              <a:buNone/>
            </a:pPr>
            <a:endParaRPr lang="en-IN" sz="1600" dirty="0" smtClean="0"/>
          </a:p>
          <a:p>
            <a:pPr>
              <a:buNone/>
            </a:pPr>
            <a:endParaRPr lang="en-IN" sz="1600" b="1" dirty="0" smtClean="0">
              <a:solidFill>
                <a:srgbClr val="000000"/>
              </a:solidFill>
              <a:latin typeface="Times New Roman"/>
              <a:ea typeface="Times New Roman"/>
              <a:cs typeface="Times New Roman"/>
              <a:sym typeface="Times New Roman"/>
            </a:endParaRPr>
          </a:p>
          <a:p>
            <a:pPr>
              <a:buNone/>
            </a:pPr>
            <a:endParaRPr lang="en-US" sz="1600" dirty="0" smtClean="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609599"/>
          </a:xfrm>
        </p:spPr>
        <p:txBody>
          <a:bodyPr/>
          <a:lstStyle/>
          <a:p>
            <a:r>
              <a:rPr lang="en" b="1" dirty="0" smtClean="0">
                <a:solidFill>
                  <a:srgbClr val="434343"/>
                </a:solidFill>
                <a:latin typeface="Times New Roman"/>
                <a:ea typeface="Times New Roman"/>
                <a:cs typeface="Times New Roman"/>
                <a:sym typeface="Times New Roman"/>
              </a:rPr>
              <a:t>1.3 Literature Review</a:t>
            </a:r>
            <a:br>
              <a:rPr lang="en" b="1" dirty="0" smtClean="0">
                <a:solidFill>
                  <a:srgbClr val="434343"/>
                </a:solidFill>
                <a:latin typeface="Times New Roman"/>
                <a:ea typeface="Times New Roman"/>
                <a:cs typeface="Times New Roman"/>
                <a:sym typeface="Times New Roman"/>
              </a:rPr>
            </a:br>
            <a:r>
              <a:rPr lang="en-IN" sz="3200" b="1" dirty="0" smtClean="0">
                <a:latin typeface="Times New Roman" pitchFamily="16" charset="0"/>
              </a:rPr>
              <a:t/>
            </a:r>
            <a:br>
              <a:rPr lang="en-IN" sz="3200" b="1" dirty="0" smtClean="0">
                <a:latin typeface="Times New Roman" pitchFamily="16" charset="0"/>
              </a:rPr>
            </a:br>
            <a:r>
              <a:rPr lang="en" b="1" dirty="0" smtClean="0">
                <a:solidFill>
                  <a:srgbClr val="434343"/>
                </a:solidFill>
                <a:latin typeface="Times New Roman"/>
                <a:ea typeface="Times New Roman"/>
                <a:cs typeface="Times New Roman"/>
                <a:sym typeface="Times New Roman"/>
              </a:rPr>
              <a:t/>
            </a:r>
            <a:br>
              <a:rPr lang="en" b="1" dirty="0" smtClean="0">
                <a:solidFill>
                  <a:srgbClr val="434343"/>
                </a:solidFill>
                <a:latin typeface="Times New Roman"/>
                <a:ea typeface="Times New Roman"/>
                <a:cs typeface="Times New Roman"/>
                <a:sym typeface="Times New Roman"/>
              </a:rPr>
            </a:br>
            <a:endParaRPr lang="en-IN" dirty="0"/>
          </a:p>
        </p:txBody>
      </p:sp>
      <p:sp>
        <p:nvSpPr>
          <p:cNvPr id="3" name="Text Placeholder 2"/>
          <p:cNvSpPr>
            <a:spLocks noGrp="1"/>
          </p:cNvSpPr>
          <p:nvPr>
            <p:ph type="body" idx="1"/>
          </p:nvPr>
        </p:nvSpPr>
        <p:spPr>
          <a:xfrm>
            <a:off x="136634" y="515008"/>
            <a:ext cx="9007366" cy="4487916"/>
          </a:xfrm>
        </p:spPr>
        <p:txBody>
          <a:bodyPr anchor="ctr"/>
          <a:lstStyle/>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Paper Title: </a:t>
            </a:r>
            <a:r>
              <a:rPr lang="en-US" sz="1600" dirty="0" smtClean="0">
                <a:solidFill>
                  <a:srgbClr val="000000"/>
                </a:solidFill>
                <a:latin typeface="Times New Roman" pitchFamily="18" charset="0"/>
                <a:ea typeface="Times New Roman"/>
                <a:cs typeface="Times New Roman" pitchFamily="18" charset="0"/>
                <a:sym typeface="Times New Roman"/>
              </a:rPr>
              <a:t>Demographic Transformation clustering of transactional data for 				   sales prediction of convenience stores.</a:t>
            </a:r>
          </a:p>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Authors: </a:t>
            </a:r>
            <a:r>
              <a:rPr lang="en-US" sz="1600" dirty="0" err="1" smtClean="0">
                <a:solidFill>
                  <a:srgbClr val="000000"/>
                </a:solidFill>
                <a:latin typeface="Times New Roman" pitchFamily="18" charset="0"/>
                <a:ea typeface="Times New Roman"/>
                <a:cs typeface="Times New Roman" pitchFamily="18" charset="0"/>
                <a:sym typeface="Times New Roman"/>
              </a:rPr>
              <a:t>Xiaojun</a:t>
            </a:r>
            <a:r>
              <a:rPr lang="en-US" sz="1600" dirty="0" smtClean="0">
                <a:solidFill>
                  <a:srgbClr val="000000"/>
                </a:solidFill>
                <a:latin typeface="Times New Roman" pitchFamily="18" charset="0"/>
                <a:ea typeface="Times New Roman"/>
                <a:cs typeface="Times New Roman" pitchFamily="18" charset="0"/>
                <a:sym typeface="Times New Roman"/>
              </a:rPr>
              <a:t> Zhang, </a:t>
            </a:r>
            <a:r>
              <a:rPr lang="en-US" sz="1600" dirty="0" err="1" smtClean="0">
                <a:solidFill>
                  <a:srgbClr val="000000"/>
                </a:solidFill>
                <a:latin typeface="Times New Roman" pitchFamily="18" charset="0"/>
                <a:ea typeface="Times New Roman"/>
                <a:cs typeface="Times New Roman" pitchFamily="18" charset="0"/>
                <a:sym typeface="Times New Roman"/>
              </a:rPr>
              <a:t>Jisheng</a:t>
            </a:r>
            <a:r>
              <a:rPr lang="en-US" sz="1600" dirty="0" smtClean="0">
                <a:solidFill>
                  <a:srgbClr val="000000"/>
                </a:solidFill>
                <a:latin typeface="Times New Roman" pitchFamily="18" charset="0"/>
                <a:ea typeface="Times New Roman"/>
                <a:cs typeface="Times New Roman" pitchFamily="18" charset="0"/>
                <a:sym typeface="Times New Roman"/>
              </a:rPr>
              <a:t> Pei, </a:t>
            </a:r>
            <a:r>
              <a:rPr lang="en-US" sz="1600" dirty="0" err="1" smtClean="0">
                <a:solidFill>
                  <a:srgbClr val="000000"/>
                </a:solidFill>
                <a:latin typeface="Times New Roman" pitchFamily="18" charset="0"/>
                <a:ea typeface="Times New Roman"/>
                <a:cs typeface="Times New Roman" pitchFamily="18" charset="0"/>
                <a:sym typeface="Times New Roman"/>
              </a:rPr>
              <a:t>Xiaojun</a:t>
            </a:r>
            <a:r>
              <a:rPr lang="en-US" sz="1600" dirty="0" smtClean="0">
                <a:solidFill>
                  <a:srgbClr val="000000"/>
                </a:solidFill>
                <a:latin typeface="Times New Roman" pitchFamily="18" charset="0"/>
                <a:ea typeface="Times New Roman"/>
                <a:cs typeface="Times New Roman" pitchFamily="18" charset="0"/>
                <a:sym typeface="Times New Roman"/>
              </a:rPr>
              <a:t> Ye.</a:t>
            </a:r>
          </a:p>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Publication details : </a:t>
            </a:r>
            <a:r>
              <a:rPr lang="en-US" sz="1600" dirty="0" smtClean="0">
                <a:solidFill>
                  <a:srgbClr val="000000"/>
                </a:solidFill>
                <a:latin typeface="Times New Roman" pitchFamily="18" charset="0"/>
                <a:ea typeface="Times New Roman"/>
                <a:cs typeface="Times New Roman" pitchFamily="18" charset="0"/>
                <a:sym typeface="Times New Roman"/>
              </a:rPr>
              <a:t>Published on IEEE 2016</a:t>
            </a:r>
          </a:p>
          <a:p>
            <a:pPr>
              <a:buNone/>
            </a:pPr>
            <a:r>
              <a:rPr lang="en-US" sz="1600" b="1" dirty="0" smtClean="0">
                <a:solidFill>
                  <a:srgbClr val="000000"/>
                </a:solidFill>
                <a:latin typeface="Times New Roman" pitchFamily="18" charset="0"/>
                <a:ea typeface="Times New Roman"/>
                <a:cs typeface="Times New Roman" pitchFamily="18" charset="0"/>
                <a:sym typeface="Times New Roman"/>
              </a:rPr>
              <a:t>Findings:</a:t>
            </a:r>
            <a:endParaRPr lang="en-US"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Extracting customer characteristics through transactional data.</a:t>
            </a:r>
            <a:endParaRPr lang="en-IN" sz="1600" dirty="0" smtClean="0">
              <a:latin typeface="Times New Roman" pitchFamily="18" charset="0"/>
              <a:cs typeface="Times New Roman" pitchFamily="18" charset="0"/>
            </a:endParaRPr>
          </a:p>
          <a:p>
            <a:r>
              <a:rPr lang="en-US" sz="1600" dirty="0" smtClean="0">
                <a:solidFill>
                  <a:srgbClr val="000000"/>
                </a:solidFill>
                <a:latin typeface="Times New Roman" pitchFamily="18" charset="0"/>
                <a:ea typeface="Times New Roman"/>
                <a:cs typeface="Times New Roman" pitchFamily="18" charset="0"/>
                <a:sym typeface="Times New Roman"/>
              </a:rPr>
              <a:t>Two different data attributes, customer type proportion and category profit score, and two different algorithms, k-means and EM, to cluster.</a:t>
            </a:r>
          </a:p>
          <a:p>
            <a:pPr>
              <a:buNone/>
            </a:pPr>
            <a:r>
              <a:rPr lang="en-US" sz="1600" b="1" dirty="0" smtClean="0">
                <a:solidFill>
                  <a:srgbClr val="000000"/>
                </a:solidFill>
                <a:latin typeface="Times New Roman" pitchFamily="18" charset="0"/>
                <a:ea typeface="Times New Roman"/>
                <a:cs typeface="Times New Roman" pitchFamily="18" charset="0"/>
                <a:sym typeface="Times New Roman"/>
              </a:rPr>
              <a:t>Advantages:</a:t>
            </a:r>
            <a:endParaRPr lang="en-US"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Provides prediction results per category.</a:t>
            </a:r>
            <a:endParaRPr lang="en-IN"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Market Basket Analysis can be easily integrated with the model.</a:t>
            </a:r>
            <a:endParaRPr lang="en-IN" sz="1600" dirty="0" smtClean="0">
              <a:latin typeface="Times New Roman" pitchFamily="18" charset="0"/>
              <a:cs typeface="Times New Roman" pitchFamily="18" charset="0"/>
            </a:endParaRPr>
          </a:p>
          <a:p>
            <a:pPr>
              <a:buNone/>
            </a:pPr>
            <a:r>
              <a:rPr lang="en-US" sz="1600" b="1" dirty="0" smtClean="0">
                <a:solidFill>
                  <a:srgbClr val="000000"/>
                </a:solidFill>
                <a:latin typeface="Times New Roman" pitchFamily="18" charset="0"/>
                <a:ea typeface="Times New Roman"/>
                <a:cs typeface="Times New Roman" pitchFamily="18" charset="0"/>
                <a:sym typeface="Times New Roman"/>
              </a:rPr>
              <a:t>Disadvantages:</a:t>
            </a:r>
            <a:endParaRPr lang="en-US"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 We can not forecast sales of a commodity precisely just according to its category .</a:t>
            </a:r>
            <a:endParaRPr lang="en-IN" sz="1600" dirty="0" smtClean="0">
              <a:latin typeface="Times New Roman" pitchFamily="18" charset="0"/>
              <a:cs typeface="Times New Roman" pitchFamily="18" charset="0"/>
            </a:endParaRPr>
          </a:p>
          <a:p>
            <a:pPr lvl="0">
              <a:buNone/>
            </a:pPr>
            <a:endParaRPr lang="en-IN" sz="1600" dirty="0" smtClean="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6634"/>
            <a:ext cx="8520600" cy="557049"/>
          </a:xfrm>
        </p:spPr>
        <p:txBody>
          <a:bodyPr/>
          <a:lstStyle/>
          <a:p>
            <a:r>
              <a:rPr lang="en" b="1" dirty="0" smtClean="0">
                <a:solidFill>
                  <a:srgbClr val="434343"/>
                </a:solidFill>
                <a:latin typeface="Times New Roman"/>
                <a:ea typeface="Times New Roman"/>
                <a:cs typeface="Times New Roman"/>
                <a:sym typeface="Times New Roman"/>
              </a:rPr>
              <a:t>1.3 Literature Review</a:t>
            </a:r>
            <a:br>
              <a:rPr lang="en" b="1" dirty="0" smtClean="0">
                <a:solidFill>
                  <a:srgbClr val="434343"/>
                </a:solidFill>
                <a:latin typeface="Times New Roman"/>
                <a:ea typeface="Times New Roman"/>
                <a:cs typeface="Times New Roman"/>
                <a:sym typeface="Times New Roman"/>
              </a:rPr>
            </a:br>
            <a:r>
              <a:rPr lang="en-IN" sz="3200" b="1" dirty="0" smtClean="0">
                <a:latin typeface="Times New Roman" pitchFamily="16" charset="0"/>
              </a:rPr>
              <a:t/>
            </a:r>
            <a:br>
              <a:rPr lang="en-IN" sz="3200" b="1" dirty="0" smtClean="0">
                <a:latin typeface="Times New Roman" pitchFamily="16" charset="0"/>
              </a:rPr>
            </a:br>
            <a:r>
              <a:rPr lang="en" b="1" dirty="0" smtClean="0">
                <a:solidFill>
                  <a:srgbClr val="434343"/>
                </a:solidFill>
                <a:latin typeface="Times New Roman"/>
                <a:ea typeface="Times New Roman"/>
                <a:cs typeface="Times New Roman"/>
                <a:sym typeface="Times New Roman"/>
              </a:rPr>
              <a:t/>
            </a:r>
            <a:br>
              <a:rPr lang="en" b="1" dirty="0" smtClean="0">
                <a:solidFill>
                  <a:srgbClr val="434343"/>
                </a:solidFill>
                <a:latin typeface="Times New Roman"/>
                <a:ea typeface="Times New Roman"/>
                <a:cs typeface="Times New Roman"/>
                <a:sym typeface="Times New Roman"/>
              </a:rPr>
            </a:br>
            <a:endParaRPr lang="en-IN" dirty="0"/>
          </a:p>
        </p:txBody>
      </p:sp>
      <p:sp>
        <p:nvSpPr>
          <p:cNvPr id="3" name="Text Placeholder 2"/>
          <p:cNvSpPr>
            <a:spLocks noGrp="1"/>
          </p:cNvSpPr>
          <p:nvPr>
            <p:ph type="body" idx="1"/>
          </p:nvPr>
        </p:nvSpPr>
        <p:spPr>
          <a:xfrm>
            <a:off x="147145" y="599091"/>
            <a:ext cx="8996855" cy="4361792"/>
          </a:xfrm>
        </p:spPr>
        <p:txBody>
          <a:bodyPr anchor="ctr"/>
          <a:lstStyle/>
          <a:p>
            <a:pPr>
              <a:buNone/>
            </a:pPr>
            <a:r>
              <a:rPr lang="en-US" sz="1600" b="1" dirty="0" smtClean="0">
                <a:solidFill>
                  <a:srgbClr val="000000"/>
                </a:solidFill>
                <a:latin typeface="Times New Roman" pitchFamily="18" charset="0"/>
                <a:ea typeface="Times New Roman"/>
                <a:cs typeface="Times New Roman" pitchFamily="18" charset="0"/>
                <a:sym typeface="Times New Roman"/>
              </a:rPr>
              <a:t>Paper Title: </a:t>
            </a:r>
            <a:r>
              <a:rPr lang="en-US" sz="1600" dirty="0" smtClean="0">
                <a:solidFill>
                  <a:srgbClr val="000000"/>
                </a:solidFill>
                <a:latin typeface="Times New Roman" pitchFamily="18" charset="0"/>
                <a:ea typeface="Times New Roman"/>
                <a:cs typeface="Times New Roman" pitchFamily="18" charset="0"/>
                <a:sym typeface="Times New Roman"/>
              </a:rPr>
              <a:t>Profit prediction using regression model for travel agents.</a:t>
            </a:r>
          </a:p>
          <a:p>
            <a:pPr>
              <a:buNone/>
            </a:pPr>
            <a:r>
              <a:rPr lang="en-US" sz="1600" b="1" dirty="0" smtClean="0">
                <a:solidFill>
                  <a:srgbClr val="000000"/>
                </a:solidFill>
                <a:latin typeface="Times New Roman" pitchFamily="18" charset="0"/>
                <a:ea typeface="Times New Roman"/>
                <a:cs typeface="Times New Roman" pitchFamily="18" charset="0"/>
                <a:sym typeface="Times New Roman"/>
              </a:rPr>
              <a:t>Authors:</a:t>
            </a:r>
            <a:r>
              <a:rPr lang="en-US" sz="1600" dirty="0" smtClean="0">
                <a:solidFill>
                  <a:srgbClr val="000000"/>
                </a:solidFill>
                <a:latin typeface="Times New Roman" pitchFamily="18" charset="0"/>
                <a:ea typeface="Times New Roman"/>
                <a:cs typeface="Times New Roman" pitchFamily="18" charset="0"/>
                <a:sym typeface="Times New Roman"/>
              </a:rPr>
              <a:t> </a:t>
            </a:r>
            <a:r>
              <a:rPr lang="en-US" sz="1600" dirty="0" err="1" smtClean="0">
                <a:solidFill>
                  <a:srgbClr val="000000"/>
                </a:solidFill>
                <a:latin typeface="Times New Roman" pitchFamily="18" charset="0"/>
                <a:ea typeface="Times New Roman"/>
                <a:cs typeface="Times New Roman" pitchFamily="18" charset="0"/>
                <a:sym typeface="Times New Roman"/>
              </a:rPr>
              <a:t>Rahmatika</a:t>
            </a:r>
            <a:r>
              <a:rPr lang="en-US" sz="1600" dirty="0" smtClean="0">
                <a:solidFill>
                  <a:srgbClr val="000000"/>
                </a:solidFill>
                <a:latin typeface="Times New Roman" pitchFamily="18" charset="0"/>
                <a:ea typeface="Times New Roman"/>
                <a:cs typeface="Times New Roman" pitchFamily="18" charset="0"/>
                <a:sym typeface="Times New Roman"/>
              </a:rPr>
              <a:t> </a:t>
            </a:r>
            <a:r>
              <a:rPr lang="en-US" sz="1600" dirty="0" err="1" smtClean="0">
                <a:solidFill>
                  <a:srgbClr val="000000"/>
                </a:solidFill>
                <a:latin typeface="Times New Roman" pitchFamily="18" charset="0"/>
                <a:ea typeface="Times New Roman"/>
                <a:cs typeface="Times New Roman" pitchFamily="18" charset="0"/>
                <a:sym typeface="Times New Roman"/>
              </a:rPr>
              <a:t>Santi</a:t>
            </a:r>
            <a:r>
              <a:rPr lang="en-US" sz="1600" dirty="0" smtClean="0">
                <a:solidFill>
                  <a:srgbClr val="000000"/>
                </a:solidFill>
                <a:latin typeface="Times New Roman" pitchFamily="18" charset="0"/>
                <a:ea typeface="Times New Roman"/>
                <a:cs typeface="Times New Roman" pitchFamily="18" charset="0"/>
                <a:sym typeface="Times New Roman"/>
              </a:rPr>
              <a:t>, </a:t>
            </a:r>
            <a:r>
              <a:rPr lang="en-US" sz="1600" dirty="0" err="1" smtClean="0">
                <a:solidFill>
                  <a:srgbClr val="000000"/>
                </a:solidFill>
                <a:latin typeface="Times New Roman" pitchFamily="18" charset="0"/>
                <a:ea typeface="Times New Roman"/>
                <a:cs typeface="Times New Roman" pitchFamily="18" charset="0"/>
                <a:sym typeface="Times New Roman"/>
              </a:rPr>
              <a:t>Masayu</a:t>
            </a:r>
            <a:r>
              <a:rPr lang="en-US" sz="1600" dirty="0" smtClean="0">
                <a:solidFill>
                  <a:srgbClr val="000000"/>
                </a:solidFill>
                <a:latin typeface="Times New Roman" pitchFamily="18" charset="0"/>
                <a:ea typeface="Times New Roman"/>
                <a:cs typeface="Times New Roman" pitchFamily="18" charset="0"/>
                <a:sym typeface="Times New Roman"/>
              </a:rPr>
              <a:t> </a:t>
            </a:r>
            <a:r>
              <a:rPr lang="en-US" sz="1600" dirty="0" err="1" smtClean="0">
                <a:solidFill>
                  <a:srgbClr val="000000"/>
                </a:solidFill>
                <a:latin typeface="Times New Roman" pitchFamily="18" charset="0"/>
                <a:ea typeface="Times New Roman"/>
                <a:cs typeface="Times New Roman" pitchFamily="18" charset="0"/>
                <a:sym typeface="Times New Roman"/>
              </a:rPr>
              <a:t>Leylia</a:t>
            </a:r>
            <a:r>
              <a:rPr lang="en-US" sz="1600" dirty="0" smtClean="0">
                <a:solidFill>
                  <a:srgbClr val="000000"/>
                </a:solidFill>
                <a:latin typeface="Times New Roman" pitchFamily="18" charset="0"/>
                <a:ea typeface="Times New Roman"/>
                <a:cs typeface="Times New Roman" pitchFamily="18" charset="0"/>
                <a:sym typeface="Times New Roman"/>
              </a:rPr>
              <a:t> </a:t>
            </a:r>
            <a:r>
              <a:rPr lang="en-US" sz="1600" dirty="0" err="1" smtClean="0">
                <a:solidFill>
                  <a:srgbClr val="000000"/>
                </a:solidFill>
                <a:latin typeface="Times New Roman" pitchFamily="18" charset="0"/>
                <a:ea typeface="Times New Roman"/>
                <a:cs typeface="Times New Roman" pitchFamily="18" charset="0"/>
                <a:sym typeface="Times New Roman"/>
              </a:rPr>
              <a:t>Khodra</a:t>
            </a:r>
            <a:r>
              <a:rPr lang="en-US" sz="1600" dirty="0" smtClean="0">
                <a:solidFill>
                  <a:srgbClr val="000000"/>
                </a:solidFill>
                <a:latin typeface="Times New Roman" pitchFamily="18" charset="0"/>
                <a:ea typeface="Times New Roman"/>
                <a:cs typeface="Times New Roman" pitchFamily="18" charset="0"/>
                <a:sym typeface="Times New Roman"/>
              </a:rPr>
              <a:t>.</a:t>
            </a:r>
          </a:p>
          <a:p>
            <a:pPr>
              <a:buNone/>
            </a:pPr>
            <a:r>
              <a:rPr lang="en-US" sz="1600" b="1" dirty="0" smtClean="0">
                <a:solidFill>
                  <a:srgbClr val="000000"/>
                </a:solidFill>
                <a:latin typeface="Times New Roman" pitchFamily="18" charset="0"/>
                <a:ea typeface="Times New Roman"/>
                <a:cs typeface="Times New Roman" pitchFamily="18" charset="0"/>
                <a:sym typeface="Times New Roman"/>
              </a:rPr>
              <a:t>Publication details :  </a:t>
            </a:r>
            <a:r>
              <a:rPr lang="en-US" sz="1600" dirty="0" smtClean="0">
                <a:solidFill>
                  <a:srgbClr val="000000"/>
                </a:solidFill>
                <a:latin typeface="Times New Roman" pitchFamily="18" charset="0"/>
                <a:ea typeface="Times New Roman"/>
                <a:cs typeface="Times New Roman" pitchFamily="18" charset="0"/>
                <a:sym typeface="Times New Roman"/>
              </a:rPr>
              <a:t>Published on IEEE 2018</a:t>
            </a:r>
          </a:p>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Findings:</a:t>
            </a:r>
            <a:endParaRPr lang="en-US"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Model evaluation using linear regression</a:t>
            </a:r>
            <a:endParaRPr lang="en-IN" sz="1600" dirty="0" smtClean="0">
              <a:latin typeface="Times New Roman" pitchFamily="18" charset="0"/>
              <a:cs typeface="Times New Roman" pitchFamily="18" charset="0"/>
            </a:endParaRPr>
          </a:p>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Advantages:</a:t>
            </a:r>
            <a:endParaRPr lang="en-US"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The model uses independent variables to estimate profit as per the travel agent’s required factor.</a:t>
            </a:r>
            <a:endParaRPr lang="en-IN"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This can give the cost estimation to travel agent to describe the value for target completion.</a:t>
            </a:r>
            <a:endParaRPr lang="en-IN" sz="1600" dirty="0" smtClean="0">
              <a:latin typeface="Times New Roman" pitchFamily="18" charset="0"/>
              <a:cs typeface="Times New Roman" pitchFamily="18" charset="0"/>
            </a:endParaRPr>
          </a:p>
          <a:p>
            <a:pPr lvl="0">
              <a:buNone/>
            </a:pPr>
            <a:r>
              <a:rPr lang="en-US" sz="1600" b="1" dirty="0" smtClean="0">
                <a:solidFill>
                  <a:srgbClr val="000000"/>
                </a:solidFill>
                <a:latin typeface="Times New Roman" pitchFamily="18" charset="0"/>
                <a:ea typeface="Times New Roman"/>
                <a:cs typeface="Times New Roman" pitchFamily="18" charset="0"/>
                <a:sym typeface="Times New Roman"/>
              </a:rPr>
              <a:t>Disadvantages:</a:t>
            </a:r>
            <a:endParaRPr lang="en-US"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The model uses cumulative data of variable to generate results.</a:t>
            </a:r>
            <a:endParaRPr lang="en-IN" sz="1600" dirty="0" smtClean="0">
              <a:latin typeface="Times New Roman" pitchFamily="18" charset="0"/>
              <a:cs typeface="Times New Roman" pitchFamily="18" charset="0"/>
            </a:endParaRPr>
          </a:p>
          <a:p>
            <a:r>
              <a:rPr lang="en-IN" sz="1600" dirty="0" smtClean="0">
                <a:solidFill>
                  <a:srgbClr val="000000"/>
                </a:solidFill>
                <a:latin typeface="Times New Roman" pitchFamily="18" charset="0"/>
                <a:ea typeface="Times New Roman"/>
                <a:cs typeface="Times New Roman" pitchFamily="18" charset="0"/>
                <a:sym typeface="Times New Roman"/>
              </a:rPr>
              <a:t>It is focused of transactional data.</a:t>
            </a:r>
            <a:endParaRPr lang="en-IN" sz="1600" dirty="0" smtClean="0">
              <a:latin typeface="Times New Roman" pitchFamily="18" charset="0"/>
              <a:cs typeface="Times New Roman" pitchFamily="18" charset="0"/>
            </a:endParaRPr>
          </a:p>
          <a:p>
            <a:pPr>
              <a:buNone/>
            </a:pPr>
            <a:endParaRPr lang="en-IN" sz="1600" dirty="0" smtClean="0">
              <a:latin typeface="Times New Roman" pitchFamily="18" charset="0"/>
              <a:cs typeface="Times New Roman" pitchFamily="18" charset="0"/>
            </a:endParaRPr>
          </a:p>
          <a:p>
            <a:pPr>
              <a:buNone/>
            </a:pPr>
            <a:endParaRPr lang="en-US" dirty="0" smtClean="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indent="0">
              <a:lnSpc>
                <a:spcPct val="10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1400" dirty="0" smtClean="0">
                <a:latin typeface="Times New Roman" pitchFamily="16" charset="0"/>
              </a:rPr>
              <a:t> </a:t>
            </a:r>
            <a:r>
              <a:rPr lang="en-IN" sz="1600" dirty="0" smtClean="0">
                <a:latin typeface="Times New Roman" pitchFamily="16" charset="0"/>
              </a:rPr>
              <a:t>Retailers </a:t>
            </a:r>
            <a:r>
              <a:rPr lang="en-IN" sz="1600" dirty="0" smtClean="0">
                <a:latin typeface="Times New Roman" pitchFamily="16" charset="0"/>
              </a:rPr>
              <a:t>face a loss in revenue due to improper investment and management activities. Many incur </a:t>
            </a:r>
            <a:r>
              <a:rPr lang="en-IN" sz="1600" dirty="0" smtClean="0">
                <a:latin typeface="Times New Roman" pitchFamily="16" charset="0"/>
              </a:rPr>
              <a:t> loses </a:t>
            </a:r>
            <a:r>
              <a:rPr lang="en-IN" sz="1600" dirty="0" smtClean="0">
                <a:latin typeface="Times New Roman" pitchFamily="16" charset="0"/>
              </a:rPr>
              <a:t>because their customer reach is limited. They cannot properly identify the demand of products and therefore end up buying limited products. On the other hand they can underestimate the growth of some products and remove them from their shop.</a:t>
            </a:r>
          </a:p>
          <a:p>
            <a:pPr marL="0" indent="0">
              <a:lnSpc>
                <a:spcPct val="100000"/>
              </a:lnSpc>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sz="1600" dirty="0" smtClean="0">
              <a:latin typeface="Times New Roman" pitchFamily="16" charset="0"/>
            </a:endParaRPr>
          </a:p>
          <a:p>
            <a:pPr marL="0" indent="0">
              <a:lnSpc>
                <a:spcPct val="10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1600" dirty="0" smtClean="0">
                <a:latin typeface="Times New Roman" pitchFamily="16" charset="0"/>
              </a:rPr>
              <a:t>  All </a:t>
            </a:r>
            <a:r>
              <a:rPr lang="en-IN" sz="1600" dirty="0" smtClean="0">
                <a:latin typeface="Times New Roman" pitchFamily="16" charset="0"/>
              </a:rPr>
              <a:t>these cases lead to a financial loss and stagnate the shop's growth. If the shopkeepers are </a:t>
            </a:r>
            <a:r>
              <a:rPr lang="en-IN" sz="1600" dirty="0" smtClean="0">
                <a:latin typeface="Times New Roman" pitchFamily="16" charset="0"/>
              </a:rPr>
              <a:t>  equipped </a:t>
            </a:r>
            <a:r>
              <a:rPr lang="en-IN" sz="1600" dirty="0" smtClean="0">
                <a:latin typeface="Times New Roman" pitchFamily="16" charset="0"/>
              </a:rPr>
              <a:t>with tools and applications that give them insights of their sales and recommend products to them, the shopkeepers can improve their finances.                           </a:t>
            </a:r>
          </a:p>
          <a:p>
            <a:pPr marL="457200" lvl="0" indent="-342900" algn="l" rtl="0">
              <a:spcBef>
                <a:spcPts val="0"/>
              </a:spcBef>
              <a:spcAft>
                <a:spcPts val="0"/>
              </a:spcAft>
              <a:buSzPts val="1800"/>
              <a:buNone/>
            </a:pPr>
            <a:r>
              <a:rPr lang="en" sz="1600" dirty="0" smtClean="0"/>
              <a:t>                                  </a:t>
            </a:r>
            <a:endParaRPr sz="1600"/>
          </a:p>
          <a:p>
            <a:pPr marL="457200" lvl="0" indent="-342900" algn="l" rtl="0">
              <a:spcBef>
                <a:spcPts val="0"/>
              </a:spcBef>
              <a:spcAft>
                <a:spcPts val="0"/>
              </a:spcAft>
              <a:buSzPts val="1800"/>
              <a:buNone/>
            </a:pPr>
            <a:r>
              <a:rPr lang="en" dirty="0"/>
              <a:t>                          </a:t>
            </a:r>
            <a:endParaRPr/>
          </a:p>
          <a:p>
            <a:pPr marL="457200" lvl="0" indent="-342900" algn="l" rtl="0">
              <a:spcBef>
                <a:spcPts val="0"/>
              </a:spcBef>
              <a:spcAft>
                <a:spcPts val="0"/>
              </a:spcAft>
              <a:buSzPts val="1800"/>
              <a:buNone/>
            </a:pPr>
            <a:r>
              <a:rPr lang="en" dirty="0"/>
              <a:t>                              </a:t>
            </a:r>
            <a:endParaRPr/>
          </a:p>
          <a:p>
            <a:pPr marL="457200" lvl="0" indent="-342900" algn="l" rtl="0">
              <a:spcBef>
                <a:spcPts val="0"/>
              </a:spcBef>
              <a:spcAft>
                <a:spcPts val="0"/>
              </a:spcAft>
              <a:buSzPts val="1800"/>
              <a:buChar char="●"/>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TotalTime>
  <Words>1582</Words>
  <Application>Microsoft Office PowerPoint</Application>
  <PresentationFormat>On-screen Show (16:9)</PresentationFormat>
  <Paragraphs>184</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Times New Roman</vt:lpstr>
      <vt:lpstr>Old Standard TT</vt:lpstr>
      <vt:lpstr>Wingdings</vt:lpstr>
      <vt:lpstr>Paperback</vt:lpstr>
      <vt:lpstr>Department of Information Technology A.P. Shah Institute of Technology G.B.Road,Kasarvadavli, Thane(W), Mumbai-400615 UNIVERSITY OF MUMBAI Academic Year 2019-2020</vt:lpstr>
      <vt:lpstr>                                                    A Project Report on E-commerce Based Sales Prediction Framework Submitted in partial fulfillment of the degree of Bachelor of Engineering(Sem-8) in INFORMATION TECHNOLOGY By  Tejal Tandel(16104047) Sayali Wagal(17204016) Nisha  Singh(17204011)   Under the Guidance of  Project Guide: Rujata Chaudhari Project Co- guide: Vishal Badgujar       </vt:lpstr>
      <vt:lpstr>1.Project Conception and Initiation</vt:lpstr>
      <vt:lpstr>1.1 Abstract</vt:lpstr>
      <vt:lpstr>1.2 Objectives</vt:lpstr>
      <vt:lpstr>1.3 Literature Review </vt:lpstr>
      <vt:lpstr>1.3 Literature Review   </vt:lpstr>
      <vt:lpstr>1.3 Literature Review   </vt:lpstr>
      <vt:lpstr>1.4 Problem Definition</vt:lpstr>
      <vt:lpstr>1.5 Scope</vt:lpstr>
      <vt:lpstr>1.6 Technology stack</vt:lpstr>
      <vt:lpstr>1.7 Benefits for environment &amp; Society</vt:lpstr>
      <vt:lpstr>1.8 Project Timeline Chart</vt:lpstr>
      <vt:lpstr>2. Project Design</vt:lpstr>
      <vt:lpstr>2.1 Proposed System</vt:lpstr>
      <vt:lpstr>2.2 Design(Flow Of Modules)</vt:lpstr>
      <vt:lpstr>2.3 Description Of Use Case</vt:lpstr>
      <vt:lpstr>2.4 Activity diagram</vt:lpstr>
      <vt:lpstr>2.5 Class Diagram</vt:lpstr>
      <vt:lpstr>2.6 Module-1</vt:lpstr>
      <vt:lpstr>Module-2</vt:lpstr>
      <vt:lpstr>Module-3</vt:lpstr>
      <vt:lpstr>Module-4</vt:lpstr>
      <vt:lpstr>Module-5</vt:lpstr>
      <vt:lpstr>Module-6</vt:lpstr>
      <vt:lpstr>Module-7</vt:lpstr>
      <vt:lpstr>Module-8</vt:lpstr>
      <vt:lpstr>2.7 Future Scopes </vt:lpstr>
      <vt:lpstr>2.8 Conclusion </vt:lpstr>
      <vt:lpstr>2.9 References</vt:lpstr>
      <vt:lpstr>2.10 Publication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Wagal</cp:lastModifiedBy>
  <cp:revision>94</cp:revision>
  <dcterms:modified xsi:type="dcterms:W3CDTF">2020-05-23T12:14:58Z</dcterms:modified>
</cp:coreProperties>
</file>