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E0D1-AC63-4A9E-BC7B-C974EC140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E28C8-775B-4716-B29E-2A8199D4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BFCC-6893-41C6-AC43-27C99F4C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2F7E-FF83-4396-8C15-86CA626D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A02C-520F-498A-A75C-30F44080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7984-443E-4922-89E4-6DE28034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8667-9C77-48BB-A47D-01E381A6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6DB-A374-4EA3-8939-8216EBBD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45B9-2F29-49F7-9411-D15CF59A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1AF4-A4C3-49EB-867E-14C3E06D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54B96-C73C-47E6-B61D-3DFAA9FD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37A8C-C85D-4CC0-8EA1-944FDB2F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98BC-A363-4162-B5D2-262D9FCF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F775-07DB-4ECB-8599-B28BB861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5C9D-7424-436E-BE10-29AAF10C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28A2-538E-44DF-8FAF-9C6C0D2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1D39-4DBD-43BF-A74D-6F789551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DAC7-911D-4BA5-8A87-F3E4A23D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1276-A822-45A4-B9AC-D390D1AC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7A5B-255F-47D9-9A3E-E48B92A0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B740-30AD-4AA5-9499-B591261D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86EF-4B06-45A0-BF41-5F0165AE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B42E-D008-4143-9CBA-0FF91B7E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B827-DC86-4C7E-9754-EB77B1F2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32B6-8464-4F1C-A0DE-0FB1BA4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F56-E676-49CD-B4ED-0FE7EBFB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2720-BCE6-4CBD-B3B7-A73E67BC4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5815B-4171-417A-8918-7DDEDE25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A92BC-1235-42AD-81C6-36ACD047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4864-209F-437A-8F5B-8A8055DB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BE6D2-7231-4136-925A-30594B8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BFB-3095-4861-B2A6-CC87471B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9225-A5D2-45E5-96EA-34919C45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D5F7-F239-4F07-B4D2-C522A92DF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636A8-551B-4A89-951F-700EBD815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5317F-E6B7-447C-9639-27A5EA42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69156-9C11-42C1-8ABE-B634AF98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F7B46-5F33-45EE-8E5C-15EBDD08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1A180-EECF-4A6B-A676-24AA7F59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5A33-E4F0-4224-9E7D-92F44D54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F92D9-C1C9-48A2-9BDD-871EB27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23C35-71E5-4B01-A88B-D2289795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4B6F-9AFF-46AE-9A2D-AA448EFD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6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415A5-FD1B-4305-B792-435CAFCF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2C7D7-9C2D-443E-AF40-629A67EE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5B8D9-3187-4B1D-BA3D-2961F128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6D1D-365E-4AA6-94D2-4B68CCB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4BB4-35B4-45D8-AF22-2F1B3867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4B9E-B6E3-445A-A4ED-09086D8B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83-9214-47E7-8FDE-E7F16FAE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B78F-C275-4C10-822C-F51196A5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48E6-3336-496A-BC85-3B39175A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4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5A1F-DABD-465E-9E2A-BC19651B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5DE32-A41C-4C18-B30E-D066BA690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977E-9370-4DBD-AF2F-2C5620B9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8B9C-592F-47DE-A057-3CBA6BAC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C0952-6A51-4BD9-8B91-FE2D8382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831F-EF96-461B-B5C0-6766955A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3AA85-FC07-42D3-BED1-DA46A9C1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967D8-08A6-467B-89FC-D8FB68CE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0D44-7957-43F0-988F-257AFF630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48C8-244A-4D8D-98C4-BD6DDEAA167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F989-1D90-4553-89D2-03AFCF85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74BF-8BCB-4529-B184-5184215E0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037F-7B34-4B4A-B1FA-FD56197E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12D6-DB82-4380-86A8-08E9D25FB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u="sng" kern="14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Accident Severity</a:t>
            </a:r>
            <a:endParaRPr lang="en-IN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2F32-A76B-43CF-B453-1A7FD7B0F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Sayam Bhatia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00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E3C4-94EF-482E-84EC-3A714475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3.2.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E9EF-058B-474D-8865-E07E357D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983" cy="4351338"/>
          </a:xfrm>
        </p:spPr>
        <p:txBody>
          <a:bodyPr>
            <a:normAutofit/>
          </a:bodyPr>
          <a:lstStyle/>
          <a:p>
            <a:r>
              <a:rPr lang="en-IN" sz="2400" dirty="0"/>
              <a:t>Models were built by fitting train set</a:t>
            </a:r>
          </a:p>
          <a:p>
            <a:r>
              <a:rPr lang="en-IN" sz="2400" dirty="0"/>
              <a:t>Regularisation value(C) was tried at 0.1, 0.01 and 0.001</a:t>
            </a:r>
          </a:p>
          <a:p>
            <a:r>
              <a:rPr lang="en-IN" sz="2400" dirty="0"/>
              <a:t>Solvers tried - </a:t>
            </a:r>
            <a:r>
              <a:rPr lang="en-GB" sz="2400" dirty="0" err="1"/>
              <a:t>lbfgs</a:t>
            </a:r>
            <a:r>
              <a:rPr lang="en-GB" sz="2400" dirty="0"/>
              <a:t>, saga, </a:t>
            </a:r>
            <a:r>
              <a:rPr lang="en-GB" sz="2400" dirty="0" err="1"/>
              <a:t>liblinear</a:t>
            </a:r>
            <a:r>
              <a:rPr lang="en-GB" sz="2400" dirty="0"/>
              <a:t>, newton-cg and sag</a:t>
            </a:r>
          </a:p>
          <a:p>
            <a:r>
              <a:rPr lang="en-GB" sz="2400" dirty="0"/>
              <a:t>The test set was used to predict severity and log loss for each model was determined to check accuracy</a:t>
            </a:r>
            <a:r>
              <a:rPr lang="en-IN" sz="2400" dirty="0"/>
              <a:t> </a:t>
            </a:r>
          </a:p>
          <a:p>
            <a:r>
              <a:rPr lang="en-IN" sz="2400" dirty="0"/>
              <a:t>Log loss was between 0.536 and 0.538 for all combinations of C and solver values.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E7157-C082-46E1-882F-093EB9B063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83" y="2103782"/>
            <a:ext cx="4333337" cy="3170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68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922E-AF40-4608-B548-6A496CBC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AD54-DE76-48A4-911D-2ED5C08C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F1 score and Jaccard similarity score were used </a:t>
            </a:r>
          </a:p>
          <a:p>
            <a:r>
              <a:rPr lang="en-IN" dirty="0"/>
              <a:t>The severity values of test set were compared to predicted severity obtained from the models built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A9816-136E-4099-B215-D58CA4AE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" y="3866321"/>
            <a:ext cx="1084421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30B-05D0-48E3-BB3E-463A01B3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E73F-D434-4847-A711-B3DAE06C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Target – Accident Severity</a:t>
            </a:r>
          </a:p>
          <a:p>
            <a:r>
              <a:rPr lang="en-IN" dirty="0"/>
              <a:t>Attributes – Person Count, Vehicle Count, Speeding, Collision Type</a:t>
            </a:r>
          </a:p>
          <a:p>
            <a:r>
              <a:rPr lang="en-IN" dirty="0"/>
              <a:t>Model used – Decision Tree, Logistic Regression</a:t>
            </a:r>
          </a:p>
          <a:p>
            <a:r>
              <a:rPr lang="en-IN" dirty="0"/>
              <a:t>Accuracies obtained</a:t>
            </a:r>
          </a:p>
          <a:p>
            <a:pPr lvl="1"/>
            <a:r>
              <a:rPr lang="en-IN" dirty="0"/>
              <a:t>Jaccard – 76% for DT and 75% for LR</a:t>
            </a:r>
          </a:p>
          <a:p>
            <a:pPr lvl="1"/>
            <a:r>
              <a:rPr lang="en-IN" dirty="0"/>
              <a:t>F1 score – 71% for DT and 70% for LR</a:t>
            </a:r>
          </a:p>
          <a:p>
            <a:pPr lvl="1"/>
            <a:r>
              <a:rPr lang="en-IN" dirty="0"/>
              <a:t>Log Loss – 54% for LR </a:t>
            </a:r>
          </a:p>
          <a:p>
            <a:r>
              <a:rPr lang="en-IN" dirty="0"/>
              <a:t>The prediction will help emergency response teams decide the kind of response required for the given conditions</a:t>
            </a:r>
          </a:p>
          <a:p>
            <a:r>
              <a:rPr lang="en-IN" dirty="0"/>
              <a:t>This will improve efficiency and safety of the transportation system</a:t>
            </a:r>
          </a:p>
        </p:txBody>
      </p:sp>
    </p:spTree>
    <p:extLst>
      <p:ext uri="{BB962C8B-B14F-4D97-AF65-F5344CB8AC3E}">
        <p14:creationId xmlns:p14="http://schemas.microsoft.com/office/powerpoint/2010/main" val="102311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A86D-3753-43E3-9A88-1801BA0E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9136-8FA2-47F6-BFA7-F548F6EB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Predictive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23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B525-3C28-448A-8E31-D58D203D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8A82-9B60-407F-9E08-ECB26757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Traffic accidents are a significant source of </a:t>
            </a:r>
          </a:p>
          <a:p>
            <a:pPr lvl="1"/>
            <a:r>
              <a:rPr lang="en-GB" dirty="0"/>
              <a:t>Deaths and injuries</a:t>
            </a:r>
          </a:p>
          <a:p>
            <a:pPr lvl="1"/>
            <a:r>
              <a:rPr lang="en-GB" dirty="0"/>
              <a:t>property damage</a:t>
            </a:r>
          </a:p>
          <a:p>
            <a:pPr lvl="1"/>
            <a:r>
              <a:rPr lang="en-GB" dirty="0"/>
              <a:t>Traffic congestion and delay</a:t>
            </a:r>
          </a:p>
          <a:p>
            <a:r>
              <a:rPr lang="en-GB" dirty="0"/>
              <a:t>Effective management of accidents improves safety and efficiency of transportation system</a:t>
            </a:r>
          </a:p>
          <a:p>
            <a:r>
              <a:rPr lang="en-GB" dirty="0"/>
              <a:t>Accurate predictions of severity can provide crucial information for emergency responders to evaluate the severity level of accidents, estimate the potential impacts, and implement efficient accident management procedures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4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BE03-D49C-4E6B-96E4-55B89C7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D7E2-B324-44ED-8C32-7E57141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data : Collisions provided by Seattle Police Department (SPD) and recorded by Traffic Records from 2004 to present.</a:t>
            </a:r>
          </a:p>
          <a:p>
            <a:r>
              <a:rPr lang="en-GB" sz="2400" dirty="0"/>
              <a:t>Link –  </a:t>
            </a:r>
            <a:r>
              <a:rPr lang="en-GB" sz="2400" dirty="0">
                <a:hlinkClick r:id="rId2"/>
              </a:rPr>
              <a:t>https://s3.us.cloud-object-storage.appdomain.cloud/cf-courses-data/CognitiveClass/DP0701EN/version-2/Data-Collisions.csv</a:t>
            </a:r>
            <a:endParaRPr lang="en-GB" sz="2400" dirty="0"/>
          </a:p>
          <a:p>
            <a:r>
              <a:rPr lang="en-GB" sz="2400" dirty="0"/>
              <a:t>The data has nearly 190,000 entries and the major attributes are as follows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5E273-C460-4D26-BAB3-017DB2F3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13" y="4014165"/>
            <a:ext cx="502217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1130-CDB3-413B-9661-95B4AD47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2.1. Data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A4BF-5BCB-456E-BB89-609EF0A1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966"/>
            <a:ext cx="10515600" cy="4351338"/>
          </a:xfrm>
        </p:spPr>
        <p:txBody>
          <a:bodyPr/>
          <a:lstStyle/>
          <a:p>
            <a:r>
              <a:rPr lang="en-IN" dirty="0"/>
              <a:t>Target Data – Accident Severity</a:t>
            </a:r>
          </a:p>
          <a:p>
            <a:r>
              <a:rPr lang="en-IN" dirty="0"/>
              <a:t>Attributes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AF4B3-F4A2-47A2-B289-C3430E22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85" y="3592483"/>
            <a:ext cx="10313652" cy="2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5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5EA4-9356-495A-A509-98ABCDE7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3425-2B19-48B0-9F49-54DCB444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Collision type data was grouped to bins having following description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NOT ENOUGH INFORMATION / NOT APPLICABLE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MOTOR VEHICLE STRUCK MOTOR VEHICLE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MOTOR VEHICLE STRUCK PEDALCYCLIST/PEDESTRIAN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MOTOR VEHICLE STRUCK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DRIVERLESS VEHICLE STRUCK MOTOR VEHICLE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PEDALCYCLIST STRUCK MOTOR VEHICLE/ OBJECT/ PEDESTRIAN</a:t>
            </a:r>
          </a:p>
          <a:p>
            <a:r>
              <a:rPr lang="en-GB" dirty="0"/>
              <a:t>The Speeding data was converted from text to numeric and the Collision type data was transposed and appended to the rest of the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9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BDB8-B819-46CA-9FB8-9CFD4E4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D799-6D82-4D5E-B3A4-1E985AC3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283"/>
            <a:ext cx="10515600" cy="22186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2.3. Data Transformation</a:t>
            </a:r>
            <a:endParaRPr lang="en-IN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target data was converted to an array and the attributes were fit and transformed to form an array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set: (155738, 9) (155738,)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set: (38935, 9) (38935,)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D2020-45F6-40C6-AD94-BECDBCD1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75" y="1616765"/>
            <a:ext cx="8473603" cy="22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B447-F73D-422C-AED3-4606C303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6438-50B3-4AD3-8914-B36207F3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is very large</a:t>
            </a:r>
          </a:p>
          <a:p>
            <a:r>
              <a:rPr lang="en-IN" dirty="0"/>
              <a:t>Target data is categorical with two possible values</a:t>
            </a:r>
          </a:p>
          <a:p>
            <a:r>
              <a:rPr lang="en-IN" dirty="0"/>
              <a:t>Most attributes are categorical</a:t>
            </a:r>
          </a:p>
          <a:p>
            <a:r>
              <a:rPr lang="en-IN" dirty="0"/>
              <a:t>Therefore, following classifier models were chosen for modelling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7414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04B2-476B-4783-831C-606E4E7E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3.1.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81BC-CC61-4590-894C-78297646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Classifier was imported from Scikit learn library</a:t>
            </a:r>
          </a:p>
          <a:p>
            <a:r>
              <a:rPr lang="en-IN" dirty="0"/>
              <a:t>Train set was fit to build models at varied depths from 1 to 14</a:t>
            </a:r>
          </a:p>
          <a:p>
            <a:r>
              <a:rPr lang="en-IN" dirty="0"/>
              <a:t>Test set was used to predict values for model of each depth.</a:t>
            </a:r>
          </a:p>
          <a:p>
            <a:r>
              <a:rPr lang="en-IN" dirty="0"/>
              <a:t>Jaccard similarity and F1 score was determined to see accuracy at each depth, and the optimum depth was chosen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4C796-4DF1-4F2C-B914-96C22451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9" y="4548032"/>
            <a:ext cx="10287861" cy="17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4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Accident Severity</vt:lpstr>
      <vt:lpstr>Content</vt:lpstr>
      <vt:lpstr>1. Introduction</vt:lpstr>
      <vt:lpstr>2. Data</vt:lpstr>
      <vt:lpstr>2.1. Data classification</vt:lpstr>
      <vt:lpstr>2.2 Data Processing</vt:lpstr>
      <vt:lpstr>Processed Data</vt:lpstr>
      <vt:lpstr>3. Predictive Modelling</vt:lpstr>
      <vt:lpstr>3.1. Decision Tree</vt:lpstr>
      <vt:lpstr>3.2. Logistic Regression</vt:lpstr>
      <vt:lpstr>4. Model Evaluation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Sayam Bhatia</dc:creator>
  <cp:lastModifiedBy>Sayam Bhatia</cp:lastModifiedBy>
  <cp:revision>6</cp:revision>
  <dcterms:created xsi:type="dcterms:W3CDTF">2020-09-23T12:51:33Z</dcterms:created>
  <dcterms:modified xsi:type="dcterms:W3CDTF">2020-09-23T13:43:27Z</dcterms:modified>
</cp:coreProperties>
</file>