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1" r:id="rId3"/>
    <p:sldId id="290" r:id="rId4"/>
    <p:sldId id="308" r:id="rId5"/>
    <p:sldId id="307" r:id="rId6"/>
    <p:sldId id="304" r:id="rId7"/>
    <p:sldId id="305" r:id="rId8"/>
    <p:sldId id="306" r:id="rId9"/>
    <p:sldId id="303" r:id="rId10"/>
    <p:sldId id="298" r:id="rId11"/>
    <p:sldId id="302" r:id="rId12"/>
    <p:sldId id="301" r:id="rId13"/>
  </p:sldIdLst>
  <p:sldSz cx="9144000" cy="5143500" type="screen16x9"/>
  <p:notesSz cx="6858000" cy="9144000"/>
  <p:embeddedFontLst>
    <p:embeddedFont>
      <p:font typeface="Roboto Slab Light" panose="02000000000000000000" pitchFamily="2" charset="0"/>
      <p:regular r:id="rId15"/>
      <p:bold r:id="rId16"/>
    </p:embeddedFont>
    <p:embeddedFont>
      <p:font typeface="Lato Light" panose="020F0502020204030203" pitchFamily="34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34B2FC-1230-4299-92AC-9D111FDB3CAA}">
  <a:tblStyle styleId="{2734B2FC-1230-4299-92AC-9D111FDB3C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0"/>
    <p:restoredTop sz="93706"/>
  </p:normalViewPr>
  <p:slideViewPr>
    <p:cSldViewPr snapToGrid="0" snapToObjects="1">
      <p:cViewPr varScale="1">
        <p:scale>
          <a:sx n="181" d="100"/>
          <a:sy n="181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478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076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67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5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93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726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58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600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70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47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Shape 2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Shape 2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Shape 34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Shape 112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Shape 1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Shape 11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Shape 339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Shape 34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Shape 34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Shape 347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Shape 3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Shape 35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○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rgbClr val="A6BCC9"/>
              </a:buClr>
              <a:buSzPts val="2000"/>
              <a:buFont typeface="Lato Light"/>
              <a:buChar char="◦"/>
              <a:defRPr sz="2000">
                <a:solidFill>
                  <a:srgbClr val="4A5C65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Light"/>
              <a:buNone/>
              <a:defRPr sz="2000">
                <a:solidFill>
                  <a:srgbClr val="FFFFF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rgbClr val="A6BCC9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Android </a:t>
            </a:r>
            <a:br>
              <a:rPr lang="en" dirty="0"/>
            </a:br>
            <a:r>
              <a:rPr lang="en" dirty="0"/>
              <a:t>App </a:t>
            </a:r>
            <a:br>
              <a:rPr lang="en" dirty="0"/>
            </a:br>
            <a:r>
              <a:rPr lang="en" dirty="0"/>
              <a:t>Development</a:t>
            </a:r>
            <a:br>
              <a:rPr lang="en" dirty="0"/>
            </a:br>
            <a:br>
              <a:rPr lang="en" dirty="0"/>
            </a:br>
            <a:r>
              <a:rPr lang="en" dirty="0"/>
              <a:t>Session 7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08F39-BDC2-A24A-B374-BFA7478F7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89" y="373008"/>
            <a:ext cx="1003141" cy="1176684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Declaring a Broadcast</a:t>
            </a:r>
            <a:br>
              <a:rPr lang="en-US" sz="2800" b="1" dirty="0"/>
            </a:br>
            <a:r>
              <a:rPr lang="en-US" sz="2800" b="1" dirty="0"/>
              <a:t>Receiver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4"/>
            <a:ext cx="5292300" cy="458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indent="-342900">
              <a:buAutoNum type="arabicPeriod"/>
            </a:pPr>
            <a:r>
              <a:rPr lang="en-US" sz="1400" dirty="0"/>
              <a:t>Specify the &lt;receiver&gt; element in your app's manifest.</a:t>
            </a:r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endParaRPr lang="en-US" sz="1400" dirty="0"/>
          </a:p>
          <a:p>
            <a:pPr marL="101600" indent="0">
              <a:buNone/>
            </a:pPr>
            <a:r>
              <a:rPr lang="en-US" sz="1400" dirty="0"/>
              <a:t>2. Subclass </a:t>
            </a:r>
            <a:r>
              <a:rPr lang="en-US" sz="1400" dirty="0" err="1"/>
              <a:t>BroadcastReceiver</a:t>
            </a:r>
            <a:r>
              <a:rPr lang="en-US" sz="1400" dirty="0"/>
              <a:t> and implement </a:t>
            </a:r>
            <a:r>
              <a:rPr lang="en-US" sz="1400" dirty="0" err="1"/>
              <a:t>onReceive</a:t>
            </a:r>
            <a:r>
              <a:rPr lang="en-US" sz="1400" dirty="0"/>
              <a:t>(Context, Intent).</a:t>
            </a:r>
          </a:p>
          <a:p>
            <a:pPr marL="101600" indent="0">
              <a:buNone/>
            </a:pPr>
            <a:endParaRPr lang="en-US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54620-9701-C841-99F9-420E3F89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6381" y="1229744"/>
            <a:ext cx="5005953" cy="1028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DBB00-2774-824D-AB40-45D6675250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026" y="3489882"/>
            <a:ext cx="5259953" cy="7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21037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References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5"/>
            <a:ext cx="5292300" cy="3430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400" dirty="0"/>
              <a:t>https://</a:t>
            </a:r>
            <a:r>
              <a:rPr lang="en-US" sz="1400" dirty="0" err="1"/>
              <a:t>developer.android.com</a:t>
            </a:r>
            <a:r>
              <a:rPr lang="en-US" sz="1400" dirty="0"/>
              <a:t>/guide/components/broadcasts</a:t>
            </a:r>
            <a:endParaRPr lang="en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84662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Thanks!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594" name="Shape 594"/>
          <p:cNvSpPr txBox="1">
            <a:spLocks noGrp="1"/>
          </p:cNvSpPr>
          <p:nvPr>
            <p:ph type="subTitle" idx="4294967295"/>
          </p:nvPr>
        </p:nvSpPr>
        <p:spPr>
          <a:xfrm>
            <a:off x="685800" y="2401970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4A5C65"/>
                </a:solidFill>
              </a:rPr>
              <a:t>Any questions?</a:t>
            </a:r>
            <a:endParaRPr sz="3600" dirty="0">
              <a:solidFill>
                <a:srgbClr val="4A5C65"/>
              </a:solidFill>
            </a:endParaRPr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A5C65"/>
                </a:solidFill>
              </a:rPr>
              <a:t>You can find me at </a:t>
            </a:r>
            <a:r>
              <a:rPr lang="en" dirty="0" err="1">
                <a:solidFill>
                  <a:srgbClr val="4A5C65"/>
                </a:solidFill>
              </a:rPr>
              <a:t>b</a:t>
            </a:r>
            <a:r>
              <a:rPr lang="en" dirty="0" err="1"/>
              <a:t>ibesh</a:t>
            </a:r>
            <a:r>
              <a:rPr lang="en" dirty="0"/>
              <a:t>.</a:t>
            </a:r>
            <a:r>
              <a:rPr lang="en-US" dirty="0"/>
              <a:t>m</a:t>
            </a:r>
            <a:r>
              <a:rPr lang="en" dirty="0" err="1"/>
              <a:t>anandhar@gmail.com</a:t>
            </a:r>
            <a:endParaRPr dirty="0">
              <a:solidFill>
                <a:srgbClr val="4A5C65"/>
              </a:solidFill>
            </a:endParaRPr>
          </a:p>
        </p:txBody>
      </p:sp>
      <p:sp>
        <p:nvSpPr>
          <p:cNvPr id="595" name="Shape 59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352003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Contents</a:t>
            </a:r>
            <a:endParaRPr sz="2800" b="1" dirty="0"/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Camera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Permission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Broadcast</a:t>
            </a:r>
          </a:p>
          <a:p>
            <a:pPr marL="5588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Camera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0A728-EC57-6A47-8375-9E001095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028700"/>
            <a:ext cx="5434013" cy="401590"/>
          </a:xfrm>
          <a:prstGeom prst="rect">
            <a:avLst/>
          </a:prstGeom>
        </p:spPr>
      </p:pic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9AA70-D8C4-1D4D-B1E7-94C3AC8CE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309" y="1874675"/>
            <a:ext cx="6048375" cy="16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543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Camera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0A728-EC57-6A47-8375-9E0010953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1028700"/>
            <a:ext cx="5434013" cy="401590"/>
          </a:xfrm>
          <a:prstGeom prst="rect">
            <a:avLst/>
          </a:prstGeom>
        </p:spPr>
      </p:pic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C9AA70-D8C4-1D4D-B1E7-94C3AC8CE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309" y="1874675"/>
            <a:ext cx="6048375" cy="16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42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Permission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4"/>
            <a:ext cx="5292300" cy="458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The purpose of a </a:t>
            </a:r>
            <a:r>
              <a:rPr lang="en-US" sz="1400" i="1" dirty="0"/>
              <a:t>permission</a:t>
            </a:r>
            <a:r>
              <a:rPr lang="en-US" sz="1400" dirty="0"/>
              <a:t> is to protect the privacy of an Android user. </a:t>
            </a:r>
          </a:p>
          <a:p>
            <a:r>
              <a:rPr lang="en-US" sz="1400" dirty="0"/>
              <a:t>Android apps must request permission to access sensitive user data (such as contacts and SMS), as well as certain system features (such as camera and internet).</a:t>
            </a:r>
          </a:p>
          <a:p>
            <a:r>
              <a:rPr lang="en-US" sz="1400" dirty="0"/>
              <a:t> Depending on the feature, the system might grant the permission automatically or might prompt the user to approve the request. </a:t>
            </a:r>
          </a:p>
          <a:p>
            <a:r>
              <a:rPr lang="en-US" sz="1400" b="1" dirty="0"/>
              <a:t>List of Normal Permission and dangerous permission</a:t>
            </a:r>
          </a:p>
          <a:p>
            <a:endParaRPr lang="en-US" sz="1400" dirty="0"/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4615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Taking Permission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8668D-C2FE-6343-88BE-D61EB7843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136" y="1663130"/>
            <a:ext cx="5460836" cy="12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1604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Permission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66AE36-8CA7-9349-AFD5-AF6912AA4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38" y="621897"/>
            <a:ext cx="4796097" cy="391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2640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Permission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5EB893-B62F-E641-9ABB-E4B93045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698" y="811663"/>
            <a:ext cx="5907986" cy="1459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5F34BC-70C3-EE41-A615-2617990B7D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766" y="3055497"/>
            <a:ext cx="7476209" cy="159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768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1" dirty="0"/>
              <a:t>Broadcast</a:t>
            </a: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2825684" y="559474"/>
            <a:ext cx="5292300" cy="4584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Android apps can send or receive broadcast messages from the Android system and other Android apps, similar to the publish-subscribe design pattern. </a:t>
            </a:r>
          </a:p>
          <a:p>
            <a:r>
              <a:rPr lang="en-US" sz="1400" dirty="0"/>
              <a:t>These broadcasts are sent when an event of interest occurs. </a:t>
            </a:r>
          </a:p>
          <a:p>
            <a:r>
              <a:rPr lang="en-US" sz="1400" dirty="0"/>
              <a:t>For example, the Android system sends broadcasts when various system events occur, such as when the system receiver SMS or phone calls.</a:t>
            </a:r>
          </a:p>
          <a:p>
            <a:r>
              <a:rPr lang="en-US" sz="1400" dirty="0"/>
              <a:t>Apps can register to receive specific broadcasts. </a:t>
            </a:r>
          </a:p>
          <a:p>
            <a:r>
              <a:rPr lang="en-US" sz="1400" dirty="0"/>
              <a:t>When a broadcast is sent, the system automatically routes broadcasts to apps that have subscribed to receive that particular type of broadcast.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7063-3556-CB47-BDF3-07DBCB5B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76" y="4300700"/>
            <a:ext cx="788499" cy="9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98771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249</Words>
  <Application>Microsoft Macintosh PowerPoint</Application>
  <PresentationFormat>On-screen Show (16:9)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Roboto Slab Light</vt:lpstr>
      <vt:lpstr>Lato Light</vt:lpstr>
      <vt:lpstr>Kent template</vt:lpstr>
      <vt:lpstr>Android  App  Development  Session 7</vt:lpstr>
      <vt:lpstr>Contents</vt:lpstr>
      <vt:lpstr>Camera</vt:lpstr>
      <vt:lpstr>Camera</vt:lpstr>
      <vt:lpstr>Permission</vt:lpstr>
      <vt:lpstr>Taking Permission</vt:lpstr>
      <vt:lpstr>Permission</vt:lpstr>
      <vt:lpstr>Permission</vt:lpstr>
      <vt:lpstr>Broadcast</vt:lpstr>
      <vt:lpstr>Declaring a Broadcast Receiver</vt:lpstr>
      <vt:lpstr>References</vt:lpstr>
      <vt:lpstr>Thanks!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 App  Development  Session 1</dc:title>
  <cp:lastModifiedBy>Microsoft Office User</cp:lastModifiedBy>
  <cp:revision>42</cp:revision>
  <dcterms:modified xsi:type="dcterms:W3CDTF">2018-08-15T11:34:43Z</dcterms:modified>
</cp:coreProperties>
</file>