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61" r:id="rId3"/>
    <p:sldId id="280" r:id="rId4"/>
    <p:sldId id="281" r:id="rId5"/>
    <p:sldId id="290" r:id="rId6"/>
    <p:sldId id="283" r:id="rId7"/>
    <p:sldId id="299" r:id="rId8"/>
    <p:sldId id="286" r:id="rId9"/>
    <p:sldId id="291" r:id="rId10"/>
    <p:sldId id="292" r:id="rId11"/>
    <p:sldId id="282" r:id="rId12"/>
    <p:sldId id="287" r:id="rId13"/>
    <p:sldId id="293" r:id="rId14"/>
    <p:sldId id="294" r:id="rId15"/>
    <p:sldId id="295" r:id="rId16"/>
    <p:sldId id="296" r:id="rId17"/>
    <p:sldId id="298" r:id="rId18"/>
    <p:sldId id="285" r:id="rId19"/>
    <p:sldId id="279" r:id="rId20"/>
    <p:sldId id="289" r:id="rId21"/>
  </p:sldIdLst>
  <p:sldSz cx="9144000" cy="5143500" type="screen16x9"/>
  <p:notesSz cx="6858000" cy="9144000"/>
  <p:embeddedFontLst>
    <p:embeddedFont>
      <p:font typeface="Lato Light" panose="020F0502020204030203" pitchFamily="34" charset="77"/>
      <p:regular r:id="rId23"/>
      <p:bold r:id="rId24"/>
      <p:italic r:id="rId25"/>
      <p:boldItalic r:id="rId26"/>
    </p:embeddedFont>
    <p:embeddedFont>
      <p:font typeface="Roboto Slab Light" panose="020000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4B2FC-1230-4299-92AC-9D111FDB3CAA}">
  <a:tblStyle styleId="{2734B2FC-1230-4299-92AC-9D111FDB3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742"/>
  </p:normalViewPr>
  <p:slideViewPr>
    <p:cSldViewPr snapToGrid="0" snapToObjects="1">
      <p:cViewPr>
        <p:scale>
          <a:sx n="120" d="100"/>
          <a:sy n="120" d="100"/>
        </p:scale>
        <p:origin x="186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29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9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631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2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426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507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028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945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0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42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7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47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06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1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21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14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</a:t>
            </a:r>
            <a:br>
              <a:rPr lang="en" dirty="0"/>
            </a:br>
            <a:r>
              <a:rPr lang="en" dirty="0"/>
              <a:t>App </a:t>
            </a:r>
            <a:br>
              <a:rPr lang="en" dirty="0"/>
            </a:br>
            <a:r>
              <a:rPr lang="en" dirty="0"/>
              <a:t>Development</a:t>
            </a:r>
            <a:br>
              <a:rPr lang="en" dirty="0"/>
            </a:br>
            <a:br>
              <a:rPr lang="en" dirty="0"/>
            </a:br>
            <a:r>
              <a:rPr lang="en" dirty="0"/>
              <a:t>Session 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08F39-BDC2-A24A-B374-BFA7478F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9" y="373008"/>
            <a:ext cx="1003141" cy="117668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Development</a:t>
            </a:r>
            <a:endParaRPr sz="24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  <p:pic>
        <p:nvPicPr>
          <p:cNvPr id="4098" name="Picture 2" descr="Image result for difference between native and cross platform">
            <a:extLst>
              <a:ext uri="{FF2B5EF4-FFF2-40B4-BE49-F238E27FC236}">
                <a16:creationId xmlns:a16="http://schemas.microsoft.com/office/drawing/2014/main" id="{CA74219E-4B65-1B4B-9AA8-15B40B10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101" y="0"/>
            <a:ext cx="52863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8790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Prerequisites</a:t>
            </a:r>
            <a:endParaRPr sz="24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Object Oriented Programming Language </a:t>
            </a:r>
            <a:r>
              <a:rPr lang="en-US" sz="1200" dirty="0"/>
              <a:t>(Preferred Java or Kotlin)</a:t>
            </a:r>
            <a:endParaRPr lang="en" sz="12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Android Studio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Emulator or Android Device </a:t>
            </a:r>
            <a:r>
              <a:rPr lang="en" sz="1200" dirty="0"/>
              <a:t>(version &gt; 4.1)</a:t>
            </a: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0478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Major Components</a:t>
            </a:r>
            <a:endParaRPr sz="24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Activities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Services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Broadcast Receivers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Content Providers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246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Activities</a:t>
            </a:r>
            <a:endParaRPr sz="24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Represents a single screen with a user interface,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In-short Activity performs actions on the screen.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For example,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an email application might have one activity that shows a list of new emails, another activity to compose an email, and another activity for reading emails. </a:t>
            </a:r>
            <a:endParaRPr lang="en" sz="18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32641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Services</a:t>
            </a:r>
            <a:endParaRPr sz="24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 component that runs in the background to perform long-running operations. 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For example,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a service might play music in the background while the user is in a different application, or it might fetch data over the network without blocking user interaction with an activity.</a:t>
            </a: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69499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Broadcast Receivers</a:t>
            </a:r>
            <a:endParaRPr sz="24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Respond to broadcast messages from other applications or from the system. </a:t>
            </a:r>
          </a:p>
          <a:p>
            <a:r>
              <a:rPr lang="en-US" sz="1800" dirty="0"/>
              <a:t>For example, </a:t>
            </a:r>
          </a:p>
          <a:p>
            <a:pPr lvl="1"/>
            <a:r>
              <a:rPr lang="en-US" sz="1600" dirty="0"/>
              <a:t>Showing notification of message when user is playing game.</a:t>
            </a:r>
          </a:p>
          <a:p>
            <a:pPr lvl="1"/>
            <a:r>
              <a:rPr lang="en-US" sz="1600" dirty="0"/>
              <a:t>Ringing a phone while using other application. </a:t>
            </a:r>
            <a:endParaRPr lang="en-US" sz="1800" dirty="0"/>
          </a:p>
          <a:p>
            <a:pPr marL="101600" indent="0">
              <a:buNone/>
            </a:pPr>
            <a:endParaRPr lang="en-US" sz="18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2486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Content Providers</a:t>
            </a:r>
            <a:endParaRPr sz="24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Component supplies data from one application to others on request. </a:t>
            </a:r>
          </a:p>
          <a:p>
            <a:r>
              <a:rPr lang="en-US" sz="1800" dirty="0"/>
              <a:t>Such requests are handled by the methods of the </a:t>
            </a:r>
            <a:r>
              <a:rPr lang="en-US" sz="1800" i="1" dirty="0" err="1"/>
              <a:t>ContentResolver</a:t>
            </a:r>
            <a:r>
              <a:rPr lang="en-US" sz="1800" dirty="0"/>
              <a:t> class. </a:t>
            </a:r>
          </a:p>
          <a:p>
            <a:r>
              <a:rPr lang="en-US" sz="1800" dirty="0"/>
              <a:t>The data may be stored in the file system, the database or somewhere else entirely.</a:t>
            </a:r>
          </a:p>
          <a:p>
            <a:r>
              <a:rPr lang="en-US" sz="1800" dirty="0"/>
              <a:t>For example:</a:t>
            </a:r>
          </a:p>
          <a:p>
            <a:pPr lvl="1"/>
            <a:r>
              <a:rPr lang="en-US" sz="1800" dirty="0"/>
              <a:t>Contacts stored in phone memory.</a:t>
            </a:r>
          </a:p>
          <a:p>
            <a:pPr marL="101600" indent="0">
              <a:buNone/>
            </a:pPr>
            <a:endParaRPr lang="en-US" sz="18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5562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Additional  Components</a:t>
            </a:r>
            <a:endParaRPr sz="24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Fragments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Lato Light"/>
              <a:buChar char="○"/>
            </a:pPr>
            <a:r>
              <a:rPr lang="en-US" sz="1400" dirty="0"/>
              <a:t>Represents a portion of user interface in an Activity.</a:t>
            </a:r>
            <a:endParaRPr lang="en" sz="14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Intents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Lato Light"/>
              <a:buChar char="○"/>
            </a:pPr>
            <a:r>
              <a:rPr lang="en-US" sz="1400" dirty="0"/>
              <a:t>Messages wiring components together.</a:t>
            </a:r>
            <a:endParaRPr lang="en" sz="14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Resources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Lato Light"/>
              <a:buChar char="○"/>
            </a:pPr>
            <a:r>
              <a:rPr lang="en-US" sz="1400" dirty="0"/>
              <a:t>External elements, such as strings, constants and </a:t>
            </a:r>
            <a:r>
              <a:rPr lang="en-US" sz="1400" dirty="0" err="1"/>
              <a:t>drawable</a:t>
            </a:r>
            <a:r>
              <a:rPr lang="en-US" sz="1400" dirty="0"/>
              <a:t> pictures.</a:t>
            </a:r>
            <a:endParaRPr lang="en" sz="14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Manifests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Configuration file for the application.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0180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2A2637-CD4D-084E-8337-6BD6528D974F}"/>
              </a:ext>
            </a:extLst>
          </p:cNvPr>
          <p:cNvSpPr txBox="1"/>
          <p:nvPr/>
        </p:nvSpPr>
        <p:spPr>
          <a:xfrm>
            <a:off x="1865376" y="1779223"/>
            <a:ext cx="5660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rPr>
              <a:t>Let’s Start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rPr>
              <a:t>&lt;code/&gt;</a:t>
            </a:r>
          </a:p>
        </p:txBody>
      </p:sp>
    </p:spTree>
    <p:extLst>
      <p:ext uri="{BB962C8B-B14F-4D97-AF65-F5344CB8AC3E}">
        <p14:creationId xmlns:p14="http://schemas.microsoft.com/office/powerpoint/2010/main" val="3603665888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me at </a:t>
            </a:r>
            <a:r>
              <a:rPr lang="en" dirty="0" err="1">
                <a:solidFill>
                  <a:srgbClr val="4A5C65"/>
                </a:solidFill>
              </a:rPr>
              <a:t>b</a:t>
            </a:r>
            <a:r>
              <a:rPr lang="en" dirty="0" err="1"/>
              <a:t>ibesh</a:t>
            </a:r>
            <a:r>
              <a:rPr lang="en" dirty="0"/>
              <a:t>.</a:t>
            </a:r>
            <a:r>
              <a:rPr lang="en-US" dirty="0"/>
              <a:t>m</a:t>
            </a:r>
            <a:r>
              <a:rPr lang="en" dirty="0" err="1"/>
              <a:t>anandhar@gmail.com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Contents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Introduction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Why android?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Android architecture.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How to start development?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Prerequisites</a:t>
            </a:r>
            <a:r>
              <a:rPr lang="en" dirty="0"/>
              <a:t>.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Major components.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&lt;Code/&gt;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1316736" y="309286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</a:rPr>
              <a:t>References!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1316736" y="1469086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</a:t>
            </a:r>
          </a:p>
          <a:p>
            <a:pPr marL="342900" indent="-342900"/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/android/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18280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614862"/>
            <a:ext cx="5292300" cy="3906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spcBef>
                <a:spcPts val="0"/>
              </a:spcBef>
              <a:buNone/>
            </a:pPr>
            <a:r>
              <a:rPr lang="en-US" sz="1800" b="1" dirty="0"/>
              <a:t>Android</a:t>
            </a:r>
            <a:r>
              <a:rPr lang="en-US" sz="1600" dirty="0"/>
              <a:t>  </a:t>
            </a:r>
          </a:p>
          <a:p>
            <a:pPr marL="306388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mobile operating system developed by Google, </a:t>
            </a:r>
          </a:p>
          <a:p>
            <a:pPr marL="306388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based on a modified version of the Linux kernel and other open source software </a:t>
            </a:r>
          </a:p>
          <a:p>
            <a:pPr marL="306388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designed primarily for touchscreen mobile devices such as smartphones and tablets.</a:t>
            </a:r>
          </a:p>
          <a:p>
            <a:pPr marL="134938" indent="0">
              <a:spcBef>
                <a:spcPts val="0"/>
              </a:spcBef>
              <a:buNone/>
            </a:pPr>
            <a:endParaRPr lang="en-US" sz="1600" b="1" dirty="0"/>
          </a:p>
          <a:p>
            <a:pPr marL="134938" indent="0">
              <a:spcBef>
                <a:spcPts val="0"/>
              </a:spcBef>
              <a:buNone/>
            </a:pPr>
            <a:r>
              <a:rPr lang="en-US" sz="1800" b="1" dirty="0"/>
              <a:t>Development</a:t>
            </a:r>
            <a:endParaRPr lang="en-US" sz="1100" dirty="0"/>
          </a:p>
          <a:p>
            <a:pPr marL="312738" indent="-211138">
              <a:buFont typeface="Arial" panose="020B0604020202020204" pitchFamily="34" charset="0"/>
              <a:buChar char="•"/>
            </a:pPr>
            <a:r>
              <a:rPr lang="en-US" sz="1600" dirty="0"/>
              <a:t>The first beta version of the Android Software Development Kit (SDK) was released by Google in 2007 where as the first commercial version, Android 1.0, was released in September 2008.</a:t>
            </a:r>
          </a:p>
          <a:p>
            <a:pPr marL="312738" indent="-211138">
              <a:buFont typeface="Arial" panose="020B0604020202020204" pitchFamily="34" charset="0"/>
              <a:buChar char="•"/>
            </a:pPr>
            <a:r>
              <a:rPr lang="en-US" sz="1600" dirty="0"/>
              <a:t>The source code for Android is available under free and open source software licenses. </a:t>
            </a:r>
            <a:endParaRPr lang="en" sz="16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6683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Why </a:t>
            </a:r>
            <a:br>
              <a:rPr lang="en" sz="2800" b="1" dirty="0"/>
            </a:br>
            <a:r>
              <a:rPr lang="en" sz="2800" b="1" dirty="0"/>
              <a:t>Android?</a:t>
            </a:r>
            <a:endParaRPr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  <p:sp>
        <p:nvSpPr>
          <p:cNvPr id="11" name="Shape 424">
            <a:extLst>
              <a:ext uri="{FF2B5EF4-FFF2-40B4-BE49-F238E27FC236}">
                <a16:creationId xmlns:a16="http://schemas.microsoft.com/office/drawing/2014/main" id="{1F908CCC-C856-5347-99E3-2DE8857AC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01875" y="614862"/>
            <a:ext cx="5292300" cy="3906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/>
              <a:t>Open Source</a:t>
            </a:r>
          </a:p>
          <a:p>
            <a:pPr marL="444500" lvl="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/>
              <a:t>Larger Developer and Community Reach</a:t>
            </a:r>
          </a:p>
          <a:p>
            <a:pPr marL="444500" lvl="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/>
              <a:t>Increased Marketing</a:t>
            </a:r>
          </a:p>
          <a:p>
            <a:pPr marL="444500" lvl="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/>
              <a:t>Reduced Cost of Development</a:t>
            </a:r>
          </a:p>
          <a:p>
            <a:pPr marL="444500" lvl="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/>
              <a:t>Higher Success Ratio </a:t>
            </a:r>
            <a:r>
              <a:rPr lang="en-US" sz="1200" b="1" dirty="0"/>
              <a:t>(more than 70% users)</a:t>
            </a:r>
            <a:endParaRPr lang="en-US" sz="1800" b="1" dirty="0"/>
          </a:p>
          <a:p>
            <a:pPr marL="444500" lvl="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/>
              <a:t>Rich Development Environment </a:t>
            </a:r>
            <a:r>
              <a:rPr lang="en-US" sz="1200" b="1" dirty="0"/>
              <a:t>(Android Studio)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81139626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Why </a:t>
            </a:r>
            <a:br>
              <a:rPr lang="en" sz="2800" b="1" dirty="0"/>
            </a:br>
            <a:r>
              <a:rPr lang="en" sz="2800" b="1" dirty="0"/>
              <a:t>Android?</a:t>
            </a:r>
            <a:endParaRPr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  <p:pic>
        <p:nvPicPr>
          <p:cNvPr id="1026" name="Picture 2" descr="Image result for android and ios users worldwide">
            <a:extLst>
              <a:ext uri="{FF2B5EF4-FFF2-40B4-BE49-F238E27FC236}">
                <a16:creationId xmlns:a16="http://schemas.microsoft.com/office/drawing/2014/main" id="{FB3D43FD-53CE-5A4A-A15E-FEC3F0E9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4" y="848567"/>
            <a:ext cx="4817004" cy="34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3210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Android </a:t>
            </a:r>
            <a:br>
              <a:rPr lang="en" sz="2400" b="1" dirty="0"/>
            </a:br>
            <a:r>
              <a:rPr lang="en" sz="2400" b="1" dirty="0"/>
              <a:t>Architecture</a:t>
            </a:r>
            <a:endParaRPr sz="24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  <p:pic>
        <p:nvPicPr>
          <p:cNvPr id="2050" name="Picture 2" descr="https://developer.android.com/guide/platform/images/android-stack_2x.png">
            <a:extLst>
              <a:ext uri="{FF2B5EF4-FFF2-40B4-BE49-F238E27FC236}">
                <a16:creationId xmlns:a16="http://schemas.microsoft.com/office/drawing/2014/main" id="{45D9777C-5667-AF48-A9E2-310CBF48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840" y="0"/>
            <a:ext cx="34940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2308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API Levels</a:t>
            </a:r>
            <a:endParaRPr sz="24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50B28A-4D3C-4B4D-8BAC-C2283AFB4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279" y="0"/>
            <a:ext cx="54119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277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Development</a:t>
            </a:r>
            <a:endParaRPr sz="24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687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Native Application Development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/>
              <a:t>Java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/>
              <a:t>Kotlin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/>
              <a:t>C++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Cross Platform Application Development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/>
              <a:t>React Native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 err="1"/>
              <a:t>Xamarin</a:t>
            </a:r>
            <a:endParaRPr lang="en-US" sz="1400"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/>
              <a:t>Native Script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/>
              <a:t>Ionic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 err="1"/>
              <a:t>Phonegap</a:t>
            </a:r>
            <a:endParaRPr lang="en" sz="14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9431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Development</a:t>
            </a:r>
            <a:endParaRPr sz="24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  <p:pic>
        <p:nvPicPr>
          <p:cNvPr id="3074" name="Picture 2" descr="Image result for difference between native and cross platform">
            <a:extLst>
              <a:ext uri="{FF2B5EF4-FFF2-40B4-BE49-F238E27FC236}">
                <a16:creationId xmlns:a16="http://schemas.microsoft.com/office/drawing/2014/main" id="{4F3684A6-2171-A944-9975-B762AAC2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80" y="431559"/>
            <a:ext cx="5620028" cy="42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28982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481</Words>
  <Application>Microsoft Macintosh PowerPoint</Application>
  <PresentationFormat>On-screen Show (16:9)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Lato Light</vt:lpstr>
      <vt:lpstr>Roboto Slab Light</vt:lpstr>
      <vt:lpstr>Arial</vt:lpstr>
      <vt:lpstr>Varela Round</vt:lpstr>
      <vt:lpstr>Kent template</vt:lpstr>
      <vt:lpstr>Android  App  Development  Session 1</vt:lpstr>
      <vt:lpstr>Contents</vt:lpstr>
      <vt:lpstr>Introduction</vt:lpstr>
      <vt:lpstr>Why  Android?</vt:lpstr>
      <vt:lpstr>Why  Android?</vt:lpstr>
      <vt:lpstr>Android  Architecture</vt:lpstr>
      <vt:lpstr>API Levels</vt:lpstr>
      <vt:lpstr>Development</vt:lpstr>
      <vt:lpstr>Development</vt:lpstr>
      <vt:lpstr>Development</vt:lpstr>
      <vt:lpstr>Prerequisites</vt:lpstr>
      <vt:lpstr>Major Components</vt:lpstr>
      <vt:lpstr>Activities</vt:lpstr>
      <vt:lpstr>Services</vt:lpstr>
      <vt:lpstr>Broadcast Receivers</vt:lpstr>
      <vt:lpstr>Content Providers</vt:lpstr>
      <vt:lpstr>Additional  Components</vt:lpstr>
      <vt:lpstr>PowerPoint Presentation</vt:lpstr>
      <vt:lpstr>Thanks!</vt:lpstr>
      <vt:lpstr>References!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App  Development  Session 1</dc:title>
  <cp:lastModifiedBy>Microsoft Office User</cp:lastModifiedBy>
  <cp:revision>8</cp:revision>
  <dcterms:modified xsi:type="dcterms:W3CDTF">2018-07-10T09:44:38Z</dcterms:modified>
</cp:coreProperties>
</file>