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3"/>
  </p:notesMasterIdLst>
  <p:sldIdLst>
    <p:sldId id="256" r:id="rId2"/>
    <p:sldId id="261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280" r:id="rId11"/>
    <p:sldId id="307" r:id="rId12"/>
    <p:sldId id="308" r:id="rId13"/>
    <p:sldId id="312" r:id="rId14"/>
    <p:sldId id="313" r:id="rId15"/>
    <p:sldId id="314" r:id="rId16"/>
    <p:sldId id="315" r:id="rId17"/>
    <p:sldId id="316" r:id="rId18"/>
    <p:sldId id="317" r:id="rId19"/>
    <p:sldId id="285" r:id="rId20"/>
    <p:sldId id="279" r:id="rId21"/>
    <p:sldId id="289" r:id="rId22"/>
  </p:sldIdLst>
  <p:sldSz cx="9144000" cy="5143500" type="screen16x9"/>
  <p:notesSz cx="6858000" cy="9144000"/>
  <p:embeddedFontLst>
    <p:embeddedFont>
      <p:font typeface="Roboto Slab Light" panose="02000000000000000000" pitchFamily="2" charset="0"/>
      <p:regular r:id="rId24"/>
      <p:bold r:id="rId25"/>
    </p:embeddedFont>
    <p:embeddedFont>
      <p:font typeface="Lato Light" panose="020F0502020204030203" pitchFamily="34" charset="77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BC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34B2FC-1230-4299-92AC-9D111FDB3CAA}">
  <a:tblStyle styleId="{2734B2FC-1230-4299-92AC-9D111FDB3C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60"/>
    <p:restoredTop sz="93706"/>
  </p:normalViewPr>
  <p:slideViewPr>
    <p:cSldViewPr snapToGrid="0" snapToObjects="1">
      <p:cViewPr varScale="1">
        <p:scale>
          <a:sx n="83" d="100"/>
          <a:sy n="83" d="100"/>
        </p:scale>
        <p:origin x="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429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000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662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410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342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325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9671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577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958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945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802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996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063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732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604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686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0948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054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Shape 2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Shape 2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Shape 1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Shape 1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Shape 11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Shape 34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Shape 34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Shape 347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Shape 3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Shape 35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</p:sldLayoutIdLst>
  <p:transition>
    <p:wip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Android </a:t>
            </a:r>
            <a:br>
              <a:rPr lang="en" dirty="0"/>
            </a:br>
            <a:r>
              <a:rPr lang="en" dirty="0"/>
              <a:t>App </a:t>
            </a:r>
            <a:br>
              <a:rPr lang="en" dirty="0"/>
            </a:br>
            <a:r>
              <a:rPr lang="en" dirty="0"/>
              <a:t>Development</a:t>
            </a:r>
            <a:br>
              <a:rPr lang="en" dirty="0"/>
            </a:br>
            <a:br>
              <a:rPr lang="en" dirty="0"/>
            </a:br>
            <a:r>
              <a:rPr lang="en" dirty="0"/>
              <a:t>Session 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D08F39-BDC2-A24A-B374-BFA7478F7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789" y="373008"/>
            <a:ext cx="1003141" cy="1176684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800" b="1" dirty="0"/>
            </a:br>
            <a:r>
              <a:rPr lang="en-US" sz="2800" b="1" dirty="0" err="1"/>
              <a:t>TextView</a:t>
            </a:r>
            <a:r>
              <a:rPr lang="en-US" sz="2800" b="1" dirty="0"/>
              <a:t> &amp;</a:t>
            </a:r>
            <a:br>
              <a:rPr lang="en-US" sz="2800" b="1" dirty="0"/>
            </a:br>
            <a:r>
              <a:rPr lang="en-US" sz="2800" b="1" dirty="0"/>
              <a:t>Edit Text</a:t>
            </a:r>
            <a:br>
              <a:rPr lang="en-US" sz="2800" b="1" dirty="0"/>
            </a:br>
            <a:endParaRPr sz="28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901875" y="614862"/>
            <a:ext cx="5292300" cy="3906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spcBef>
                <a:spcPts val="0"/>
              </a:spcBef>
              <a:buNone/>
            </a:pPr>
            <a:r>
              <a:rPr lang="en-US" sz="1800" b="1" dirty="0" err="1"/>
              <a:t>TextView</a:t>
            </a:r>
            <a:r>
              <a:rPr lang="en-US" sz="1600" dirty="0"/>
              <a:t>  </a:t>
            </a:r>
          </a:p>
          <a:p>
            <a:pPr marL="306388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 </a:t>
            </a:r>
            <a:r>
              <a:rPr lang="en-US" sz="1600" b="1" dirty="0" err="1"/>
              <a:t>TextView</a:t>
            </a:r>
            <a:r>
              <a:rPr lang="en-US" sz="1600" b="1" dirty="0"/>
              <a:t> </a:t>
            </a:r>
            <a:r>
              <a:rPr lang="en-US" sz="1600" dirty="0"/>
              <a:t>displays text to the user and optionally allows them to edit it. </a:t>
            </a:r>
          </a:p>
          <a:p>
            <a:pPr marL="306388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 </a:t>
            </a:r>
            <a:r>
              <a:rPr lang="en-US" sz="1600" dirty="0" err="1"/>
              <a:t>TextView</a:t>
            </a:r>
            <a:r>
              <a:rPr lang="en-US" sz="1600" dirty="0"/>
              <a:t> is a complete text editor, however the basic class is configured to not allow editing.</a:t>
            </a:r>
          </a:p>
          <a:p>
            <a:pPr marL="306388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306388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306388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134938" indent="0">
              <a:spcBef>
                <a:spcPts val="0"/>
              </a:spcBef>
              <a:buNone/>
            </a:pPr>
            <a:r>
              <a:rPr lang="en-US" sz="1800" b="1" dirty="0" err="1"/>
              <a:t>EditText</a:t>
            </a:r>
            <a:r>
              <a:rPr lang="en-US" sz="1800" b="1" dirty="0"/>
              <a:t>	</a:t>
            </a:r>
            <a:endParaRPr lang="en-US" sz="1100" dirty="0"/>
          </a:p>
          <a:p>
            <a:pPr marL="312738" indent="-211138">
              <a:buFont typeface="Arial" panose="020B0604020202020204" pitchFamily="34" charset="0"/>
              <a:buChar char="•"/>
            </a:pPr>
            <a:r>
              <a:rPr lang="en-US" sz="1600" dirty="0"/>
              <a:t>A </a:t>
            </a:r>
            <a:r>
              <a:rPr lang="en-US" sz="1600" dirty="0" err="1"/>
              <a:t>EditText</a:t>
            </a:r>
            <a:r>
              <a:rPr lang="en-US" sz="1600" dirty="0"/>
              <a:t> is an overlay over </a:t>
            </a:r>
            <a:r>
              <a:rPr lang="en-US" sz="1600" dirty="0" err="1"/>
              <a:t>TextView</a:t>
            </a:r>
            <a:r>
              <a:rPr lang="en-US" sz="1600" dirty="0"/>
              <a:t> that configures itself to be editable. </a:t>
            </a:r>
          </a:p>
          <a:p>
            <a:pPr marL="312738" indent="-211138">
              <a:buFont typeface="Arial" panose="020B0604020202020204" pitchFamily="34" charset="0"/>
              <a:buChar char="•"/>
            </a:pPr>
            <a:r>
              <a:rPr lang="en-US" sz="1600" dirty="0"/>
              <a:t>It is the predefined subclass of </a:t>
            </a:r>
            <a:r>
              <a:rPr lang="en-US" sz="1600" dirty="0" err="1"/>
              <a:t>TextView</a:t>
            </a:r>
            <a:r>
              <a:rPr lang="en-US" sz="1600" dirty="0"/>
              <a:t> that includes rich editing capabilities.</a:t>
            </a:r>
            <a:endParaRPr lang="en" sz="1600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068CB8E-7E31-DC49-9579-D9FBADE64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767" y="4300700"/>
            <a:ext cx="1727200" cy="31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FBEA9C-1203-0C4E-A352-6366853B67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4767" y="2037433"/>
            <a:ext cx="1748190" cy="52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66839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Buttons</a:t>
            </a:r>
            <a:endParaRPr sz="28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Button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 err="1"/>
              <a:t>ImageButton</a:t>
            </a:r>
            <a:endParaRPr lang="en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 err="1"/>
              <a:t>ToggleButton</a:t>
            </a:r>
            <a:endParaRPr lang="en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 err="1"/>
              <a:t>RadioButton</a:t>
            </a:r>
            <a:endParaRPr lang="en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endParaRPr lang="en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endParaRPr lang="en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00940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Button</a:t>
            </a:r>
            <a:endParaRPr sz="28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910188" y="493074"/>
            <a:ext cx="5292300" cy="886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Varela Round" pitchFamily="2" charset="-79"/>
                <a:cs typeface="Varela Round" pitchFamily="2" charset="-79"/>
              </a:rPr>
              <a:t>A Button is a Push-button which can be pressed, or clicked, by the user to perform an action.</a:t>
            </a:r>
            <a:endParaRPr lang="en" sz="1400" dirty="0">
              <a:solidFill>
                <a:schemeClr val="bg1">
                  <a:lumMod val="50000"/>
                </a:schemeClr>
              </a:solidFill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90D087-577E-B44F-B31C-1BB9F7EFC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076" y="1620456"/>
            <a:ext cx="1652524" cy="276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13649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Image Button</a:t>
            </a:r>
            <a:endParaRPr sz="28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910188" y="493074"/>
            <a:ext cx="5292300" cy="886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400" dirty="0"/>
              <a:t>An </a:t>
            </a:r>
            <a:r>
              <a:rPr lang="en-US" sz="1400" dirty="0" err="1"/>
              <a:t>ImageButton</a:t>
            </a:r>
            <a:r>
              <a:rPr lang="en-US" sz="1400" dirty="0"/>
              <a:t> is an type of button which shows a button with an image (instead of text) that can be pressed or clicked by the user.</a:t>
            </a:r>
            <a:endParaRPr lang="en" sz="1400" dirty="0">
              <a:solidFill>
                <a:schemeClr val="bg1">
                  <a:lumMod val="50000"/>
                </a:schemeClr>
              </a:solidFill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54D303-8DBA-FC4B-AD4E-42A8C1AF6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9321" y="2658358"/>
            <a:ext cx="5454033" cy="88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22257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Toggle Button</a:t>
            </a:r>
            <a:endParaRPr sz="28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910188" y="493074"/>
            <a:ext cx="5292300" cy="886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400" dirty="0"/>
              <a:t>A </a:t>
            </a:r>
            <a:r>
              <a:rPr lang="en-US" sz="1400" dirty="0" err="1"/>
              <a:t>ToggleButton</a:t>
            </a:r>
            <a:r>
              <a:rPr lang="en-US" sz="1400" dirty="0"/>
              <a:t> displays checked/unchecked states as a button. 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400" dirty="0"/>
              <a:t>It is basically an on/off button with a light indicator.</a:t>
            </a:r>
            <a:endParaRPr lang="en" sz="1400" dirty="0">
              <a:solidFill>
                <a:schemeClr val="bg1">
                  <a:lumMod val="50000"/>
                </a:schemeClr>
              </a:solidFill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2E26E9-82DA-ED4A-85BE-A02895895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342" y="1716347"/>
            <a:ext cx="1808420" cy="29470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331C9E-6E91-7142-B224-F10C31823D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338" y="1716347"/>
            <a:ext cx="1781985" cy="296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9960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Radio Button</a:t>
            </a:r>
            <a:endParaRPr sz="28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910188" y="493074"/>
            <a:ext cx="5292300" cy="886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Varela Round" pitchFamily="2" charset="-79"/>
                <a:cs typeface="Varela Round" pitchFamily="2" charset="-79"/>
              </a:rPr>
              <a:t>A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Varela Round" pitchFamily="2" charset="-79"/>
                <a:cs typeface="Varela Round" pitchFamily="2" charset="-79"/>
              </a:rPr>
              <a:t>RadioButton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Varela Round" pitchFamily="2" charset="-79"/>
                <a:cs typeface="Varela Round" pitchFamily="2" charset="-79"/>
              </a:rPr>
              <a:t> has two states: either checked or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Varela Round" pitchFamily="2" charset="-79"/>
                <a:cs typeface="Varela Round" pitchFamily="2" charset="-79"/>
              </a:rPr>
              <a:t>unchecked.This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Varela Round" pitchFamily="2" charset="-79"/>
                <a:cs typeface="Varela Round" pitchFamily="2" charset="-79"/>
              </a:rPr>
              <a:t> allows the user to select one option from a set.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Varela Round" pitchFamily="2" charset="-79"/>
                <a:cs typeface="Varela Round" pitchFamily="2" charset="-79"/>
              </a:rPr>
              <a:t>Must be inside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Varela Round" pitchFamily="2" charset="-79"/>
                <a:cs typeface="Varela Round" pitchFamily="2" charset="-79"/>
              </a:rPr>
              <a:t>RadioGroup</a:t>
            </a:r>
            <a:endParaRPr lang="en" sz="1400" dirty="0">
              <a:solidFill>
                <a:schemeClr val="bg1">
                  <a:lumMod val="50000"/>
                </a:schemeClr>
              </a:solidFill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EDD879-6B85-8F48-A2C7-E537977FB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089" y="2487891"/>
            <a:ext cx="4027940" cy="123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72273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Other Widgets</a:t>
            </a:r>
            <a:endParaRPr sz="28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 err="1"/>
              <a:t>ImageView</a:t>
            </a:r>
            <a:endParaRPr lang="en" dirty="0"/>
          </a:p>
          <a:p>
            <a:pPr lvl="1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 sz="1400" dirty="0"/>
              <a:t>Adding image in the view.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Spinner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-US" sz="1400" dirty="0"/>
              <a:t>A drop-down list that allows users to select one value from a set.</a:t>
            </a:r>
            <a:endParaRPr lang="en" sz="1400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 err="1"/>
              <a:t>ProgressBar</a:t>
            </a:r>
            <a:endParaRPr lang="en" dirty="0"/>
          </a:p>
          <a:p>
            <a:pPr lvl="1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-US" sz="1400" dirty="0"/>
              <a:t>Progress bars are used to show progress of a task. For example, when you are uploading or downloading something from the internet, it is better to show the progress of download/upload to the user.</a:t>
            </a:r>
            <a:endParaRPr lang="en" sz="1400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endParaRPr lang="en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endParaRPr lang="en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endParaRPr lang="en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74082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Dialog</a:t>
            </a:r>
            <a:endParaRPr sz="28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Toast Message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endParaRPr lang="en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Alert Dialog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endParaRPr lang="en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endParaRPr lang="en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Custom Dialog</a:t>
            </a:r>
            <a:endParaRPr lang="en" sz="1400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endParaRPr lang="en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endParaRPr lang="en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endParaRPr lang="en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05E869-EDBF-BC4D-9546-F25C17109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221" y="2545826"/>
            <a:ext cx="1847981" cy="8146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20CB5E-287F-984F-B974-093B45E3D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4221" y="1605572"/>
            <a:ext cx="1125498" cy="57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44381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Activity </a:t>
            </a:r>
            <a:br>
              <a:rPr lang="en" sz="2800" b="1" dirty="0"/>
            </a:br>
            <a:r>
              <a:rPr lang="en" sz="2800" b="1" dirty="0"/>
              <a:t>Life Cycle</a:t>
            </a:r>
            <a:endParaRPr sz="2800" b="1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45DB26B-F1D8-1D47-B374-85C5698C7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646" y="25411"/>
            <a:ext cx="4149066" cy="511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56940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8C4D64-763C-CE4A-905C-53C2107B5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097" y="3046547"/>
            <a:ext cx="583447" cy="6843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2A2637-CD4D-084E-8337-6BD6528D974F}"/>
              </a:ext>
            </a:extLst>
          </p:cNvPr>
          <p:cNvSpPr txBox="1"/>
          <p:nvPr/>
        </p:nvSpPr>
        <p:spPr>
          <a:xfrm>
            <a:off x="1865376" y="1779223"/>
            <a:ext cx="56601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Varela Round" pitchFamily="2" charset="-79"/>
                <a:cs typeface="Varela Round" pitchFamily="2" charset="-79"/>
              </a:rPr>
              <a:t>Let’s Start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Varela Round" pitchFamily="2" charset="-79"/>
                <a:cs typeface="Varela Round" pitchFamily="2" charset="-79"/>
              </a:rPr>
              <a:t>&lt;code/&gt;</a:t>
            </a:r>
          </a:p>
        </p:txBody>
      </p:sp>
    </p:spTree>
    <p:extLst>
      <p:ext uri="{BB962C8B-B14F-4D97-AF65-F5344CB8AC3E}">
        <p14:creationId xmlns:p14="http://schemas.microsoft.com/office/powerpoint/2010/main" val="3603665888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Contents</a:t>
            </a:r>
            <a:endParaRPr sz="28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Layouts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Text View and Edit Text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Buttons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Widgets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Dialogs</a:t>
            </a:r>
            <a:endParaRPr lang="en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endParaRPr lang="en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endParaRPr lang="en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594" name="Shape 594"/>
          <p:cNvSpPr txBox="1">
            <a:spLocks noGrp="1"/>
          </p:cNvSpPr>
          <p:nvPr>
            <p:ph type="subTitle" idx="4294967295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4A5C65"/>
                </a:solidFill>
              </a:rPr>
              <a:t>Any questions?</a:t>
            </a:r>
            <a:endParaRPr sz="3600" dirty="0">
              <a:solidFill>
                <a:srgbClr val="4A5C65"/>
              </a:solidFill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A5C65"/>
                </a:solidFill>
              </a:rPr>
              <a:t>You can find me at </a:t>
            </a:r>
            <a:r>
              <a:rPr lang="en" dirty="0" err="1">
                <a:solidFill>
                  <a:srgbClr val="4A5C65"/>
                </a:solidFill>
              </a:rPr>
              <a:t>b</a:t>
            </a:r>
            <a:r>
              <a:rPr lang="en" dirty="0" err="1"/>
              <a:t>ibesh</a:t>
            </a:r>
            <a:r>
              <a:rPr lang="en" dirty="0"/>
              <a:t>.</a:t>
            </a:r>
            <a:r>
              <a:rPr lang="en-US" dirty="0"/>
              <a:t>m</a:t>
            </a:r>
            <a:r>
              <a:rPr lang="en" dirty="0" err="1"/>
              <a:t>anandhar@gmail.com</a:t>
            </a:r>
            <a:endParaRPr dirty="0">
              <a:solidFill>
                <a:srgbClr val="4A5C65"/>
              </a:solidFill>
            </a:endParaRPr>
          </a:p>
        </p:txBody>
      </p:sp>
      <p:sp>
        <p:nvSpPr>
          <p:cNvPr id="595" name="Shape 59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ctrTitle" idx="4294967295"/>
          </p:nvPr>
        </p:nvSpPr>
        <p:spPr>
          <a:xfrm>
            <a:off x="1316736" y="309286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FFFFF"/>
                </a:solidFill>
              </a:rPr>
              <a:t>References!</a:t>
            </a:r>
            <a:endParaRPr sz="4000" dirty="0">
              <a:solidFill>
                <a:srgbClr val="FFFFFF"/>
              </a:solidFill>
            </a:endParaRPr>
          </a:p>
        </p:txBody>
      </p:sp>
      <p:sp>
        <p:nvSpPr>
          <p:cNvPr id="594" name="Shape 594"/>
          <p:cNvSpPr txBox="1">
            <a:spLocks noGrp="1"/>
          </p:cNvSpPr>
          <p:nvPr>
            <p:ph type="subTitle" idx="4294967295"/>
          </p:nvPr>
        </p:nvSpPr>
        <p:spPr>
          <a:xfrm>
            <a:off x="1316736" y="1469086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</a:t>
            </a:r>
          </a:p>
          <a:p>
            <a:pPr marL="342900" indent="-342900"/>
            <a:r>
              <a:rPr lang="en-US" dirty="0"/>
              <a:t>https://</a:t>
            </a:r>
            <a:r>
              <a:rPr lang="en-US" dirty="0" err="1"/>
              <a:t>www.tutorialspoint.com</a:t>
            </a:r>
            <a:r>
              <a:rPr lang="en-US" dirty="0"/>
              <a:t>/android/</a:t>
            </a:r>
            <a:endParaRPr dirty="0">
              <a:solidFill>
                <a:srgbClr val="4A5C65"/>
              </a:solidFill>
            </a:endParaRPr>
          </a:p>
        </p:txBody>
      </p:sp>
      <p:sp>
        <p:nvSpPr>
          <p:cNvPr id="595" name="Shape 59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1182807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Layouts</a:t>
            </a:r>
            <a:endParaRPr sz="28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b="1" dirty="0"/>
              <a:t>Linear Layout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b="1" dirty="0"/>
              <a:t>Relative Layout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b="1" dirty="0"/>
              <a:t>Frame Layout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/>
              <a:t>Grid Layout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/>
              <a:t>Table Layout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/>
              <a:t>Constraint Layout</a:t>
            </a:r>
            <a:endParaRPr lang="en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endParaRPr lang="en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endParaRPr lang="en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88297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Linear Layout</a:t>
            </a:r>
            <a:endParaRPr sz="2800" b="1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C326244-0782-4D43-89BD-F01ECAEEC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016" y="1704725"/>
            <a:ext cx="5375823" cy="29702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319A83-52E5-9146-A50A-B89E079F8297}"/>
              </a:ext>
            </a:extLst>
          </p:cNvPr>
          <p:cNvSpPr txBox="1"/>
          <p:nvPr/>
        </p:nvSpPr>
        <p:spPr>
          <a:xfrm>
            <a:off x="2821016" y="996584"/>
            <a:ext cx="5363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arela Round" pitchFamily="2" charset="-79"/>
                <a:cs typeface="Varela Round" pitchFamily="2" charset="-79"/>
              </a:rPr>
              <a:t>Android Linear Layout is a view group that aligns all children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arela Round" pitchFamily="2" charset="-79"/>
                <a:cs typeface="Varela Round" pitchFamily="2" charset="-79"/>
              </a:rPr>
              <a:t>in either vertically or horizontally.</a:t>
            </a:r>
          </a:p>
        </p:txBody>
      </p:sp>
    </p:spTree>
    <p:extLst>
      <p:ext uri="{BB962C8B-B14F-4D97-AF65-F5344CB8AC3E}">
        <p14:creationId xmlns:p14="http://schemas.microsoft.com/office/powerpoint/2010/main" val="2459192414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Relative Layout</a:t>
            </a:r>
            <a:endParaRPr sz="2800" b="1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319A83-52E5-9146-A50A-B89E079F8297}"/>
              </a:ext>
            </a:extLst>
          </p:cNvPr>
          <p:cNvSpPr txBox="1"/>
          <p:nvPr/>
        </p:nvSpPr>
        <p:spPr>
          <a:xfrm>
            <a:off x="2821016" y="609903"/>
            <a:ext cx="57660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arela Round" pitchFamily="2" charset="-79"/>
                <a:cs typeface="Varela Round" pitchFamily="2" charset="-79"/>
              </a:rPr>
              <a:t>Android Relative Layout enables you to specify how child views are positioned relative to each other.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arela Round" pitchFamily="2" charset="-79"/>
                <a:cs typeface="Varela Round" pitchFamily="2" charset="-79"/>
              </a:rPr>
              <a:t>The position of each view can be specified as relative to sibling elements or relative to the parent.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15A83-1308-1A44-BAEB-1FF963838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426" y="1584354"/>
            <a:ext cx="2253000" cy="311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66801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Frame Layout</a:t>
            </a:r>
            <a:endParaRPr sz="2800" b="1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319A83-52E5-9146-A50A-B89E079F8297}"/>
              </a:ext>
            </a:extLst>
          </p:cNvPr>
          <p:cNvSpPr txBox="1"/>
          <p:nvPr/>
        </p:nvSpPr>
        <p:spPr>
          <a:xfrm>
            <a:off x="2900653" y="1308172"/>
            <a:ext cx="57660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arela Round" pitchFamily="2" charset="-79"/>
                <a:cs typeface="Varela Round" pitchFamily="2" charset="-79"/>
              </a:rPr>
              <a:t>Frame Layout is designed to block out an area on the screen to display a single item.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arela Round" pitchFamily="2" charset="-79"/>
                <a:cs typeface="Varela Round" pitchFamily="2" charset="-79"/>
              </a:rPr>
              <a:t>Generally,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Varela Round" pitchFamily="2" charset="-79"/>
                <a:cs typeface="Varela Round" pitchFamily="2" charset="-79"/>
              </a:rPr>
              <a:t>FrameLayout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arela Round" pitchFamily="2" charset="-79"/>
                <a:cs typeface="Varela Round" pitchFamily="2" charset="-79"/>
              </a:rPr>
              <a:t> should be used to hold a single child view, because it can be difficult to organize child views in a way that's scalable to different screen sizes without the children overlapping each other.</a:t>
            </a:r>
          </a:p>
        </p:txBody>
      </p:sp>
    </p:spTree>
    <p:extLst>
      <p:ext uri="{BB962C8B-B14F-4D97-AF65-F5344CB8AC3E}">
        <p14:creationId xmlns:p14="http://schemas.microsoft.com/office/powerpoint/2010/main" val="3415183050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Grid Layout</a:t>
            </a:r>
            <a:endParaRPr sz="2800" b="1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319A83-52E5-9146-A50A-B89E079F8297}"/>
              </a:ext>
            </a:extLst>
          </p:cNvPr>
          <p:cNvSpPr txBox="1"/>
          <p:nvPr/>
        </p:nvSpPr>
        <p:spPr>
          <a:xfrm>
            <a:off x="2900653" y="559475"/>
            <a:ext cx="5766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arela Round" pitchFamily="2" charset="-79"/>
                <a:cs typeface="Varela Round" pitchFamily="2" charset="-79"/>
              </a:rPr>
              <a:t>Divide into rows and column.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A9EDC-6272-2143-803E-2CBFAEEDE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786" y="1275719"/>
            <a:ext cx="2311516" cy="336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29131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Table Layout</a:t>
            </a:r>
            <a:endParaRPr sz="2800" b="1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319A83-52E5-9146-A50A-B89E079F8297}"/>
              </a:ext>
            </a:extLst>
          </p:cNvPr>
          <p:cNvSpPr txBox="1"/>
          <p:nvPr/>
        </p:nvSpPr>
        <p:spPr>
          <a:xfrm>
            <a:off x="2900653" y="559475"/>
            <a:ext cx="57660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arela Round" pitchFamily="2" charset="-79"/>
                <a:cs typeface="Varela Round" pitchFamily="2" charset="-79"/>
              </a:rPr>
              <a:t>Android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Varela Round" pitchFamily="2" charset="-79"/>
                <a:cs typeface="Varela Round" pitchFamily="2" charset="-79"/>
              </a:rPr>
              <a:t>TableLayout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arela Round" pitchFamily="2" charset="-79"/>
                <a:cs typeface="Varela Round" pitchFamily="2" charset="-79"/>
              </a:rPr>
              <a:t> going to be arranged groups of views into rows and columns.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arela Round" pitchFamily="2" charset="-79"/>
                <a:cs typeface="Varela Round" pitchFamily="2" charset="-79"/>
              </a:rPr>
              <a:t>You will use the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Varela Round" pitchFamily="2" charset="-79"/>
                <a:cs typeface="Varela Round" pitchFamily="2" charset="-79"/>
              </a:rPr>
              <a:t>TableRow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arela Round" pitchFamily="2" charset="-79"/>
                <a:cs typeface="Varela Round" pitchFamily="2" charset="-79"/>
              </a:rPr>
              <a:t>&gt; element to build a row in the table.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arela Round" pitchFamily="2" charset="-79"/>
                <a:cs typeface="Varela Round" pitchFamily="2" charset="-79"/>
              </a:rPr>
              <a:t>Each row has zero or more cells; each cell can hold one View object.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A41569-27FA-F349-A7E3-677144841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648" y="1754924"/>
            <a:ext cx="1944832" cy="286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40911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Constraint Layout</a:t>
            </a:r>
            <a:endParaRPr sz="2800" b="1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319A83-52E5-9146-A50A-B89E079F8297}"/>
              </a:ext>
            </a:extLst>
          </p:cNvPr>
          <p:cNvSpPr txBox="1"/>
          <p:nvPr/>
        </p:nvSpPr>
        <p:spPr>
          <a:xfrm>
            <a:off x="2900653" y="559475"/>
            <a:ext cx="57660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arela Round" pitchFamily="2" charset="-79"/>
                <a:cs typeface="Varela Round" pitchFamily="2" charset="-79"/>
              </a:rPr>
              <a:t>Android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Varela Round" pitchFamily="2" charset="-79"/>
                <a:cs typeface="Varela Round" pitchFamily="2" charset="-79"/>
              </a:rPr>
              <a:t>ConstraintLayout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arela Round" pitchFamily="2" charset="-79"/>
                <a:cs typeface="Varela Round" pitchFamily="2" charset="-79"/>
              </a:rPr>
              <a:t> is used to define a layout by assigning constraints for every child view/widget relative to other views present.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Varela Round" pitchFamily="2" charset="-79"/>
                <a:cs typeface="Varela Round" pitchFamily="2" charset="-79"/>
              </a:rPr>
              <a:t>Similar to Relative Layout.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3DD1DE-BC1D-6A41-BD1B-D323D09CB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669" y="2014031"/>
            <a:ext cx="3487997" cy="252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2245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510</Words>
  <Application>Microsoft Macintosh PowerPoint</Application>
  <PresentationFormat>On-screen Show (16:9)</PresentationFormat>
  <Paragraphs>102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Varela Round</vt:lpstr>
      <vt:lpstr>Roboto Slab Light</vt:lpstr>
      <vt:lpstr>Lato Light</vt:lpstr>
      <vt:lpstr>Arial</vt:lpstr>
      <vt:lpstr>Kent template</vt:lpstr>
      <vt:lpstr>Android  App  Development  Session 2</vt:lpstr>
      <vt:lpstr>Contents</vt:lpstr>
      <vt:lpstr>Layouts</vt:lpstr>
      <vt:lpstr>Linear Layout</vt:lpstr>
      <vt:lpstr>Relative Layout</vt:lpstr>
      <vt:lpstr>Frame Layout</vt:lpstr>
      <vt:lpstr>Grid Layout</vt:lpstr>
      <vt:lpstr>Table Layout</vt:lpstr>
      <vt:lpstr>Constraint Layout</vt:lpstr>
      <vt:lpstr> TextView &amp; Edit Text </vt:lpstr>
      <vt:lpstr>Buttons</vt:lpstr>
      <vt:lpstr>Button</vt:lpstr>
      <vt:lpstr>Image Button</vt:lpstr>
      <vt:lpstr>Toggle Button</vt:lpstr>
      <vt:lpstr>Radio Button</vt:lpstr>
      <vt:lpstr>Other Widgets</vt:lpstr>
      <vt:lpstr>Dialog</vt:lpstr>
      <vt:lpstr>Activity  Life Cycle</vt:lpstr>
      <vt:lpstr>PowerPoint Presentation</vt:lpstr>
      <vt:lpstr>Thanks!</vt:lpstr>
      <vt:lpstr>References!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 App  Development  Session 1</dc:title>
  <cp:lastModifiedBy>Microsoft Office User</cp:lastModifiedBy>
  <cp:revision>17</cp:revision>
  <dcterms:modified xsi:type="dcterms:W3CDTF">2018-07-11T05:37:38Z</dcterms:modified>
</cp:coreProperties>
</file>