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1" r:id="rId1"/>
  </p:sldMasterIdLst>
  <p:notesMasterIdLst>
    <p:notesMasterId r:id="rId21"/>
  </p:notesMasterIdLst>
  <p:sldIdLst>
    <p:sldId id="256" r:id="rId2"/>
    <p:sldId id="257" r:id="rId3"/>
    <p:sldId id="274" r:id="rId4"/>
    <p:sldId id="291" r:id="rId5"/>
    <p:sldId id="290" r:id="rId6"/>
    <p:sldId id="275" r:id="rId7"/>
    <p:sldId id="276" r:id="rId8"/>
    <p:sldId id="277" r:id="rId9"/>
    <p:sldId id="278" r:id="rId10"/>
    <p:sldId id="282" r:id="rId11"/>
    <p:sldId id="279" r:id="rId12"/>
    <p:sldId id="283" r:id="rId13"/>
    <p:sldId id="284" r:id="rId14"/>
    <p:sldId id="285" r:id="rId15"/>
    <p:sldId id="286" r:id="rId16"/>
    <p:sldId id="280" r:id="rId17"/>
    <p:sldId id="281" r:id="rId18"/>
    <p:sldId id="288" r:id="rId19"/>
    <p:sldId id="28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3347"/>
    <p:restoredTop sz="50000"/>
  </p:normalViewPr>
  <p:slideViewPr>
    <p:cSldViewPr snapToGrid="0" snapToObjects="1">
      <p:cViewPr varScale="1">
        <p:scale>
          <a:sx n="81" d="100"/>
          <a:sy n="81" d="100"/>
        </p:scale>
        <p:origin x="184" y="77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169BDB-EDFB-6B47-BCBC-64B0A4BEE025}" type="datetimeFigureOut">
              <a:rPr lang="en-US" smtClean="0"/>
              <a:t>7/9/16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FFB9A-A25B-7143-AE6A-27AEADB33D8B}" type="slidenum">
              <a:rPr lang="en-US" smtClean="0"/>
              <a:t>‹#›</a:t>
            </a:fld>
            <a:endParaRPr lang="en-US"/>
          </a:p>
        </p:txBody>
      </p:sp>
    </p:spTree>
    <p:extLst>
      <p:ext uri="{BB962C8B-B14F-4D97-AF65-F5344CB8AC3E}">
        <p14:creationId xmlns:p14="http://schemas.microsoft.com/office/powerpoint/2010/main" val="333582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FFB9A-A25B-7143-AE6A-27AEADB33D8B}" type="slidenum">
              <a:rPr lang="en-US" smtClean="0"/>
              <a:t>1</a:t>
            </a:fld>
            <a:endParaRPr lang="en-US"/>
          </a:p>
        </p:txBody>
      </p:sp>
    </p:spTree>
    <p:extLst>
      <p:ext uri="{BB962C8B-B14F-4D97-AF65-F5344CB8AC3E}">
        <p14:creationId xmlns:p14="http://schemas.microsoft.com/office/powerpoint/2010/main" val="628175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FFB9A-A25B-7143-AE6A-27AEADB33D8B}" type="slidenum">
              <a:rPr lang="en-US" smtClean="0"/>
              <a:t>10</a:t>
            </a:fld>
            <a:endParaRPr lang="en-US"/>
          </a:p>
        </p:txBody>
      </p:sp>
    </p:spTree>
    <p:extLst>
      <p:ext uri="{BB962C8B-B14F-4D97-AF65-F5344CB8AC3E}">
        <p14:creationId xmlns:p14="http://schemas.microsoft.com/office/powerpoint/2010/main" val="849725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FFB9A-A25B-7143-AE6A-27AEADB33D8B}" type="slidenum">
              <a:rPr lang="en-US" smtClean="0"/>
              <a:t>11</a:t>
            </a:fld>
            <a:endParaRPr lang="en-US"/>
          </a:p>
        </p:txBody>
      </p:sp>
    </p:spTree>
    <p:extLst>
      <p:ext uri="{BB962C8B-B14F-4D97-AF65-F5344CB8AC3E}">
        <p14:creationId xmlns:p14="http://schemas.microsoft.com/office/powerpoint/2010/main" val="1312994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FFB9A-A25B-7143-AE6A-27AEADB33D8B}" type="slidenum">
              <a:rPr lang="en-US" smtClean="0"/>
              <a:t>12</a:t>
            </a:fld>
            <a:endParaRPr lang="en-US"/>
          </a:p>
        </p:txBody>
      </p:sp>
    </p:spTree>
    <p:extLst>
      <p:ext uri="{BB962C8B-B14F-4D97-AF65-F5344CB8AC3E}">
        <p14:creationId xmlns:p14="http://schemas.microsoft.com/office/powerpoint/2010/main" val="153162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FFB9A-A25B-7143-AE6A-27AEADB33D8B}" type="slidenum">
              <a:rPr lang="en-US" smtClean="0"/>
              <a:t>13</a:t>
            </a:fld>
            <a:endParaRPr lang="en-US"/>
          </a:p>
        </p:txBody>
      </p:sp>
    </p:spTree>
    <p:extLst>
      <p:ext uri="{BB962C8B-B14F-4D97-AF65-F5344CB8AC3E}">
        <p14:creationId xmlns:p14="http://schemas.microsoft.com/office/powerpoint/2010/main" val="221713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FFB9A-A25B-7143-AE6A-27AEADB33D8B}" type="slidenum">
              <a:rPr lang="en-US" smtClean="0"/>
              <a:t>14</a:t>
            </a:fld>
            <a:endParaRPr lang="en-US"/>
          </a:p>
        </p:txBody>
      </p:sp>
    </p:spTree>
    <p:extLst>
      <p:ext uri="{BB962C8B-B14F-4D97-AF65-F5344CB8AC3E}">
        <p14:creationId xmlns:p14="http://schemas.microsoft.com/office/powerpoint/2010/main" val="1994320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FFB9A-A25B-7143-AE6A-27AEADB33D8B}" type="slidenum">
              <a:rPr lang="en-US" smtClean="0"/>
              <a:t>15</a:t>
            </a:fld>
            <a:endParaRPr lang="en-US"/>
          </a:p>
        </p:txBody>
      </p:sp>
    </p:spTree>
    <p:extLst>
      <p:ext uri="{BB962C8B-B14F-4D97-AF65-F5344CB8AC3E}">
        <p14:creationId xmlns:p14="http://schemas.microsoft.com/office/powerpoint/2010/main" val="1953161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FFB9A-A25B-7143-AE6A-27AEADB33D8B}" type="slidenum">
              <a:rPr lang="en-US" smtClean="0"/>
              <a:t>16</a:t>
            </a:fld>
            <a:endParaRPr lang="en-US"/>
          </a:p>
        </p:txBody>
      </p:sp>
    </p:spTree>
    <p:extLst>
      <p:ext uri="{BB962C8B-B14F-4D97-AF65-F5344CB8AC3E}">
        <p14:creationId xmlns:p14="http://schemas.microsoft.com/office/powerpoint/2010/main" val="1763794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FFB9A-A25B-7143-AE6A-27AEADB33D8B}" type="slidenum">
              <a:rPr lang="en-US" smtClean="0"/>
              <a:t>17</a:t>
            </a:fld>
            <a:endParaRPr lang="en-US"/>
          </a:p>
        </p:txBody>
      </p:sp>
    </p:spTree>
    <p:extLst>
      <p:ext uri="{BB962C8B-B14F-4D97-AF65-F5344CB8AC3E}">
        <p14:creationId xmlns:p14="http://schemas.microsoft.com/office/powerpoint/2010/main" val="94307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FFB9A-A25B-7143-AE6A-27AEADB33D8B}" type="slidenum">
              <a:rPr lang="en-US" smtClean="0"/>
              <a:t>2</a:t>
            </a:fld>
            <a:endParaRPr lang="en-US"/>
          </a:p>
        </p:txBody>
      </p:sp>
    </p:spTree>
    <p:extLst>
      <p:ext uri="{BB962C8B-B14F-4D97-AF65-F5344CB8AC3E}">
        <p14:creationId xmlns:p14="http://schemas.microsoft.com/office/powerpoint/2010/main" val="628974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FFB9A-A25B-7143-AE6A-27AEADB33D8B}" type="slidenum">
              <a:rPr lang="en-US" smtClean="0"/>
              <a:t>3</a:t>
            </a:fld>
            <a:endParaRPr lang="en-US"/>
          </a:p>
        </p:txBody>
      </p:sp>
    </p:spTree>
    <p:extLst>
      <p:ext uri="{BB962C8B-B14F-4D97-AF65-F5344CB8AC3E}">
        <p14:creationId xmlns:p14="http://schemas.microsoft.com/office/powerpoint/2010/main" val="714880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FFB9A-A25B-7143-AE6A-27AEADB33D8B}" type="slidenum">
              <a:rPr lang="en-US" smtClean="0"/>
              <a:t>4</a:t>
            </a:fld>
            <a:endParaRPr lang="en-US"/>
          </a:p>
        </p:txBody>
      </p:sp>
    </p:spTree>
    <p:extLst>
      <p:ext uri="{BB962C8B-B14F-4D97-AF65-F5344CB8AC3E}">
        <p14:creationId xmlns:p14="http://schemas.microsoft.com/office/powerpoint/2010/main" val="636453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FFB9A-A25B-7143-AE6A-27AEADB33D8B}" type="slidenum">
              <a:rPr lang="en-US" smtClean="0"/>
              <a:t>5</a:t>
            </a:fld>
            <a:endParaRPr lang="en-US"/>
          </a:p>
        </p:txBody>
      </p:sp>
    </p:spTree>
    <p:extLst>
      <p:ext uri="{BB962C8B-B14F-4D97-AF65-F5344CB8AC3E}">
        <p14:creationId xmlns:p14="http://schemas.microsoft.com/office/powerpoint/2010/main" val="1947867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FFB9A-A25B-7143-AE6A-27AEADB33D8B}" type="slidenum">
              <a:rPr lang="en-US" smtClean="0"/>
              <a:t>6</a:t>
            </a:fld>
            <a:endParaRPr lang="en-US"/>
          </a:p>
        </p:txBody>
      </p:sp>
    </p:spTree>
    <p:extLst>
      <p:ext uri="{BB962C8B-B14F-4D97-AF65-F5344CB8AC3E}">
        <p14:creationId xmlns:p14="http://schemas.microsoft.com/office/powerpoint/2010/main" val="1830539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FFB9A-A25B-7143-AE6A-27AEADB33D8B}" type="slidenum">
              <a:rPr lang="en-US" smtClean="0"/>
              <a:t>7</a:t>
            </a:fld>
            <a:endParaRPr lang="en-US"/>
          </a:p>
        </p:txBody>
      </p:sp>
    </p:spTree>
    <p:extLst>
      <p:ext uri="{BB962C8B-B14F-4D97-AF65-F5344CB8AC3E}">
        <p14:creationId xmlns:p14="http://schemas.microsoft.com/office/powerpoint/2010/main" val="1434433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FFB9A-A25B-7143-AE6A-27AEADB33D8B}" type="slidenum">
              <a:rPr lang="en-US" smtClean="0"/>
              <a:t>8</a:t>
            </a:fld>
            <a:endParaRPr lang="en-US"/>
          </a:p>
        </p:txBody>
      </p:sp>
    </p:spTree>
    <p:extLst>
      <p:ext uri="{BB962C8B-B14F-4D97-AF65-F5344CB8AC3E}">
        <p14:creationId xmlns:p14="http://schemas.microsoft.com/office/powerpoint/2010/main" val="1821066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FFB9A-A25B-7143-AE6A-27AEADB33D8B}" type="slidenum">
              <a:rPr lang="en-US" smtClean="0"/>
              <a:t>9</a:t>
            </a:fld>
            <a:endParaRPr lang="en-US"/>
          </a:p>
        </p:txBody>
      </p:sp>
    </p:spTree>
    <p:extLst>
      <p:ext uri="{BB962C8B-B14F-4D97-AF65-F5344CB8AC3E}">
        <p14:creationId xmlns:p14="http://schemas.microsoft.com/office/powerpoint/2010/main" val="1104627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3D2186-6258-284C-B45B-384FE6FD8F3B}" type="datetimeFigureOut">
              <a:rPr lang="en-US" smtClean="0"/>
              <a:t>7/9/16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1AA64E8-3247-1245-BF35-9F1E577CD35A}" type="slidenum">
              <a:rPr lang="en-US" smtClean="0"/>
              <a:t>‹#›</a:t>
            </a:fld>
            <a:endParaRPr lang="en-US"/>
          </a:p>
        </p:txBody>
      </p:sp>
    </p:spTree>
    <p:extLst>
      <p:ext uri="{BB962C8B-B14F-4D97-AF65-F5344CB8AC3E}">
        <p14:creationId xmlns:p14="http://schemas.microsoft.com/office/powerpoint/2010/main" val="28282820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3D2186-6258-284C-B45B-384FE6FD8F3B}" type="datetimeFigureOut">
              <a:rPr lang="en-US" smtClean="0"/>
              <a:t>7/9/16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AA64E8-3247-1245-BF35-9F1E577CD35A}" type="slidenum">
              <a:rPr lang="en-US" smtClean="0"/>
              <a:t>‹#›</a:t>
            </a:fld>
            <a:endParaRPr lang="en-US"/>
          </a:p>
        </p:txBody>
      </p:sp>
    </p:spTree>
    <p:extLst>
      <p:ext uri="{BB962C8B-B14F-4D97-AF65-F5344CB8AC3E}">
        <p14:creationId xmlns:p14="http://schemas.microsoft.com/office/powerpoint/2010/main" val="1242608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3D2186-6258-284C-B45B-384FE6FD8F3B}" type="datetimeFigureOut">
              <a:rPr lang="en-US" smtClean="0"/>
              <a:t>7/9/16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AA64E8-3247-1245-BF35-9F1E577CD35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7949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83D2186-6258-284C-B45B-384FE6FD8F3B}" type="datetimeFigureOut">
              <a:rPr lang="en-US" smtClean="0"/>
              <a:t>7/9/16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AA64E8-3247-1245-BF35-9F1E577CD35A}" type="slidenum">
              <a:rPr lang="en-US" smtClean="0"/>
              <a:t>‹#›</a:t>
            </a:fld>
            <a:endParaRPr lang="en-US"/>
          </a:p>
        </p:txBody>
      </p:sp>
    </p:spTree>
    <p:extLst>
      <p:ext uri="{BB962C8B-B14F-4D97-AF65-F5344CB8AC3E}">
        <p14:creationId xmlns:p14="http://schemas.microsoft.com/office/powerpoint/2010/main" val="1277849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83D2186-6258-284C-B45B-384FE6FD8F3B}" type="datetimeFigureOut">
              <a:rPr lang="en-US" smtClean="0"/>
              <a:t>7/9/16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AA64E8-3247-1245-BF35-9F1E577CD35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77210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83D2186-6258-284C-B45B-384FE6FD8F3B}" type="datetimeFigureOut">
              <a:rPr lang="en-US" smtClean="0"/>
              <a:t>7/9/16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AA64E8-3247-1245-BF35-9F1E577CD35A}" type="slidenum">
              <a:rPr lang="en-US" smtClean="0"/>
              <a:t>‹#›</a:t>
            </a:fld>
            <a:endParaRPr lang="en-US"/>
          </a:p>
        </p:txBody>
      </p:sp>
    </p:spTree>
    <p:extLst>
      <p:ext uri="{BB962C8B-B14F-4D97-AF65-F5344CB8AC3E}">
        <p14:creationId xmlns:p14="http://schemas.microsoft.com/office/powerpoint/2010/main" val="653448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3D2186-6258-284C-B45B-384FE6FD8F3B}" type="datetimeFigureOut">
              <a:rPr lang="en-US" smtClean="0"/>
              <a:t>7/9/16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AA64E8-3247-1245-BF35-9F1E577CD35A}" type="slidenum">
              <a:rPr lang="en-US" smtClean="0"/>
              <a:t>‹#›</a:t>
            </a:fld>
            <a:endParaRPr lang="en-US"/>
          </a:p>
        </p:txBody>
      </p:sp>
    </p:spTree>
    <p:extLst>
      <p:ext uri="{BB962C8B-B14F-4D97-AF65-F5344CB8AC3E}">
        <p14:creationId xmlns:p14="http://schemas.microsoft.com/office/powerpoint/2010/main" val="1908518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3D2186-6258-284C-B45B-384FE6FD8F3B}" type="datetimeFigureOut">
              <a:rPr lang="en-US" smtClean="0"/>
              <a:t>7/9/16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AA64E8-3247-1245-BF35-9F1E577CD35A}" type="slidenum">
              <a:rPr lang="en-US" smtClean="0"/>
              <a:t>‹#›</a:t>
            </a:fld>
            <a:endParaRPr lang="en-US"/>
          </a:p>
        </p:txBody>
      </p:sp>
    </p:spTree>
    <p:extLst>
      <p:ext uri="{BB962C8B-B14F-4D97-AF65-F5344CB8AC3E}">
        <p14:creationId xmlns:p14="http://schemas.microsoft.com/office/powerpoint/2010/main" val="102345775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3D2186-6258-284C-B45B-384FE6FD8F3B}" type="datetimeFigureOut">
              <a:rPr lang="en-US" smtClean="0"/>
              <a:t>7/9/16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AA64E8-3247-1245-BF35-9F1E577CD35A}" type="slidenum">
              <a:rPr lang="en-US" smtClean="0"/>
              <a:t>‹#›</a:t>
            </a:fld>
            <a:endParaRPr lang="en-US"/>
          </a:p>
        </p:txBody>
      </p:sp>
    </p:spTree>
    <p:extLst>
      <p:ext uri="{BB962C8B-B14F-4D97-AF65-F5344CB8AC3E}">
        <p14:creationId xmlns:p14="http://schemas.microsoft.com/office/powerpoint/2010/main" val="110613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3D2186-6258-284C-B45B-384FE6FD8F3B}" type="datetimeFigureOut">
              <a:rPr lang="en-US" smtClean="0"/>
              <a:t>7/9/16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AA64E8-3247-1245-BF35-9F1E577CD35A}" type="slidenum">
              <a:rPr lang="en-US" smtClean="0"/>
              <a:t>‹#›</a:t>
            </a:fld>
            <a:endParaRPr lang="en-US"/>
          </a:p>
        </p:txBody>
      </p:sp>
    </p:spTree>
    <p:extLst>
      <p:ext uri="{BB962C8B-B14F-4D97-AF65-F5344CB8AC3E}">
        <p14:creationId xmlns:p14="http://schemas.microsoft.com/office/powerpoint/2010/main" val="11472350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3D2186-6258-284C-B45B-384FE6FD8F3B}" type="datetimeFigureOut">
              <a:rPr lang="en-US" smtClean="0"/>
              <a:t>7/9/16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1AA64E8-3247-1245-BF35-9F1E577CD35A}" type="slidenum">
              <a:rPr lang="en-US" smtClean="0"/>
              <a:t>‹#›</a:t>
            </a:fld>
            <a:endParaRPr lang="en-US"/>
          </a:p>
        </p:txBody>
      </p:sp>
    </p:spTree>
    <p:extLst>
      <p:ext uri="{BB962C8B-B14F-4D97-AF65-F5344CB8AC3E}">
        <p14:creationId xmlns:p14="http://schemas.microsoft.com/office/powerpoint/2010/main" val="98293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83D2186-6258-284C-B45B-384FE6FD8F3B}" type="datetimeFigureOut">
              <a:rPr lang="en-US" smtClean="0"/>
              <a:t>7/9/16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AA64E8-3247-1245-BF35-9F1E577CD35A}" type="slidenum">
              <a:rPr lang="en-US" smtClean="0"/>
              <a:t>‹#›</a:t>
            </a:fld>
            <a:endParaRPr lang="en-US"/>
          </a:p>
        </p:txBody>
      </p:sp>
    </p:spTree>
    <p:extLst>
      <p:ext uri="{BB962C8B-B14F-4D97-AF65-F5344CB8AC3E}">
        <p14:creationId xmlns:p14="http://schemas.microsoft.com/office/powerpoint/2010/main" val="167690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83D2186-6258-284C-B45B-384FE6FD8F3B}" type="datetimeFigureOut">
              <a:rPr lang="en-US" smtClean="0"/>
              <a:t>7/9/16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1AA64E8-3247-1245-BF35-9F1E577CD35A}" type="slidenum">
              <a:rPr lang="en-US" smtClean="0"/>
              <a:t>‹#›</a:t>
            </a:fld>
            <a:endParaRPr lang="en-US"/>
          </a:p>
        </p:txBody>
      </p:sp>
    </p:spTree>
    <p:extLst>
      <p:ext uri="{BB962C8B-B14F-4D97-AF65-F5344CB8AC3E}">
        <p14:creationId xmlns:p14="http://schemas.microsoft.com/office/powerpoint/2010/main" val="1486222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3D2186-6258-284C-B45B-384FE6FD8F3B}" type="datetimeFigureOut">
              <a:rPr lang="en-US" smtClean="0"/>
              <a:t>7/9/16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1AA64E8-3247-1245-BF35-9F1E577CD35A}" type="slidenum">
              <a:rPr lang="en-US" smtClean="0"/>
              <a:t>‹#›</a:t>
            </a:fld>
            <a:endParaRPr lang="en-US"/>
          </a:p>
        </p:txBody>
      </p:sp>
    </p:spTree>
    <p:extLst>
      <p:ext uri="{BB962C8B-B14F-4D97-AF65-F5344CB8AC3E}">
        <p14:creationId xmlns:p14="http://schemas.microsoft.com/office/powerpoint/2010/main" val="950390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3D2186-6258-284C-B45B-384FE6FD8F3B}" type="datetimeFigureOut">
              <a:rPr lang="en-US" smtClean="0"/>
              <a:t>7/9/16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1AA64E8-3247-1245-BF35-9F1E577CD35A}" type="slidenum">
              <a:rPr lang="en-US" smtClean="0"/>
              <a:t>‹#›</a:t>
            </a:fld>
            <a:endParaRPr lang="en-US"/>
          </a:p>
        </p:txBody>
      </p:sp>
    </p:spTree>
    <p:extLst>
      <p:ext uri="{BB962C8B-B14F-4D97-AF65-F5344CB8AC3E}">
        <p14:creationId xmlns:p14="http://schemas.microsoft.com/office/powerpoint/2010/main" val="255789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3D2186-6258-284C-B45B-384FE6FD8F3B}" type="datetimeFigureOut">
              <a:rPr lang="en-US" smtClean="0"/>
              <a:t>7/9/16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AA64E8-3247-1245-BF35-9F1E577CD35A}" type="slidenum">
              <a:rPr lang="en-US" smtClean="0"/>
              <a:t>‹#›</a:t>
            </a:fld>
            <a:endParaRPr lang="en-US"/>
          </a:p>
        </p:txBody>
      </p:sp>
    </p:spTree>
    <p:extLst>
      <p:ext uri="{BB962C8B-B14F-4D97-AF65-F5344CB8AC3E}">
        <p14:creationId xmlns:p14="http://schemas.microsoft.com/office/powerpoint/2010/main" val="12662351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83D2186-6258-284C-B45B-384FE6FD8F3B}" type="datetimeFigureOut">
              <a:rPr lang="en-US" smtClean="0"/>
              <a:t>7/9/16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1AA64E8-3247-1245-BF35-9F1E577CD35A}" type="slidenum">
              <a:rPr lang="en-US" smtClean="0"/>
              <a:t>‹#›</a:t>
            </a:fld>
            <a:endParaRPr lang="en-US"/>
          </a:p>
        </p:txBody>
      </p:sp>
    </p:spTree>
    <p:extLst>
      <p:ext uri="{BB962C8B-B14F-4D97-AF65-F5344CB8AC3E}">
        <p14:creationId xmlns:p14="http://schemas.microsoft.com/office/powerpoint/2010/main" val="1737518944"/>
      </p:ext>
    </p:extLst>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 id="2147484013" r:id="rId12"/>
    <p:sldLayoutId id="2147484014" r:id="rId13"/>
    <p:sldLayoutId id="2147484015" r:id="rId14"/>
    <p:sldLayoutId id="2147484016" r:id="rId15"/>
    <p:sldLayoutId id="214748401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5986" y="-220717"/>
            <a:ext cx="8574622" cy="2156955"/>
          </a:xfrm>
        </p:spPr>
        <p:txBody>
          <a:bodyPr>
            <a:normAutofit/>
          </a:bodyPr>
          <a:lstStyle/>
          <a:p>
            <a:pPr algn="ctr"/>
            <a:r>
              <a:rPr lang="en-US" sz="4000" b="1" dirty="0" smtClean="0"/>
              <a:t>Web-based Traffic Violation Record System</a:t>
            </a:r>
            <a:r>
              <a:rPr lang="en-US" sz="4000" dirty="0" smtClean="0"/>
              <a:t> </a:t>
            </a:r>
            <a:br>
              <a:rPr lang="en-US" sz="4000" dirty="0" smtClean="0"/>
            </a:br>
            <a:r>
              <a:rPr lang="en-US" sz="4000" dirty="0" smtClean="0"/>
              <a:t>for Metropolitan Traffic Police</a:t>
            </a:r>
            <a:endParaRPr lang="en-US" sz="4000" dirty="0"/>
          </a:p>
        </p:txBody>
      </p:sp>
      <p:sp>
        <p:nvSpPr>
          <p:cNvPr id="3" name="Subtitle 2"/>
          <p:cNvSpPr>
            <a:spLocks noGrp="1"/>
          </p:cNvSpPr>
          <p:nvPr>
            <p:ph type="subTitle" idx="1"/>
          </p:nvPr>
        </p:nvSpPr>
        <p:spPr>
          <a:xfrm>
            <a:off x="2324316" y="1936238"/>
            <a:ext cx="6987645" cy="386547"/>
          </a:xfrm>
        </p:spPr>
        <p:txBody>
          <a:bodyPr>
            <a:normAutofit/>
          </a:bodyPr>
          <a:lstStyle/>
          <a:p>
            <a:r>
              <a:rPr lang="en-US" dirty="0" smtClean="0"/>
              <a:t>Summer Project Proposal Demonstration</a:t>
            </a:r>
            <a:endParaRPr lang="en-US" dirty="0"/>
          </a:p>
        </p:txBody>
      </p:sp>
      <p:sp>
        <p:nvSpPr>
          <p:cNvPr id="5" name="TextBox 4"/>
          <p:cNvSpPr txBox="1"/>
          <p:nvPr/>
        </p:nvSpPr>
        <p:spPr>
          <a:xfrm>
            <a:off x="3557198" y="2666965"/>
            <a:ext cx="4521879" cy="3970318"/>
          </a:xfrm>
          <a:prstGeom prst="rect">
            <a:avLst/>
          </a:prstGeom>
          <a:noFill/>
        </p:spPr>
        <p:txBody>
          <a:bodyPr wrap="none" rtlCol="0">
            <a:spAutoFit/>
          </a:bodyPr>
          <a:lstStyle/>
          <a:p>
            <a:pPr algn="ctr"/>
            <a:r>
              <a:rPr lang="en-US" b="1" dirty="0"/>
              <a:t>Submitted by:</a:t>
            </a:r>
          </a:p>
          <a:p>
            <a:pPr algn="ctr"/>
            <a:r>
              <a:rPr lang="en-US" dirty="0" err="1"/>
              <a:t>Bibesh</a:t>
            </a:r>
            <a:r>
              <a:rPr lang="en-US" dirty="0"/>
              <a:t> </a:t>
            </a:r>
            <a:r>
              <a:rPr lang="en-US" dirty="0" err="1"/>
              <a:t>Manandhar</a:t>
            </a:r>
            <a:endParaRPr lang="en-US" dirty="0"/>
          </a:p>
          <a:p>
            <a:pPr algn="ctr"/>
            <a:r>
              <a:rPr lang="nb-NO" dirty="0"/>
              <a:t>Roll No. 4780</a:t>
            </a:r>
          </a:p>
          <a:p>
            <a:pPr algn="ctr"/>
            <a:r>
              <a:rPr lang="it-IT" dirty="0"/>
              <a:t>Batch (2013-2017</a:t>
            </a:r>
            <a:r>
              <a:rPr lang="it-IT" dirty="0" smtClean="0"/>
              <a:t>)</a:t>
            </a:r>
          </a:p>
          <a:p>
            <a:pPr algn="ctr"/>
            <a:endParaRPr lang="it-IT" dirty="0"/>
          </a:p>
          <a:p>
            <a:pPr algn="ctr"/>
            <a:r>
              <a:rPr lang="it-IT" b="1" dirty="0" err="1"/>
              <a:t>Submitted</a:t>
            </a:r>
            <a:r>
              <a:rPr lang="it-IT" b="1" dirty="0"/>
              <a:t> to:</a:t>
            </a:r>
          </a:p>
          <a:p>
            <a:pPr algn="ctr"/>
            <a:r>
              <a:rPr lang="it-IT" dirty="0"/>
              <a:t>Asian School of Management and Technology</a:t>
            </a:r>
          </a:p>
          <a:p>
            <a:pPr algn="ctr"/>
            <a:r>
              <a:rPr lang="it-IT" dirty="0" err="1"/>
              <a:t>Tribhuvan</a:t>
            </a:r>
            <a:r>
              <a:rPr lang="it-IT" dirty="0"/>
              <a:t> </a:t>
            </a:r>
            <a:r>
              <a:rPr lang="it-IT" dirty="0" err="1"/>
              <a:t>University</a:t>
            </a:r>
            <a:endParaRPr lang="it-IT" dirty="0"/>
          </a:p>
          <a:p>
            <a:pPr algn="ctr"/>
            <a:r>
              <a:rPr lang="it-IT" dirty="0" err="1"/>
              <a:t>Gongabu</a:t>
            </a:r>
            <a:r>
              <a:rPr lang="it-IT" dirty="0"/>
              <a:t>, </a:t>
            </a:r>
            <a:r>
              <a:rPr lang="it-IT" dirty="0" smtClean="0"/>
              <a:t>Kathmandu</a:t>
            </a:r>
          </a:p>
          <a:p>
            <a:pPr algn="ctr"/>
            <a:endParaRPr lang="it-IT" dirty="0"/>
          </a:p>
          <a:p>
            <a:pPr algn="ctr"/>
            <a:r>
              <a:rPr lang="it-IT" b="1" dirty="0"/>
              <a:t>Under the </a:t>
            </a:r>
            <a:r>
              <a:rPr lang="it-IT" b="1" dirty="0" err="1"/>
              <a:t>Supervision</a:t>
            </a:r>
            <a:r>
              <a:rPr lang="it-IT" b="1" dirty="0"/>
              <a:t> of:</a:t>
            </a:r>
          </a:p>
          <a:p>
            <a:pPr algn="ctr"/>
            <a:r>
              <a:rPr lang="it-IT" dirty="0"/>
              <a:t>Mr. </a:t>
            </a:r>
            <a:r>
              <a:rPr lang="it-IT" dirty="0" err="1"/>
              <a:t>Surya</a:t>
            </a:r>
            <a:r>
              <a:rPr lang="it-IT" dirty="0"/>
              <a:t> </a:t>
            </a:r>
            <a:r>
              <a:rPr lang="it-IT" dirty="0" err="1"/>
              <a:t>Bahadur</a:t>
            </a:r>
            <a:r>
              <a:rPr lang="it-IT" dirty="0"/>
              <a:t> </a:t>
            </a:r>
            <a:r>
              <a:rPr lang="it-IT" dirty="0" err="1"/>
              <a:t>Bam</a:t>
            </a:r>
            <a:endParaRPr lang="it-IT" dirty="0"/>
          </a:p>
          <a:p>
            <a:pPr algn="ctr"/>
            <a:r>
              <a:rPr lang="it-IT" dirty="0"/>
              <a:t>Program Coordinator</a:t>
            </a:r>
          </a:p>
          <a:p>
            <a:pPr algn="ctr"/>
            <a:r>
              <a:rPr lang="it-IT" dirty="0"/>
              <a:t>Asian School of Management and Technology</a:t>
            </a:r>
            <a:endParaRPr lang="en-US" dirty="0"/>
          </a:p>
        </p:txBody>
      </p:sp>
    </p:spTree>
    <p:extLst>
      <p:ext uri="{BB962C8B-B14F-4D97-AF65-F5344CB8AC3E}">
        <p14:creationId xmlns:p14="http://schemas.microsoft.com/office/powerpoint/2010/main" val="1681692777"/>
      </p:ext>
    </p:extLst>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Literature Review</a:t>
            </a:r>
            <a:endParaRPr lang="en-US" dirty="0"/>
          </a:p>
        </p:txBody>
      </p:sp>
      <p:sp>
        <p:nvSpPr>
          <p:cNvPr id="3" name="Content Placeholder 2"/>
          <p:cNvSpPr>
            <a:spLocks noGrp="1"/>
          </p:cNvSpPr>
          <p:nvPr>
            <p:ph idx="1"/>
          </p:nvPr>
        </p:nvSpPr>
        <p:spPr>
          <a:xfrm>
            <a:off x="1484310" y="1752599"/>
            <a:ext cx="10018713" cy="4470400"/>
          </a:xfrm>
        </p:spPr>
        <p:txBody>
          <a:bodyPr anchor="t">
            <a:normAutofit/>
          </a:bodyPr>
          <a:lstStyle/>
          <a:p>
            <a:r>
              <a:rPr lang="en-US" dirty="0" smtClean="0"/>
              <a:t>According </a:t>
            </a:r>
            <a:r>
              <a:rPr lang="en-US" dirty="0"/>
              <a:t>to </a:t>
            </a:r>
            <a:r>
              <a:rPr lang="en-US" dirty="0" err="1"/>
              <a:t>Nourdine</a:t>
            </a:r>
            <a:r>
              <a:rPr lang="en-US" dirty="0"/>
              <a:t> </a:t>
            </a:r>
            <a:r>
              <a:rPr lang="en-US" dirty="0" err="1"/>
              <a:t>Aliane</a:t>
            </a:r>
            <a:r>
              <a:rPr lang="en-US" dirty="0"/>
              <a:t>, Javier </a:t>
            </a:r>
            <a:r>
              <a:rPr lang="en-US" dirty="0" err="1"/>
              <a:t>Fernández</a:t>
            </a:r>
            <a:r>
              <a:rPr lang="en-US" dirty="0"/>
              <a:t>, Sergio </a:t>
            </a:r>
            <a:r>
              <a:rPr lang="en-US" dirty="0" err="1"/>
              <a:t>Bemposta</a:t>
            </a:r>
            <a:r>
              <a:rPr lang="en-US" dirty="0"/>
              <a:t> and Mario Mata “Traffic violation alert and management software architecture is organized into two modules: namely, the traffic sign detection and recognition (TSDR) and the traffic violation management(TVM). The TSDR module is used to detect vertical signs present along the road and is aimed at alerting drivers in certain dangerous situations, such as “Speeding”, “No Passing Zone”, “Intersections”, “Stop Signs”, “Yield Signs”, “Dangerous Turns”, “Steep Slopes”, or “Road Works”. On the other side, the TVM module is intended to manage traffic violations when they take place. At present, this module is focused only on three signs: namely, “Speed Limit”, “Stop Sign”, and “Forbidden Turning”.”</a:t>
            </a:r>
          </a:p>
          <a:p>
            <a:endParaRPr lang="en-US" dirty="0"/>
          </a:p>
        </p:txBody>
      </p:sp>
    </p:spTree>
    <p:extLst>
      <p:ext uri="{BB962C8B-B14F-4D97-AF65-F5344CB8AC3E}">
        <p14:creationId xmlns:p14="http://schemas.microsoft.com/office/powerpoint/2010/main" val="672563970"/>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Research Methodology</a:t>
            </a:r>
            <a:endParaRPr lang="en-US" dirty="0"/>
          </a:p>
        </p:txBody>
      </p:sp>
      <p:sp>
        <p:nvSpPr>
          <p:cNvPr id="3" name="Content Placeholder 2"/>
          <p:cNvSpPr>
            <a:spLocks noGrp="1"/>
          </p:cNvSpPr>
          <p:nvPr>
            <p:ph idx="1"/>
          </p:nvPr>
        </p:nvSpPr>
        <p:spPr>
          <a:xfrm>
            <a:off x="1484310" y="1752599"/>
            <a:ext cx="10018713" cy="4470400"/>
          </a:xfrm>
        </p:spPr>
        <p:txBody>
          <a:bodyPr anchor="t">
            <a:noAutofit/>
          </a:bodyPr>
          <a:lstStyle/>
          <a:p>
            <a:pPr marL="0" indent="0">
              <a:buNone/>
            </a:pPr>
            <a:r>
              <a:rPr lang="en-US" sz="2800" b="1" dirty="0"/>
              <a:t>Data Collection</a:t>
            </a:r>
            <a:endParaRPr lang="en-US" sz="2800" dirty="0"/>
          </a:p>
          <a:p>
            <a:pPr marL="457200" indent="-457200">
              <a:buFont typeface="+mj-lt"/>
              <a:buAutoNum type="arabicPeriod"/>
            </a:pPr>
            <a:r>
              <a:rPr lang="en-US" b="1" dirty="0" smtClean="0"/>
              <a:t>Online </a:t>
            </a:r>
            <a:r>
              <a:rPr lang="en-US" b="1" dirty="0"/>
              <a:t>publication </a:t>
            </a:r>
            <a:r>
              <a:rPr lang="en-US" b="1" dirty="0" smtClean="0"/>
              <a:t>research</a:t>
            </a:r>
          </a:p>
          <a:p>
            <a:pPr lvl="1"/>
            <a:r>
              <a:rPr lang="en-US" dirty="0"/>
              <a:t>For preparing this report many online news articles, journals and other related websites related to traffic violation record system were reviewed. </a:t>
            </a:r>
            <a:endParaRPr lang="en-US" dirty="0" smtClean="0"/>
          </a:p>
          <a:p>
            <a:pPr lvl="1"/>
            <a:r>
              <a:rPr lang="en-US" dirty="0" smtClean="0"/>
              <a:t>Reading </a:t>
            </a:r>
            <a:r>
              <a:rPr lang="en-US" dirty="0"/>
              <a:t>these articles, journals and websites, important information about what a traffic violation record system does, how it is important to an organization like traffic police</a:t>
            </a:r>
            <a:r>
              <a:rPr lang="en-US" dirty="0" smtClean="0"/>
              <a:t>.</a:t>
            </a:r>
            <a:endParaRPr lang="en-US" b="1" dirty="0" smtClean="0"/>
          </a:p>
          <a:p>
            <a:pPr marL="457200" indent="-457200">
              <a:buFont typeface="+mj-lt"/>
              <a:buAutoNum type="arabicPeriod"/>
            </a:pPr>
            <a:r>
              <a:rPr lang="en-US" b="1" dirty="0" smtClean="0"/>
              <a:t>Direct Interviews</a:t>
            </a:r>
            <a:endParaRPr lang="en-US" dirty="0"/>
          </a:p>
          <a:p>
            <a:pPr lvl="1"/>
            <a:r>
              <a:rPr lang="en-US" dirty="0" smtClean="0"/>
              <a:t>This </a:t>
            </a:r>
            <a:r>
              <a:rPr lang="en-US" dirty="0"/>
              <a:t>research is based on interview taken in Metropolitan Traffic Police. </a:t>
            </a:r>
            <a:endParaRPr lang="en-US" dirty="0" smtClean="0"/>
          </a:p>
          <a:p>
            <a:pPr lvl="1"/>
            <a:r>
              <a:rPr lang="en-US" dirty="0" smtClean="0"/>
              <a:t>A </a:t>
            </a:r>
            <a:r>
              <a:rPr lang="en-US" dirty="0"/>
              <a:t>direct personal interview with </a:t>
            </a:r>
            <a:r>
              <a:rPr lang="en-US" dirty="0" err="1"/>
              <a:t>Er</a:t>
            </a:r>
            <a:r>
              <a:rPr lang="en-US" dirty="0"/>
              <a:t>. </a:t>
            </a:r>
            <a:r>
              <a:rPr lang="en-US" dirty="0" err="1"/>
              <a:t>Amrendra</a:t>
            </a:r>
            <a:r>
              <a:rPr lang="en-US" dirty="0"/>
              <a:t> Prasad Singh, inspector of Metropolitan Traffic Police, was conducted based on questionnaire to gather information.</a:t>
            </a:r>
          </a:p>
          <a:p>
            <a:endParaRPr lang="en-US" dirty="0"/>
          </a:p>
        </p:txBody>
      </p:sp>
    </p:spTree>
    <p:extLst>
      <p:ext uri="{BB962C8B-B14F-4D97-AF65-F5344CB8AC3E}">
        <p14:creationId xmlns:p14="http://schemas.microsoft.com/office/powerpoint/2010/main" val="1910858270"/>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Research Methodology</a:t>
            </a:r>
            <a:endParaRPr lang="en-US" dirty="0"/>
          </a:p>
        </p:txBody>
      </p:sp>
      <p:sp>
        <p:nvSpPr>
          <p:cNvPr id="3" name="Content Placeholder 2"/>
          <p:cNvSpPr>
            <a:spLocks noGrp="1"/>
          </p:cNvSpPr>
          <p:nvPr>
            <p:ph idx="1"/>
          </p:nvPr>
        </p:nvSpPr>
        <p:spPr>
          <a:xfrm>
            <a:off x="1484310" y="1752599"/>
            <a:ext cx="10018713" cy="4470400"/>
          </a:xfrm>
        </p:spPr>
        <p:txBody>
          <a:bodyPr anchor="t">
            <a:normAutofit/>
          </a:bodyPr>
          <a:lstStyle/>
          <a:p>
            <a:endParaRPr lang="en-US" sz="1600" dirty="0"/>
          </a:p>
          <a:p>
            <a:pPr marL="0" indent="0">
              <a:buNone/>
            </a:pPr>
            <a:r>
              <a:rPr lang="en-US" b="1" dirty="0"/>
              <a:t>Questionnaire:</a:t>
            </a:r>
            <a:endParaRPr lang="en-US" sz="1600" dirty="0"/>
          </a:p>
          <a:p>
            <a:pPr lvl="0"/>
            <a:r>
              <a:rPr lang="en-US" dirty="0"/>
              <a:t>Does the organization use any kind of computer system or not?</a:t>
            </a:r>
            <a:endParaRPr lang="en-US" sz="1600" dirty="0"/>
          </a:p>
          <a:p>
            <a:pPr lvl="0"/>
            <a:r>
              <a:rPr lang="en-US" dirty="0"/>
              <a:t>What kind of software is being used?</a:t>
            </a:r>
            <a:endParaRPr lang="en-US" sz="1600" dirty="0"/>
          </a:p>
          <a:p>
            <a:pPr lvl="0"/>
            <a:r>
              <a:rPr lang="en-US" dirty="0"/>
              <a:t>Before implementing software, what was used to record the system?</a:t>
            </a:r>
            <a:endParaRPr lang="en-US" sz="1600" dirty="0"/>
          </a:p>
          <a:p>
            <a:pPr lvl="0"/>
            <a:r>
              <a:rPr lang="en-US" dirty="0"/>
              <a:t>What are the drawbacks of the system?</a:t>
            </a:r>
            <a:endParaRPr lang="en-US" sz="1600" dirty="0"/>
          </a:p>
          <a:p>
            <a:pPr lvl="0"/>
            <a:r>
              <a:rPr lang="en-US" dirty="0"/>
              <a:t>What are the future plans of the system</a:t>
            </a:r>
            <a:r>
              <a:rPr lang="en-US" dirty="0" smtClean="0"/>
              <a:t>?</a:t>
            </a:r>
            <a:r>
              <a:rPr lang="en-US" dirty="0"/>
              <a:t> </a:t>
            </a:r>
            <a:r>
              <a:rPr lang="en-US" b="1" dirty="0"/>
              <a:t> </a:t>
            </a:r>
            <a:endParaRPr lang="en-US" sz="1600" dirty="0"/>
          </a:p>
          <a:p>
            <a:endParaRPr lang="en-US" dirty="0"/>
          </a:p>
        </p:txBody>
      </p:sp>
    </p:spTree>
    <p:extLst>
      <p:ext uri="{BB962C8B-B14F-4D97-AF65-F5344CB8AC3E}">
        <p14:creationId xmlns:p14="http://schemas.microsoft.com/office/powerpoint/2010/main" val="1444311956"/>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Research Methodology</a:t>
            </a:r>
            <a:endParaRPr lang="en-US" dirty="0"/>
          </a:p>
        </p:txBody>
      </p:sp>
      <p:sp>
        <p:nvSpPr>
          <p:cNvPr id="3" name="Content Placeholder 2"/>
          <p:cNvSpPr>
            <a:spLocks noGrp="1"/>
          </p:cNvSpPr>
          <p:nvPr>
            <p:ph idx="1"/>
          </p:nvPr>
        </p:nvSpPr>
        <p:spPr>
          <a:xfrm>
            <a:off x="1484310" y="1752599"/>
            <a:ext cx="10018713" cy="4470400"/>
          </a:xfrm>
        </p:spPr>
        <p:txBody>
          <a:bodyPr anchor="t">
            <a:normAutofit/>
          </a:bodyPr>
          <a:lstStyle/>
          <a:p>
            <a:endParaRPr lang="en-US" sz="1600" dirty="0"/>
          </a:p>
          <a:p>
            <a:pPr marL="0" indent="0">
              <a:buNone/>
            </a:pPr>
            <a:r>
              <a:rPr lang="en-US" b="1" dirty="0"/>
              <a:t>Work process observation</a:t>
            </a:r>
            <a:endParaRPr lang="en-US" sz="1800" dirty="0"/>
          </a:p>
          <a:p>
            <a:r>
              <a:rPr lang="en-US" dirty="0"/>
              <a:t>Close observation of the work process of the organization related to Traffic Violation Record System was done</a:t>
            </a:r>
            <a:r>
              <a:rPr lang="en-US" dirty="0" smtClean="0"/>
              <a:t>.</a:t>
            </a:r>
          </a:p>
          <a:p>
            <a:r>
              <a:rPr lang="en-US" dirty="0" smtClean="0"/>
              <a:t> </a:t>
            </a:r>
            <a:r>
              <a:rPr lang="en-US" dirty="0"/>
              <a:t>It has given many ideas about how the system works.</a:t>
            </a:r>
            <a:endParaRPr lang="en-US" sz="1600" dirty="0"/>
          </a:p>
        </p:txBody>
      </p:sp>
    </p:spTree>
    <p:extLst>
      <p:ext uri="{BB962C8B-B14F-4D97-AF65-F5344CB8AC3E}">
        <p14:creationId xmlns:p14="http://schemas.microsoft.com/office/powerpoint/2010/main" val="1968922326"/>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Research Methodology</a:t>
            </a:r>
            <a:endParaRPr lang="en-US" dirty="0"/>
          </a:p>
        </p:txBody>
      </p:sp>
      <p:sp>
        <p:nvSpPr>
          <p:cNvPr id="3" name="Content Placeholder 2"/>
          <p:cNvSpPr>
            <a:spLocks noGrp="1"/>
          </p:cNvSpPr>
          <p:nvPr>
            <p:ph idx="1"/>
          </p:nvPr>
        </p:nvSpPr>
        <p:spPr>
          <a:xfrm>
            <a:off x="1484310" y="1752599"/>
            <a:ext cx="10018713" cy="4470400"/>
          </a:xfrm>
        </p:spPr>
        <p:txBody>
          <a:bodyPr anchor="t">
            <a:normAutofit/>
          </a:bodyPr>
          <a:lstStyle/>
          <a:p>
            <a:r>
              <a:rPr lang="en-US" dirty="0" smtClean="0"/>
              <a:t>Entry Violation type</a:t>
            </a:r>
            <a:endParaRPr lang="en-US" dirty="0"/>
          </a:p>
        </p:txBody>
      </p:sp>
      <p:grpSp>
        <p:nvGrpSpPr>
          <p:cNvPr id="5" name="Group 4"/>
          <p:cNvGrpSpPr/>
          <p:nvPr/>
        </p:nvGrpSpPr>
        <p:grpSpPr>
          <a:xfrm>
            <a:off x="4431525" y="2663683"/>
            <a:ext cx="4124281" cy="2648232"/>
            <a:chOff x="0" y="1"/>
            <a:chExt cx="2408268" cy="1342820"/>
          </a:xfrm>
        </p:grpSpPr>
        <p:sp>
          <p:nvSpPr>
            <p:cNvPr id="12" name="Rectangle 11"/>
            <p:cNvSpPr/>
            <p:nvPr/>
          </p:nvSpPr>
          <p:spPr>
            <a:xfrm>
              <a:off x="0" y="1"/>
              <a:ext cx="2400935" cy="321954"/>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a:effectLst/>
                  <a:latin typeface="Times New Roman" charset="0"/>
                  <a:ea typeface="ＭＳ 明朝" charset="-128"/>
                  <a:cs typeface="Times New Roman" charset="0"/>
                </a:rPr>
                <a:t>Enter violation type</a:t>
              </a:r>
              <a:endParaRPr lang="en-US" sz="1000">
                <a:effectLst/>
                <a:ea typeface="ＭＳ 明朝" charset="-128"/>
                <a:cs typeface="Times New Roman" charset="0"/>
              </a:endParaRPr>
            </a:p>
          </p:txBody>
        </p:sp>
        <p:sp>
          <p:nvSpPr>
            <p:cNvPr id="13" name="Rectangle 12"/>
            <p:cNvSpPr/>
            <p:nvPr/>
          </p:nvSpPr>
          <p:spPr>
            <a:xfrm>
              <a:off x="2770" y="512598"/>
              <a:ext cx="2400935" cy="321954"/>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a:effectLst/>
                  <a:latin typeface="Times New Roman" charset="0"/>
                  <a:ea typeface="ＭＳ 明朝" charset="-128"/>
                  <a:cs typeface="Times New Roman" charset="0"/>
                </a:rPr>
                <a:t>Automatic generate penalty</a:t>
              </a:r>
              <a:endParaRPr lang="en-US" sz="1000">
                <a:effectLst/>
                <a:ea typeface="ＭＳ 明朝" charset="-128"/>
                <a:cs typeface="Times New Roman" charset="0"/>
              </a:endParaRPr>
            </a:p>
          </p:txBody>
        </p:sp>
        <p:sp>
          <p:nvSpPr>
            <p:cNvPr id="14" name="Rectangle 13"/>
            <p:cNvSpPr/>
            <p:nvPr/>
          </p:nvSpPr>
          <p:spPr>
            <a:xfrm>
              <a:off x="7333" y="1020861"/>
              <a:ext cx="2400935" cy="32196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a:effectLst/>
                  <a:latin typeface="Times New Roman" charset="0"/>
                  <a:ea typeface="ＭＳ 明朝" charset="-128"/>
                  <a:cs typeface="Times New Roman" charset="0"/>
                </a:rPr>
                <a:t>Store into database</a:t>
              </a:r>
              <a:endParaRPr lang="en-US" sz="1000">
                <a:effectLst/>
                <a:ea typeface="ＭＳ 明朝" charset="-128"/>
                <a:cs typeface="Times New Roman" charset="0"/>
              </a:endParaRPr>
            </a:p>
          </p:txBody>
        </p:sp>
        <p:cxnSp>
          <p:nvCxnSpPr>
            <p:cNvPr id="15" name="Straight Arrow Connector 14"/>
            <p:cNvCxnSpPr/>
            <p:nvPr/>
          </p:nvCxnSpPr>
          <p:spPr>
            <a:xfrm>
              <a:off x="1196448" y="320190"/>
              <a:ext cx="0" cy="185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201082" y="830231"/>
              <a:ext cx="0" cy="185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78701535"/>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Research Methodology</a:t>
            </a:r>
            <a:endParaRPr lang="en-US" dirty="0"/>
          </a:p>
        </p:txBody>
      </p:sp>
      <p:sp>
        <p:nvSpPr>
          <p:cNvPr id="3" name="Content Placeholder 2"/>
          <p:cNvSpPr>
            <a:spLocks noGrp="1"/>
          </p:cNvSpPr>
          <p:nvPr>
            <p:ph idx="1"/>
          </p:nvPr>
        </p:nvSpPr>
        <p:spPr>
          <a:xfrm>
            <a:off x="1484310" y="1752599"/>
            <a:ext cx="10018713" cy="4470400"/>
          </a:xfrm>
        </p:spPr>
        <p:txBody>
          <a:bodyPr anchor="t">
            <a:normAutofit/>
          </a:bodyPr>
          <a:lstStyle/>
          <a:p>
            <a:r>
              <a:rPr lang="en-US" dirty="0" smtClean="0"/>
              <a:t>Update records</a:t>
            </a:r>
            <a:endParaRPr lang="en-US" dirty="0"/>
          </a:p>
        </p:txBody>
      </p:sp>
      <p:grpSp>
        <p:nvGrpSpPr>
          <p:cNvPr id="10" name="Group 9"/>
          <p:cNvGrpSpPr/>
          <p:nvPr/>
        </p:nvGrpSpPr>
        <p:grpSpPr>
          <a:xfrm>
            <a:off x="3154414" y="2041451"/>
            <a:ext cx="5287838" cy="4646427"/>
            <a:chOff x="0" y="2230178"/>
            <a:chExt cx="3756661" cy="3037143"/>
          </a:xfrm>
        </p:grpSpPr>
        <p:grpSp>
          <p:nvGrpSpPr>
            <p:cNvPr id="11" name="Group 10"/>
            <p:cNvGrpSpPr/>
            <p:nvPr/>
          </p:nvGrpSpPr>
          <p:grpSpPr>
            <a:xfrm>
              <a:off x="0" y="2230178"/>
              <a:ext cx="3756661" cy="3037143"/>
              <a:chOff x="-1369868" y="2254958"/>
              <a:chExt cx="3781597" cy="3070888"/>
            </a:xfrm>
          </p:grpSpPr>
          <p:sp>
            <p:nvSpPr>
              <p:cNvPr id="28" name="Rectangle 27"/>
              <p:cNvSpPr/>
              <p:nvPr/>
            </p:nvSpPr>
            <p:spPr>
              <a:xfrm>
                <a:off x="10794" y="2254958"/>
                <a:ext cx="2400935" cy="32196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dirty="0">
                    <a:effectLst/>
                    <a:latin typeface="Times New Roman" charset="0"/>
                    <a:ea typeface="ＭＳ 明朝" charset="-128"/>
                    <a:cs typeface="Times New Roman" charset="0"/>
                  </a:rPr>
                  <a:t>Enter chit no. &amp; bank voucher no.</a:t>
                </a:r>
                <a:endParaRPr lang="en-US" sz="1000" dirty="0">
                  <a:effectLst/>
                  <a:ea typeface="ＭＳ 明朝" charset="-128"/>
                  <a:cs typeface="Times New Roman" charset="0"/>
                </a:endParaRPr>
              </a:p>
            </p:txBody>
          </p:sp>
          <p:sp>
            <p:nvSpPr>
              <p:cNvPr id="29" name="Rectangle 28"/>
              <p:cNvSpPr/>
              <p:nvPr/>
            </p:nvSpPr>
            <p:spPr>
              <a:xfrm>
                <a:off x="10794" y="2756214"/>
                <a:ext cx="2400935" cy="32196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a:effectLst/>
                    <a:latin typeface="Times New Roman" charset="0"/>
                    <a:ea typeface="ＭＳ 明朝" charset="-128"/>
                    <a:cs typeface="Times New Roman" charset="0"/>
                  </a:rPr>
                  <a:t>Check violation type</a:t>
                </a:r>
                <a:endParaRPr lang="en-US" sz="1000">
                  <a:effectLst/>
                  <a:ea typeface="ＭＳ 明朝" charset="-128"/>
                  <a:cs typeface="Times New Roman" charset="0"/>
                </a:endParaRPr>
              </a:p>
            </p:txBody>
          </p:sp>
          <p:sp>
            <p:nvSpPr>
              <p:cNvPr id="30" name="Rectangle 29"/>
              <p:cNvSpPr/>
              <p:nvPr/>
            </p:nvSpPr>
            <p:spPr>
              <a:xfrm>
                <a:off x="-1369868" y="3988191"/>
                <a:ext cx="2400935" cy="32196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a:effectLst/>
                    <a:latin typeface="Times New Roman" charset="0"/>
                    <a:ea typeface="ＭＳ 明朝" charset="-128"/>
                    <a:cs typeface="Times New Roman" charset="0"/>
                  </a:rPr>
                  <a:t>Class</a:t>
                </a:r>
                <a:endParaRPr lang="en-US" sz="1000">
                  <a:effectLst/>
                  <a:ea typeface="ＭＳ 明朝" charset="-128"/>
                  <a:cs typeface="Times New Roman" charset="0"/>
                </a:endParaRPr>
              </a:p>
            </p:txBody>
          </p:sp>
          <p:sp>
            <p:nvSpPr>
              <p:cNvPr id="31" name="Rectangle 30"/>
              <p:cNvSpPr/>
              <p:nvPr/>
            </p:nvSpPr>
            <p:spPr>
              <a:xfrm>
                <a:off x="9136" y="4489447"/>
                <a:ext cx="2400935" cy="32196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a:effectLst/>
                    <a:latin typeface="Times New Roman" charset="0"/>
                    <a:ea typeface="ＭＳ 明朝" charset="-128"/>
                    <a:cs typeface="Times New Roman" charset="0"/>
                  </a:rPr>
                  <a:t>Return Papers</a:t>
                </a:r>
                <a:endParaRPr lang="en-US" sz="1000">
                  <a:effectLst/>
                  <a:ea typeface="ＭＳ 明朝" charset="-128"/>
                  <a:cs typeface="Times New Roman" charset="0"/>
                </a:endParaRPr>
              </a:p>
            </p:txBody>
          </p:sp>
          <p:sp>
            <p:nvSpPr>
              <p:cNvPr id="32" name="Rectangle 31"/>
              <p:cNvSpPr/>
              <p:nvPr/>
            </p:nvSpPr>
            <p:spPr>
              <a:xfrm>
                <a:off x="9136" y="5003886"/>
                <a:ext cx="2400935" cy="32196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a:effectLst/>
                    <a:latin typeface="Times New Roman" charset="0"/>
                    <a:ea typeface="ＭＳ 明朝" charset="-128"/>
                    <a:cs typeface="Times New Roman" charset="0"/>
                  </a:rPr>
                  <a:t>Store into database</a:t>
                </a:r>
                <a:endParaRPr lang="en-US" sz="1000">
                  <a:effectLst/>
                  <a:ea typeface="ＭＳ 明朝" charset="-128"/>
                  <a:cs typeface="Times New Roman" charset="0"/>
                </a:endParaRPr>
              </a:p>
            </p:txBody>
          </p:sp>
          <p:cxnSp>
            <p:nvCxnSpPr>
              <p:cNvPr id="33" name="Straight Arrow Connector 32"/>
              <p:cNvCxnSpPr/>
              <p:nvPr/>
            </p:nvCxnSpPr>
            <p:spPr>
              <a:xfrm>
                <a:off x="1197053" y="2570499"/>
                <a:ext cx="0" cy="185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210016" y="3065917"/>
                <a:ext cx="0" cy="185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84429" y="4302291"/>
                <a:ext cx="0" cy="185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213201" y="4803702"/>
                <a:ext cx="0" cy="185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1648496" y="3200400"/>
              <a:ext cx="1831339" cy="1203326"/>
              <a:chOff x="0" y="0"/>
              <a:chExt cx="1831762" cy="1203531"/>
            </a:xfrm>
          </p:grpSpPr>
          <p:sp>
            <p:nvSpPr>
              <p:cNvPr id="18" name="Diamond 17"/>
              <p:cNvSpPr/>
              <p:nvPr/>
            </p:nvSpPr>
            <p:spPr>
              <a:xfrm>
                <a:off x="579549" y="0"/>
                <a:ext cx="685800" cy="685800"/>
              </a:xfrm>
              <a:prstGeom prst="diamond">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500">
                    <a:effectLst/>
                    <a:ea typeface="ＭＳ 明朝" charset="-128"/>
                    <a:cs typeface="Times New Roman" charset="0"/>
                  </a:rPr>
                  <a:t>Req. Class?</a:t>
                </a:r>
                <a:endParaRPr lang="en-US" sz="1000">
                  <a:effectLst/>
                  <a:ea typeface="ＭＳ 明朝" charset="-128"/>
                  <a:cs typeface="Times New Roman" charset="0"/>
                </a:endParaRPr>
              </a:p>
            </p:txBody>
          </p:sp>
          <p:cxnSp>
            <p:nvCxnSpPr>
              <p:cNvPr id="19" name="Straight Arrow Connector 18"/>
              <p:cNvCxnSpPr/>
              <p:nvPr/>
            </p:nvCxnSpPr>
            <p:spPr>
              <a:xfrm flipH="1">
                <a:off x="0" y="334851"/>
                <a:ext cx="571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255690" y="341290"/>
                <a:ext cx="576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1828800" y="334851"/>
                <a:ext cx="0" cy="868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6439" y="334851"/>
                <a:ext cx="0" cy="41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840019304"/>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Working Schedule</a:t>
            </a:r>
            <a:endParaRPr lang="en-US" dirty="0"/>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34249" y="2133600"/>
            <a:ext cx="5825328" cy="3778250"/>
          </a:xfrm>
        </p:spPr>
      </p:pic>
    </p:spTree>
    <p:extLst>
      <p:ext uri="{BB962C8B-B14F-4D97-AF65-F5344CB8AC3E}">
        <p14:creationId xmlns:p14="http://schemas.microsoft.com/office/powerpoint/2010/main" val="1140384172"/>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References</a:t>
            </a:r>
            <a:endParaRPr lang="en-US" dirty="0"/>
          </a:p>
        </p:txBody>
      </p:sp>
      <p:sp>
        <p:nvSpPr>
          <p:cNvPr id="3" name="Content Placeholder 2"/>
          <p:cNvSpPr>
            <a:spLocks noGrp="1"/>
          </p:cNvSpPr>
          <p:nvPr>
            <p:ph idx="1"/>
          </p:nvPr>
        </p:nvSpPr>
        <p:spPr>
          <a:xfrm>
            <a:off x="1484310" y="1752599"/>
            <a:ext cx="10018713" cy="4470400"/>
          </a:xfrm>
        </p:spPr>
        <p:txBody>
          <a:bodyPr anchor="t"/>
          <a:lstStyle/>
          <a:p>
            <a:pPr marL="457200" indent="-457200">
              <a:buFont typeface="+mj-lt"/>
              <a:buAutoNum type="arabicPeriod"/>
            </a:pPr>
            <a:r>
              <a:rPr lang="en-US" dirty="0"/>
              <a:t>https://</a:t>
            </a:r>
            <a:r>
              <a:rPr lang="en-US" dirty="0" err="1"/>
              <a:t>traffic.nepalpolice.gov.np</a:t>
            </a:r>
            <a:r>
              <a:rPr lang="en-US" dirty="0"/>
              <a:t>/</a:t>
            </a:r>
            <a:r>
              <a:rPr lang="en-US" dirty="0" err="1"/>
              <a:t>index.php</a:t>
            </a:r>
            <a:r>
              <a:rPr lang="en-US" dirty="0"/>
              <a:t>/about-us/history </a:t>
            </a:r>
            <a:r>
              <a:rPr lang="en-US" dirty="0" smtClean="0"/>
              <a:t>06/07/2016</a:t>
            </a:r>
          </a:p>
          <a:p>
            <a:pPr marL="457200" indent="-457200">
              <a:buFont typeface="+mj-lt"/>
              <a:buAutoNum type="arabicPeriod"/>
            </a:pPr>
            <a:r>
              <a:rPr lang="en-US" dirty="0" smtClean="0"/>
              <a:t>https</a:t>
            </a:r>
            <a:r>
              <a:rPr lang="en-US" dirty="0"/>
              <a:t>://</a:t>
            </a:r>
            <a:r>
              <a:rPr lang="en-US" dirty="0" err="1"/>
              <a:t>en.wikipedia.org</a:t>
            </a:r>
            <a:r>
              <a:rPr lang="en-US" dirty="0"/>
              <a:t>/wiki/</a:t>
            </a:r>
            <a:r>
              <a:rPr lang="en-US" dirty="0" err="1"/>
              <a:t>Web_application</a:t>
            </a:r>
            <a:r>
              <a:rPr lang="en-US" dirty="0"/>
              <a:t> (Hantu,2011) </a:t>
            </a:r>
            <a:r>
              <a:rPr lang="en-US" dirty="0" smtClean="0"/>
              <a:t>06/07/2016</a:t>
            </a:r>
          </a:p>
          <a:p>
            <a:pPr marL="457200" indent="-457200">
              <a:buFont typeface="+mj-lt"/>
              <a:buAutoNum type="arabicPeriod"/>
            </a:pPr>
            <a:r>
              <a:rPr lang="en-US" dirty="0" smtClean="0"/>
              <a:t> </a:t>
            </a:r>
            <a:r>
              <a:rPr lang="en-US" dirty="0"/>
              <a:t>https://</a:t>
            </a:r>
            <a:r>
              <a:rPr lang="en-US" dirty="0" err="1"/>
              <a:t>en.m.wikipedia.org</a:t>
            </a:r>
            <a:r>
              <a:rPr lang="en-US" dirty="0"/>
              <a:t>/wiki/</a:t>
            </a:r>
            <a:r>
              <a:rPr lang="en-US" dirty="0" err="1"/>
              <a:t>Traffic_police</a:t>
            </a:r>
            <a:r>
              <a:rPr lang="en-US" dirty="0"/>
              <a:t> </a:t>
            </a:r>
            <a:r>
              <a:rPr lang="en-US" dirty="0" smtClean="0"/>
              <a:t>06/07/2016</a:t>
            </a:r>
          </a:p>
          <a:p>
            <a:pPr marL="457200" indent="-457200">
              <a:buFont typeface="+mj-lt"/>
              <a:buAutoNum type="arabicPeriod"/>
            </a:pPr>
            <a:r>
              <a:rPr lang="en-US" dirty="0" smtClean="0"/>
              <a:t> </a:t>
            </a:r>
            <a:r>
              <a:rPr lang="en-US" dirty="0"/>
              <a:t>http://</a:t>
            </a:r>
            <a:r>
              <a:rPr lang="en-US" dirty="0" err="1"/>
              <a:t>www.state.nj.us</a:t>
            </a:r>
            <a:r>
              <a:rPr lang="en-US" dirty="0"/>
              <a:t>/</a:t>
            </a:r>
            <a:r>
              <a:rPr lang="en-US" dirty="0" err="1"/>
              <a:t>mvc</a:t>
            </a:r>
            <a:r>
              <a:rPr lang="en-US" dirty="0"/>
              <a:t>/Violations/</a:t>
            </a:r>
            <a:r>
              <a:rPr lang="en-US" dirty="0" err="1"/>
              <a:t>penalties.htm</a:t>
            </a:r>
            <a:r>
              <a:rPr lang="en-US" dirty="0"/>
              <a:t> </a:t>
            </a:r>
            <a:r>
              <a:rPr lang="en-US" dirty="0" smtClean="0"/>
              <a:t>06/07/2016</a:t>
            </a:r>
          </a:p>
          <a:p>
            <a:pPr marL="457200" indent="-457200">
              <a:buFont typeface="+mj-lt"/>
              <a:buAutoNum type="arabicPeriod"/>
            </a:pPr>
            <a:r>
              <a:rPr lang="en-US" dirty="0" smtClean="0"/>
              <a:t> </a:t>
            </a:r>
            <a:r>
              <a:rPr lang="en-US" dirty="0"/>
              <a:t>2011 14th International IEEE Conference on Intelligent Transportation Systems </a:t>
            </a:r>
            <a:r>
              <a:rPr lang="en-US" dirty="0" smtClean="0"/>
              <a:t>Washington, DC</a:t>
            </a:r>
            <a:r>
              <a:rPr lang="en-US" dirty="0"/>
              <a:t>, USA. October 5-7, 2011</a:t>
            </a:r>
          </a:p>
        </p:txBody>
      </p:sp>
    </p:spTree>
    <p:extLst>
      <p:ext uri="{BB962C8B-B14F-4D97-AF65-F5344CB8AC3E}">
        <p14:creationId xmlns:p14="http://schemas.microsoft.com/office/powerpoint/2010/main" val="772970072"/>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5266" y="1805370"/>
            <a:ext cx="8574622" cy="2616199"/>
          </a:xfrm>
        </p:spPr>
        <p:txBody>
          <a:bodyPr anchor="ctr">
            <a:normAutofit/>
          </a:bodyPr>
          <a:lstStyle/>
          <a:p>
            <a:pPr algn="ctr"/>
            <a:r>
              <a:rPr lang="en-US" b="1" dirty="0" smtClean="0"/>
              <a:t>Thank you !!</a:t>
            </a:r>
            <a:endParaRPr lang="en-US" dirty="0"/>
          </a:p>
        </p:txBody>
      </p:sp>
    </p:spTree>
    <p:extLst>
      <p:ext uri="{BB962C8B-B14F-4D97-AF65-F5344CB8AC3E}">
        <p14:creationId xmlns:p14="http://schemas.microsoft.com/office/powerpoint/2010/main" val="703571522"/>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5266" y="1805370"/>
            <a:ext cx="8574622" cy="2616199"/>
          </a:xfrm>
        </p:spPr>
        <p:txBody>
          <a:bodyPr anchor="ctr">
            <a:normAutofit/>
          </a:bodyPr>
          <a:lstStyle/>
          <a:p>
            <a:pPr algn="ctr"/>
            <a:r>
              <a:rPr lang="en-US" b="1" dirty="0" smtClean="0"/>
              <a:t>The End </a:t>
            </a:r>
            <a:endParaRPr lang="en-US" dirty="0"/>
          </a:p>
        </p:txBody>
      </p:sp>
    </p:spTree>
    <p:extLst>
      <p:ext uri="{BB962C8B-B14F-4D97-AF65-F5344CB8AC3E}">
        <p14:creationId xmlns:p14="http://schemas.microsoft.com/office/powerpoint/2010/main" val="750679664"/>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Contents</a:t>
            </a:r>
            <a:endParaRPr lang="en-US" dirty="0"/>
          </a:p>
        </p:txBody>
      </p:sp>
      <p:sp>
        <p:nvSpPr>
          <p:cNvPr id="3" name="Content Placeholder 2"/>
          <p:cNvSpPr>
            <a:spLocks noGrp="1"/>
          </p:cNvSpPr>
          <p:nvPr>
            <p:ph idx="1"/>
          </p:nvPr>
        </p:nvSpPr>
        <p:spPr>
          <a:xfrm>
            <a:off x="1484310" y="1752599"/>
            <a:ext cx="10018713" cy="4470400"/>
          </a:xfrm>
        </p:spPr>
        <p:txBody>
          <a:bodyPr anchor="t"/>
          <a:lstStyle/>
          <a:p>
            <a:r>
              <a:rPr lang="en-US" dirty="0" smtClean="0"/>
              <a:t>Introduction</a:t>
            </a:r>
          </a:p>
          <a:p>
            <a:r>
              <a:rPr lang="en-US" dirty="0" smtClean="0"/>
              <a:t>Statement of Problems</a:t>
            </a:r>
          </a:p>
          <a:p>
            <a:r>
              <a:rPr lang="en-US" dirty="0" smtClean="0"/>
              <a:t>Limitations</a:t>
            </a:r>
          </a:p>
          <a:p>
            <a:r>
              <a:rPr lang="en-US" dirty="0" smtClean="0"/>
              <a:t>Objectives</a:t>
            </a:r>
          </a:p>
          <a:p>
            <a:r>
              <a:rPr lang="en-US" dirty="0" smtClean="0"/>
              <a:t>Literature Review</a:t>
            </a:r>
          </a:p>
          <a:p>
            <a:r>
              <a:rPr lang="en-US" dirty="0" smtClean="0"/>
              <a:t>Research Methodology</a:t>
            </a:r>
          </a:p>
          <a:p>
            <a:r>
              <a:rPr lang="en-US" dirty="0" smtClean="0"/>
              <a:t>Working Schedule</a:t>
            </a:r>
          </a:p>
          <a:p>
            <a:r>
              <a:rPr lang="en-US" dirty="0" smtClean="0"/>
              <a:t>References</a:t>
            </a:r>
            <a:endParaRPr lang="en-US" dirty="0"/>
          </a:p>
        </p:txBody>
      </p:sp>
    </p:spTree>
    <p:extLst>
      <p:ext uri="{BB962C8B-B14F-4D97-AF65-F5344CB8AC3E}">
        <p14:creationId xmlns:p14="http://schemas.microsoft.com/office/powerpoint/2010/main" val="726371155"/>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Introduction</a:t>
            </a:r>
            <a:endParaRPr lang="en-US" dirty="0"/>
          </a:p>
        </p:txBody>
      </p:sp>
      <p:sp>
        <p:nvSpPr>
          <p:cNvPr id="3" name="Content Placeholder 2"/>
          <p:cNvSpPr>
            <a:spLocks noGrp="1"/>
          </p:cNvSpPr>
          <p:nvPr>
            <p:ph idx="1"/>
          </p:nvPr>
        </p:nvSpPr>
        <p:spPr>
          <a:xfrm>
            <a:off x="1484310" y="1752599"/>
            <a:ext cx="10018713" cy="4470400"/>
          </a:xfrm>
        </p:spPr>
        <p:txBody>
          <a:bodyPr anchor="t">
            <a:noAutofit/>
          </a:bodyPr>
          <a:lstStyle/>
          <a:p>
            <a:r>
              <a:rPr lang="en-US" sz="2000" dirty="0"/>
              <a:t>Metropolitan Traffic Police Division was introduced in Kathmandu valley in 2063 B.S. </a:t>
            </a:r>
            <a:endParaRPr lang="en-US" sz="2000" dirty="0" smtClean="0"/>
          </a:p>
          <a:p>
            <a:r>
              <a:rPr lang="en-US" sz="2000" dirty="0" smtClean="0"/>
              <a:t>Before </a:t>
            </a:r>
            <a:r>
              <a:rPr lang="en-US" sz="2000" dirty="0"/>
              <a:t>the establishment of Metropolitan Traffic Police, the division was known as Valley Traffic Police. </a:t>
            </a:r>
            <a:endParaRPr lang="en-US" sz="2000" dirty="0" smtClean="0"/>
          </a:p>
          <a:p>
            <a:r>
              <a:rPr lang="en-US" sz="2000" dirty="0" smtClean="0"/>
              <a:t>Till </a:t>
            </a:r>
            <a:r>
              <a:rPr lang="en-US" sz="2000" dirty="0"/>
              <a:t>date, this division has been working only in the 3 major cities i.e. Kathmandu, </a:t>
            </a:r>
            <a:r>
              <a:rPr lang="en-US" sz="2000" dirty="0" err="1"/>
              <a:t>Lalitpur</a:t>
            </a:r>
            <a:r>
              <a:rPr lang="en-US" sz="2000" dirty="0"/>
              <a:t> and </a:t>
            </a:r>
            <a:r>
              <a:rPr lang="en-US" sz="2000" dirty="0" err="1"/>
              <a:t>Bhaktapur</a:t>
            </a:r>
            <a:r>
              <a:rPr lang="en-US" sz="2000" dirty="0"/>
              <a:t>. </a:t>
            </a:r>
          </a:p>
          <a:p>
            <a:r>
              <a:rPr lang="en-US" sz="2000" dirty="0"/>
              <a:t>The organization has been implementing the Information Technology since the introduction of </a:t>
            </a:r>
            <a:r>
              <a:rPr lang="en-US" sz="2000" b="1" dirty="0"/>
              <a:t>Computerized Record System</a:t>
            </a:r>
            <a:r>
              <a:rPr lang="en-US" sz="2000" dirty="0"/>
              <a:t> in 2051 B.S. in this organization [1]. </a:t>
            </a:r>
            <a:endParaRPr lang="en-US" sz="2000" dirty="0" smtClean="0"/>
          </a:p>
          <a:p>
            <a:r>
              <a:rPr lang="en-US" sz="2000" dirty="0" smtClean="0"/>
              <a:t>Since </a:t>
            </a:r>
            <a:r>
              <a:rPr lang="en-US" sz="2000" dirty="0"/>
              <a:t>then, the organization has been completely based on computers and different new technologies like CC Cameras, Breathe Analyzer, go pro camera etc. and all the records has been saved using the computerized system. </a:t>
            </a:r>
            <a:br>
              <a:rPr lang="en-US" sz="2000" dirty="0"/>
            </a:br>
            <a:endParaRPr lang="en-US" sz="2000" dirty="0"/>
          </a:p>
          <a:p>
            <a:endParaRPr lang="en-US" sz="2000" dirty="0"/>
          </a:p>
        </p:txBody>
      </p:sp>
    </p:spTree>
    <p:extLst>
      <p:ext uri="{BB962C8B-B14F-4D97-AF65-F5344CB8AC3E}">
        <p14:creationId xmlns:p14="http://schemas.microsoft.com/office/powerpoint/2010/main" val="1510080967"/>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Introduction</a:t>
            </a:r>
            <a:endParaRPr lang="en-US" dirty="0"/>
          </a:p>
        </p:txBody>
      </p:sp>
      <p:sp>
        <p:nvSpPr>
          <p:cNvPr id="3" name="Content Placeholder 2"/>
          <p:cNvSpPr>
            <a:spLocks noGrp="1"/>
          </p:cNvSpPr>
          <p:nvPr>
            <p:ph idx="1"/>
          </p:nvPr>
        </p:nvSpPr>
        <p:spPr>
          <a:xfrm>
            <a:off x="1484310" y="1752599"/>
            <a:ext cx="10018713" cy="4470400"/>
          </a:xfrm>
        </p:spPr>
        <p:txBody>
          <a:bodyPr anchor="t">
            <a:noAutofit/>
          </a:bodyPr>
          <a:lstStyle/>
          <a:p>
            <a:r>
              <a:rPr lang="en-US" dirty="0"/>
              <a:t>Different types of technologies have been </a:t>
            </a:r>
            <a:r>
              <a:rPr lang="en-US" dirty="0" smtClean="0"/>
              <a:t>used in </a:t>
            </a:r>
            <a:r>
              <a:rPr lang="en-US" dirty="0"/>
              <a:t>the organization. </a:t>
            </a:r>
            <a:endParaRPr lang="en-US" dirty="0" smtClean="0"/>
          </a:p>
          <a:p>
            <a:r>
              <a:rPr lang="en-US" dirty="0" smtClean="0"/>
              <a:t>Different </a:t>
            </a:r>
            <a:r>
              <a:rPr lang="en-US" dirty="0"/>
              <a:t>software and hardware has been used since the computerization took place. </a:t>
            </a:r>
          </a:p>
          <a:p>
            <a:r>
              <a:rPr lang="en-US" dirty="0"/>
              <a:t>Software like Traffic Violation Record System, Traffic Nepal etc. are being used. </a:t>
            </a:r>
            <a:endParaRPr lang="en-US" dirty="0" smtClean="0"/>
          </a:p>
          <a:p>
            <a:r>
              <a:rPr lang="en-US" dirty="0"/>
              <a:t>Traffic Violation Record System is the application used by the Traffic police since the establishment of Computerized Record System in 2051 B.S</a:t>
            </a:r>
            <a:r>
              <a:rPr lang="en-US" dirty="0" smtClean="0"/>
              <a:t>.</a:t>
            </a:r>
          </a:p>
          <a:p>
            <a:r>
              <a:rPr lang="en-US" dirty="0" smtClean="0"/>
              <a:t> </a:t>
            </a:r>
            <a:r>
              <a:rPr lang="en-US" dirty="0"/>
              <a:t>It is a desktop based application the is created using Oracle. </a:t>
            </a:r>
            <a:endParaRPr lang="en-US" dirty="0" smtClean="0"/>
          </a:p>
          <a:p>
            <a:r>
              <a:rPr lang="en-US" dirty="0" smtClean="0"/>
              <a:t>The </a:t>
            </a:r>
            <a:r>
              <a:rPr lang="en-US" dirty="0"/>
              <a:t>system takes the type of violation and the amount of penalty is printed with the </a:t>
            </a:r>
            <a:r>
              <a:rPr lang="en-US" dirty="0" smtClean="0"/>
              <a:t>bill</a:t>
            </a:r>
            <a:r>
              <a:rPr lang="en-US" dirty="0"/>
              <a:t> </a:t>
            </a:r>
            <a:r>
              <a:rPr lang="en-US" dirty="0" smtClean="0"/>
              <a:t>and </a:t>
            </a:r>
            <a:r>
              <a:rPr lang="en-US" dirty="0"/>
              <a:t>data is saved into the Oracle database. </a:t>
            </a:r>
          </a:p>
          <a:p>
            <a:endParaRPr lang="en-US" dirty="0"/>
          </a:p>
        </p:txBody>
      </p:sp>
    </p:spTree>
    <p:extLst>
      <p:ext uri="{BB962C8B-B14F-4D97-AF65-F5344CB8AC3E}">
        <p14:creationId xmlns:p14="http://schemas.microsoft.com/office/powerpoint/2010/main" val="2081362124"/>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Introduction</a:t>
            </a:r>
            <a:endParaRPr lang="en-US" dirty="0"/>
          </a:p>
        </p:txBody>
      </p:sp>
      <p:sp>
        <p:nvSpPr>
          <p:cNvPr id="3" name="Content Placeholder 2"/>
          <p:cNvSpPr>
            <a:spLocks noGrp="1"/>
          </p:cNvSpPr>
          <p:nvPr>
            <p:ph idx="1"/>
          </p:nvPr>
        </p:nvSpPr>
        <p:spPr>
          <a:xfrm>
            <a:off x="1484310" y="1752599"/>
            <a:ext cx="10018713" cy="4470400"/>
          </a:xfrm>
        </p:spPr>
        <p:txBody>
          <a:bodyPr anchor="t">
            <a:normAutofit/>
          </a:bodyPr>
          <a:lstStyle/>
          <a:p>
            <a:r>
              <a:rPr lang="en-US" dirty="0" smtClean="0"/>
              <a:t>The </a:t>
            </a:r>
            <a:r>
              <a:rPr lang="en-US" dirty="0"/>
              <a:t>proposed system is the advance form of the old desktop based system. </a:t>
            </a:r>
            <a:endParaRPr lang="en-US" dirty="0" smtClean="0"/>
          </a:p>
          <a:p>
            <a:r>
              <a:rPr lang="en-US" dirty="0" smtClean="0"/>
              <a:t>This </a:t>
            </a:r>
            <a:r>
              <a:rPr lang="en-US" dirty="0"/>
              <a:t>proposed system is applied to convert the old desktop based application into the web based </a:t>
            </a:r>
            <a:r>
              <a:rPr lang="en-US" dirty="0" smtClean="0"/>
              <a:t>applications as Web </a:t>
            </a:r>
            <a:r>
              <a:rPr lang="en-US" dirty="0"/>
              <a:t>applications are popular due to the ubiquity of web </a:t>
            </a:r>
            <a:r>
              <a:rPr lang="en-US" dirty="0" smtClean="0"/>
              <a:t>browsers.</a:t>
            </a:r>
          </a:p>
          <a:p>
            <a:r>
              <a:rPr lang="en-US" dirty="0" smtClean="0"/>
              <a:t>The </a:t>
            </a:r>
            <a:r>
              <a:rPr lang="en-US" dirty="0"/>
              <a:t>convenience of using a web browser as a </a:t>
            </a:r>
            <a:r>
              <a:rPr lang="en-US" dirty="0" smtClean="0"/>
              <a:t>client to </a:t>
            </a:r>
            <a:r>
              <a:rPr lang="en-US" dirty="0"/>
              <a:t>update and maintain web applications without distributing and installing software on potentially thousands of client computers is a key reason for their popularity, as is the inherent support for cross-platform </a:t>
            </a:r>
            <a:r>
              <a:rPr lang="en-US" dirty="0" smtClean="0"/>
              <a:t>compatibility  </a:t>
            </a:r>
            <a:r>
              <a:rPr lang="en-US" dirty="0"/>
              <a:t>[2]. </a:t>
            </a:r>
            <a:endParaRPr lang="en-US" dirty="0" smtClean="0"/>
          </a:p>
          <a:p>
            <a:r>
              <a:rPr lang="en-US" dirty="0" smtClean="0"/>
              <a:t>The </a:t>
            </a:r>
            <a:r>
              <a:rPr lang="en-US" dirty="0"/>
              <a:t>new system can be useful for using the application from anywhere in any devices.</a:t>
            </a:r>
          </a:p>
        </p:txBody>
      </p:sp>
    </p:spTree>
    <p:extLst>
      <p:ext uri="{BB962C8B-B14F-4D97-AF65-F5344CB8AC3E}">
        <p14:creationId xmlns:p14="http://schemas.microsoft.com/office/powerpoint/2010/main" val="1907712995"/>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Statement of Problems</a:t>
            </a:r>
            <a:endParaRPr lang="en-US" dirty="0"/>
          </a:p>
        </p:txBody>
      </p:sp>
      <p:sp>
        <p:nvSpPr>
          <p:cNvPr id="3" name="Content Placeholder 2"/>
          <p:cNvSpPr>
            <a:spLocks noGrp="1"/>
          </p:cNvSpPr>
          <p:nvPr>
            <p:ph idx="1"/>
          </p:nvPr>
        </p:nvSpPr>
        <p:spPr>
          <a:xfrm>
            <a:off x="1484310" y="1752599"/>
            <a:ext cx="10018713" cy="4470400"/>
          </a:xfrm>
        </p:spPr>
        <p:txBody>
          <a:bodyPr anchor="t"/>
          <a:lstStyle/>
          <a:p>
            <a:r>
              <a:rPr lang="en-US" dirty="0"/>
              <a:t>Traffic Violation Record System records the information about the drivers who violate the rules. </a:t>
            </a:r>
            <a:endParaRPr lang="en-US" dirty="0" smtClean="0"/>
          </a:p>
          <a:p>
            <a:r>
              <a:rPr lang="en-US" dirty="0" smtClean="0"/>
              <a:t>Violation </a:t>
            </a:r>
            <a:r>
              <a:rPr lang="en-US" dirty="0"/>
              <a:t>includes over weighted driving, drink and drive, driver without papers etc. </a:t>
            </a:r>
            <a:endParaRPr lang="en-US" dirty="0" smtClean="0"/>
          </a:p>
          <a:p>
            <a:r>
              <a:rPr lang="en-US" dirty="0" smtClean="0"/>
              <a:t>The </a:t>
            </a:r>
            <a:r>
              <a:rPr lang="en-US" dirty="0"/>
              <a:t>penalty / fines is automatically generated by the computer system according to the type of violation this is submitted in the main form by the user. </a:t>
            </a:r>
            <a:endParaRPr lang="en-US" dirty="0" smtClean="0"/>
          </a:p>
          <a:p>
            <a:r>
              <a:rPr lang="en-US" dirty="0" smtClean="0"/>
              <a:t>The </a:t>
            </a:r>
            <a:r>
              <a:rPr lang="en-US" dirty="0"/>
              <a:t>record is stored into the database. </a:t>
            </a:r>
            <a:endParaRPr lang="en-US" dirty="0" smtClean="0"/>
          </a:p>
          <a:p>
            <a:r>
              <a:rPr lang="en-US" dirty="0" smtClean="0"/>
              <a:t>After </a:t>
            </a:r>
            <a:r>
              <a:rPr lang="en-US" dirty="0"/>
              <a:t>the driver pays penalty, the papers are returned to the driver and information is saved into the database.</a:t>
            </a:r>
          </a:p>
          <a:p>
            <a:endParaRPr lang="en-US" dirty="0"/>
          </a:p>
        </p:txBody>
      </p:sp>
    </p:spTree>
    <p:extLst>
      <p:ext uri="{BB962C8B-B14F-4D97-AF65-F5344CB8AC3E}">
        <p14:creationId xmlns:p14="http://schemas.microsoft.com/office/powerpoint/2010/main" val="1814887560"/>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Limitations</a:t>
            </a:r>
            <a:endParaRPr lang="en-US" dirty="0"/>
          </a:p>
        </p:txBody>
      </p:sp>
      <p:sp>
        <p:nvSpPr>
          <p:cNvPr id="3" name="Content Placeholder 2"/>
          <p:cNvSpPr>
            <a:spLocks noGrp="1"/>
          </p:cNvSpPr>
          <p:nvPr>
            <p:ph idx="1"/>
          </p:nvPr>
        </p:nvSpPr>
        <p:spPr>
          <a:xfrm>
            <a:off x="1484310" y="1752599"/>
            <a:ext cx="10018713" cy="4470400"/>
          </a:xfrm>
        </p:spPr>
        <p:txBody>
          <a:bodyPr anchor="t"/>
          <a:lstStyle/>
          <a:p>
            <a:pPr marL="0" indent="0">
              <a:buNone/>
            </a:pPr>
            <a:r>
              <a:rPr lang="en-US" dirty="0" smtClean="0"/>
              <a:t>Some of the limitation of current applications are:</a:t>
            </a:r>
            <a:endParaRPr lang="en-US" dirty="0"/>
          </a:p>
          <a:p>
            <a:pPr lvl="0"/>
            <a:r>
              <a:rPr lang="en-US" dirty="0"/>
              <a:t>Application cannot be used in the mobile or from the </a:t>
            </a:r>
            <a:r>
              <a:rPr lang="en-US" dirty="0" smtClean="0"/>
              <a:t>browser.</a:t>
            </a:r>
            <a:endParaRPr lang="en-US" dirty="0"/>
          </a:p>
          <a:p>
            <a:r>
              <a:rPr lang="en-US" dirty="0"/>
              <a:t>Application requires its own </a:t>
            </a:r>
            <a:r>
              <a:rPr lang="en-US" dirty="0" smtClean="0"/>
              <a:t>intranet.</a:t>
            </a:r>
          </a:p>
          <a:p>
            <a:pPr lvl="0"/>
            <a:r>
              <a:rPr lang="en-US" dirty="0" smtClean="0"/>
              <a:t>Application </a:t>
            </a:r>
            <a:r>
              <a:rPr lang="en-US" dirty="0"/>
              <a:t>used in the intranet rather than internet.</a:t>
            </a:r>
          </a:p>
          <a:p>
            <a:pPr lvl="0"/>
            <a:r>
              <a:rPr lang="en-US" dirty="0" smtClean="0"/>
              <a:t>Desktop </a:t>
            </a:r>
            <a:r>
              <a:rPr lang="en-US" dirty="0"/>
              <a:t>based </a:t>
            </a:r>
            <a:r>
              <a:rPr lang="en-US" dirty="0" smtClean="0"/>
              <a:t>system.</a:t>
            </a:r>
            <a:endParaRPr lang="en-US" dirty="0"/>
          </a:p>
        </p:txBody>
      </p:sp>
    </p:spTree>
    <p:extLst>
      <p:ext uri="{BB962C8B-B14F-4D97-AF65-F5344CB8AC3E}">
        <p14:creationId xmlns:p14="http://schemas.microsoft.com/office/powerpoint/2010/main" val="690367770"/>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Objectives</a:t>
            </a:r>
            <a:endParaRPr lang="en-US" dirty="0"/>
          </a:p>
        </p:txBody>
      </p:sp>
      <p:sp>
        <p:nvSpPr>
          <p:cNvPr id="3" name="Content Placeholder 2"/>
          <p:cNvSpPr>
            <a:spLocks noGrp="1"/>
          </p:cNvSpPr>
          <p:nvPr>
            <p:ph idx="1"/>
          </p:nvPr>
        </p:nvSpPr>
        <p:spPr>
          <a:xfrm>
            <a:off x="1484310" y="1752599"/>
            <a:ext cx="10018713" cy="4470400"/>
          </a:xfrm>
        </p:spPr>
        <p:txBody>
          <a:bodyPr anchor="t">
            <a:normAutofit/>
          </a:bodyPr>
          <a:lstStyle/>
          <a:p>
            <a:pPr lvl="0"/>
            <a:r>
              <a:rPr lang="en-US" b="1" dirty="0"/>
              <a:t>General Objective</a:t>
            </a:r>
            <a:endParaRPr lang="en-US" dirty="0"/>
          </a:p>
          <a:p>
            <a:pPr lvl="1"/>
            <a:r>
              <a:rPr lang="en-US" dirty="0"/>
              <a:t>The basic purpose of this study is to information about the use of Compute based application in this organization</a:t>
            </a:r>
            <a:r>
              <a:rPr lang="en-US" dirty="0" smtClean="0"/>
              <a:t>.</a:t>
            </a:r>
            <a:endParaRPr lang="en-US" dirty="0"/>
          </a:p>
          <a:p>
            <a:pPr lvl="0"/>
            <a:r>
              <a:rPr lang="en-US" b="1" dirty="0"/>
              <a:t>Specific Objective</a:t>
            </a:r>
            <a:endParaRPr lang="en-US" dirty="0"/>
          </a:p>
          <a:p>
            <a:pPr lvl="1"/>
            <a:r>
              <a:rPr lang="en-US" dirty="0"/>
              <a:t>The specific objective of this study are mentioned below:	</a:t>
            </a:r>
          </a:p>
          <a:p>
            <a:pPr lvl="1"/>
            <a:r>
              <a:rPr lang="en-US" dirty="0"/>
              <a:t>Changing the desktop based application to mobile and web based application</a:t>
            </a:r>
          </a:p>
          <a:p>
            <a:pPr lvl="1"/>
            <a:r>
              <a:rPr lang="en-US" dirty="0"/>
              <a:t>Problems in the software used in organization</a:t>
            </a:r>
          </a:p>
          <a:p>
            <a:pPr lvl="1"/>
            <a:r>
              <a:rPr lang="en-US" dirty="0"/>
              <a:t>Completing the future plans of the organization</a:t>
            </a:r>
          </a:p>
          <a:p>
            <a:pPr marL="457200" lvl="1" indent="0">
              <a:buNone/>
            </a:pPr>
            <a:endParaRPr lang="en-US" dirty="0"/>
          </a:p>
        </p:txBody>
      </p:sp>
    </p:spTree>
    <p:extLst>
      <p:ext uri="{BB962C8B-B14F-4D97-AF65-F5344CB8AC3E}">
        <p14:creationId xmlns:p14="http://schemas.microsoft.com/office/powerpoint/2010/main" val="1131359211"/>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Literature Review</a:t>
            </a:r>
            <a:endParaRPr lang="en-US" dirty="0"/>
          </a:p>
        </p:txBody>
      </p:sp>
      <p:sp>
        <p:nvSpPr>
          <p:cNvPr id="3" name="Content Placeholder 2"/>
          <p:cNvSpPr>
            <a:spLocks noGrp="1"/>
          </p:cNvSpPr>
          <p:nvPr>
            <p:ph idx="1"/>
          </p:nvPr>
        </p:nvSpPr>
        <p:spPr>
          <a:xfrm>
            <a:off x="1484310" y="1752599"/>
            <a:ext cx="10018713" cy="4470400"/>
          </a:xfrm>
        </p:spPr>
        <p:txBody>
          <a:bodyPr anchor="t">
            <a:normAutofit/>
          </a:bodyPr>
          <a:lstStyle/>
          <a:p>
            <a:r>
              <a:rPr lang="en-US" dirty="0"/>
              <a:t>According to </a:t>
            </a:r>
            <a:r>
              <a:rPr lang="en-US" dirty="0" err="1"/>
              <a:t>Hantu</a:t>
            </a:r>
            <a:r>
              <a:rPr lang="en-US" dirty="0"/>
              <a:t> (2011), “In the Democratic Republic of the Congo five automatic traffic police are in operation. The large aluminum figures are able to rotate at the waist, and contain closed circuit television cameras to allow them to record offenders, for later apprehension or imposition of fines.” [3]</a:t>
            </a:r>
          </a:p>
          <a:p>
            <a:r>
              <a:rPr lang="en-US" dirty="0"/>
              <a:t>According to article in State of new jersey website, “Closed circuit television is designed and built by a women’s engineering co-operative in DRC. Another five robots have been bought for Katanga Province, and a further thirty for motorway use have been proposed.” </a:t>
            </a:r>
          </a:p>
          <a:p>
            <a:endParaRPr lang="en-US" dirty="0"/>
          </a:p>
        </p:txBody>
      </p:sp>
    </p:spTree>
    <p:extLst>
      <p:ext uri="{BB962C8B-B14F-4D97-AF65-F5344CB8AC3E}">
        <p14:creationId xmlns:p14="http://schemas.microsoft.com/office/powerpoint/2010/main" val="157272379"/>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163</TotalTime>
  <Words>1111</Words>
  <Application>Microsoft Macintosh PowerPoint</Application>
  <PresentationFormat>Widescreen</PresentationFormat>
  <Paragraphs>128</Paragraphs>
  <Slides>19</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Century Gothic</vt:lpstr>
      <vt:lpstr>ＭＳ 明朝</vt:lpstr>
      <vt:lpstr>Times New Roman</vt:lpstr>
      <vt:lpstr>Wingdings 3</vt:lpstr>
      <vt:lpstr>Arial</vt:lpstr>
      <vt:lpstr>Wisp</vt:lpstr>
      <vt:lpstr>Web-based Traffic Violation Record System  for Metropolitan Traffic Police</vt:lpstr>
      <vt:lpstr>Contents</vt:lpstr>
      <vt:lpstr>Introduction</vt:lpstr>
      <vt:lpstr>Introduction</vt:lpstr>
      <vt:lpstr>Introduction</vt:lpstr>
      <vt:lpstr>Statement of Problems</vt:lpstr>
      <vt:lpstr>Limitations</vt:lpstr>
      <vt:lpstr>Objectives</vt:lpstr>
      <vt:lpstr>Literature Review</vt:lpstr>
      <vt:lpstr>Literature Review</vt:lpstr>
      <vt:lpstr>Research Methodology</vt:lpstr>
      <vt:lpstr>Research Methodology</vt:lpstr>
      <vt:lpstr>Research Methodology</vt:lpstr>
      <vt:lpstr>Research Methodology</vt:lpstr>
      <vt:lpstr>Research Methodology</vt:lpstr>
      <vt:lpstr>Working Schedule</vt:lpstr>
      <vt:lpstr>References</vt:lpstr>
      <vt:lpstr>Thank you !!</vt:lpstr>
      <vt:lpstr>The End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based violation system</dc:title>
  <dc:creator>Microsoft Office User</dc:creator>
  <cp:lastModifiedBy>Microsoft Office User</cp:lastModifiedBy>
  <cp:revision>15</cp:revision>
  <dcterms:created xsi:type="dcterms:W3CDTF">2016-07-06T03:20:33Z</dcterms:created>
  <dcterms:modified xsi:type="dcterms:W3CDTF">2016-07-09T01:11:07Z</dcterms:modified>
</cp:coreProperties>
</file>