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af4cb3d2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af4cb3d2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521670a9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521670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8b7c908c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8b7c908c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8b7c908cf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8b7c908cf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8b7c908cf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8b7c908cf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8b7c908c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8b7c908c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521670a9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521670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8b7c908c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8b7c908c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8b7c908cf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8b7c908cf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af4cb3d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af4cb3d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521670a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521670a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presentation is arranged. Starting from introduction we ll see ddos attack in sdn, research background for the proposed idea, types of ddos attack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521670a9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521670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521670a9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521670a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8b7c908c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8b7c908c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high disruptive behavior of ddos attack of victim system is the main motivation behind this project. The advanced features like global view of the network allows us to detect and mitigate the traffic flow. Ddos attack exhausts system resources like computational power, channel bandwidth and other resources because of which the system is unable to serve the legit users.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521670a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521670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and vitim host is relied till now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8b7c908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8b7c908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Ddos attack is amplified version of dos attack. Here attack is carried out from various diifferencr source of attackers.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af4cb3d2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af4cb3d2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Ddos attack are of various types. Like voulme based attack where goal is to exhaust bandwidth of the network examples of it like icmp flooding.</a:t>
            </a:r>
            <a:endParaRPr/>
          </a:p>
          <a:p>
            <a:pPr indent="0" lvl="0" marL="0" rtl="0" algn="l">
              <a:spcBef>
                <a:spcPts val="0"/>
              </a:spcBef>
              <a:spcAft>
                <a:spcPts val="0"/>
              </a:spcAft>
              <a:buNone/>
            </a:pPr>
            <a:r>
              <a:rPr lang="en" sz="1350">
                <a:solidFill>
                  <a:schemeClr val="dk1"/>
                </a:solidFill>
                <a:highlight>
                  <a:srgbClr val="FFFFFF"/>
                </a:highlight>
              </a:rPr>
              <a:t>Protocol based Includes SYN floods, fragmented packet attacks more. This type of attack consumes actual server resources</a:t>
            </a:r>
            <a:endParaRPr sz="1350">
              <a:solidFill>
                <a:schemeClr val="dk1"/>
              </a:solidFill>
              <a:highlight>
                <a:srgbClr val="FFFFFF"/>
              </a:highlight>
            </a:endParaRPr>
          </a:p>
          <a:p>
            <a:pPr indent="0" lvl="0" marL="0" rtl="0" algn="l">
              <a:spcBef>
                <a:spcPts val="0"/>
              </a:spcBef>
              <a:spcAft>
                <a:spcPts val="0"/>
              </a:spcAft>
              <a:buNone/>
            </a:pPr>
            <a:r>
              <a:rPr lang="en" sz="1500">
                <a:solidFill>
                  <a:srgbClr val="36393A"/>
                </a:solidFill>
                <a:highlight>
                  <a:srgbClr val="FFFFFF"/>
                </a:highlight>
                <a:latin typeface="Roboto"/>
                <a:ea typeface="Roboto"/>
                <a:cs typeface="Roboto"/>
                <a:sym typeface="Roboto"/>
              </a:rPr>
              <a:t>IP Spoofing happens when the attacker sends IP packets with a fake source IP address. It's like forging a return address on a letter and pretending to be someone else. </a:t>
            </a:r>
            <a:endParaRPr sz="1350">
              <a:solidFill>
                <a:schemeClr val="dk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521670a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521670a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521670a9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521670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af4cb3d2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af4cb3d2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29900" y="623775"/>
            <a:ext cx="8520600" cy="144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DDoS attack solutions in SDN Network using OpenFlow</a:t>
            </a:r>
            <a:endParaRPr sz="4300"/>
          </a:p>
        </p:txBody>
      </p:sp>
      <p:sp>
        <p:nvSpPr>
          <p:cNvPr id="60" name="Google Shape;60;p13"/>
          <p:cNvSpPr txBox="1"/>
          <p:nvPr>
            <p:ph idx="1" type="subTitle"/>
          </p:nvPr>
        </p:nvSpPr>
        <p:spPr>
          <a:xfrm>
            <a:off x="311700" y="2372350"/>
            <a:ext cx="8520600" cy="22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600"/>
              <a:t>Under the supervision of Dr. V. S Shekhawat</a:t>
            </a:r>
            <a:br>
              <a:rPr lang="en" sz="1600"/>
            </a:br>
            <a:br>
              <a:rPr lang="en" sz="1600"/>
            </a:br>
            <a:br>
              <a:rPr lang="en" sz="1600"/>
            </a:br>
            <a:r>
              <a:rPr b="1" lang="en" sz="1600"/>
              <a:t>Group No. 1</a:t>
            </a:r>
            <a:br>
              <a:rPr lang="en" sz="1600"/>
            </a:br>
            <a:r>
              <a:rPr lang="en" sz="1600"/>
              <a:t>Aditya Karmarkar (2020H1120267P)</a:t>
            </a:r>
            <a:br>
              <a:rPr lang="en" sz="1600"/>
            </a:br>
            <a:r>
              <a:rPr lang="en" sz="1600"/>
              <a:t>Sayan Dey</a:t>
            </a:r>
            <a:r>
              <a:rPr lang="en" sz="1600"/>
              <a:t> (2020H1120273P)</a:t>
            </a:r>
            <a:br>
              <a:rPr lang="en" sz="1600"/>
            </a:br>
            <a:r>
              <a:rPr lang="en" sz="1600"/>
              <a:t>V Kiran Kumar Reddy (2020H1120277P)</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Traffic generation strategy</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Normal Traffic Generation:</a:t>
            </a:r>
            <a:endParaRPr/>
          </a:p>
          <a:p>
            <a:pPr indent="-317500" lvl="1" marL="914400" rtl="0" algn="l">
              <a:spcBef>
                <a:spcPts val="0"/>
              </a:spcBef>
              <a:spcAft>
                <a:spcPts val="0"/>
              </a:spcAft>
              <a:buSzPts val="1400"/>
              <a:buChar char="○"/>
            </a:pPr>
            <a:r>
              <a:rPr lang="en"/>
              <a:t>Use hping3 from 2 hosts for random durations</a:t>
            </a:r>
            <a:endParaRPr/>
          </a:p>
          <a:p>
            <a:pPr indent="-317500" lvl="1" marL="914400" rtl="0" algn="l">
              <a:spcBef>
                <a:spcPts val="0"/>
              </a:spcBef>
              <a:spcAft>
                <a:spcPts val="0"/>
              </a:spcAft>
              <a:buSzPts val="1400"/>
              <a:buChar char="○"/>
            </a:pPr>
            <a:r>
              <a:rPr lang="en"/>
              <a:t>Individual packet size- 100 bytes</a:t>
            </a:r>
            <a:endParaRPr/>
          </a:p>
          <a:p>
            <a:pPr indent="-317500" lvl="1" marL="914400" rtl="0" algn="l">
              <a:spcBef>
                <a:spcPts val="0"/>
              </a:spcBef>
              <a:spcAft>
                <a:spcPts val="0"/>
              </a:spcAft>
              <a:buSzPts val="1400"/>
              <a:buChar char="○"/>
            </a:pPr>
            <a:r>
              <a:rPr lang="en"/>
              <a:t>Packet rate- 10 packet for second</a:t>
            </a:r>
            <a:endParaRPr/>
          </a:p>
          <a:p>
            <a:pPr indent="-342900" lvl="0" marL="457200" rtl="0" algn="l">
              <a:spcBef>
                <a:spcPts val="1000"/>
              </a:spcBef>
              <a:spcAft>
                <a:spcPts val="0"/>
              </a:spcAft>
              <a:buSzPts val="1800"/>
              <a:buChar char="●"/>
            </a:pPr>
            <a:r>
              <a:rPr lang="en"/>
              <a:t>Attack Traffic Generation:</a:t>
            </a:r>
            <a:endParaRPr/>
          </a:p>
          <a:p>
            <a:pPr indent="-317500" lvl="1" marL="914400" rtl="0" algn="l">
              <a:spcBef>
                <a:spcPts val="0"/>
              </a:spcBef>
              <a:spcAft>
                <a:spcPts val="0"/>
              </a:spcAft>
              <a:buSzPts val="1400"/>
              <a:buChar char="○"/>
            </a:pPr>
            <a:r>
              <a:rPr lang="en"/>
              <a:t>Use hping3 from 1 host using random IPs</a:t>
            </a:r>
            <a:endParaRPr/>
          </a:p>
          <a:p>
            <a:pPr indent="-317500" lvl="1" marL="914400" rtl="0" algn="l">
              <a:spcBef>
                <a:spcPts val="0"/>
              </a:spcBef>
              <a:spcAft>
                <a:spcPts val="0"/>
              </a:spcAft>
              <a:buSzPts val="1400"/>
              <a:buChar char="○"/>
            </a:pPr>
            <a:r>
              <a:rPr lang="en"/>
              <a:t>Individual packet size- 100 bytes</a:t>
            </a:r>
            <a:endParaRPr/>
          </a:p>
          <a:p>
            <a:pPr indent="-317500" lvl="1" marL="914400" rtl="0" algn="l">
              <a:spcBef>
                <a:spcPts val="0"/>
              </a:spcBef>
              <a:spcAft>
                <a:spcPts val="0"/>
              </a:spcAft>
              <a:buSzPts val="1400"/>
              <a:buChar char="○"/>
            </a:pPr>
            <a:r>
              <a:rPr lang="en"/>
              <a:t>Packet rate- maximum, as possible in simulation (flood)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hping3 attack specifications</a:t>
            </a:r>
            <a:endParaRPr/>
          </a:p>
        </p:txBody>
      </p:sp>
      <p:sp>
        <p:nvSpPr>
          <p:cNvPr id="124" name="Google Shape;124;p23"/>
          <p:cNvSpPr txBox="1"/>
          <p:nvPr>
            <p:ph idx="1" type="body"/>
          </p:nvPr>
        </p:nvSpPr>
        <p:spPr>
          <a:xfrm>
            <a:off x="311700" y="1143300"/>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Used hping3 to generate SYN based attack</a:t>
            </a:r>
            <a:endParaRPr sz="1400"/>
          </a:p>
          <a:p>
            <a:pPr indent="-317500" lvl="1" marL="914400" rtl="0" algn="l">
              <a:lnSpc>
                <a:spcPct val="115000"/>
              </a:lnSpc>
              <a:spcBef>
                <a:spcPts val="0"/>
              </a:spcBef>
              <a:spcAft>
                <a:spcPts val="0"/>
              </a:spcAft>
              <a:buSzPts val="1400"/>
              <a:buChar char="○"/>
            </a:pPr>
            <a:r>
              <a:rPr lang="en"/>
              <a:t>h</a:t>
            </a:r>
            <a:r>
              <a:rPr lang="en"/>
              <a:t>ping3 host [options]</a:t>
            </a:r>
            <a:endParaRPr/>
          </a:p>
          <a:p>
            <a:pPr indent="-317500" lvl="0" marL="457200" rtl="0" algn="l">
              <a:lnSpc>
                <a:spcPct val="115000"/>
              </a:lnSpc>
              <a:spcBef>
                <a:spcPts val="1000"/>
              </a:spcBef>
              <a:spcAft>
                <a:spcPts val="0"/>
              </a:spcAft>
              <a:buSzPts val="1400"/>
              <a:buChar char="●"/>
            </a:pPr>
            <a:r>
              <a:rPr lang="en" sz="1400"/>
              <a:t>Attack specification:</a:t>
            </a:r>
            <a:endParaRPr sz="1400"/>
          </a:p>
          <a:p>
            <a:pPr indent="-317500" lvl="1" marL="914400" rtl="0" algn="l">
              <a:lnSpc>
                <a:spcPct val="115000"/>
              </a:lnSpc>
              <a:spcBef>
                <a:spcPts val="0"/>
              </a:spcBef>
              <a:spcAft>
                <a:spcPts val="0"/>
              </a:spcAft>
              <a:buSzPts val="1400"/>
              <a:buChar char="○"/>
            </a:pPr>
            <a:r>
              <a:rPr lang="en"/>
              <a:t>-V: verbose mode</a:t>
            </a:r>
            <a:endParaRPr/>
          </a:p>
          <a:p>
            <a:pPr indent="-317500" lvl="1" marL="914400" rtl="0" algn="l">
              <a:lnSpc>
                <a:spcPct val="115000"/>
              </a:lnSpc>
              <a:spcBef>
                <a:spcPts val="0"/>
              </a:spcBef>
              <a:spcAft>
                <a:spcPts val="0"/>
              </a:spcAft>
              <a:buSzPts val="1400"/>
              <a:buChar char="○"/>
            </a:pPr>
            <a:r>
              <a:rPr lang="en"/>
              <a:t>-0: Raw IP;  -1: ICMP; -2: UDP; -8: SCAN</a:t>
            </a:r>
            <a:endParaRPr/>
          </a:p>
          <a:p>
            <a:pPr indent="-317500" lvl="1" marL="914400" rtl="0" algn="l">
              <a:lnSpc>
                <a:spcPct val="115000"/>
              </a:lnSpc>
              <a:spcBef>
                <a:spcPts val="0"/>
              </a:spcBef>
              <a:spcAft>
                <a:spcPts val="0"/>
              </a:spcAft>
              <a:buSzPts val="1400"/>
              <a:buChar char="○"/>
            </a:pPr>
            <a:r>
              <a:rPr lang="en"/>
              <a:t>-d &lt;size&gt; where size = number of bytes/packet</a:t>
            </a:r>
            <a:endParaRPr/>
          </a:p>
          <a:p>
            <a:pPr indent="-317500" lvl="1" marL="914400" rtl="0" algn="l">
              <a:lnSpc>
                <a:spcPct val="115000"/>
              </a:lnSpc>
              <a:spcBef>
                <a:spcPts val="0"/>
              </a:spcBef>
              <a:spcAft>
                <a:spcPts val="0"/>
              </a:spcAft>
              <a:buSzPts val="1400"/>
              <a:buChar char="○"/>
            </a:pPr>
            <a:r>
              <a:rPr lang="en"/>
              <a:t>Host IP</a:t>
            </a:r>
            <a:endParaRPr/>
          </a:p>
          <a:p>
            <a:pPr indent="-317500" lvl="1" marL="914400" rtl="0" algn="l">
              <a:lnSpc>
                <a:spcPct val="115000"/>
              </a:lnSpc>
              <a:spcBef>
                <a:spcPts val="0"/>
              </a:spcBef>
              <a:spcAft>
                <a:spcPts val="0"/>
              </a:spcAft>
              <a:buSzPts val="1400"/>
              <a:buChar char="○"/>
            </a:pPr>
            <a:r>
              <a:rPr lang="en"/>
              <a:t>-S: set SYN flag; -A: set ACK flag</a:t>
            </a:r>
            <a:endParaRPr/>
          </a:p>
          <a:p>
            <a:pPr indent="-317500" lvl="1" marL="914400" rtl="0" algn="l">
              <a:lnSpc>
                <a:spcPct val="115000"/>
              </a:lnSpc>
              <a:spcBef>
                <a:spcPts val="0"/>
              </a:spcBef>
              <a:spcAft>
                <a:spcPts val="0"/>
              </a:spcAft>
              <a:buSzPts val="1400"/>
              <a:buChar char="○"/>
            </a:pPr>
            <a:r>
              <a:rPr lang="en"/>
              <a:t>-fast: 10 packets per second; --faster: 100 packets per second</a:t>
            </a:r>
            <a:endParaRPr/>
          </a:p>
          <a:p>
            <a:pPr indent="-317500" lvl="0" marL="457200" rtl="0" algn="l">
              <a:lnSpc>
                <a:spcPct val="115000"/>
              </a:lnSpc>
              <a:spcBef>
                <a:spcPts val="1000"/>
              </a:spcBef>
              <a:spcAft>
                <a:spcPts val="0"/>
              </a:spcAft>
              <a:buSzPts val="1400"/>
              <a:buChar char="●"/>
            </a:pPr>
            <a:r>
              <a:rPr lang="en" sz="1400"/>
              <a:t>We can perform the attack by varying the parameters as described above</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Traffic </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202124"/>
                </a:solidFill>
                <a:highlight>
                  <a:schemeClr val="lt1"/>
                </a:highlight>
                <a:latin typeface="Roboto"/>
                <a:ea typeface="Roboto"/>
                <a:cs typeface="Roboto"/>
                <a:sym typeface="Roboto"/>
              </a:rPr>
              <a:t>$sudo hping3 -d 100 -S --fast -V -p 80 10.0.0.4</a:t>
            </a:r>
            <a:r>
              <a:rPr b="1" lang="en" sz="1500">
                <a:solidFill>
                  <a:srgbClr val="202124"/>
                </a:solidFill>
                <a:highlight>
                  <a:schemeClr val="lt1"/>
                </a:highlight>
                <a:latin typeface="Roboto"/>
                <a:ea typeface="Roboto"/>
                <a:cs typeface="Roboto"/>
                <a:sym typeface="Roboto"/>
              </a:rPr>
              <a:t> </a:t>
            </a:r>
            <a:endParaRPr b="1" sz="1500">
              <a:solidFill>
                <a:srgbClr val="202124"/>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000">
              <a:solidFill>
                <a:srgbClr val="202124"/>
              </a:solidFill>
              <a:highlight>
                <a:srgbClr val="FFFFFF"/>
              </a:highlight>
              <a:latin typeface="Roboto"/>
              <a:ea typeface="Roboto"/>
              <a:cs typeface="Roboto"/>
              <a:sym typeface="Roboto"/>
            </a:endParaRPr>
          </a:p>
        </p:txBody>
      </p:sp>
      <p:pic>
        <p:nvPicPr>
          <p:cNvPr id="131" name="Google Shape;131;p24"/>
          <p:cNvPicPr preferRelativeResize="0"/>
          <p:nvPr/>
        </p:nvPicPr>
        <p:blipFill>
          <a:blip r:embed="rId3">
            <a:alphaModFix/>
          </a:blip>
          <a:stretch>
            <a:fillRect/>
          </a:stretch>
        </p:blipFill>
        <p:spPr>
          <a:xfrm>
            <a:off x="453875" y="1499675"/>
            <a:ext cx="4067175" cy="2887800"/>
          </a:xfrm>
          <a:prstGeom prst="rect">
            <a:avLst/>
          </a:prstGeom>
          <a:noFill/>
          <a:ln>
            <a:noFill/>
          </a:ln>
        </p:spPr>
      </p:pic>
      <p:pic>
        <p:nvPicPr>
          <p:cNvPr id="132" name="Google Shape;132;p24"/>
          <p:cNvPicPr preferRelativeResize="0"/>
          <p:nvPr/>
        </p:nvPicPr>
        <p:blipFill>
          <a:blip r:embed="rId4">
            <a:alphaModFix/>
          </a:blip>
          <a:stretch>
            <a:fillRect/>
          </a:stretch>
        </p:blipFill>
        <p:spPr>
          <a:xfrm>
            <a:off x="4719375" y="1499675"/>
            <a:ext cx="4010025" cy="288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 Traffic </a:t>
            </a:r>
            <a:endParaRPr/>
          </a:p>
        </p:txBody>
      </p:sp>
      <p:pic>
        <p:nvPicPr>
          <p:cNvPr id="138" name="Google Shape;138;p25"/>
          <p:cNvPicPr preferRelativeResize="0"/>
          <p:nvPr/>
        </p:nvPicPr>
        <p:blipFill>
          <a:blip r:embed="rId3">
            <a:alphaModFix/>
          </a:blip>
          <a:stretch>
            <a:fillRect/>
          </a:stretch>
        </p:blipFill>
        <p:spPr>
          <a:xfrm>
            <a:off x="690375" y="1544000"/>
            <a:ext cx="7541276" cy="3048925"/>
          </a:xfrm>
          <a:prstGeom prst="rect">
            <a:avLst/>
          </a:prstGeom>
          <a:noFill/>
          <a:ln>
            <a:noFill/>
          </a:ln>
        </p:spPr>
      </p:pic>
      <p:sp>
        <p:nvSpPr>
          <p:cNvPr id="139" name="Google Shape;139;p25"/>
          <p:cNvSpPr txBox="1"/>
          <p:nvPr/>
        </p:nvSpPr>
        <p:spPr>
          <a:xfrm>
            <a:off x="458575" y="1041100"/>
            <a:ext cx="51558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Packets seen at h4</a:t>
            </a:r>
            <a:endParaRPr b="1">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Traffic</a:t>
            </a:r>
            <a:endParaRPr/>
          </a:p>
        </p:txBody>
      </p:sp>
      <p:pic>
        <p:nvPicPr>
          <p:cNvPr id="145" name="Google Shape;145;p26"/>
          <p:cNvPicPr preferRelativeResize="0"/>
          <p:nvPr/>
        </p:nvPicPr>
        <p:blipFill>
          <a:blip r:embed="rId3">
            <a:alphaModFix/>
          </a:blip>
          <a:stretch>
            <a:fillRect/>
          </a:stretch>
        </p:blipFill>
        <p:spPr>
          <a:xfrm>
            <a:off x="694712" y="1671575"/>
            <a:ext cx="7754574" cy="2564350"/>
          </a:xfrm>
          <a:prstGeom prst="rect">
            <a:avLst/>
          </a:prstGeom>
          <a:noFill/>
          <a:ln>
            <a:noFill/>
          </a:ln>
        </p:spPr>
      </p:pic>
      <p:sp>
        <p:nvSpPr>
          <p:cNvPr id="146" name="Google Shape;146;p26"/>
          <p:cNvSpPr txBox="1"/>
          <p:nvPr/>
        </p:nvSpPr>
        <p:spPr>
          <a:xfrm>
            <a:off x="603325" y="1094150"/>
            <a:ext cx="6135300" cy="50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202124"/>
                </a:solidFill>
                <a:highlight>
                  <a:schemeClr val="lt1"/>
                </a:highlight>
                <a:latin typeface="Roboto"/>
                <a:ea typeface="Roboto"/>
                <a:cs typeface="Roboto"/>
                <a:sym typeface="Roboto"/>
              </a:rPr>
              <a:t>$sudo hping3 -d 100 -S --flood -V --rand-source -p 80 10.0.0.4</a:t>
            </a:r>
            <a:endParaRPr sz="13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a:t>
            </a:r>
            <a:r>
              <a:rPr lang="en"/>
              <a:t> Traffic </a:t>
            </a:r>
            <a:endParaRPr/>
          </a:p>
        </p:txBody>
      </p:sp>
      <p:sp>
        <p:nvSpPr>
          <p:cNvPr id="152" name="Google Shape;152;p27"/>
          <p:cNvSpPr txBox="1"/>
          <p:nvPr>
            <p:ph idx="1" type="body"/>
          </p:nvPr>
        </p:nvSpPr>
        <p:spPr>
          <a:xfrm>
            <a:off x="260575" y="1142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202124"/>
                </a:solidFill>
                <a:highlight>
                  <a:srgbClr val="FFFFFF"/>
                </a:highlight>
                <a:latin typeface="Roboto"/>
                <a:ea typeface="Roboto"/>
                <a:cs typeface="Roboto"/>
                <a:sym typeface="Roboto"/>
              </a:rPr>
              <a:t>Packets seen at h4</a:t>
            </a:r>
            <a:endParaRPr b="1" sz="1500">
              <a:solidFill>
                <a:srgbClr val="202124"/>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000">
              <a:solidFill>
                <a:srgbClr val="202124"/>
              </a:solidFill>
              <a:highlight>
                <a:srgbClr val="FFFFFF"/>
              </a:highlight>
              <a:latin typeface="Roboto"/>
              <a:ea typeface="Roboto"/>
              <a:cs typeface="Roboto"/>
              <a:sym typeface="Roboto"/>
            </a:endParaRPr>
          </a:p>
        </p:txBody>
      </p:sp>
      <p:pic>
        <p:nvPicPr>
          <p:cNvPr id="153" name="Google Shape;153;p27"/>
          <p:cNvPicPr preferRelativeResize="0"/>
          <p:nvPr/>
        </p:nvPicPr>
        <p:blipFill>
          <a:blip r:embed="rId3">
            <a:alphaModFix/>
          </a:blip>
          <a:stretch>
            <a:fillRect/>
          </a:stretch>
        </p:blipFill>
        <p:spPr>
          <a:xfrm>
            <a:off x="532950" y="1611225"/>
            <a:ext cx="6938301" cy="278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15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Topology</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28"/>
          <p:cNvPicPr preferRelativeResize="0"/>
          <p:nvPr/>
        </p:nvPicPr>
        <p:blipFill>
          <a:blip r:embed="rId3">
            <a:alphaModFix/>
          </a:blip>
          <a:stretch>
            <a:fillRect/>
          </a:stretch>
        </p:blipFill>
        <p:spPr>
          <a:xfrm>
            <a:off x="224975" y="787375"/>
            <a:ext cx="8919026" cy="42027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Rules</a:t>
            </a:r>
            <a:endParaRPr/>
          </a:p>
        </p:txBody>
      </p:sp>
      <p:pic>
        <p:nvPicPr>
          <p:cNvPr id="166" name="Google Shape;166;p29"/>
          <p:cNvPicPr preferRelativeResize="0"/>
          <p:nvPr/>
        </p:nvPicPr>
        <p:blipFill>
          <a:blip r:embed="rId3">
            <a:alphaModFix/>
          </a:blip>
          <a:stretch>
            <a:fillRect/>
          </a:stretch>
        </p:blipFill>
        <p:spPr>
          <a:xfrm>
            <a:off x="521500" y="1165725"/>
            <a:ext cx="7986414" cy="3204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Rules (contd...)</a:t>
            </a:r>
            <a:endParaRPr/>
          </a:p>
        </p:txBody>
      </p:sp>
      <p:pic>
        <p:nvPicPr>
          <p:cNvPr id="172" name="Google Shape;172;p30"/>
          <p:cNvPicPr preferRelativeResize="0"/>
          <p:nvPr/>
        </p:nvPicPr>
        <p:blipFill>
          <a:blip r:embed="rId3">
            <a:alphaModFix/>
          </a:blip>
          <a:stretch>
            <a:fillRect/>
          </a:stretch>
        </p:blipFill>
        <p:spPr>
          <a:xfrm>
            <a:off x="582850" y="1152475"/>
            <a:ext cx="7894200" cy="3482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Gaps</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Char char="●"/>
            </a:pPr>
            <a:r>
              <a:rPr lang="en" sz="1600">
                <a:solidFill>
                  <a:srgbClr val="000000"/>
                </a:solidFill>
              </a:rPr>
              <a:t>DDoS attacks today typically target specific services so that only the targeted application is disabled. Such a targeted attack can easily hide itself in normal traffic due to low required attack intensity.</a:t>
            </a:r>
            <a:br>
              <a:rPr lang="en" sz="1600">
                <a:solidFill>
                  <a:srgbClr val="000000"/>
                </a:solidFill>
              </a:rPr>
            </a:b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Packet_In strategy may fail incase botnet attacks where they hide itself in normal traffic due to low required attack intensity.</a:t>
            </a:r>
            <a:br>
              <a:rPr lang="en" sz="1600">
                <a:solidFill>
                  <a:srgbClr val="000000"/>
                </a:solidFill>
              </a:rPr>
            </a:b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Efficient solution required to construct the flow table entries at the perimeter switches only instead updating it on all the switches of the network.</a:t>
            </a:r>
            <a:endParaRPr sz="1600">
              <a:solidFill>
                <a:srgbClr val="000000"/>
              </a:solidFill>
            </a:endParaRPr>
          </a:p>
          <a:p>
            <a:pPr indent="0" lvl="0" marL="0" rtl="0" algn="l">
              <a:lnSpc>
                <a:spcPct val="100000"/>
              </a:lnSpc>
              <a:spcBef>
                <a:spcPts val="1600"/>
              </a:spcBef>
              <a:spcAft>
                <a:spcPts val="0"/>
              </a:spcAft>
              <a:buNone/>
            </a:pPr>
            <a:r>
              <a:t/>
            </a:r>
            <a:endParaRPr sz="1400"/>
          </a:p>
          <a:p>
            <a:pPr indent="0" lvl="0" marL="0" rtl="0" algn="l">
              <a:lnSpc>
                <a:spcPct val="100000"/>
              </a:lnSpc>
              <a:spcBef>
                <a:spcPts val="1600"/>
              </a:spcBef>
              <a:spcAft>
                <a:spcPts val="0"/>
              </a:spcAft>
              <a:buNone/>
            </a:pPr>
            <a:br>
              <a:rPr lang="en" sz="1400"/>
            </a:br>
            <a:endParaRPr sz="1400">
              <a:solidFill>
                <a:srgbClr val="000000"/>
              </a:solidFill>
            </a:endParaRPr>
          </a:p>
          <a:p>
            <a:pPr indent="0" lvl="0" marL="0" rtl="0" algn="l">
              <a:lnSpc>
                <a:spcPct val="100000"/>
              </a:lnSpc>
              <a:spcBef>
                <a:spcPts val="1600"/>
              </a:spcBef>
              <a:spcAft>
                <a:spcPts val="0"/>
              </a:spcAft>
              <a:buNone/>
            </a:pPr>
            <a:br>
              <a:rPr lang="en" sz="1400"/>
            </a:br>
            <a:br>
              <a:rPr lang="en" sz="1400"/>
            </a:br>
            <a:endParaRPr sz="14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a:t>Introduction and Motivation</a:t>
            </a:r>
            <a:endParaRPr b="1"/>
          </a:p>
          <a:p>
            <a:pPr indent="-342900" lvl="0" marL="457200" rtl="0" algn="l">
              <a:lnSpc>
                <a:spcPct val="150000"/>
              </a:lnSpc>
              <a:spcBef>
                <a:spcPts val="0"/>
              </a:spcBef>
              <a:spcAft>
                <a:spcPts val="0"/>
              </a:spcAft>
              <a:buSzPts val="1800"/>
              <a:buChar char="●"/>
            </a:pPr>
            <a:r>
              <a:rPr b="1" lang="en"/>
              <a:t>DDoS attack in SDN</a:t>
            </a:r>
            <a:endParaRPr b="1"/>
          </a:p>
          <a:p>
            <a:pPr indent="-342900" lvl="0" marL="457200" rtl="0" algn="l">
              <a:lnSpc>
                <a:spcPct val="150000"/>
              </a:lnSpc>
              <a:spcBef>
                <a:spcPts val="0"/>
              </a:spcBef>
              <a:spcAft>
                <a:spcPts val="0"/>
              </a:spcAft>
              <a:buSzPts val="1800"/>
              <a:buChar char="●"/>
            </a:pPr>
            <a:r>
              <a:rPr b="1" lang="en"/>
              <a:t>Research Background</a:t>
            </a:r>
            <a:endParaRPr b="1"/>
          </a:p>
          <a:p>
            <a:pPr indent="-342900" lvl="0" marL="457200" rtl="0" algn="l">
              <a:lnSpc>
                <a:spcPct val="150000"/>
              </a:lnSpc>
              <a:spcBef>
                <a:spcPts val="0"/>
              </a:spcBef>
              <a:spcAft>
                <a:spcPts val="0"/>
              </a:spcAft>
              <a:buSzPts val="1800"/>
              <a:buChar char="●"/>
            </a:pPr>
            <a:r>
              <a:rPr b="1" lang="en"/>
              <a:t>Flow Chart</a:t>
            </a:r>
            <a:endParaRPr b="1"/>
          </a:p>
          <a:p>
            <a:pPr indent="-342900" lvl="0" marL="457200" rtl="0" algn="l">
              <a:lnSpc>
                <a:spcPct val="150000"/>
              </a:lnSpc>
              <a:spcBef>
                <a:spcPts val="0"/>
              </a:spcBef>
              <a:spcAft>
                <a:spcPts val="0"/>
              </a:spcAft>
              <a:buSzPts val="1800"/>
              <a:buChar char="●"/>
            </a:pPr>
            <a:r>
              <a:rPr b="1" lang="en"/>
              <a:t>Attack Specifications</a:t>
            </a:r>
            <a:endParaRPr b="1"/>
          </a:p>
          <a:p>
            <a:pPr indent="-342900" lvl="0" marL="457200" rtl="0" algn="l">
              <a:lnSpc>
                <a:spcPct val="150000"/>
              </a:lnSpc>
              <a:spcBef>
                <a:spcPts val="0"/>
              </a:spcBef>
              <a:spcAft>
                <a:spcPts val="0"/>
              </a:spcAft>
              <a:buSzPts val="1800"/>
              <a:buChar char="●"/>
            </a:pPr>
            <a:r>
              <a:rPr b="1" lang="en"/>
              <a:t>Proposed Topology</a:t>
            </a:r>
            <a:endParaRPr b="1"/>
          </a:p>
          <a:p>
            <a:pPr indent="-342900" lvl="0" marL="457200" rtl="0" algn="l">
              <a:lnSpc>
                <a:spcPct val="150000"/>
              </a:lnSpc>
              <a:spcBef>
                <a:spcPts val="0"/>
              </a:spcBef>
              <a:spcAft>
                <a:spcPts val="0"/>
              </a:spcAft>
              <a:buSzPts val="1800"/>
              <a:buChar char="●"/>
            </a:pPr>
            <a:r>
              <a:rPr b="1" lang="en"/>
              <a:t>Future Work</a:t>
            </a:r>
            <a:endParaRPr b="1"/>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84" name="Google Shape;18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Testing the detection mechanism using botnet attacks.</a:t>
            </a:r>
            <a:br>
              <a:rPr lang="en" sz="1600">
                <a:solidFill>
                  <a:srgbClr val="000000"/>
                </a:solidFill>
              </a:rPr>
            </a:b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Aggregating the flow rules among multiple switches.</a:t>
            </a:r>
            <a:br>
              <a:rPr lang="en" sz="1600">
                <a:solidFill>
                  <a:srgbClr val="000000"/>
                </a:solidFill>
              </a:rPr>
            </a:b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Implementation of avoidance mechanism using the proposed topology.</a:t>
            </a:r>
            <a:br>
              <a:rPr lang="en" sz="1600">
                <a:solidFill>
                  <a:srgbClr val="000000"/>
                </a:solidFill>
              </a:rPr>
            </a:b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Simulation based results for the abnormal traffic generated.</a:t>
            </a:r>
            <a:br>
              <a:rPr lang="en" sz="1600">
                <a:solidFill>
                  <a:srgbClr val="000000"/>
                </a:solidFill>
              </a:rPr>
            </a:b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a:t>
            </a:r>
            <a:r>
              <a:rPr lang="en" sz="1600">
                <a:solidFill>
                  <a:srgbClr val="000000"/>
                </a:solidFill>
              </a:rPr>
              <a:t>o detect and classify any anomalous behavior of the network traffic.</a:t>
            </a:r>
            <a:br>
              <a:rPr lang="en" sz="1600">
                <a:solidFill>
                  <a:srgbClr val="000000"/>
                </a:solidFill>
              </a:rPr>
            </a:b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Detecting legitimate requests during peak business hour.</a:t>
            </a:r>
            <a:endParaRPr sz="16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0" name="Google Shape;190;p33"/>
          <p:cNvSpPr txBox="1"/>
          <p:nvPr>
            <p:ph idx="1" type="body"/>
          </p:nvPr>
        </p:nvSpPr>
        <p:spPr>
          <a:xfrm>
            <a:off x="311700" y="1216850"/>
            <a:ext cx="8520600" cy="36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[1] Nisha Ahuja, Gaurav Singal Department of CSE, Bennett University, Greater Noida, India “DDOS Attack Detection &amp; Prevention in SDN using OpenFlow Statistics” 2019 </a:t>
            </a:r>
            <a:r>
              <a:rPr i="1" lang="en" sz="1400">
                <a:solidFill>
                  <a:schemeClr val="dk1"/>
                </a:solidFill>
              </a:rPr>
              <a:t>9th International Conference on Advanced Computing (IACC)</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[2] Nick McKeown et al., ”OpenFlow: enabling innovation in campus networks”. ACM SIGCOMM Computer Communication Review, vol. 38, no. 2, pp. 69-74 , April 2008.</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[3] Xiang You, Yaokai Feng, Kouichi Sakurai, Kyushu University, Japan, “Packet In message based DDoS attack detection in SDN network using OpenFlow” 2017 </a:t>
            </a:r>
            <a:r>
              <a:rPr i="1" lang="en" sz="1400">
                <a:solidFill>
                  <a:schemeClr val="dk1"/>
                </a:solidFill>
              </a:rPr>
              <a:t>Fifth International Symposium on Computing and Networking</a:t>
            </a:r>
            <a:endParaRPr sz="1400">
              <a:solidFill>
                <a:schemeClr val="dk1"/>
              </a:solidFill>
            </a:endParaRPr>
          </a:p>
          <a:p>
            <a:pPr indent="0" lvl="0" marL="0" rtl="0" algn="l">
              <a:spcBef>
                <a:spcPts val="0"/>
              </a:spcBef>
              <a:spcAft>
                <a:spcPts val="1600"/>
              </a:spcAft>
              <a:buNone/>
            </a:pPr>
            <a:br>
              <a:rPr lang="en"/>
            </a:br>
            <a:r>
              <a:rPr lang="en" sz="1400">
                <a:solidFill>
                  <a:schemeClr val="dk1"/>
                </a:solidFill>
              </a:rPr>
              <a:t>[4] S. Lim, J. Ha, H. Kim, Korea University, Seoul, Korea, Y. Kim, S. Yang, Next Communication Research Laboratory, Daejon, Korea, “A SDN-Oriented DDoS Blocking Scheme for Botnet-Based Attacks”, 2014.</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Introduction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SDN promises to revolutionize the networking field by providing a central view of the network through the controller- but also makes it a Single Point of Failure!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SDN architecture in itself does not provide any security feature hence equally vulnerable to all kinds of attacks as any conventional network.</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 aim to detect DDoS attack- which still remains as one of the hardest issues in security</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DDoS attacks (or any volume based attacks) focus on exhausting one of these-</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Memory of switch and controller</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Control channel bandwidth</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Computational power at data and control plane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8" name="Google Shape;78;p16"/>
          <p:cNvSpPr txBox="1"/>
          <p:nvPr>
            <p:ph idx="1" type="body"/>
          </p:nvPr>
        </p:nvSpPr>
        <p:spPr>
          <a:xfrm>
            <a:off x="311700" y="1111375"/>
            <a:ext cx="8520600" cy="345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Detecting or blocking some clever attacks by only using anomalous traffic statistics has become difficult, and devising countermeasures has been mostly left to the victim server.</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SDN gives the network administrator more </a:t>
            </a:r>
            <a:r>
              <a:rPr lang="en" sz="1400">
                <a:solidFill>
                  <a:schemeClr val="dk1"/>
                </a:solidFill>
              </a:rPr>
              <a:t>control of their infrastructure and the overview of network as a centralized entity thus reducing the overall capital and operational costs.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It involves understanding the controller programming such that it helps to identify and mitigate the DDoS attack. </a:t>
            </a:r>
            <a:br>
              <a:rPr lang="en" sz="1400">
                <a:solidFill>
                  <a:schemeClr val="dk1"/>
                </a:solidFill>
              </a:rPr>
            </a:b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The major challenge would be implementing the forwarding logic upon detecting the flooding of OpenFlow switches and controllers in the SDN network.</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DDoS attack in SDN</a:t>
            </a:r>
            <a:endParaRPr/>
          </a:p>
        </p:txBody>
      </p:sp>
      <p:sp>
        <p:nvSpPr>
          <p:cNvPr id="84" name="Google Shape;84;p17"/>
          <p:cNvSpPr txBox="1"/>
          <p:nvPr>
            <p:ph idx="1" type="body"/>
          </p:nvPr>
        </p:nvSpPr>
        <p:spPr>
          <a:xfrm>
            <a:off x="311700" y="1214450"/>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It is similar to DoS attack which is carried out from different attackers simultaneously.</a:t>
            </a:r>
            <a:br>
              <a:rPr lang="en" sz="1400">
                <a:solidFill>
                  <a:srgbClr val="000000"/>
                </a:solidFill>
              </a:rPr>
            </a:b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DDoS attack can easily disrupt the working of the victim server.</a:t>
            </a:r>
            <a:endParaRPr sz="1400">
              <a:solidFill>
                <a:srgbClr val="000000"/>
              </a:solidFill>
            </a:endParaRPr>
          </a:p>
          <a:p>
            <a:pPr indent="0" lvl="0" marL="457200" rtl="0" algn="l">
              <a:lnSpc>
                <a:spcPct val="115000"/>
              </a:lnSpc>
              <a:spcBef>
                <a:spcPts val="0"/>
              </a:spcBef>
              <a:spcAft>
                <a:spcPts val="0"/>
              </a:spcAft>
              <a:buNone/>
            </a:pPr>
            <a:r>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Malicious user spoofs its IP and sends request to the target server through numerous IPs.</a:t>
            </a:r>
            <a:endParaRPr sz="1400">
              <a:solidFill>
                <a:srgbClr val="000000"/>
              </a:solidFill>
            </a:endParaRPr>
          </a:p>
          <a:p>
            <a:pPr indent="0" lvl="0" marL="457200" rtl="0" algn="l">
              <a:lnSpc>
                <a:spcPct val="115000"/>
              </a:lnSpc>
              <a:spcBef>
                <a:spcPts val="0"/>
              </a:spcBef>
              <a:spcAft>
                <a:spcPts val="0"/>
              </a:spcAft>
              <a:buNone/>
            </a:pPr>
            <a:r>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This will result in creation of new flow rules in the switches, along with the ‘Packet_In’ message being sent to the controller.</a:t>
            </a:r>
            <a:endParaRPr sz="1400">
              <a:solidFill>
                <a:srgbClr val="000000"/>
              </a:solidFill>
            </a:endParaRPr>
          </a:p>
          <a:p>
            <a:pPr indent="0" lvl="0" marL="457200" rtl="0" algn="l">
              <a:lnSpc>
                <a:spcPct val="115000"/>
              </a:lnSpc>
              <a:spcBef>
                <a:spcPts val="0"/>
              </a:spcBef>
              <a:spcAft>
                <a:spcPts val="0"/>
              </a:spcAft>
              <a:buNone/>
            </a:pPr>
            <a:r>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The global view of the </a:t>
            </a:r>
            <a:r>
              <a:rPr lang="en" sz="1400">
                <a:solidFill>
                  <a:srgbClr val="000000"/>
                </a:solidFill>
              </a:rPr>
              <a:t>entire</a:t>
            </a:r>
            <a:r>
              <a:rPr lang="en" sz="1400">
                <a:solidFill>
                  <a:srgbClr val="000000"/>
                </a:solidFill>
              </a:rPr>
              <a:t> network in the controller makes it easy to monitor the status of all connected switches based on this ‘Packet_In’ messages.</a:t>
            </a:r>
            <a:endParaRPr sz="1400">
              <a:solidFill>
                <a:srgbClr val="000000"/>
              </a:solidFill>
            </a:endParaRPr>
          </a:p>
          <a:p>
            <a:pPr indent="0" lvl="0" marL="457200" rtl="0" algn="l">
              <a:spcBef>
                <a:spcPts val="160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DDoS Types</a:t>
            </a:r>
            <a:endParaRPr/>
          </a:p>
        </p:txBody>
      </p:sp>
      <p:sp>
        <p:nvSpPr>
          <p:cNvPr id="90" name="Google Shape;90;p18"/>
          <p:cNvSpPr/>
          <p:nvPr/>
        </p:nvSpPr>
        <p:spPr>
          <a:xfrm>
            <a:off x="808275" y="1533875"/>
            <a:ext cx="2507400" cy="10380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SYN-TCP FLOODING</a:t>
            </a:r>
            <a:endParaRPr sz="1600"/>
          </a:p>
        </p:txBody>
      </p:sp>
      <p:sp>
        <p:nvSpPr>
          <p:cNvPr id="91" name="Google Shape;91;p18"/>
          <p:cNvSpPr/>
          <p:nvPr/>
        </p:nvSpPr>
        <p:spPr>
          <a:xfrm>
            <a:off x="808275" y="2755450"/>
            <a:ext cx="2507400" cy="16899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IP FRAGMENTATION ATTACKS</a:t>
            </a:r>
            <a:endParaRPr sz="1600"/>
          </a:p>
        </p:txBody>
      </p:sp>
      <p:sp>
        <p:nvSpPr>
          <p:cNvPr id="92" name="Google Shape;92;p18"/>
          <p:cNvSpPr/>
          <p:nvPr/>
        </p:nvSpPr>
        <p:spPr>
          <a:xfrm>
            <a:off x="3536150" y="1533875"/>
            <a:ext cx="2029800" cy="291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IP SPOOFING</a:t>
            </a:r>
            <a:endParaRPr sz="1600"/>
          </a:p>
        </p:txBody>
      </p:sp>
      <p:sp>
        <p:nvSpPr>
          <p:cNvPr id="93" name="Google Shape;93;p18"/>
          <p:cNvSpPr/>
          <p:nvPr/>
        </p:nvSpPr>
        <p:spPr>
          <a:xfrm>
            <a:off x="5786425" y="1533875"/>
            <a:ext cx="3045600" cy="29115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BOTNETS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Background</a:t>
            </a:r>
            <a:endParaRPr/>
          </a:p>
        </p:txBody>
      </p:sp>
      <p:sp>
        <p:nvSpPr>
          <p:cNvPr id="99" name="Google Shape;99;p19"/>
          <p:cNvSpPr txBox="1"/>
          <p:nvPr>
            <p:ph idx="1" type="body"/>
          </p:nvPr>
        </p:nvSpPr>
        <p:spPr>
          <a:xfrm>
            <a:off x="311700" y="1152475"/>
            <a:ext cx="8520600" cy="36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400">
                <a:solidFill>
                  <a:schemeClr val="dk1"/>
                </a:solidFill>
              </a:rPr>
              <a:t>Mode:</a:t>
            </a:r>
            <a:r>
              <a:rPr i="1" lang="en" sz="1400">
                <a:solidFill>
                  <a:schemeClr val="dk1"/>
                </a:solidFill>
              </a:rPr>
              <a:t> IP Spoofing</a:t>
            </a:r>
            <a:endParaRPr i="1" sz="1400">
              <a:solidFill>
                <a:schemeClr val="dk1"/>
              </a:solidFill>
            </a:endParaRPr>
          </a:p>
          <a:p>
            <a:pPr indent="0" lvl="0" marL="0" rtl="0" algn="l">
              <a:spcBef>
                <a:spcPts val="0"/>
              </a:spcBef>
              <a:spcAft>
                <a:spcPts val="0"/>
              </a:spcAft>
              <a:buNone/>
            </a:pPr>
            <a:r>
              <a:rPr b="1" i="1" lang="en" sz="1400">
                <a:solidFill>
                  <a:schemeClr val="dk1"/>
                </a:solidFill>
              </a:rPr>
              <a:t>Components:</a:t>
            </a:r>
            <a:r>
              <a:rPr i="1" lang="en" sz="1400">
                <a:solidFill>
                  <a:schemeClr val="dk1"/>
                </a:solidFill>
              </a:rPr>
              <a:t> </a:t>
            </a:r>
            <a:r>
              <a:rPr i="1" lang="en" sz="1400">
                <a:solidFill>
                  <a:schemeClr val="dk1"/>
                </a:solidFill>
              </a:rPr>
              <a:t>OpenFlow + PacketIn + POX</a:t>
            </a:r>
            <a:br>
              <a:rPr i="1" lang="en" sz="1400">
                <a:solidFill>
                  <a:schemeClr val="dk1"/>
                </a:solidFill>
              </a:rPr>
            </a:br>
            <a:endParaRPr sz="10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A DDoS blocking scheme that uses </a:t>
            </a:r>
            <a:r>
              <a:rPr lang="en" sz="1400">
                <a:solidFill>
                  <a:schemeClr val="dk1"/>
                </a:solidFill>
              </a:rPr>
              <a:t>Packet_In event inspection to distinguish between normal and malicious traffic</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L</a:t>
            </a:r>
            <a:r>
              <a:rPr lang="en" sz="1400">
                <a:solidFill>
                  <a:schemeClr val="dk1"/>
                </a:solidFill>
              </a:rPr>
              <a:t>ess computational overhead for a sudden change in the incoming flow of packet</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Install flows in switches to mitigate the attack traffic allows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Proposed detection mechanism will be simulated in mininet using OpenFlow protocol, minimal support from the server/victim under attack</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Doesn’t exploit the global knowledge of network for packet inspection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Implemented as an SDN application on POX controller which can block traffic, install rate limiters or even change the default policy for an unmatched packet to drop it.</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DDoS Detection Use case: Packet_In</a:t>
            </a:r>
            <a:endParaRPr/>
          </a:p>
        </p:txBody>
      </p:sp>
      <p:sp>
        <p:nvSpPr>
          <p:cNvPr id="105" name="Google Shape;105;p20"/>
          <p:cNvSpPr txBox="1"/>
          <p:nvPr>
            <p:ph idx="1" type="body"/>
          </p:nvPr>
        </p:nvSpPr>
        <p:spPr>
          <a:xfrm>
            <a:off x="311700" y="1152475"/>
            <a:ext cx="5005500" cy="3653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sz="1400">
                <a:solidFill>
                  <a:schemeClr val="dk1"/>
                </a:solidFill>
              </a:rPr>
              <a:t>“Packet_In” is the</a:t>
            </a:r>
            <a:r>
              <a:rPr lang="en" sz="1400">
                <a:solidFill>
                  <a:schemeClr val="dk1"/>
                </a:solidFill>
              </a:rPr>
              <a:t> message for packet sent to the controller upon absence of flow rule in the switch.</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Increased rate of Packet_In requests specifies the sudden change in traffic which is sensed to be abnormal.</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317500" lvl="0" marL="457200" rtl="0" algn="just">
              <a:lnSpc>
                <a:spcPct val="115000"/>
              </a:lnSpc>
              <a:spcBef>
                <a:spcPts val="0"/>
              </a:spcBef>
              <a:spcAft>
                <a:spcPts val="0"/>
              </a:spcAft>
              <a:buClr>
                <a:schemeClr val="dk1"/>
              </a:buClr>
              <a:buSzPts val="1400"/>
              <a:buChar char="●"/>
            </a:pPr>
            <a:r>
              <a:rPr lang="en" sz="1400">
                <a:solidFill>
                  <a:schemeClr val="dk1"/>
                </a:solidFill>
              </a:rPr>
              <a:t>Packet rate of 100 </a:t>
            </a:r>
            <a:r>
              <a:rPr lang="en" sz="1400">
                <a:solidFill>
                  <a:schemeClr val="dk1"/>
                </a:solidFill>
              </a:rPr>
              <a:t>Packet_In request per second can act as potential alarming point for the controller to take explicit actions.</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Flow entry is pushed  down to switches upon the knowledge of new packets encountered over fixed intervals of time.</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pic>
        <p:nvPicPr>
          <p:cNvPr id="106" name="Google Shape;106;p20"/>
          <p:cNvPicPr preferRelativeResize="0"/>
          <p:nvPr/>
        </p:nvPicPr>
        <p:blipFill>
          <a:blip r:embed="rId3">
            <a:alphaModFix/>
          </a:blip>
          <a:stretch>
            <a:fillRect/>
          </a:stretch>
        </p:blipFill>
        <p:spPr>
          <a:xfrm>
            <a:off x="5395350" y="1152475"/>
            <a:ext cx="3436949" cy="3022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291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Chart</a:t>
            </a:r>
            <a:endParaRPr/>
          </a:p>
        </p:txBody>
      </p:sp>
      <p:pic>
        <p:nvPicPr>
          <p:cNvPr id="112" name="Google Shape;112;p21"/>
          <p:cNvPicPr preferRelativeResize="0"/>
          <p:nvPr/>
        </p:nvPicPr>
        <p:blipFill>
          <a:blip r:embed="rId3">
            <a:alphaModFix/>
          </a:blip>
          <a:stretch>
            <a:fillRect/>
          </a:stretch>
        </p:blipFill>
        <p:spPr>
          <a:xfrm>
            <a:off x="311700" y="920300"/>
            <a:ext cx="8520599" cy="3916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