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c99ed506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c99ed506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af4cb3d2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af4cb3d2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a3e3813cd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a3e3813cd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521670a9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521670a9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521670a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521670a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how presentation is arranged. Starting from introduction we ll see ddos attack in sdn, research background for the proposed idea, types of ddos attack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78b7c908c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8b7c908c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high disruptive behavior of ddos attack of victim system is the main motivation behind this project. The advanced features like global view of the network allows us to detect and mitigate the traffic flow. Ddos attack exhausts system resources like computational power, channel bandwidth and other resources because of which the system is unable to serve the legit users.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a3e3813cd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a3e3813cd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78b7c908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8b7c908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Ddos attack is amplified version of dos attack. Here attack is carried out from various diifferencr source of attackers.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a3e3813cd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a3e3813cd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a3e3813cd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a3e3813cd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a3e3813cd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a3e3813cd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a3e3813cd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a3e3813cd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29900" y="623775"/>
            <a:ext cx="8520600" cy="144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300"/>
              <a:t>DDoS attack detection in SDN Network using OpenFlow</a:t>
            </a:r>
            <a:endParaRPr sz="4300"/>
          </a:p>
        </p:txBody>
      </p:sp>
      <p:sp>
        <p:nvSpPr>
          <p:cNvPr id="60" name="Google Shape;60;p13"/>
          <p:cNvSpPr txBox="1"/>
          <p:nvPr>
            <p:ph idx="1" type="subTitle"/>
          </p:nvPr>
        </p:nvSpPr>
        <p:spPr>
          <a:xfrm>
            <a:off x="311700" y="2372350"/>
            <a:ext cx="8520600" cy="22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600"/>
              <a:t>Under the supervision of Dr. V. S Shekhawat</a:t>
            </a:r>
            <a:br>
              <a:rPr lang="en" sz="1600"/>
            </a:br>
            <a:br>
              <a:rPr lang="en" sz="1600"/>
            </a:br>
            <a:br>
              <a:rPr lang="en" sz="1600"/>
            </a:br>
            <a:r>
              <a:rPr b="1" lang="en" sz="1600"/>
              <a:t>Group No. 1</a:t>
            </a:r>
            <a:br>
              <a:rPr lang="en" sz="1600"/>
            </a:br>
            <a:r>
              <a:rPr lang="en" sz="1600"/>
              <a:t>Aditya Karmarkar (2020H1120267P)</a:t>
            </a:r>
            <a:br>
              <a:rPr lang="en" sz="1600"/>
            </a:br>
            <a:r>
              <a:rPr lang="en" sz="1600"/>
              <a:t>Sayan Dey</a:t>
            </a:r>
            <a:r>
              <a:rPr lang="en" sz="1600"/>
              <a:t> (2020H1120273P)</a:t>
            </a:r>
            <a:br>
              <a:rPr lang="en" sz="1600"/>
            </a:br>
            <a:r>
              <a:rPr lang="en" sz="1600"/>
              <a:t>V Kiran Kumar Reddy (2020H1120277P)</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DEMO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Gaps</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rgbClr val="000000"/>
              </a:buClr>
              <a:buSzPts val="1400"/>
              <a:buChar char="●"/>
            </a:pPr>
            <a:r>
              <a:rPr lang="en" sz="1400">
                <a:solidFill>
                  <a:srgbClr val="000000"/>
                </a:solidFill>
              </a:rPr>
              <a:t>Determining the accurate value of K as it may result in blocking the legitimate users.</a:t>
            </a:r>
            <a:endParaRPr sz="1400">
              <a:solidFill>
                <a:srgbClr val="000000"/>
              </a:solidFill>
            </a:endParaRPr>
          </a:p>
          <a:p>
            <a:pPr indent="-317500" lvl="0" marL="457200" rtl="0" algn="just">
              <a:lnSpc>
                <a:spcPct val="150000"/>
              </a:lnSpc>
              <a:spcBef>
                <a:spcPts val="0"/>
              </a:spcBef>
              <a:spcAft>
                <a:spcPts val="0"/>
              </a:spcAft>
              <a:buClr>
                <a:srgbClr val="000000"/>
              </a:buClr>
              <a:buSzPts val="1400"/>
              <a:buChar char="●"/>
            </a:pPr>
            <a:r>
              <a:rPr lang="en" sz="1400">
                <a:solidFill>
                  <a:srgbClr val="000000"/>
                </a:solidFill>
              </a:rPr>
              <a:t>The proposed solution may fail when C&amp;C server acts as legitimate server and non infected hosts communicate with it.</a:t>
            </a:r>
            <a:endParaRPr sz="1400">
              <a:solidFill>
                <a:srgbClr val="000000"/>
              </a:solidFill>
            </a:endParaRPr>
          </a:p>
          <a:p>
            <a:pPr indent="-317500" lvl="0" marL="457200" rtl="0" algn="just">
              <a:lnSpc>
                <a:spcPct val="150000"/>
              </a:lnSpc>
              <a:spcBef>
                <a:spcPts val="0"/>
              </a:spcBef>
              <a:spcAft>
                <a:spcPts val="0"/>
              </a:spcAft>
              <a:buClr>
                <a:srgbClr val="000000"/>
              </a:buClr>
              <a:buSzPts val="1400"/>
              <a:buChar char="●"/>
            </a:pPr>
            <a:r>
              <a:rPr lang="en" sz="1400">
                <a:solidFill>
                  <a:srgbClr val="000000"/>
                </a:solidFill>
              </a:rPr>
              <a:t>Space requirements can grow very high if the potential hosts have to be examined for longer durations before labelling them as bots.</a:t>
            </a:r>
            <a:endParaRPr sz="1400">
              <a:solidFill>
                <a:srgbClr val="000000"/>
              </a:solidFill>
            </a:endParaRPr>
          </a:p>
          <a:p>
            <a:pPr indent="0" lvl="0" marL="0" rtl="0" algn="l">
              <a:lnSpc>
                <a:spcPct val="100000"/>
              </a:lnSpc>
              <a:spcBef>
                <a:spcPts val="1600"/>
              </a:spcBef>
              <a:spcAft>
                <a:spcPts val="0"/>
              </a:spcAft>
              <a:buNone/>
            </a:pPr>
            <a:r>
              <a:t/>
            </a:r>
            <a:endParaRPr sz="1400"/>
          </a:p>
          <a:p>
            <a:pPr indent="0" lvl="0" marL="0" rtl="0" algn="l">
              <a:lnSpc>
                <a:spcPct val="100000"/>
              </a:lnSpc>
              <a:spcBef>
                <a:spcPts val="1600"/>
              </a:spcBef>
              <a:spcAft>
                <a:spcPts val="0"/>
              </a:spcAft>
              <a:buNone/>
            </a:pPr>
            <a:br>
              <a:rPr lang="en" sz="1400"/>
            </a:br>
            <a:endParaRPr sz="1400">
              <a:solidFill>
                <a:srgbClr val="000000"/>
              </a:solidFill>
            </a:endParaRPr>
          </a:p>
          <a:p>
            <a:pPr indent="0" lvl="0" marL="0" rtl="0" algn="l">
              <a:lnSpc>
                <a:spcPct val="100000"/>
              </a:lnSpc>
              <a:spcBef>
                <a:spcPts val="1600"/>
              </a:spcBef>
              <a:spcAft>
                <a:spcPts val="0"/>
              </a:spcAft>
              <a:buNone/>
            </a:pPr>
            <a:br>
              <a:rPr lang="en" sz="1400"/>
            </a:br>
            <a:br>
              <a:rPr lang="en" sz="1400"/>
            </a:br>
            <a:endParaRPr sz="1400"/>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24" name="Google Shape;124;p24"/>
          <p:cNvSpPr txBox="1"/>
          <p:nvPr>
            <p:ph idx="1" type="body"/>
          </p:nvPr>
        </p:nvSpPr>
        <p:spPr>
          <a:xfrm>
            <a:off x="311700" y="1152475"/>
            <a:ext cx="8520600" cy="35556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rgbClr val="000000"/>
              </a:buClr>
              <a:buSzPts val="1400"/>
              <a:buChar char="●"/>
            </a:pPr>
            <a:r>
              <a:rPr lang="en" sz="1400">
                <a:solidFill>
                  <a:srgbClr val="000000"/>
                </a:solidFill>
              </a:rPr>
              <a:t>With this problem we need to develop various security methods in handling attack variation, this paper is devoted to variation of a Botnet attack which is Centralized C&amp;C Server.</a:t>
            </a:r>
            <a:endParaRPr sz="1400">
              <a:solidFill>
                <a:srgbClr val="000000"/>
              </a:solidFill>
            </a:endParaRPr>
          </a:p>
          <a:p>
            <a:pPr indent="-374650" lvl="0" marL="457200" rtl="0" algn="just">
              <a:lnSpc>
                <a:spcPct val="150000"/>
              </a:lnSpc>
              <a:spcBef>
                <a:spcPts val="0"/>
              </a:spcBef>
              <a:spcAft>
                <a:spcPts val="0"/>
              </a:spcAft>
              <a:buClr>
                <a:srgbClr val="000000"/>
              </a:buClr>
              <a:buSzPts val="1400"/>
              <a:buChar char="●"/>
            </a:pPr>
            <a:r>
              <a:rPr lang="en" sz="1400">
                <a:solidFill>
                  <a:srgbClr val="000000"/>
                </a:solidFill>
              </a:rPr>
              <a:t>One of the most potential security methods in handling botnets is the handling of botnets with the honeypot system where honeypot has proven able to cope and learn botnet attack on the traditional network.</a:t>
            </a:r>
            <a:endParaRPr sz="1400">
              <a:solidFill>
                <a:srgbClr val="000000"/>
              </a:solidFill>
            </a:endParaRPr>
          </a:p>
          <a:p>
            <a:pPr indent="-317500" lvl="0" marL="457200" rtl="0" algn="just">
              <a:lnSpc>
                <a:spcPct val="150000"/>
              </a:lnSpc>
              <a:spcBef>
                <a:spcPts val="0"/>
              </a:spcBef>
              <a:spcAft>
                <a:spcPts val="0"/>
              </a:spcAft>
              <a:buClr>
                <a:srgbClr val="000000"/>
              </a:buClr>
              <a:buSzPts val="1400"/>
              <a:buChar char="●"/>
            </a:pPr>
            <a:r>
              <a:rPr lang="en" sz="1400">
                <a:solidFill>
                  <a:srgbClr val="000000"/>
                </a:solidFill>
              </a:rPr>
              <a:t>Detection of P2P botnet.</a:t>
            </a:r>
            <a:endParaRPr sz="1400">
              <a:solidFill>
                <a:srgbClr val="000000"/>
              </a:solidFill>
            </a:endParaRPr>
          </a:p>
          <a:p>
            <a:pPr indent="-317500" lvl="0" marL="457200" rtl="0" algn="just">
              <a:lnSpc>
                <a:spcPct val="150000"/>
              </a:lnSpc>
              <a:spcBef>
                <a:spcPts val="0"/>
              </a:spcBef>
              <a:spcAft>
                <a:spcPts val="0"/>
              </a:spcAft>
              <a:buClr>
                <a:srgbClr val="000000"/>
              </a:buClr>
              <a:buSzPts val="1400"/>
              <a:buChar char="●"/>
            </a:pPr>
            <a:r>
              <a:rPr lang="en" sz="1400">
                <a:solidFill>
                  <a:srgbClr val="000000"/>
                </a:solidFill>
              </a:rPr>
              <a:t>Detecting legitimate requests during peak business hour.</a:t>
            </a:r>
            <a:endParaRPr sz="1400">
              <a:solidFill>
                <a:srgbClr val="000000"/>
              </a:solidFill>
            </a:endParaRPr>
          </a:p>
          <a:p>
            <a:pPr indent="-317500" lvl="0" marL="457200" rtl="0" algn="just">
              <a:lnSpc>
                <a:spcPct val="150000"/>
              </a:lnSpc>
              <a:spcBef>
                <a:spcPts val="0"/>
              </a:spcBef>
              <a:spcAft>
                <a:spcPts val="0"/>
              </a:spcAft>
              <a:buClr>
                <a:srgbClr val="000000"/>
              </a:buClr>
              <a:buSzPts val="1400"/>
              <a:buChar char="●"/>
            </a:pPr>
            <a:r>
              <a:rPr lang="en" sz="1400">
                <a:solidFill>
                  <a:srgbClr val="000000"/>
                </a:solidFill>
              </a:rPr>
              <a:t>Deep Learning of potential bot hosts to minimize false positive.</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Finding location &amp; destroying  C&amp;C Server which is single point failure of botnets.</a:t>
            </a:r>
            <a:endParaRPr sz="1400">
              <a:solidFill>
                <a:srgbClr val="000000"/>
              </a:solidFill>
            </a:endParaRPr>
          </a:p>
          <a:p>
            <a:pPr indent="0" lvl="0" marL="457200" rtl="0" algn="just">
              <a:lnSpc>
                <a:spcPct val="150000"/>
              </a:lnSpc>
              <a:spcBef>
                <a:spcPts val="0"/>
              </a:spcBef>
              <a:spcAft>
                <a:spcPts val="1600"/>
              </a:spcAft>
              <a:buNone/>
            </a:pPr>
            <a:r>
              <a:t/>
            </a:r>
            <a:endParaRPr sz="14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Bibiliography</a:t>
            </a:r>
            <a:endParaRPr/>
          </a:p>
        </p:txBody>
      </p:sp>
      <p:sp>
        <p:nvSpPr>
          <p:cNvPr id="130" name="Google Shape;130;p25"/>
          <p:cNvSpPr txBox="1"/>
          <p:nvPr>
            <p:ph idx="1" type="body"/>
          </p:nvPr>
        </p:nvSpPr>
        <p:spPr>
          <a:xfrm>
            <a:off x="311700" y="1216850"/>
            <a:ext cx="8520600" cy="365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[1] S. Lim, J. Ha, H. Kim, Y. Kim, S. Yang "A SDN-Oriented DDoS Blocking Scheme for Botnet-Based Attacks" 2014 Korea University Next Communication Research Laboratory Korea</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[2] Dragos Comaneci, Ciprian Dobre "Securing Networks using SDN and Machine Learning" 2018 University Politehnica of Bucharest, Bucharest, Romania</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[3] Ping Dong, Member, IEEE, Xiaojiang Du, Senior Member, IEEE, Hongke Zhang, Tong Xu  "A Detection Method for a Novel DDoS Attack against SDN Controllers by Vast New Low-Traffic Lows" 2016, pdong@bjtu.edu.cn, xjdu@temple.edu</a:t>
            </a:r>
            <a:endParaRPr sz="1400">
              <a:solidFill>
                <a:schemeClr val="dk1"/>
              </a:solidFill>
            </a:endParaRPr>
          </a:p>
          <a:p>
            <a:pPr indent="0" lvl="0" marL="0" rtl="0" algn="l">
              <a:spcBef>
                <a:spcPts val="0"/>
              </a:spcBef>
              <a:spcAft>
                <a:spcPts val="1600"/>
              </a:spcAft>
              <a:buNone/>
            </a:pPr>
            <a:br>
              <a:rPr lang="en"/>
            </a:br>
            <a:r>
              <a:rPr lang="en" sz="1400">
                <a:solidFill>
                  <a:schemeClr val="dk1"/>
                </a:solidFill>
              </a:rPr>
              <a:t>[4] Udaya Wijesinghe	Udaya Tupakula	Vijay Varadharajan "Botnet Detection using SDN" 2015, Advanced Cyber Security Research Centre Macquarie University Sydney, Australia</a:t>
            </a:r>
            <a:endParaRPr sz="1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a:t>Introduction </a:t>
            </a:r>
            <a:endParaRPr b="1"/>
          </a:p>
          <a:p>
            <a:pPr indent="-342900" lvl="0" marL="457200" rtl="0" algn="l">
              <a:lnSpc>
                <a:spcPct val="150000"/>
              </a:lnSpc>
              <a:spcBef>
                <a:spcPts val="0"/>
              </a:spcBef>
              <a:spcAft>
                <a:spcPts val="0"/>
              </a:spcAft>
              <a:buSzPts val="1800"/>
              <a:buChar char="●"/>
            </a:pPr>
            <a:r>
              <a:rPr b="1" lang="en"/>
              <a:t>Improvements</a:t>
            </a:r>
            <a:endParaRPr b="1"/>
          </a:p>
          <a:p>
            <a:pPr indent="-342900" lvl="0" marL="457200" rtl="0" algn="l">
              <a:lnSpc>
                <a:spcPct val="150000"/>
              </a:lnSpc>
              <a:spcBef>
                <a:spcPts val="0"/>
              </a:spcBef>
              <a:spcAft>
                <a:spcPts val="0"/>
              </a:spcAft>
              <a:buSzPts val="1800"/>
              <a:buChar char="●"/>
            </a:pPr>
            <a:r>
              <a:rPr b="1" lang="en"/>
              <a:t>Botnet Attack in SDN</a:t>
            </a:r>
            <a:endParaRPr b="1"/>
          </a:p>
          <a:p>
            <a:pPr indent="-342900" lvl="0" marL="457200" rtl="0" algn="l">
              <a:lnSpc>
                <a:spcPct val="150000"/>
              </a:lnSpc>
              <a:spcBef>
                <a:spcPts val="0"/>
              </a:spcBef>
              <a:spcAft>
                <a:spcPts val="0"/>
              </a:spcAft>
              <a:buSzPts val="1800"/>
              <a:buChar char="●"/>
            </a:pPr>
            <a:r>
              <a:rPr b="1" lang="en"/>
              <a:t>Botnet Detection</a:t>
            </a:r>
            <a:endParaRPr b="1"/>
          </a:p>
          <a:p>
            <a:pPr indent="-342900" lvl="0" marL="457200" rtl="0" algn="l">
              <a:lnSpc>
                <a:spcPct val="150000"/>
              </a:lnSpc>
              <a:spcBef>
                <a:spcPts val="0"/>
              </a:spcBef>
              <a:spcAft>
                <a:spcPts val="0"/>
              </a:spcAft>
              <a:buSzPts val="1800"/>
              <a:buChar char="●"/>
            </a:pPr>
            <a:r>
              <a:rPr b="1" lang="en"/>
              <a:t>Attack Specifications</a:t>
            </a:r>
            <a:endParaRPr b="1"/>
          </a:p>
          <a:p>
            <a:pPr indent="-342900" lvl="0" marL="457200" rtl="0" algn="l">
              <a:lnSpc>
                <a:spcPct val="150000"/>
              </a:lnSpc>
              <a:spcBef>
                <a:spcPts val="0"/>
              </a:spcBef>
              <a:spcAft>
                <a:spcPts val="0"/>
              </a:spcAft>
              <a:buSzPts val="1800"/>
              <a:buChar char="●"/>
            </a:pPr>
            <a:r>
              <a:rPr b="1" lang="en"/>
              <a:t>Proposed Topology</a:t>
            </a:r>
            <a:endParaRPr b="1"/>
          </a:p>
          <a:p>
            <a:pPr indent="-342900" lvl="0" marL="457200" rtl="0" algn="l">
              <a:lnSpc>
                <a:spcPct val="150000"/>
              </a:lnSpc>
              <a:spcBef>
                <a:spcPts val="0"/>
              </a:spcBef>
              <a:spcAft>
                <a:spcPts val="0"/>
              </a:spcAft>
              <a:buSzPts val="1800"/>
              <a:buChar char="●"/>
            </a:pPr>
            <a:r>
              <a:rPr b="1" lang="en"/>
              <a:t>Future Work</a:t>
            </a:r>
            <a:endParaRPr b="1"/>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Introduction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SDN abstracts network control from the underlying infrastructure of the network. This abstraction enables applications and network services to treat the network as one logical entity. This could increase the potential for the better mitigation of security.</a:t>
            </a:r>
            <a:endParaRPr sz="1400">
              <a:solidFill>
                <a:srgbClr val="000000"/>
              </a:solidFill>
            </a:endParaRPr>
          </a:p>
          <a:p>
            <a:pPr indent="0" lvl="0" marL="0" rtl="0" algn="l">
              <a:spcBef>
                <a:spcPts val="0"/>
              </a:spcBef>
              <a:spcAft>
                <a:spcPts val="0"/>
              </a:spcAft>
              <a:buClr>
                <a:schemeClr val="dk1"/>
              </a:buClr>
              <a:buSzPts val="1100"/>
              <a:buFont typeface="Arial"/>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SDN architecture in itself does not provide any security feature hence equally vulnerable to all kinds of attacks as any conventional network.</a:t>
            </a:r>
            <a:endParaRPr sz="1400">
              <a:solidFill>
                <a:srgbClr val="000000"/>
              </a:solidFill>
            </a:endParaRPr>
          </a:p>
          <a:p>
            <a:pPr indent="0" lvl="0" marL="457200" rtl="0" algn="l">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We aim to detect DDoS attack which is still a big challenge.</a:t>
            </a:r>
            <a:endParaRPr sz="1400">
              <a:solidFill>
                <a:srgbClr val="000000"/>
              </a:solidFill>
            </a:endParaRPr>
          </a:p>
          <a:p>
            <a:pPr indent="0" lvl="0" marL="457200" rtl="0" algn="l">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DDoS attacks (or any volume based attacks) focus on one of these-</a:t>
            </a:r>
            <a:endParaRPr sz="14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Memory of switch and controller</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Steal data from personal or corporation.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Exhausting computational power at data and control plane</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Improvements</a:t>
            </a:r>
            <a:endParaRPr/>
          </a:p>
        </p:txBody>
      </p:sp>
      <p:sp>
        <p:nvSpPr>
          <p:cNvPr id="78" name="Google Shape;78;p16"/>
          <p:cNvSpPr txBox="1"/>
          <p:nvPr>
            <p:ph idx="1" type="body"/>
          </p:nvPr>
        </p:nvSpPr>
        <p:spPr>
          <a:xfrm>
            <a:off x="76225"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400">
                <a:solidFill>
                  <a:schemeClr val="dk1"/>
                </a:solidFill>
              </a:rPr>
              <a:t> “Packet_In” is the message for packet sent to the controller upon absence of flow rule in the switch.</a:t>
            </a:r>
            <a:endParaRPr sz="1400">
              <a:solidFill>
                <a:schemeClr val="dk1"/>
              </a:solidFill>
            </a:endParaRPr>
          </a:p>
          <a:p>
            <a:pPr indent="0" lvl="0" marL="457200" rtl="0" algn="l">
              <a:spcBef>
                <a:spcPts val="0"/>
              </a:spcBef>
              <a:spcAft>
                <a:spcPts val="0"/>
              </a:spcAft>
              <a:buNone/>
            </a:pPr>
            <a:r>
              <a:rPr lang="en" sz="1400">
                <a:solidFill>
                  <a:schemeClr val="dk1"/>
                </a:solidFill>
              </a:rPr>
              <a:t> </a:t>
            </a:r>
            <a:endParaRPr sz="1400">
              <a:solidFill>
                <a:schemeClr val="dk1"/>
              </a:solidFill>
            </a:endParaRPr>
          </a:p>
          <a:p>
            <a:pPr indent="-317500" lvl="0" marL="457200" rtl="0" algn="l">
              <a:spcBef>
                <a:spcPts val="0"/>
              </a:spcBef>
              <a:spcAft>
                <a:spcPts val="0"/>
              </a:spcAft>
              <a:buClr>
                <a:srgbClr val="000000"/>
              </a:buClr>
              <a:buSzPts val="1400"/>
              <a:buChar char="●"/>
            </a:pPr>
            <a:r>
              <a:rPr lang="en" sz="1400">
                <a:solidFill>
                  <a:schemeClr val="dk1"/>
                </a:solidFill>
              </a:rPr>
              <a:t>Earlier our approach was to count i</a:t>
            </a:r>
            <a:r>
              <a:rPr lang="en" sz="1400">
                <a:solidFill>
                  <a:schemeClr val="dk1"/>
                </a:solidFill>
              </a:rPr>
              <a:t>ncreased rate of Packet_In requests on sudden change of incoming requests, implementing it by comparing with the threshold count of Packet_In messages.</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rgbClr val="000000"/>
              </a:buClr>
              <a:buSzPts val="1400"/>
              <a:buChar char="●"/>
            </a:pPr>
            <a:r>
              <a:rPr lang="en" sz="1400">
                <a:solidFill>
                  <a:schemeClr val="dk1"/>
                </a:solidFill>
              </a:rPr>
              <a:t>Previous approach was not enough to determine plausible DDoS scenario.</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rgbClr val="000000"/>
              </a:buClr>
              <a:buSzPts val="1400"/>
              <a:buChar char="●"/>
            </a:pPr>
            <a:r>
              <a:rPr lang="en" sz="1400">
                <a:solidFill>
                  <a:schemeClr val="dk1"/>
                </a:solidFill>
              </a:rPr>
              <a:t>The new approach is based on monitoring the network flow on different metrics and statistically analysing the potential bots which communicates with C&amp;C server periodically and dropping packets from it.</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rgbClr val="000000"/>
              </a:buClr>
              <a:buSzPts val="1400"/>
              <a:buChar char="●"/>
            </a:pPr>
            <a:r>
              <a:rPr lang="en" sz="1400">
                <a:solidFill>
                  <a:schemeClr val="dk1"/>
                </a:solidFill>
              </a:rPr>
              <a:t>Assumption is made that </a:t>
            </a:r>
            <a:r>
              <a:rPr i="1" lang="en" sz="1400">
                <a:solidFill>
                  <a:schemeClr val="dk1"/>
                </a:solidFill>
              </a:rPr>
              <a:t>Kth most destined host is C&amp;C server</a:t>
            </a:r>
            <a:r>
              <a:rPr lang="en" sz="1400">
                <a:solidFill>
                  <a:schemeClr val="dk1"/>
                </a:solidFill>
              </a:rPr>
              <a:t>.</a:t>
            </a:r>
            <a:endParaRPr sz="1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Botnet attack in SDN</a:t>
            </a:r>
            <a:endParaRPr/>
          </a:p>
        </p:txBody>
      </p:sp>
      <p:sp>
        <p:nvSpPr>
          <p:cNvPr id="84" name="Google Shape;84;p17"/>
          <p:cNvSpPr txBox="1"/>
          <p:nvPr>
            <p:ph idx="1" type="body"/>
          </p:nvPr>
        </p:nvSpPr>
        <p:spPr>
          <a:xfrm>
            <a:off x="311700" y="1214450"/>
            <a:ext cx="8520600" cy="3416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highlight>
                  <a:schemeClr val="lt1"/>
                </a:highlight>
              </a:rPr>
              <a:t>Botnets are a network of robots used to commit cyber crime. The cyber criminals controlling them are called botmasters or bot herders</a:t>
            </a:r>
            <a:r>
              <a:rPr lang="en" sz="1400">
                <a:solidFill>
                  <a:srgbClr val="000000"/>
                </a:solidFill>
                <a:highlight>
                  <a:srgbClr val="FFFFFF"/>
                </a:highlight>
              </a:rPr>
              <a:t>.</a:t>
            </a:r>
            <a:br>
              <a:rPr lang="en" sz="1400">
                <a:solidFill>
                  <a:srgbClr val="000000"/>
                </a:solidFill>
              </a:rPr>
            </a:b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Botnets are divided into 3 main cycles in the way its phase of infection, C &amp; C communication phase, and phase of attack.</a:t>
            </a:r>
            <a:endParaRPr sz="1400">
              <a:solidFill>
                <a:srgbClr val="000000"/>
              </a:solidFill>
            </a:endParaRPr>
          </a:p>
          <a:p>
            <a:pPr indent="0" lvl="0" marL="457200" rtl="0" algn="l">
              <a:lnSpc>
                <a:spcPct val="115000"/>
              </a:lnSpc>
              <a:spcBef>
                <a:spcPts val="0"/>
              </a:spcBef>
              <a:spcAft>
                <a:spcPts val="0"/>
              </a:spcAft>
              <a:buNone/>
            </a:pPr>
            <a:r>
              <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Botmaster manages their C&amp;C (Command and Control) to communicate with their bot indirectly in purpose to hide the C&amp;C architecture.</a:t>
            </a:r>
            <a:endParaRPr sz="1400">
              <a:solidFill>
                <a:srgbClr val="000000"/>
              </a:solidFill>
            </a:endParaRPr>
          </a:p>
          <a:p>
            <a:pPr indent="0" lvl="0" marL="457200" rtl="0" algn="l">
              <a:lnSpc>
                <a:spcPct val="115000"/>
              </a:lnSpc>
              <a:spcBef>
                <a:spcPts val="0"/>
              </a:spcBef>
              <a:spcAft>
                <a:spcPts val="0"/>
              </a:spcAft>
              <a:buNone/>
            </a:pPr>
            <a:r>
              <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highlight>
                  <a:srgbClr val="FFFFFF"/>
                </a:highlight>
              </a:rPr>
              <a:t>Botnet use only small amounts of computing power to avoid disrupting normal device functions and alerting the user</a:t>
            </a:r>
            <a:r>
              <a:rPr lang="en" sz="1400">
                <a:solidFill>
                  <a:srgbClr val="000000"/>
                </a:solidFill>
              </a:rPr>
              <a:t>.</a:t>
            </a:r>
            <a:endParaRPr sz="1400">
              <a:solidFill>
                <a:srgbClr val="000000"/>
              </a:solidFill>
            </a:endParaRPr>
          </a:p>
          <a:p>
            <a:pPr indent="0" lvl="0" marL="0" rtl="0" algn="l">
              <a:lnSpc>
                <a:spcPct val="115000"/>
              </a:lnSpc>
              <a:spcBef>
                <a:spcPts val="0"/>
              </a:spcBef>
              <a:spcAft>
                <a:spcPts val="0"/>
              </a:spcAft>
              <a:buNone/>
            </a:pPr>
            <a:r>
              <a:t/>
            </a:r>
            <a:endParaRPr sz="1400">
              <a:solidFill>
                <a:srgbClr val="000000"/>
              </a:solidFill>
            </a:endParaRPr>
          </a:p>
          <a:p>
            <a:pPr indent="0" lvl="0" marL="457200" rtl="0" algn="l">
              <a:spcBef>
                <a:spcPts val="0"/>
              </a:spcBef>
              <a:spcAft>
                <a:spcPts val="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178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Attack configuration</a:t>
            </a:r>
            <a:endParaRPr/>
          </a:p>
        </p:txBody>
      </p:sp>
      <p:pic>
        <p:nvPicPr>
          <p:cNvPr id="90" name="Google Shape;90;p18"/>
          <p:cNvPicPr preferRelativeResize="0"/>
          <p:nvPr/>
        </p:nvPicPr>
        <p:blipFill>
          <a:blip r:embed="rId3">
            <a:alphaModFix/>
          </a:blip>
          <a:stretch>
            <a:fillRect/>
          </a:stretch>
        </p:blipFill>
        <p:spPr>
          <a:xfrm>
            <a:off x="885675" y="817450"/>
            <a:ext cx="7372649" cy="3751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Botnet Detection</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Features of network flows such as source ip address and destination ip address and source port are used for detecting any bot.</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Openflow devices analyse the traffic flowing through them and report the traffic flow information to the Controller.</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The analysing flow parameters are kept record wise and host is monitored periodically with its request of frequency and age.</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Based on threshold determined statistically our approach classifies the host as bot.</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This approach of fingerprinting of a flow is scalable as a large amount of flow information is summarized into a database.</a:t>
            </a:r>
            <a:endParaRPr sz="14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Botnet Detection Algorithm:</a:t>
            </a:r>
            <a:endParaRPr/>
          </a:p>
        </p:txBody>
      </p:sp>
      <p:pic>
        <p:nvPicPr>
          <p:cNvPr id="102" name="Google Shape;102;p20"/>
          <p:cNvPicPr preferRelativeResize="0"/>
          <p:nvPr/>
        </p:nvPicPr>
        <p:blipFill>
          <a:blip r:embed="rId3">
            <a:alphaModFix/>
          </a:blip>
          <a:stretch>
            <a:fillRect/>
          </a:stretch>
        </p:blipFill>
        <p:spPr>
          <a:xfrm>
            <a:off x="347650" y="1543050"/>
            <a:ext cx="8448675" cy="2378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1"/>
          <p:cNvPicPr preferRelativeResize="0"/>
          <p:nvPr/>
        </p:nvPicPr>
        <p:blipFill>
          <a:blip r:embed="rId3">
            <a:alphaModFix/>
          </a:blip>
          <a:stretch>
            <a:fillRect/>
          </a:stretch>
        </p:blipFill>
        <p:spPr>
          <a:xfrm>
            <a:off x="1280250" y="152400"/>
            <a:ext cx="6765461"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