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Poppins Semi-Bold" charset="1" panose="00000700000000000000"/>
      <p:regular r:id="rId20"/>
    </p:embeddedFont>
    <p:embeddedFont>
      <p:font typeface="Canva Sans Italic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48181"/>
            <a:ext cx="16230600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Sustainable Growth Strategy for Nykaa’s Beauty Segment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319431"/>
            <a:ext cx="16230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Data-Driven Portfolio &amp; Customer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6230600" cy="90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 Sustainable Growth Levers for Nykaa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41763" y="2647759"/>
            <a:ext cx="3859789" cy="4991483"/>
            <a:chOff x="0" y="0"/>
            <a:chExt cx="1016570" cy="13146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6570" cy="1314629"/>
            </a:xfrm>
            <a:custGeom>
              <a:avLst/>
              <a:gdLst/>
              <a:ahLst/>
              <a:cxnLst/>
              <a:rect r="r" b="b" t="t" l="l"/>
              <a:pathLst>
                <a:path h="1314629" w="1016570">
                  <a:moveTo>
                    <a:pt x="102295" y="0"/>
                  </a:moveTo>
                  <a:lnTo>
                    <a:pt x="914275" y="0"/>
                  </a:lnTo>
                  <a:cubicBezTo>
                    <a:pt x="941405" y="0"/>
                    <a:pt x="967424" y="10777"/>
                    <a:pt x="986608" y="29962"/>
                  </a:cubicBezTo>
                  <a:cubicBezTo>
                    <a:pt x="1005792" y="49146"/>
                    <a:pt x="1016570" y="75165"/>
                    <a:pt x="1016570" y="102295"/>
                  </a:cubicBezTo>
                  <a:lnTo>
                    <a:pt x="1016570" y="1212334"/>
                  </a:lnTo>
                  <a:cubicBezTo>
                    <a:pt x="1016570" y="1268830"/>
                    <a:pt x="970771" y="1314629"/>
                    <a:pt x="914275" y="1314629"/>
                  </a:cubicBezTo>
                  <a:lnTo>
                    <a:pt x="102295" y="1314629"/>
                  </a:lnTo>
                  <a:cubicBezTo>
                    <a:pt x="45799" y="1314629"/>
                    <a:pt x="0" y="1268830"/>
                    <a:pt x="0" y="1212334"/>
                  </a:cubicBezTo>
                  <a:lnTo>
                    <a:pt x="0" y="102295"/>
                  </a:lnTo>
                  <a:cubicBezTo>
                    <a:pt x="0" y="75165"/>
                    <a:pt x="10777" y="49146"/>
                    <a:pt x="29962" y="29962"/>
                  </a:cubicBezTo>
                  <a:cubicBezTo>
                    <a:pt x="49146" y="10777"/>
                    <a:pt x="75165" y="0"/>
                    <a:pt x="102295" y="0"/>
                  </a:cubicBezTo>
                  <a:close/>
                </a:path>
              </a:pathLst>
            </a:custGeom>
            <a:solidFill>
              <a:srgbClr val="E9BA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016570" cy="1409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Launch Refillable sustainable product lines for Mid &amp; Premium segments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199413" y="2647759"/>
            <a:ext cx="3859789" cy="4991483"/>
            <a:chOff x="0" y="0"/>
            <a:chExt cx="1016570" cy="13146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6570" cy="1314629"/>
            </a:xfrm>
            <a:custGeom>
              <a:avLst/>
              <a:gdLst/>
              <a:ahLst/>
              <a:cxnLst/>
              <a:rect r="r" b="b" t="t" l="l"/>
              <a:pathLst>
                <a:path h="1314629" w="1016570">
                  <a:moveTo>
                    <a:pt x="102295" y="0"/>
                  </a:moveTo>
                  <a:lnTo>
                    <a:pt x="914275" y="0"/>
                  </a:lnTo>
                  <a:cubicBezTo>
                    <a:pt x="941405" y="0"/>
                    <a:pt x="967424" y="10777"/>
                    <a:pt x="986608" y="29962"/>
                  </a:cubicBezTo>
                  <a:cubicBezTo>
                    <a:pt x="1005792" y="49146"/>
                    <a:pt x="1016570" y="75165"/>
                    <a:pt x="1016570" y="102295"/>
                  </a:cubicBezTo>
                  <a:lnTo>
                    <a:pt x="1016570" y="1212334"/>
                  </a:lnTo>
                  <a:cubicBezTo>
                    <a:pt x="1016570" y="1268830"/>
                    <a:pt x="970771" y="1314629"/>
                    <a:pt x="914275" y="1314629"/>
                  </a:cubicBezTo>
                  <a:lnTo>
                    <a:pt x="102295" y="1314629"/>
                  </a:lnTo>
                  <a:cubicBezTo>
                    <a:pt x="45799" y="1314629"/>
                    <a:pt x="0" y="1268830"/>
                    <a:pt x="0" y="1212334"/>
                  </a:cubicBezTo>
                  <a:lnTo>
                    <a:pt x="0" y="102295"/>
                  </a:lnTo>
                  <a:cubicBezTo>
                    <a:pt x="0" y="75165"/>
                    <a:pt x="10777" y="49146"/>
                    <a:pt x="29962" y="29962"/>
                  </a:cubicBezTo>
                  <a:cubicBezTo>
                    <a:pt x="49146" y="10777"/>
                    <a:pt x="75165" y="0"/>
                    <a:pt x="102295" y="0"/>
                  </a:cubicBezTo>
                  <a:close/>
                </a:path>
              </a:pathLst>
            </a:custGeom>
            <a:solidFill>
              <a:srgbClr val="E5CBD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016570" cy="1409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Introduce tiered loyalty program based on diversity and spend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57063" y="2647759"/>
            <a:ext cx="3923995" cy="4991483"/>
            <a:chOff x="0" y="0"/>
            <a:chExt cx="1033480" cy="13146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33480" cy="1314629"/>
            </a:xfrm>
            <a:custGeom>
              <a:avLst/>
              <a:gdLst/>
              <a:ahLst/>
              <a:cxnLst/>
              <a:rect r="r" b="b" t="t" l="l"/>
              <a:pathLst>
                <a:path h="1314629" w="1033480">
                  <a:moveTo>
                    <a:pt x="100621" y="0"/>
                  </a:moveTo>
                  <a:lnTo>
                    <a:pt x="932859" y="0"/>
                  </a:lnTo>
                  <a:cubicBezTo>
                    <a:pt x="959545" y="0"/>
                    <a:pt x="985139" y="10601"/>
                    <a:pt x="1004009" y="29471"/>
                  </a:cubicBezTo>
                  <a:cubicBezTo>
                    <a:pt x="1022879" y="48342"/>
                    <a:pt x="1033480" y="73935"/>
                    <a:pt x="1033480" y="100621"/>
                  </a:cubicBezTo>
                  <a:lnTo>
                    <a:pt x="1033480" y="1214008"/>
                  </a:lnTo>
                  <a:cubicBezTo>
                    <a:pt x="1033480" y="1240694"/>
                    <a:pt x="1022879" y="1266288"/>
                    <a:pt x="1004009" y="1285158"/>
                  </a:cubicBezTo>
                  <a:cubicBezTo>
                    <a:pt x="985139" y="1304028"/>
                    <a:pt x="959545" y="1314629"/>
                    <a:pt x="932859" y="1314629"/>
                  </a:cubicBezTo>
                  <a:lnTo>
                    <a:pt x="100621" y="1314629"/>
                  </a:lnTo>
                  <a:cubicBezTo>
                    <a:pt x="73935" y="1314629"/>
                    <a:pt x="48342" y="1304028"/>
                    <a:pt x="29471" y="1285158"/>
                  </a:cubicBezTo>
                  <a:cubicBezTo>
                    <a:pt x="10601" y="1266288"/>
                    <a:pt x="0" y="1240694"/>
                    <a:pt x="0" y="1214008"/>
                  </a:cubicBezTo>
                  <a:lnTo>
                    <a:pt x="0" y="100621"/>
                  </a:lnTo>
                  <a:cubicBezTo>
                    <a:pt x="0" y="73935"/>
                    <a:pt x="10601" y="48342"/>
                    <a:pt x="29471" y="29471"/>
                  </a:cubicBezTo>
                  <a:cubicBezTo>
                    <a:pt x="48342" y="10601"/>
                    <a:pt x="73935" y="0"/>
                    <a:pt x="100621" y="0"/>
                  </a:cubicBezTo>
                  <a:close/>
                </a:path>
              </a:pathLst>
            </a:custGeom>
            <a:solidFill>
              <a:srgbClr val="D7A9C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033480" cy="1409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Omnichannel integration: QR scans, unified offers, shared profits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378919" y="2647759"/>
            <a:ext cx="3767318" cy="4991483"/>
            <a:chOff x="0" y="0"/>
            <a:chExt cx="992215" cy="13146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2215" cy="1314629"/>
            </a:xfrm>
            <a:custGeom>
              <a:avLst/>
              <a:gdLst/>
              <a:ahLst/>
              <a:cxnLst/>
              <a:rect r="r" b="b" t="t" l="l"/>
              <a:pathLst>
                <a:path h="1314629" w="992215">
                  <a:moveTo>
                    <a:pt x="104806" y="0"/>
                  </a:moveTo>
                  <a:lnTo>
                    <a:pt x="887409" y="0"/>
                  </a:lnTo>
                  <a:cubicBezTo>
                    <a:pt x="915206" y="0"/>
                    <a:pt x="941863" y="11042"/>
                    <a:pt x="961518" y="30697"/>
                  </a:cubicBezTo>
                  <a:cubicBezTo>
                    <a:pt x="981173" y="50352"/>
                    <a:pt x="992215" y="77010"/>
                    <a:pt x="992215" y="104806"/>
                  </a:cubicBezTo>
                  <a:lnTo>
                    <a:pt x="992215" y="1209823"/>
                  </a:lnTo>
                  <a:cubicBezTo>
                    <a:pt x="992215" y="1237619"/>
                    <a:pt x="981173" y="1264277"/>
                    <a:pt x="961518" y="1283932"/>
                  </a:cubicBezTo>
                  <a:cubicBezTo>
                    <a:pt x="941863" y="1303587"/>
                    <a:pt x="915206" y="1314629"/>
                    <a:pt x="887409" y="1314629"/>
                  </a:cubicBezTo>
                  <a:lnTo>
                    <a:pt x="104806" y="1314629"/>
                  </a:lnTo>
                  <a:cubicBezTo>
                    <a:pt x="77010" y="1314629"/>
                    <a:pt x="50352" y="1303587"/>
                    <a:pt x="30697" y="1283932"/>
                  </a:cubicBezTo>
                  <a:cubicBezTo>
                    <a:pt x="11042" y="1264277"/>
                    <a:pt x="0" y="1237619"/>
                    <a:pt x="0" y="1209823"/>
                  </a:cubicBezTo>
                  <a:lnTo>
                    <a:pt x="0" y="104806"/>
                  </a:lnTo>
                  <a:cubicBezTo>
                    <a:pt x="0" y="77010"/>
                    <a:pt x="11042" y="50352"/>
                    <a:pt x="30697" y="30697"/>
                  </a:cubicBezTo>
                  <a:cubicBezTo>
                    <a:pt x="50352" y="11042"/>
                    <a:pt x="77010" y="0"/>
                    <a:pt x="104806" y="0"/>
                  </a:cubicBezTo>
                  <a:close/>
                </a:path>
              </a:pathLst>
            </a:custGeom>
            <a:solidFill>
              <a:srgbClr val="E5CBD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992215" cy="1409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00000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Tier 2 / 3 influencer partnership to grow presence beyond metros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6230600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What’s Next?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64454"/>
            <a:ext cx="16230600" cy="713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Expand Framework to Fashion and Wellness Verticals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Track ROI of loyalty and Premium-focused campaigns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Monitor repeat purchase rate, GMV, and CAC/LTV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 a Spend Elasticity Model - to test the impact of price changes on demand by tier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Transition Matrix - forecast how users move Budget → Mid → Premium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Offline Premium Activation Plan - exclusive trials/events in high AOV cities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70327" y="3446149"/>
            <a:ext cx="11147346" cy="322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5600"/>
              </a:lnSpc>
            </a:pP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</a:t>
            </a:r>
            <a:r>
              <a:rPr lang="en-US" sz="40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Where Customer Feel Seen, Loyalty Follows”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6230600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 &amp; 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64454"/>
            <a:ext cx="16230600" cy="633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Skincare and Makeup are top revenue-generating categories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High-Spending users buy from 3-5 categories and drive major value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Premium preference users make up only 23% of the base, but have higher spend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Offline stores lead in average spend, while apps bring the highest volume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Ares: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Premium tier growth, loyalty initiatives, cross-category bundling, and offline-online integration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16230600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This Analysis?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64454"/>
            <a:ext cx="16230600" cy="713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Nykaa has scaled rapidly but faces saturation in metro-centric digital growth.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customer and category data to uncover strategic growth levers in the beauty vertical.</a:t>
            </a:r>
          </a:p>
          <a:p>
            <a:pPr algn="just" marL="755659" indent="-377829" lvl="1">
              <a:lnSpc>
                <a:spcPts val="63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Area:</a:t>
            </a:r>
          </a:p>
          <a:p>
            <a:pPr algn="just" marL="1511317" indent="-503772" lvl="2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Category Performance</a:t>
            </a:r>
          </a:p>
          <a:p>
            <a:pPr algn="just" marL="1511317" indent="-503772" lvl="2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Segmentation</a:t>
            </a:r>
          </a:p>
          <a:p>
            <a:pPr algn="just" marL="1511317" indent="-503772" lvl="2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Tier Patterns</a:t>
            </a:r>
          </a:p>
          <a:p>
            <a:pPr algn="just" marL="1511317" indent="-503772" lvl="2">
              <a:lnSpc>
                <a:spcPts val="630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Channel Strategy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2621" y="2496536"/>
            <a:ext cx="12166359" cy="6761764"/>
          </a:xfrm>
          <a:custGeom>
            <a:avLst/>
            <a:gdLst/>
            <a:ahLst/>
            <a:cxnLst/>
            <a:rect r="r" b="b" t="t" l="l"/>
            <a:pathLst>
              <a:path h="6761764" w="12166359">
                <a:moveTo>
                  <a:pt x="0" y="0"/>
                </a:moveTo>
                <a:lnTo>
                  <a:pt x="12166359" y="0"/>
                </a:lnTo>
                <a:lnTo>
                  <a:pt x="12166359" y="6761764"/>
                </a:lnTo>
                <a:lnTo>
                  <a:pt x="0" y="676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5" t="-731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00057" y="2981985"/>
            <a:ext cx="3659243" cy="6276315"/>
            <a:chOff x="0" y="0"/>
            <a:chExt cx="963751" cy="1653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3751" cy="1653021"/>
            </a:xfrm>
            <a:custGeom>
              <a:avLst/>
              <a:gdLst/>
              <a:ahLst/>
              <a:cxnLst/>
              <a:rect r="r" b="b" t="t" l="l"/>
              <a:pathLst>
                <a:path h="1653021" w="963751">
                  <a:moveTo>
                    <a:pt x="107902" y="0"/>
                  </a:moveTo>
                  <a:lnTo>
                    <a:pt x="855850" y="0"/>
                  </a:lnTo>
                  <a:cubicBezTo>
                    <a:pt x="915442" y="0"/>
                    <a:pt x="963751" y="48309"/>
                    <a:pt x="963751" y="107902"/>
                  </a:cubicBezTo>
                  <a:lnTo>
                    <a:pt x="963751" y="1545120"/>
                  </a:lnTo>
                  <a:cubicBezTo>
                    <a:pt x="963751" y="1604712"/>
                    <a:pt x="915442" y="1653021"/>
                    <a:pt x="855850" y="1653021"/>
                  </a:cubicBezTo>
                  <a:lnTo>
                    <a:pt x="107902" y="1653021"/>
                  </a:lnTo>
                  <a:cubicBezTo>
                    <a:pt x="48309" y="1653021"/>
                    <a:pt x="0" y="1604712"/>
                    <a:pt x="0" y="1545120"/>
                  </a:cubicBezTo>
                  <a:lnTo>
                    <a:pt x="0" y="107902"/>
                  </a:lnTo>
                  <a:cubicBezTo>
                    <a:pt x="0" y="48309"/>
                    <a:pt x="48309" y="0"/>
                    <a:pt x="107902" y="0"/>
                  </a:cubicBezTo>
                  <a:close/>
                </a:path>
              </a:pathLst>
            </a:custGeom>
            <a:solidFill>
              <a:srgbClr val="E5CB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3751" cy="1700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All Categories perform well, but BodyCare slightly edges out the rest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Revenue across categories is evenly distributed showing balanced portfolio.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Small shifts in marketing can tilt performance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14400"/>
            <a:ext cx="16230600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Where Nykaa’s Revenue Comes From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0057" y="2076295"/>
            <a:ext cx="3659243" cy="7576126"/>
            <a:chOff x="0" y="0"/>
            <a:chExt cx="963751" cy="1995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751" cy="1995358"/>
            </a:xfrm>
            <a:custGeom>
              <a:avLst/>
              <a:gdLst/>
              <a:ahLst/>
              <a:cxnLst/>
              <a:rect r="r" b="b" t="t" l="l"/>
              <a:pathLst>
                <a:path h="1995358" w="963751">
                  <a:moveTo>
                    <a:pt x="107902" y="0"/>
                  </a:moveTo>
                  <a:lnTo>
                    <a:pt x="855850" y="0"/>
                  </a:lnTo>
                  <a:cubicBezTo>
                    <a:pt x="915442" y="0"/>
                    <a:pt x="963751" y="48309"/>
                    <a:pt x="963751" y="107902"/>
                  </a:cubicBezTo>
                  <a:lnTo>
                    <a:pt x="963751" y="1887457"/>
                  </a:lnTo>
                  <a:cubicBezTo>
                    <a:pt x="963751" y="1947049"/>
                    <a:pt x="915442" y="1995358"/>
                    <a:pt x="855850" y="1995358"/>
                  </a:cubicBezTo>
                  <a:lnTo>
                    <a:pt x="107902" y="1995358"/>
                  </a:lnTo>
                  <a:cubicBezTo>
                    <a:pt x="48309" y="1995358"/>
                    <a:pt x="0" y="1947049"/>
                    <a:pt x="0" y="1887457"/>
                  </a:cubicBezTo>
                  <a:lnTo>
                    <a:pt x="0" y="107902"/>
                  </a:lnTo>
                  <a:cubicBezTo>
                    <a:pt x="0" y="48309"/>
                    <a:pt x="48309" y="0"/>
                    <a:pt x="107902" y="0"/>
                  </a:cubicBezTo>
                  <a:close/>
                </a:path>
              </a:pathLst>
            </a:custGeom>
            <a:solidFill>
              <a:srgbClr val="E5CB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63751" cy="2042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While only 23% of users prefer premium products, they significantly outspend others, warranting a targeted premium strategy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 substantial 45% of users are budget conscious, can be nurtured to Mid-tier through gradual brand upgrades and starter bundle strategies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70416"/>
            <a:ext cx="11601843" cy="6787884"/>
          </a:xfrm>
          <a:custGeom>
            <a:avLst/>
            <a:gdLst/>
            <a:ahLst/>
            <a:cxnLst/>
            <a:rect r="r" b="b" t="t" l="l"/>
            <a:pathLst>
              <a:path h="6787884" w="11601843">
                <a:moveTo>
                  <a:pt x="0" y="0"/>
                </a:moveTo>
                <a:lnTo>
                  <a:pt x="11601843" y="0"/>
                </a:lnTo>
                <a:lnTo>
                  <a:pt x="11601843" y="6787884"/>
                </a:lnTo>
                <a:lnTo>
                  <a:pt x="0" y="6787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14400"/>
            <a:ext cx="16230600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Who Are Nykaa’s Most Valuable Customers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0057" y="2608252"/>
            <a:ext cx="3659243" cy="6276315"/>
            <a:chOff x="0" y="0"/>
            <a:chExt cx="963751" cy="1653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751" cy="1653021"/>
            </a:xfrm>
            <a:custGeom>
              <a:avLst/>
              <a:gdLst/>
              <a:ahLst/>
              <a:cxnLst/>
              <a:rect r="r" b="b" t="t" l="l"/>
              <a:pathLst>
                <a:path h="1653021" w="963751">
                  <a:moveTo>
                    <a:pt x="107902" y="0"/>
                  </a:moveTo>
                  <a:lnTo>
                    <a:pt x="855850" y="0"/>
                  </a:lnTo>
                  <a:cubicBezTo>
                    <a:pt x="915442" y="0"/>
                    <a:pt x="963751" y="48309"/>
                    <a:pt x="963751" y="107902"/>
                  </a:cubicBezTo>
                  <a:lnTo>
                    <a:pt x="963751" y="1545120"/>
                  </a:lnTo>
                  <a:cubicBezTo>
                    <a:pt x="963751" y="1604712"/>
                    <a:pt x="915442" y="1653021"/>
                    <a:pt x="855850" y="1653021"/>
                  </a:cubicBezTo>
                  <a:lnTo>
                    <a:pt x="107902" y="1653021"/>
                  </a:lnTo>
                  <a:cubicBezTo>
                    <a:pt x="48309" y="1653021"/>
                    <a:pt x="0" y="1604712"/>
                    <a:pt x="0" y="1545120"/>
                  </a:cubicBezTo>
                  <a:lnTo>
                    <a:pt x="0" y="107902"/>
                  </a:lnTo>
                  <a:cubicBezTo>
                    <a:pt x="0" y="48309"/>
                    <a:pt x="48309" y="0"/>
                    <a:pt x="107902" y="0"/>
                  </a:cubicBezTo>
                  <a:close/>
                </a:path>
              </a:pathLst>
            </a:custGeom>
            <a:solidFill>
              <a:srgbClr val="E5CB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63751" cy="1710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Users buying from 3-5 categories are high-value customers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Loyalty programs and bundles should target this group to maximize wallet share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90303"/>
            <a:ext cx="11258040" cy="6512212"/>
          </a:xfrm>
          <a:custGeom>
            <a:avLst/>
            <a:gdLst/>
            <a:ahLst/>
            <a:cxnLst/>
            <a:rect r="r" b="b" t="t" l="l"/>
            <a:pathLst>
              <a:path h="6512212" w="11258040">
                <a:moveTo>
                  <a:pt x="0" y="0"/>
                </a:moveTo>
                <a:lnTo>
                  <a:pt x="11258040" y="0"/>
                </a:lnTo>
                <a:lnTo>
                  <a:pt x="11258040" y="6512213"/>
                </a:lnTo>
                <a:lnTo>
                  <a:pt x="0" y="6512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23925"/>
            <a:ext cx="16230600" cy="90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Category Diversity Affects Customer Values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0057" y="2608252"/>
            <a:ext cx="3659243" cy="6276315"/>
            <a:chOff x="0" y="0"/>
            <a:chExt cx="963751" cy="1653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751" cy="1653021"/>
            </a:xfrm>
            <a:custGeom>
              <a:avLst/>
              <a:gdLst/>
              <a:ahLst/>
              <a:cxnLst/>
              <a:rect r="r" b="b" t="t" l="l"/>
              <a:pathLst>
                <a:path h="1653021" w="963751">
                  <a:moveTo>
                    <a:pt x="107902" y="0"/>
                  </a:moveTo>
                  <a:lnTo>
                    <a:pt x="855850" y="0"/>
                  </a:lnTo>
                  <a:cubicBezTo>
                    <a:pt x="915442" y="0"/>
                    <a:pt x="963751" y="48309"/>
                    <a:pt x="963751" y="107902"/>
                  </a:cubicBezTo>
                  <a:lnTo>
                    <a:pt x="963751" y="1545120"/>
                  </a:lnTo>
                  <a:cubicBezTo>
                    <a:pt x="963751" y="1604712"/>
                    <a:pt x="915442" y="1653021"/>
                    <a:pt x="855850" y="1653021"/>
                  </a:cubicBezTo>
                  <a:lnTo>
                    <a:pt x="107902" y="1653021"/>
                  </a:lnTo>
                  <a:cubicBezTo>
                    <a:pt x="48309" y="1653021"/>
                    <a:pt x="0" y="1604712"/>
                    <a:pt x="0" y="1545120"/>
                  </a:cubicBezTo>
                  <a:lnTo>
                    <a:pt x="0" y="107902"/>
                  </a:lnTo>
                  <a:cubicBezTo>
                    <a:pt x="0" y="48309"/>
                    <a:pt x="48309" y="0"/>
                    <a:pt x="107902" y="0"/>
                  </a:cubicBezTo>
                  <a:close/>
                </a:path>
              </a:pathLst>
            </a:custGeom>
            <a:solidFill>
              <a:srgbClr val="E5CB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63751" cy="17101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All Categories show dominant revenue from the Premium Tier.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Skincare &amp; Makeup also show strong Mid-Tier contributions</a:t>
              </a:r>
            </a:p>
            <a:p>
              <a:pPr algn="l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Bodycare remains most Premium heavy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701070"/>
            <a:ext cx="12140123" cy="6090678"/>
          </a:xfrm>
          <a:custGeom>
            <a:avLst/>
            <a:gdLst/>
            <a:ahLst/>
            <a:cxnLst/>
            <a:rect r="r" b="b" t="t" l="l"/>
            <a:pathLst>
              <a:path h="6090678" w="12140123">
                <a:moveTo>
                  <a:pt x="0" y="0"/>
                </a:moveTo>
                <a:lnTo>
                  <a:pt x="12140123" y="0"/>
                </a:lnTo>
                <a:lnTo>
                  <a:pt x="12140123" y="6090679"/>
                </a:lnTo>
                <a:lnTo>
                  <a:pt x="0" y="6090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6" t="-73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23925"/>
            <a:ext cx="16230600" cy="90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Price Range Impacts Spending by Category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0057" y="2608252"/>
            <a:ext cx="3659243" cy="6276315"/>
            <a:chOff x="0" y="0"/>
            <a:chExt cx="963751" cy="1653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751" cy="1653021"/>
            </a:xfrm>
            <a:custGeom>
              <a:avLst/>
              <a:gdLst/>
              <a:ahLst/>
              <a:cxnLst/>
              <a:rect r="r" b="b" t="t" l="l"/>
              <a:pathLst>
                <a:path h="1653021" w="963751">
                  <a:moveTo>
                    <a:pt x="107902" y="0"/>
                  </a:moveTo>
                  <a:lnTo>
                    <a:pt x="855850" y="0"/>
                  </a:lnTo>
                  <a:cubicBezTo>
                    <a:pt x="915442" y="0"/>
                    <a:pt x="963751" y="48309"/>
                    <a:pt x="963751" y="107902"/>
                  </a:cubicBezTo>
                  <a:lnTo>
                    <a:pt x="963751" y="1545120"/>
                  </a:lnTo>
                  <a:cubicBezTo>
                    <a:pt x="963751" y="1604712"/>
                    <a:pt x="915442" y="1653021"/>
                    <a:pt x="855850" y="1653021"/>
                  </a:cubicBezTo>
                  <a:lnTo>
                    <a:pt x="107902" y="1653021"/>
                  </a:lnTo>
                  <a:cubicBezTo>
                    <a:pt x="48309" y="1653021"/>
                    <a:pt x="0" y="1604712"/>
                    <a:pt x="0" y="1545120"/>
                  </a:cubicBezTo>
                  <a:lnTo>
                    <a:pt x="0" y="107902"/>
                  </a:lnTo>
                  <a:cubicBezTo>
                    <a:pt x="0" y="48309"/>
                    <a:pt x="48309" y="0"/>
                    <a:pt x="107902" y="0"/>
                  </a:cubicBezTo>
                  <a:close/>
                </a:path>
              </a:pathLst>
            </a:custGeom>
            <a:solidFill>
              <a:srgbClr val="E5CB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63751" cy="1700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Offline leads in average spend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Apps bring in the highest volume</a:t>
              </a:r>
            </a:p>
            <a:p>
              <a:pPr algn="l" marL="647694" indent="-323847" lvl="1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omnichannel synergy to elevate retention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23925"/>
            <a:ext cx="16230600" cy="90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Which Channel Drives the Most Revenue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523059" y="2574095"/>
          <a:ext cx="10528616" cy="6344628"/>
        </p:xfrm>
        <a:graphic>
          <a:graphicData uri="http://schemas.openxmlformats.org/drawingml/2006/table">
            <a:tbl>
              <a:tblPr/>
              <a:tblGrid>
                <a:gridCol w="3084011"/>
                <a:gridCol w="3623013"/>
                <a:gridCol w="3821592"/>
              </a:tblGrid>
              <a:tr h="11211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Channel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B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Total Revenue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A9C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Average Spend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ADB"/>
                    </a:solidFill>
                  </a:tcPr>
                </a:tc>
              </a:tr>
              <a:tr h="17440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Offline Store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₹24.55L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₹4,776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App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₹23.17L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₹4,690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9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Website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₹21.74L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₹4,646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D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6230600" cy="90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This Means for Nykaa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915434"/>
          <a:ext cx="16230600" cy="7342866"/>
        </p:xfrm>
        <a:graphic>
          <a:graphicData uri="http://schemas.openxmlformats.org/drawingml/2006/table">
            <a:tbl>
              <a:tblPr/>
              <a:tblGrid>
                <a:gridCol w="7435324"/>
                <a:gridCol w="8795276"/>
              </a:tblGrid>
              <a:tr h="11202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B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Strategic 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A9CC"/>
                    </a:solidFill>
                  </a:tcPr>
                </a:tc>
              </a:tr>
              <a:tr h="1742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Premium Users = High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Exclusive SKUs, targeted ads, white-glove CX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2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Multi-Category users spend more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Cross-category bundles, rewards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Offline = High avg. order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Expand store experience &amp; loyalty sync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3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Budget-heavy user 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Entry-level SKUs that upgrade easily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DAGoX-ikWVQ</dc:identifier>
  <dcterms:modified xsi:type="dcterms:W3CDTF">2011-08-01T06:04:30Z</dcterms:modified>
  <cp:revision>1</cp:revision>
  <dc:title>Sustainable Growth Strategy for Nykaa’s Beauty Segment</dc:title>
</cp:coreProperties>
</file>