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3680" y="3"/>
            <a:ext cx="4674319" cy="545753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262" y="740717"/>
            <a:ext cx="7496175" cy="47625"/>
          </a:xfrm>
          <a:custGeom>
            <a:avLst/>
            <a:gdLst/>
            <a:ahLst/>
            <a:cxnLst/>
            <a:rect l="l" t="t" r="r" b="b"/>
            <a:pathLst>
              <a:path w="7496175" h="47625">
                <a:moveTo>
                  <a:pt x="38289" y="47435"/>
                </a:moveTo>
                <a:lnTo>
                  <a:pt x="23439" y="46241"/>
                </a:lnTo>
                <a:lnTo>
                  <a:pt x="11286" y="42869"/>
                </a:lnTo>
                <a:lnTo>
                  <a:pt x="3062" y="37842"/>
                </a:lnTo>
                <a:lnTo>
                  <a:pt x="0" y="31686"/>
                </a:lnTo>
                <a:lnTo>
                  <a:pt x="2922" y="25529"/>
                </a:lnTo>
                <a:lnTo>
                  <a:pt x="11024" y="20492"/>
                </a:lnTo>
                <a:lnTo>
                  <a:pt x="23091" y="17091"/>
                </a:lnTo>
                <a:lnTo>
                  <a:pt x="37908" y="15843"/>
                </a:lnTo>
                <a:lnTo>
                  <a:pt x="7457694" y="0"/>
                </a:lnTo>
                <a:lnTo>
                  <a:pt x="7472543" y="1193"/>
                </a:lnTo>
                <a:lnTo>
                  <a:pt x="7484696" y="4565"/>
                </a:lnTo>
                <a:lnTo>
                  <a:pt x="7492921" y="9592"/>
                </a:lnTo>
                <a:lnTo>
                  <a:pt x="7495983" y="15748"/>
                </a:lnTo>
                <a:lnTo>
                  <a:pt x="7493060" y="21906"/>
                </a:lnTo>
                <a:lnTo>
                  <a:pt x="7484958" y="26943"/>
                </a:lnTo>
                <a:lnTo>
                  <a:pt x="7472892" y="30343"/>
                </a:lnTo>
                <a:lnTo>
                  <a:pt x="7458075" y="31591"/>
                </a:lnTo>
                <a:lnTo>
                  <a:pt x="38289" y="47435"/>
                </a:lnTo>
                <a:close/>
              </a:path>
            </a:pathLst>
          </a:custGeom>
          <a:solidFill>
            <a:srgbClr val="7CA6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482" y="64560"/>
            <a:ext cx="571627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1414" y="3082100"/>
            <a:ext cx="17285170" cy="639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43500"/>
            <a:ext cx="4965382" cy="51434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876674"/>
            <a:ext cx="4162424" cy="187528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5416550">
              <a:lnSpc>
                <a:spcPct val="100000"/>
              </a:lnSpc>
              <a:spcBef>
                <a:spcPts val="120"/>
              </a:spcBef>
            </a:pPr>
            <a:r>
              <a:rPr dirty="0" spc="225"/>
              <a:t>M</a:t>
            </a:r>
            <a:r>
              <a:rPr dirty="0" spc="30"/>
              <a:t>i</a:t>
            </a:r>
            <a:r>
              <a:rPr dirty="0" spc="55"/>
              <a:t>n</a:t>
            </a:r>
            <a:r>
              <a:rPr dirty="0" spc="30"/>
              <a:t>i</a:t>
            </a:r>
            <a:r>
              <a:rPr dirty="0" spc="-140"/>
              <a:t>s</a:t>
            </a:r>
            <a:r>
              <a:rPr dirty="0" spc="210"/>
              <a:t>t</a:t>
            </a:r>
            <a:r>
              <a:rPr dirty="0" spc="80"/>
              <a:t>r</a:t>
            </a:r>
            <a:r>
              <a:rPr dirty="0" spc="60"/>
              <a:t>y</a:t>
            </a:r>
            <a:r>
              <a:rPr dirty="0" spc="340"/>
              <a:t>/</a:t>
            </a:r>
            <a:r>
              <a:rPr dirty="0" spc="10"/>
              <a:t>O</a:t>
            </a:r>
            <a:r>
              <a:rPr dirty="0" spc="80"/>
              <a:t>r</a:t>
            </a:r>
            <a:r>
              <a:rPr dirty="0" spc="-114"/>
              <a:t>g</a:t>
            </a:r>
            <a:r>
              <a:rPr dirty="0" spc="35"/>
              <a:t>a</a:t>
            </a:r>
            <a:r>
              <a:rPr dirty="0" spc="55"/>
              <a:t>n</a:t>
            </a:r>
            <a:r>
              <a:rPr dirty="0" spc="30"/>
              <a:t>i</a:t>
            </a:r>
            <a:r>
              <a:rPr dirty="0" spc="-45"/>
              <a:t>z</a:t>
            </a:r>
            <a:r>
              <a:rPr dirty="0" spc="35"/>
              <a:t>a</a:t>
            </a:r>
            <a:r>
              <a:rPr dirty="0" spc="210"/>
              <a:t>t</a:t>
            </a:r>
            <a:r>
              <a:rPr dirty="0" spc="30"/>
              <a:t>i</a:t>
            </a:r>
            <a:r>
              <a:rPr dirty="0" spc="45"/>
              <a:t>o</a:t>
            </a:r>
            <a:r>
              <a:rPr dirty="0" spc="60"/>
              <a:t>n</a:t>
            </a:r>
            <a:r>
              <a:rPr dirty="0" spc="-100"/>
              <a:t> </a:t>
            </a:r>
            <a:r>
              <a:rPr dirty="0" spc="155"/>
              <a:t>N</a:t>
            </a:r>
            <a:r>
              <a:rPr dirty="0" spc="35"/>
              <a:t>a</a:t>
            </a:r>
            <a:r>
              <a:rPr dirty="0" spc="114"/>
              <a:t>m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114" b="0">
                <a:latin typeface="Lucida Sans Unicode"/>
                <a:cs typeface="Lucida Sans Unicode"/>
              </a:rPr>
              <a:t>M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5" b="0">
                <a:latin typeface="Lucida Sans Unicode"/>
                <a:cs typeface="Lucida Sans Unicode"/>
              </a:rPr>
              <a:t>n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-25" b="0">
                <a:latin typeface="Lucida Sans Unicode"/>
                <a:cs typeface="Lucida Sans Unicode"/>
              </a:rPr>
              <a:t>s</a:t>
            </a:r>
            <a:r>
              <a:rPr dirty="0" spc="90" b="0">
                <a:latin typeface="Lucida Sans Unicode"/>
                <a:cs typeface="Lucida Sans Unicode"/>
              </a:rPr>
              <a:t>t</a:t>
            </a:r>
            <a:r>
              <a:rPr dirty="0" spc="20" b="0">
                <a:latin typeface="Lucida Sans Unicode"/>
                <a:cs typeface="Lucida Sans Unicode"/>
              </a:rPr>
              <a:t>r</a:t>
            </a:r>
            <a:r>
              <a:rPr dirty="0" spc="120" b="0">
                <a:latin typeface="Lucida Sans Unicode"/>
                <a:cs typeface="Lucida Sans Unicode"/>
              </a:rPr>
              <a:t>y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15" b="0">
                <a:latin typeface="Lucida Sans Unicode"/>
                <a:cs typeface="Lucida Sans Unicode"/>
              </a:rPr>
              <a:t>o</a:t>
            </a:r>
            <a:r>
              <a:rPr dirty="0" spc="45" b="0">
                <a:latin typeface="Lucida Sans Unicode"/>
                <a:cs typeface="Lucida Sans Unicode"/>
              </a:rPr>
              <a:t>f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5" b="0">
                <a:latin typeface="Lucida Sans Unicode"/>
                <a:cs typeface="Lucida Sans Unicode"/>
              </a:rPr>
              <a:t>n</a:t>
            </a:r>
            <a:r>
              <a:rPr dirty="0" spc="45" b="0">
                <a:latin typeface="Lucida Sans Unicode"/>
                <a:cs typeface="Lucida Sans Unicode"/>
              </a:rPr>
              <a:t>e</a:t>
            </a:r>
            <a:r>
              <a:rPr dirty="0" spc="-20" b="0">
                <a:latin typeface="Lucida Sans Unicode"/>
                <a:cs typeface="Lucida Sans Unicode"/>
              </a:rPr>
              <a:t>s</a:t>
            </a:r>
          </a:p>
          <a:p>
            <a:pPr marL="5403850">
              <a:lnSpc>
                <a:spcPct val="100000"/>
              </a:lnSpc>
              <a:spcBef>
                <a:spcPts val="3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</a:pPr>
            <a:r>
              <a:rPr dirty="0" spc="-25"/>
              <a:t>P</a:t>
            </a:r>
            <a:r>
              <a:rPr dirty="0" spc="-114"/>
              <a:t>S</a:t>
            </a:r>
            <a:r>
              <a:rPr dirty="0" spc="-100"/>
              <a:t> </a:t>
            </a:r>
            <a:r>
              <a:rPr dirty="0" spc="-45"/>
              <a:t>C</a:t>
            </a:r>
            <a:r>
              <a:rPr dirty="0" spc="45"/>
              <a:t>o</a:t>
            </a:r>
            <a:r>
              <a:rPr dirty="0" spc="90"/>
              <a:t>d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185" b="0">
                <a:latin typeface="Lucida Sans Unicode"/>
                <a:cs typeface="Lucida Sans Unicode"/>
              </a:rPr>
              <a:t>S</a:t>
            </a:r>
            <a:r>
              <a:rPr dirty="0" spc="30" b="0">
                <a:latin typeface="Lucida Sans Unicode"/>
                <a:cs typeface="Lucida Sans Unicode"/>
              </a:rPr>
              <a:t>I</a:t>
            </a:r>
            <a:r>
              <a:rPr dirty="0" spc="60" b="0">
                <a:latin typeface="Lucida Sans Unicode"/>
                <a:cs typeface="Lucida Sans Unicode"/>
              </a:rPr>
              <a:t>H</a:t>
            </a:r>
            <a:r>
              <a:rPr dirty="0" spc="-235" b="0">
                <a:latin typeface="Lucida Sans Unicode"/>
                <a:cs typeface="Lucida Sans Unicode"/>
              </a:rPr>
              <a:t>1</a:t>
            </a:r>
            <a:r>
              <a:rPr dirty="0" spc="-120" b="0">
                <a:latin typeface="Lucida Sans Unicode"/>
                <a:cs typeface="Lucida Sans Unicode"/>
              </a:rPr>
              <a:t>33</a:t>
            </a:r>
            <a:r>
              <a:rPr dirty="0" spc="40" b="0">
                <a:latin typeface="Lucida Sans Unicode"/>
                <a:cs typeface="Lucida Sans Unicode"/>
              </a:rPr>
              <a:t>9</a:t>
            </a:r>
          </a:p>
          <a:p>
            <a:pPr marL="5403850">
              <a:lnSpc>
                <a:spcPct val="100000"/>
              </a:lnSpc>
              <a:spcBef>
                <a:spcPts val="3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</a:pPr>
            <a:r>
              <a:rPr dirty="0" spc="65"/>
              <a:t>Problem</a:t>
            </a:r>
            <a:r>
              <a:rPr dirty="0" spc="-90"/>
              <a:t> </a:t>
            </a:r>
            <a:r>
              <a:rPr dirty="0" spc="95"/>
              <a:t>Statement</a:t>
            </a:r>
            <a:r>
              <a:rPr dirty="0" spc="-90"/>
              <a:t> </a:t>
            </a:r>
            <a:r>
              <a:rPr dirty="0" spc="70"/>
              <a:t>Title</a:t>
            </a:r>
            <a:r>
              <a:rPr dirty="0" spc="-90"/>
              <a:t> </a:t>
            </a:r>
            <a:r>
              <a:rPr dirty="0" spc="-135"/>
              <a:t>:</a:t>
            </a:r>
            <a:r>
              <a:rPr dirty="0" spc="-85"/>
              <a:t> </a:t>
            </a:r>
            <a:r>
              <a:rPr dirty="0" spc="10" b="0">
                <a:latin typeface="Lucida Sans Unicode"/>
                <a:cs typeface="Lucida Sans Unicode"/>
              </a:rPr>
              <a:t>Automation</a:t>
            </a:r>
            <a:r>
              <a:rPr dirty="0" spc="-160" b="0">
                <a:latin typeface="Lucida Sans Unicode"/>
                <a:cs typeface="Lucida Sans Unicode"/>
              </a:rPr>
              <a:t> </a:t>
            </a:r>
            <a:r>
              <a:rPr dirty="0" spc="30" b="0">
                <a:latin typeface="Lucida Sans Unicode"/>
                <a:cs typeface="Lucida Sans Unicode"/>
              </a:rPr>
              <a:t>of</a:t>
            </a:r>
            <a:r>
              <a:rPr dirty="0" spc="-155" b="0">
                <a:latin typeface="Lucida Sans Unicode"/>
                <a:cs typeface="Lucida Sans Unicode"/>
              </a:rPr>
              <a:t> </a:t>
            </a:r>
            <a:r>
              <a:rPr dirty="0" spc="5" b="0">
                <a:latin typeface="Lucida Sans Unicode"/>
                <a:cs typeface="Lucida Sans Unicode"/>
              </a:rPr>
              <a:t>drill</a:t>
            </a:r>
            <a:r>
              <a:rPr dirty="0" spc="-160" b="0">
                <a:latin typeface="Lucida Sans Unicode"/>
                <a:cs typeface="Lucida Sans Unicode"/>
              </a:rPr>
              <a:t> </a:t>
            </a:r>
            <a:r>
              <a:rPr dirty="0" spc="50" b="0">
                <a:latin typeface="Lucida Sans Unicode"/>
                <a:cs typeface="Lucida Sans Unicode"/>
              </a:rPr>
              <a:t>core</a:t>
            </a:r>
            <a:r>
              <a:rPr dirty="0" spc="-160" b="0">
                <a:latin typeface="Lucida Sans Unicode"/>
                <a:cs typeface="Lucida Sans Unicode"/>
              </a:rPr>
              <a:t> </a:t>
            </a:r>
            <a:r>
              <a:rPr dirty="0" spc="-10" b="0">
                <a:latin typeface="Lucida Sans Unicode"/>
                <a:cs typeface="Lucida Sans Unicode"/>
              </a:rPr>
              <a:t>rock</a:t>
            </a:r>
            <a:r>
              <a:rPr dirty="0" spc="-155" b="0">
                <a:latin typeface="Lucida Sans Unicode"/>
                <a:cs typeface="Lucida Sans Unicode"/>
              </a:rPr>
              <a:t> </a:t>
            </a:r>
            <a:r>
              <a:rPr dirty="0" spc="10" b="0">
                <a:latin typeface="Lucida Sans Unicode"/>
                <a:cs typeface="Lucida Sans Unicode"/>
              </a:rPr>
              <a:t>sample</a:t>
            </a:r>
            <a:r>
              <a:rPr dirty="0" spc="-160" b="0">
                <a:latin typeface="Lucida Sans Unicode"/>
                <a:cs typeface="Lucida Sans Unicode"/>
              </a:rPr>
              <a:t> </a:t>
            </a:r>
            <a:r>
              <a:rPr dirty="0" spc="5" b="0">
                <a:latin typeface="Lucida Sans Unicode"/>
                <a:cs typeface="Lucida Sans Unicode"/>
              </a:rPr>
              <a:t>lithology</a:t>
            </a:r>
            <a:r>
              <a:rPr dirty="0" spc="-160" b="0">
                <a:latin typeface="Lucida Sans Unicode"/>
                <a:cs typeface="Lucida Sans Unicode"/>
              </a:rPr>
              <a:t> </a:t>
            </a:r>
            <a:r>
              <a:rPr dirty="0" spc="-75" b="0">
                <a:latin typeface="Lucida Sans Unicode"/>
                <a:cs typeface="Lucida Sans Unicode"/>
              </a:rPr>
              <a:t>logging</a:t>
            </a:r>
          </a:p>
          <a:p>
            <a:pPr marL="5403850">
              <a:lnSpc>
                <a:spcPct val="100000"/>
              </a:lnSpc>
              <a:spcBef>
                <a:spcPts val="2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  <a:spcBef>
                <a:spcPts val="5"/>
              </a:spcBef>
            </a:pPr>
            <a:r>
              <a:rPr dirty="0" spc="-40"/>
              <a:t>T</a:t>
            </a:r>
            <a:r>
              <a:rPr dirty="0" spc="75"/>
              <a:t>e</a:t>
            </a:r>
            <a:r>
              <a:rPr dirty="0" spc="35"/>
              <a:t>a</a:t>
            </a:r>
            <a:r>
              <a:rPr dirty="0" spc="120"/>
              <a:t>m</a:t>
            </a:r>
            <a:r>
              <a:rPr dirty="0" spc="-100"/>
              <a:t> </a:t>
            </a:r>
            <a:r>
              <a:rPr dirty="0" spc="155"/>
              <a:t>N</a:t>
            </a:r>
            <a:r>
              <a:rPr dirty="0" spc="35"/>
              <a:t>a</a:t>
            </a:r>
            <a:r>
              <a:rPr dirty="0" spc="114"/>
              <a:t>m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65" b="0">
                <a:latin typeface="Lucida Sans Unicode"/>
                <a:cs typeface="Lucida Sans Unicode"/>
              </a:rPr>
              <a:t>N</a:t>
            </a:r>
            <a:r>
              <a:rPr dirty="0" spc="45" b="0">
                <a:latin typeface="Lucida Sans Unicode"/>
                <a:cs typeface="Lucida Sans Unicode"/>
              </a:rPr>
              <a:t>e</a:t>
            </a:r>
            <a:r>
              <a:rPr dirty="0" spc="-15" b="0">
                <a:latin typeface="Lucida Sans Unicode"/>
                <a:cs typeface="Lucida Sans Unicode"/>
              </a:rPr>
              <a:t>u</a:t>
            </a:r>
            <a:r>
              <a:rPr dirty="0" spc="20" b="0">
                <a:latin typeface="Lucida Sans Unicode"/>
                <a:cs typeface="Lucida Sans Unicode"/>
              </a:rPr>
              <a:t>r</a:t>
            </a:r>
            <a:r>
              <a:rPr dirty="0" spc="15" b="0">
                <a:latin typeface="Lucida Sans Unicode"/>
                <a:cs typeface="Lucida Sans Unicode"/>
              </a:rPr>
              <a:t>o</a:t>
            </a:r>
            <a:r>
              <a:rPr dirty="0" spc="-110" b="0">
                <a:latin typeface="Lucida Sans Unicode"/>
                <a:cs typeface="Lucida Sans Unicode"/>
              </a:rPr>
              <a:t>T</a:t>
            </a:r>
            <a:r>
              <a:rPr dirty="0" spc="45" b="0">
                <a:latin typeface="Lucida Sans Unicode"/>
                <a:cs typeface="Lucida Sans Unicode"/>
              </a:rPr>
              <a:t>e</a:t>
            </a:r>
            <a:r>
              <a:rPr dirty="0" spc="110" b="0">
                <a:latin typeface="Lucida Sans Unicode"/>
                <a:cs typeface="Lucida Sans Unicode"/>
              </a:rPr>
              <a:t>c</a:t>
            </a:r>
            <a:r>
              <a:rPr dirty="0" spc="10" b="0">
                <a:latin typeface="Lucida Sans Unicode"/>
                <a:cs typeface="Lucida Sans Unicode"/>
              </a:rPr>
              <a:t>h</a:t>
            </a:r>
          </a:p>
          <a:p>
            <a:pPr marL="5403850">
              <a:lnSpc>
                <a:spcPct val="100000"/>
              </a:lnSpc>
              <a:spcBef>
                <a:spcPts val="2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</a:pPr>
            <a:r>
              <a:rPr dirty="0" spc="-40"/>
              <a:t>T</a:t>
            </a:r>
            <a:r>
              <a:rPr dirty="0" spc="75"/>
              <a:t>e</a:t>
            </a:r>
            <a:r>
              <a:rPr dirty="0" spc="35"/>
              <a:t>a</a:t>
            </a:r>
            <a:r>
              <a:rPr dirty="0" spc="120"/>
              <a:t>m</a:t>
            </a:r>
            <a:r>
              <a:rPr dirty="0" spc="-100"/>
              <a:t> </a:t>
            </a:r>
            <a:r>
              <a:rPr dirty="0" spc="-70"/>
              <a:t>L</a:t>
            </a:r>
            <a:r>
              <a:rPr dirty="0" spc="75"/>
              <a:t>e</a:t>
            </a:r>
            <a:r>
              <a:rPr dirty="0" spc="35"/>
              <a:t>a</a:t>
            </a:r>
            <a:r>
              <a:rPr dirty="0" spc="90"/>
              <a:t>d</a:t>
            </a:r>
            <a:r>
              <a:rPr dirty="0" spc="75"/>
              <a:t>e</a:t>
            </a:r>
            <a:r>
              <a:rPr dirty="0" spc="85"/>
              <a:t>r</a:t>
            </a:r>
            <a:r>
              <a:rPr dirty="0" spc="-100"/>
              <a:t> </a:t>
            </a:r>
            <a:r>
              <a:rPr dirty="0" spc="155"/>
              <a:t>N</a:t>
            </a:r>
            <a:r>
              <a:rPr dirty="0" spc="35"/>
              <a:t>a</a:t>
            </a:r>
            <a:r>
              <a:rPr dirty="0" spc="114"/>
              <a:t>m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100"/>
              <a:t> </a:t>
            </a:r>
            <a:r>
              <a:rPr dirty="0" spc="185" b="0">
                <a:latin typeface="Lucida Sans Unicode"/>
                <a:cs typeface="Lucida Sans Unicode"/>
              </a:rPr>
              <a:t>S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114" b="0">
                <a:latin typeface="Lucida Sans Unicode"/>
                <a:cs typeface="Lucida Sans Unicode"/>
              </a:rPr>
              <a:t>y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10" b="0">
                <a:latin typeface="Lucida Sans Unicode"/>
                <a:cs typeface="Lucida Sans Unicode"/>
              </a:rPr>
              <a:t>n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114" b="0">
                <a:latin typeface="Lucida Sans Unicode"/>
                <a:cs typeface="Lucida Sans Unicode"/>
              </a:rPr>
              <a:t>M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5" b="0">
                <a:latin typeface="Lucida Sans Unicode"/>
                <a:cs typeface="Lucida Sans Unicode"/>
              </a:rPr>
              <a:t>n</a:t>
            </a:r>
            <a:r>
              <a:rPr dirty="0" spc="40" b="0">
                <a:latin typeface="Lucida Sans Unicode"/>
                <a:cs typeface="Lucida Sans Unicode"/>
              </a:rPr>
              <a:t>d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15" b="0">
                <a:latin typeface="Lucida Sans Unicode"/>
                <a:cs typeface="Lucida Sans Unicode"/>
              </a:rPr>
              <a:t>l</a:t>
            </a:r>
          </a:p>
          <a:p>
            <a:pPr marL="5403850">
              <a:lnSpc>
                <a:spcPct val="100000"/>
              </a:lnSpc>
              <a:spcBef>
                <a:spcPts val="30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</a:pPr>
            <a:r>
              <a:rPr dirty="0" spc="120"/>
              <a:t>I</a:t>
            </a:r>
            <a:r>
              <a:rPr dirty="0" spc="55"/>
              <a:t>n</a:t>
            </a:r>
            <a:r>
              <a:rPr dirty="0" spc="-140"/>
              <a:t>s</a:t>
            </a:r>
            <a:r>
              <a:rPr dirty="0" spc="210"/>
              <a:t>t</a:t>
            </a:r>
            <a:r>
              <a:rPr dirty="0" spc="30"/>
              <a:t>i</a:t>
            </a:r>
            <a:r>
              <a:rPr dirty="0" spc="210"/>
              <a:t>t</a:t>
            </a:r>
            <a:r>
              <a:rPr dirty="0" spc="35"/>
              <a:t>u</a:t>
            </a:r>
            <a:r>
              <a:rPr dirty="0" spc="210"/>
              <a:t>t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45"/>
              <a:t>C</a:t>
            </a:r>
            <a:r>
              <a:rPr dirty="0" spc="45"/>
              <a:t>o</a:t>
            </a:r>
            <a:r>
              <a:rPr dirty="0" spc="90"/>
              <a:t>d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55"/>
              <a:t>(</a:t>
            </a:r>
            <a:r>
              <a:rPr dirty="0" spc="-55"/>
              <a:t>A</a:t>
            </a:r>
            <a:r>
              <a:rPr dirty="0" spc="120"/>
              <a:t>I</a:t>
            </a:r>
            <a:r>
              <a:rPr dirty="0" spc="-120"/>
              <a:t>S</a:t>
            </a:r>
            <a:r>
              <a:rPr dirty="0" spc="170"/>
              <a:t>H</a:t>
            </a:r>
            <a:r>
              <a:rPr dirty="0" spc="-120"/>
              <a:t>E</a:t>
            </a:r>
            <a:r>
              <a:rPr dirty="0" spc="60"/>
              <a:t>)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114" b="0">
                <a:latin typeface="Lucida Sans Unicode"/>
                <a:cs typeface="Lucida Sans Unicode"/>
              </a:rPr>
              <a:t>U</a:t>
            </a:r>
            <a:r>
              <a:rPr dirty="0" spc="-480" b="0">
                <a:latin typeface="Lucida Sans Unicode"/>
                <a:cs typeface="Lucida Sans Unicode"/>
              </a:rPr>
              <a:t>-</a:t>
            </a:r>
            <a:r>
              <a:rPr dirty="0" spc="175" b="0">
                <a:latin typeface="Lucida Sans Unicode"/>
                <a:cs typeface="Lucida Sans Unicode"/>
              </a:rPr>
              <a:t>0</a:t>
            </a:r>
            <a:r>
              <a:rPr dirty="0" spc="-330" b="0">
                <a:latin typeface="Lucida Sans Unicode"/>
                <a:cs typeface="Lucida Sans Unicode"/>
              </a:rPr>
              <a:t>7</a:t>
            </a:r>
            <a:r>
              <a:rPr dirty="0" spc="35" b="0">
                <a:latin typeface="Lucida Sans Unicode"/>
                <a:cs typeface="Lucida Sans Unicode"/>
              </a:rPr>
              <a:t>9</a:t>
            </a:r>
            <a:r>
              <a:rPr dirty="0" spc="40" b="0">
                <a:latin typeface="Lucida Sans Unicode"/>
                <a:cs typeface="Lucida Sans Unicode"/>
              </a:rPr>
              <a:t>6</a:t>
            </a:r>
          </a:p>
          <a:p>
            <a:pPr marL="5403850">
              <a:lnSpc>
                <a:spcPct val="100000"/>
              </a:lnSpc>
              <a:spcBef>
                <a:spcPts val="2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  <a:spcBef>
                <a:spcPts val="5"/>
              </a:spcBef>
            </a:pPr>
            <a:r>
              <a:rPr dirty="0" spc="90"/>
              <a:t>Institute</a:t>
            </a:r>
            <a:r>
              <a:rPr dirty="0" spc="-100"/>
              <a:t> </a:t>
            </a:r>
            <a:r>
              <a:rPr dirty="0" spc="95"/>
              <a:t>Name</a:t>
            </a:r>
            <a:r>
              <a:rPr dirty="0" spc="-95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10" b="0">
                <a:latin typeface="Lucida Sans Unicode"/>
                <a:cs typeface="Lucida Sans Unicode"/>
              </a:rPr>
              <a:t>Indian</a:t>
            </a:r>
            <a:r>
              <a:rPr dirty="0" spc="-165" b="0">
                <a:latin typeface="Lucida Sans Unicode"/>
                <a:cs typeface="Lucida Sans Unicode"/>
              </a:rPr>
              <a:t> </a:t>
            </a:r>
            <a:r>
              <a:rPr dirty="0" spc="30" b="0">
                <a:latin typeface="Lucida Sans Unicode"/>
                <a:cs typeface="Lucida Sans Unicode"/>
              </a:rPr>
              <a:t>Institute</a:t>
            </a:r>
            <a:r>
              <a:rPr dirty="0" spc="-165" b="0">
                <a:latin typeface="Lucida Sans Unicode"/>
                <a:cs typeface="Lucida Sans Unicode"/>
              </a:rPr>
              <a:t> </a:t>
            </a:r>
            <a:r>
              <a:rPr dirty="0" spc="30" b="0">
                <a:latin typeface="Lucida Sans Unicode"/>
                <a:cs typeface="Lucida Sans Unicode"/>
              </a:rPr>
              <a:t>of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15" b="0">
                <a:latin typeface="Lucida Sans Unicode"/>
                <a:cs typeface="Lucida Sans Unicode"/>
              </a:rPr>
              <a:t>Information</a:t>
            </a:r>
            <a:r>
              <a:rPr dirty="0" spc="-165" b="0">
                <a:latin typeface="Lucida Sans Unicode"/>
                <a:cs typeface="Lucida Sans Unicode"/>
              </a:rPr>
              <a:t> </a:t>
            </a:r>
            <a:r>
              <a:rPr dirty="0" spc="-5" b="0">
                <a:latin typeface="Lucida Sans Unicode"/>
                <a:cs typeface="Lucida Sans Unicode"/>
              </a:rPr>
              <a:t>Technology,</a:t>
            </a:r>
            <a:r>
              <a:rPr dirty="0" spc="-165" b="0">
                <a:latin typeface="Lucida Sans Unicode"/>
                <a:cs typeface="Lucida Sans Unicode"/>
              </a:rPr>
              <a:t> </a:t>
            </a:r>
            <a:r>
              <a:rPr dirty="0" spc="10" b="0">
                <a:latin typeface="Lucida Sans Unicode"/>
                <a:cs typeface="Lucida Sans Unicode"/>
              </a:rPr>
              <a:t>Kalyani</a:t>
            </a:r>
          </a:p>
          <a:p>
            <a:pPr marL="5403850">
              <a:lnSpc>
                <a:spcPct val="100000"/>
              </a:lnSpc>
              <a:spcBef>
                <a:spcPts val="25"/>
              </a:spcBef>
            </a:pPr>
            <a:endParaRPr sz="2500">
              <a:latin typeface="Lucida Sans Unicode"/>
              <a:cs typeface="Lucida Sans Unicode"/>
            </a:endParaRPr>
          </a:p>
          <a:p>
            <a:pPr marL="5416550">
              <a:lnSpc>
                <a:spcPct val="100000"/>
              </a:lnSpc>
            </a:pPr>
            <a:r>
              <a:rPr dirty="0" spc="-40"/>
              <a:t>T</a:t>
            </a:r>
            <a:r>
              <a:rPr dirty="0" spc="55"/>
              <a:t>h</a:t>
            </a:r>
            <a:r>
              <a:rPr dirty="0" spc="75"/>
              <a:t>e</a:t>
            </a:r>
            <a:r>
              <a:rPr dirty="0" spc="114"/>
              <a:t>m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155"/>
              <a:t>N</a:t>
            </a:r>
            <a:r>
              <a:rPr dirty="0" spc="35"/>
              <a:t>a</a:t>
            </a:r>
            <a:r>
              <a:rPr dirty="0" spc="114"/>
              <a:t>m</a:t>
            </a:r>
            <a:r>
              <a:rPr dirty="0" spc="80"/>
              <a:t>e</a:t>
            </a:r>
            <a:r>
              <a:rPr dirty="0" spc="-100"/>
              <a:t> </a:t>
            </a:r>
            <a:r>
              <a:rPr dirty="0" spc="-135"/>
              <a:t>:</a:t>
            </a:r>
            <a:r>
              <a:rPr dirty="0" spc="-95"/>
              <a:t> </a:t>
            </a:r>
            <a:r>
              <a:rPr dirty="0" spc="-110" b="0">
                <a:latin typeface="Lucida Sans Unicode"/>
                <a:cs typeface="Lucida Sans Unicode"/>
              </a:rPr>
              <a:t>T</a:t>
            </a:r>
            <a:r>
              <a:rPr dirty="0" spc="20" b="0">
                <a:latin typeface="Lucida Sans Unicode"/>
                <a:cs typeface="Lucida Sans Unicode"/>
              </a:rPr>
              <a:t>r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5" b="0">
                <a:latin typeface="Lucida Sans Unicode"/>
                <a:cs typeface="Lucida Sans Unicode"/>
              </a:rPr>
              <a:t>n</a:t>
            </a:r>
            <a:r>
              <a:rPr dirty="0" spc="-25" b="0">
                <a:latin typeface="Lucida Sans Unicode"/>
                <a:cs typeface="Lucida Sans Unicode"/>
              </a:rPr>
              <a:t>s</a:t>
            </a:r>
            <a:r>
              <a:rPr dirty="0" spc="40" b="0">
                <a:latin typeface="Lucida Sans Unicode"/>
                <a:cs typeface="Lucida Sans Unicode"/>
              </a:rPr>
              <a:t>p</a:t>
            </a:r>
            <a:r>
              <a:rPr dirty="0" spc="15" b="0">
                <a:latin typeface="Lucida Sans Unicode"/>
                <a:cs typeface="Lucida Sans Unicode"/>
              </a:rPr>
              <a:t>o</a:t>
            </a:r>
            <a:r>
              <a:rPr dirty="0" spc="20" b="0">
                <a:latin typeface="Lucida Sans Unicode"/>
                <a:cs typeface="Lucida Sans Unicode"/>
              </a:rPr>
              <a:t>r</a:t>
            </a:r>
            <a:r>
              <a:rPr dirty="0" spc="90" b="0">
                <a:latin typeface="Lucida Sans Unicode"/>
                <a:cs typeface="Lucida Sans Unicode"/>
              </a:rPr>
              <a:t>t</a:t>
            </a:r>
            <a:r>
              <a:rPr dirty="0" spc="20" b="0">
                <a:latin typeface="Lucida Sans Unicode"/>
                <a:cs typeface="Lucida Sans Unicode"/>
              </a:rPr>
              <a:t>a</a:t>
            </a:r>
            <a:r>
              <a:rPr dirty="0" spc="90" b="0">
                <a:latin typeface="Lucida Sans Unicode"/>
                <a:cs typeface="Lucida Sans Unicode"/>
              </a:rPr>
              <a:t>t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15" b="0">
                <a:latin typeface="Lucida Sans Unicode"/>
                <a:cs typeface="Lucida Sans Unicode"/>
              </a:rPr>
              <a:t>o</a:t>
            </a:r>
            <a:r>
              <a:rPr dirty="0" spc="10" b="0">
                <a:latin typeface="Lucida Sans Unicode"/>
                <a:cs typeface="Lucida Sans Unicode"/>
              </a:rPr>
              <a:t>n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-70" b="0">
                <a:latin typeface="Lucida Sans Unicode"/>
                <a:cs typeface="Lucida Sans Unicode"/>
              </a:rPr>
              <a:t>&amp;</a:t>
            </a:r>
            <a:r>
              <a:rPr dirty="0" spc="-170" b="0">
                <a:latin typeface="Lucida Sans Unicode"/>
                <a:cs typeface="Lucida Sans Unicode"/>
              </a:rPr>
              <a:t> </a:t>
            </a:r>
            <a:r>
              <a:rPr dirty="0" spc="85" b="0">
                <a:latin typeface="Lucida Sans Unicode"/>
                <a:cs typeface="Lucida Sans Unicode"/>
              </a:rPr>
              <a:t>L</a:t>
            </a:r>
            <a:r>
              <a:rPr dirty="0" spc="15" b="0">
                <a:latin typeface="Lucida Sans Unicode"/>
                <a:cs typeface="Lucida Sans Unicode"/>
              </a:rPr>
              <a:t>o</a:t>
            </a:r>
            <a:r>
              <a:rPr dirty="0" spc="-165" b="0">
                <a:latin typeface="Lucida Sans Unicode"/>
                <a:cs typeface="Lucida Sans Unicode"/>
              </a:rPr>
              <a:t>g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-25" b="0">
                <a:latin typeface="Lucida Sans Unicode"/>
                <a:cs typeface="Lucida Sans Unicode"/>
              </a:rPr>
              <a:t>s</a:t>
            </a:r>
            <a:r>
              <a:rPr dirty="0" spc="90" b="0">
                <a:latin typeface="Lucida Sans Unicode"/>
                <a:cs typeface="Lucida Sans Unicode"/>
              </a:rPr>
              <a:t>t</a:t>
            </a:r>
            <a:r>
              <a:rPr dirty="0" spc="-55" b="0">
                <a:latin typeface="Lucida Sans Unicode"/>
                <a:cs typeface="Lucida Sans Unicode"/>
              </a:rPr>
              <a:t>i</a:t>
            </a:r>
            <a:r>
              <a:rPr dirty="0" spc="110" b="0">
                <a:latin typeface="Lucida Sans Unicode"/>
                <a:cs typeface="Lucida Sans Unicode"/>
              </a:rPr>
              <a:t>c</a:t>
            </a:r>
            <a:r>
              <a:rPr dirty="0" spc="-20" b="0">
                <a:latin typeface="Lucida Sans Unicode"/>
                <a:cs typeface="Lucida Sans Unicode"/>
              </a:rPr>
              <a:t>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09046" y="754100"/>
            <a:ext cx="7684134" cy="12255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45435" marR="5080" indent="-2833370">
              <a:lnSpc>
                <a:spcPct val="117500"/>
              </a:lnSpc>
              <a:spcBef>
                <a:spcPts val="95"/>
              </a:spcBef>
            </a:pPr>
            <a:r>
              <a:rPr dirty="0" sz="3350" spc="15" b="1">
                <a:latin typeface="Palatino Linotype"/>
                <a:cs typeface="Palatino Linotype"/>
              </a:rPr>
              <a:t>Basic</a:t>
            </a:r>
            <a:r>
              <a:rPr dirty="0" sz="3350" spc="60" b="1">
                <a:latin typeface="Palatino Linotype"/>
                <a:cs typeface="Palatino Linotype"/>
              </a:rPr>
              <a:t> </a:t>
            </a:r>
            <a:r>
              <a:rPr dirty="0" sz="3350" spc="-35" b="1">
                <a:latin typeface="Palatino Linotype"/>
                <a:cs typeface="Palatino Linotype"/>
              </a:rPr>
              <a:t>Details</a:t>
            </a:r>
            <a:r>
              <a:rPr dirty="0" sz="3350" spc="65" b="1">
                <a:latin typeface="Palatino Linotype"/>
                <a:cs typeface="Palatino Linotype"/>
              </a:rPr>
              <a:t> </a:t>
            </a:r>
            <a:r>
              <a:rPr dirty="0" sz="3350" spc="-20" b="1">
                <a:latin typeface="Palatino Linotype"/>
                <a:cs typeface="Palatino Linotype"/>
              </a:rPr>
              <a:t>of</a:t>
            </a:r>
            <a:r>
              <a:rPr dirty="0" sz="3350" spc="65" b="1">
                <a:latin typeface="Palatino Linotype"/>
                <a:cs typeface="Palatino Linotype"/>
              </a:rPr>
              <a:t> </a:t>
            </a:r>
            <a:r>
              <a:rPr dirty="0" sz="3350" spc="40" b="1">
                <a:latin typeface="Palatino Linotype"/>
                <a:cs typeface="Palatino Linotype"/>
              </a:rPr>
              <a:t>the</a:t>
            </a:r>
            <a:r>
              <a:rPr dirty="0" sz="3350" spc="65" b="1">
                <a:latin typeface="Palatino Linotype"/>
                <a:cs typeface="Palatino Linotype"/>
              </a:rPr>
              <a:t> </a:t>
            </a:r>
            <a:r>
              <a:rPr dirty="0" sz="3350" spc="90" b="1">
                <a:latin typeface="Palatino Linotype"/>
                <a:cs typeface="Palatino Linotype"/>
              </a:rPr>
              <a:t>Team</a:t>
            </a:r>
            <a:r>
              <a:rPr dirty="0" sz="3350" spc="65" b="1">
                <a:latin typeface="Palatino Linotype"/>
                <a:cs typeface="Palatino Linotype"/>
              </a:rPr>
              <a:t> </a:t>
            </a:r>
            <a:r>
              <a:rPr dirty="0" sz="3350" spc="-5" b="1">
                <a:latin typeface="Palatino Linotype"/>
                <a:cs typeface="Palatino Linotype"/>
              </a:rPr>
              <a:t>and</a:t>
            </a:r>
            <a:r>
              <a:rPr dirty="0" sz="3350" spc="65" b="1">
                <a:latin typeface="Palatino Linotype"/>
                <a:cs typeface="Palatino Linotype"/>
              </a:rPr>
              <a:t> </a:t>
            </a:r>
            <a:r>
              <a:rPr dirty="0" sz="3350" spc="20" b="1">
                <a:latin typeface="Palatino Linotype"/>
                <a:cs typeface="Palatino Linotype"/>
              </a:rPr>
              <a:t>Problem </a:t>
            </a:r>
            <a:r>
              <a:rPr dirty="0" sz="3350" spc="-825" b="1">
                <a:latin typeface="Palatino Linotype"/>
                <a:cs typeface="Palatino Linotype"/>
              </a:rPr>
              <a:t> </a:t>
            </a:r>
            <a:r>
              <a:rPr dirty="0" sz="3350" spc="20" b="1">
                <a:latin typeface="Palatino Linotype"/>
                <a:cs typeface="Palatino Linotype"/>
              </a:rPr>
              <a:t>Statement</a:t>
            </a:r>
            <a:endParaRPr sz="335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38" y="1714386"/>
            <a:ext cx="9812020" cy="8575040"/>
            <a:chOff x="1238" y="1714386"/>
            <a:chExt cx="9812020" cy="8575040"/>
          </a:xfrm>
        </p:grpSpPr>
        <p:sp>
          <p:nvSpPr>
            <p:cNvPr id="3" name="object 3"/>
            <p:cNvSpPr/>
            <p:nvPr/>
          </p:nvSpPr>
          <p:spPr>
            <a:xfrm>
              <a:off x="1456214" y="8051997"/>
              <a:ext cx="2982595" cy="2237105"/>
            </a:xfrm>
            <a:custGeom>
              <a:avLst/>
              <a:gdLst/>
              <a:ahLst/>
              <a:cxnLst/>
              <a:rect l="l" t="t" r="r" b="b"/>
              <a:pathLst>
                <a:path w="2982595" h="2237104">
                  <a:moveTo>
                    <a:pt x="2982435" y="2236850"/>
                  </a:moveTo>
                  <a:lnTo>
                    <a:pt x="1489931" y="2236850"/>
                  </a:lnTo>
                  <a:lnTo>
                    <a:pt x="0" y="746442"/>
                  </a:lnTo>
                  <a:lnTo>
                    <a:pt x="746251" y="0"/>
                  </a:lnTo>
                  <a:lnTo>
                    <a:pt x="2982435" y="2236850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38" y="8837205"/>
              <a:ext cx="1451610" cy="1452245"/>
            </a:xfrm>
            <a:custGeom>
              <a:avLst/>
              <a:gdLst/>
              <a:ahLst/>
              <a:cxnLst/>
              <a:rect l="l" t="t" r="r" b="b"/>
              <a:pathLst>
                <a:path w="1451610" h="1452245">
                  <a:moveTo>
                    <a:pt x="1451261" y="1451642"/>
                  </a:moveTo>
                  <a:lnTo>
                    <a:pt x="0" y="1451642"/>
                  </a:lnTo>
                  <a:lnTo>
                    <a:pt x="0" y="0"/>
                  </a:lnTo>
                  <a:lnTo>
                    <a:pt x="1451261" y="1451642"/>
                  </a:lnTo>
                  <a:close/>
                </a:path>
              </a:pathLst>
            </a:custGeom>
            <a:solidFill>
              <a:srgbClr val="7CA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38" y="5850198"/>
              <a:ext cx="1455420" cy="2912110"/>
            </a:xfrm>
            <a:custGeom>
              <a:avLst/>
              <a:gdLst/>
              <a:ahLst/>
              <a:cxnLst/>
              <a:rect l="l" t="t" r="r" b="b"/>
              <a:pathLst>
                <a:path w="1455420" h="2912109">
                  <a:moveTo>
                    <a:pt x="0" y="2912048"/>
                  </a:moveTo>
                  <a:lnTo>
                    <a:pt x="0" y="0"/>
                  </a:lnTo>
                  <a:lnTo>
                    <a:pt x="1454976" y="1455357"/>
                  </a:lnTo>
                  <a:lnTo>
                    <a:pt x="0" y="2912048"/>
                  </a:lnTo>
                  <a:close/>
                </a:path>
              </a:pathLst>
            </a:custGeom>
            <a:solidFill>
              <a:srgbClr val="4494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1320" y="1714386"/>
              <a:ext cx="9641840" cy="8463915"/>
            </a:xfrm>
            <a:custGeom>
              <a:avLst/>
              <a:gdLst/>
              <a:ahLst/>
              <a:cxnLst/>
              <a:rect l="l" t="t" r="r" b="b"/>
              <a:pathLst>
                <a:path w="9641840" h="8463915">
                  <a:moveTo>
                    <a:pt x="9637142" y="8463694"/>
                  </a:moveTo>
                  <a:lnTo>
                    <a:pt x="4293" y="8463694"/>
                  </a:lnTo>
                  <a:lnTo>
                    <a:pt x="0" y="8459047"/>
                  </a:lnTo>
                  <a:lnTo>
                    <a:pt x="0" y="4646"/>
                  </a:lnTo>
                  <a:lnTo>
                    <a:pt x="4293" y="0"/>
                  </a:lnTo>
                  <a:lnTo>
                    <a:pt x="9637142" y="0"/>
                  </a:lnTo>
                  <a:lnTo>
                    <a:pt x="9641436" y="4646"/>
                  </a:lnTo>
                  <a:lnTo>
                    <a:pt x="9641436" y="10250"/>
                  </a:lnTo>
                  <a:lnTo>
                    <a:pt x="9470" y="10250"/>
                  </a:lnTo>
                  <a:lnTo>
                    <a:pt x="9470" y="20500"/>
                  </a:lnTo>
                  <a:lnTo>
                    <a:pt x="18941" y="20500"/>
                  </a:lnTo>
                  <a:lnTo>
                    <a:pt x="18941" y="8443194"/>
                  </a:lnTo>
                  <a:lnTo>
                    <a:pt x="9470" y="8443194"/>
                  </a:lnTo>
                  <a:lnTo>
                    <a:pt x="9470" y="8453444"/>
                  </a:lnTo>
                  <a:lnTo>
                    <a:pt x="9641436" y="8453444"/>
                  </a:lnTo>
                  <a:lnTo>
                    <a:pt x="9641436" y="8459047"/>
                  </a:lnTo>
                  <a:lnTo>
                    <a:pt x="9637142" y="8463694"/>
                  </a:lnTo>
                  <a:close/>
                </a:path>
                <a:path w="9641840" h="8463915">
                  <a:moveTo>
                    <a:pt x="18941" y="20500"/>
                  </a:moveTo>
                  <a:lnTo>
                    <a:pt x="9470" y="20500"/>
                  </a:lnTo>
                  <a:lnTo>
                    <a:pt x="9470" y="10250"/>
                  </a:lnTo>
                  <a:lnTo>
                    <a:pt x="18941" y="10250"/>
                  </a:lnTo>
                  <a:lnTo>
                    <a:pt x="18941" y="20500"/>
                  </a:lnTo>
                  <a:close/>
                </a:path>
                <a:path w="9641840" h="8463915">
                  <a:moveTo>
                    <a:pt x="9622494" y="20500"/>
                  </a:moveTo>
                  <a:lnTo>
                    <a:pt x="18941" y="20500"/>
                  </a:lnTo>
                  <a:lnTo>
                    <a:pt x="18941" y="10250"/>
                  </a:lnTo>
                  <a:lnTo>
                    <a:pt x="9622494" y="10250"/>
                  </a:lnTo>
                  <a:lnTo>
                    <a:pt x="9622494" y="20500"/>
                  </a:lnTo>
                  <a:close/>
                </a:path>
                <a:path w="9641840" h="8463915">
                  <a:moveTo>
                    <a:pt x="9631965" y="8453444"/>
                  </a:moveTo>
                  <a:lnTo>
                    <a:pt x="9622494" y="8453444"/>
                  </a:lnTo>
                  <a:lnTo>
                    <a:pt x="9622494" y="10250"/>
                  </a:lnTo>
                  <a:lnTo>
                    <a:pt x="9631965" y="10250"/>
                  </a:lnTo>
                  <a:lnTo>
                    <a:pt x="9631965" y="20500"/>
                  </a:lnTo>
                  <a:lnTo>
                    <a:pt x="9641436" y="20500"/>
                  </a:lnTo>
                  <a:lnTo>
                    <a:pt x="9641436" y="8443194"/>
                  </a:lnTo>
                  <a:lnTo>
                    <a:pt x="9631965" y="8443194"/>
                  </a:lnTo>
                  <a:lnTo>
                    <a:pt x="9631965" y="8453444"/>
                  </a:lnTo>
                  <a:close/>
                </a:path>
                <a:path w="9641840" h="8463915">
                  <a:moveTo>
                    <a:pt x="9641436" y="20500"/>
                  </a:moveTo>
                  <a:lnTo>
                    <a:pt x="9631965" y="20500"/>
                  </a:lnTo>
                  <a:lnTo>
                    <a:pt x="9631965" y="10250"/>
                  </a:lnTo>
                  <a:lnTo>
                    <a:pt x="9641436" y="10250"/>
                  </a:lnTo>
                  <a:lnTo>
                    <a:pt x="9641436" y="20500"/>
                  </a:lnTo>
                  <a:close/>
                </a:path>
                <a:path w="9641840" h="8463915">
                  <a:moveTo>
                    <a:pt x="18941" y="8453444"/>
                  </a:moveTo>
                  <a:lnTo>
                    <a:pt x="9470" y="8453444"/>
                  </a:lnTo>
                  <a:lnTo>
                    <a:pt x="9470" y="8443194"/>
                  </a:lnTo>
                  <a:lnTo>
                    <a:pt x="18941" y="8443194"/>
                  </a:lnTo>
                  <a:lnTo>
                    <a:pt x="18941" y="8453444"/>
                  </a:lnTo>
                  <a:close/>
                </a:path>
                <a:path w="9641840" h="8463915">
                  <a:moveTo>
                    <a:pt x="9622494" y="8453444"/>
                  </a:moveTo>
                  <a:lnTo>
                    <a:pt x="18941" y="8453444"/>
                  </a:lnTo>
                  <a:lnTo>
                    <a:pt x="18941" y="8443194"/>
                  </a:lnTo>
                  <a:lnTo>
                    <a:pt x="9622494" y="8443194"/>
                  </a:lnTo>
                  <a:lnTo>
                    <a:pt x="9622494" y="8453444"/>
                  </a:lnTo>
                  <a:close/>
                </a:path>
                <a:path w="9641840" h="8463915">
                  <a:moveTo>
                    <a:pt x="9641436" y="8453444"/>
                  </a:moveTo>
                  <a:lnTo>
                    <a:pt x="9631965" y="8453444"/>
                  </a:lnTo>
                  <a:lnTo>
                    <a:pt x="9631965" y="8443194"/>
                  </a:lnTo>
                  <a:lnTo>
                    <a:pt x="9641436" y="8443194"/>
                  </a:lnTo>
                  <a:lnTo>
                    <a:pt x="9641436" y="8453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1911516" y="6441061"/>
            <a:ext cx="3848100" cy="66675"/>
          </a:xfrm>
          <a:custGeom>
            <a:avLst/>
            <a:gdLst/>
            <a:ahLst/>
            <a:cxnLst/>
            <a:rect l="l" t="t" r="r" b="b"/>
            <a:pathLst>
              <a:path w="3848100" h="66675">
                <a:moveTo>
                  <a:pt x="3848099" y="66674"/>
                </a:moveTo>
                <a:lnTo>
                  <a:pt x="38087" y="66674"/>
                </a:lnTo>
                <a:lnTo>
                  <a:pt x="23258" y="64050"/>
                </a:lnTo>
                <a:lnTo>
                  <a:pt x="11152" y="56899"/>
                </a:lnTo>
                <a:lnTo>
                  <a:pt x="2991" y="46301"/>
                </a:lnTo>
                <a:lnTo>
                  <a:pt x="0" y="33337"/>
                </a:lnTo>
                <a:lnTo>
                  <a:pt x="2991" y="20372"/>
                </a:lnTo>
                <a:lnTo>
                  <a:pt x="11152" y="9774"/>
                </a:lnTo>
                <a:lnTo>
                  <a:pt x="23258" y="2623"/>
                </a:lnTo>
                <a:lnTo>
                  <a:pt x="38086" y="0"/>
                </a:lnTo>
                <a:lnTo>
                  <a:pt x="3848099" y="0"/>
                </a:lnTo>
                <a:lnTo>
                  <a:pt x="3848099" y="66674"/>
                </a:lnTo>
                <a:close/>
              </a:path>
            </a:pathLst>
          </a:custGeom>
          <a:solidFill>
            <a:srgbClr val="7CA6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/>
          <p:cNvGrpSpPr/>
          <p:nvPr/>
        </p:nvGrpSpPr>
        <p:grpSpPr>
          <a:xfrm>
            <a:off x="10353875" y="6622036"/>
            <a:ext cx="7267575" cy="3648075"/>
            <a:chOff x="10353875" y="6622036"/>
            <a:chExt cx="7267575" cy="36480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5961" y="9501110"/>
              <a:ext cx="1795748" cy="1645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3875" y="6622036"/>
              <a:ext cx="7267574" cy="364807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900326" y="63791"/>
            <a:ext cx="2177415" cy="615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heavy" sz="3850" spc="20">
                <a:uFill>
                  <a:solidFill>
                    <a:srgbClr val="7CA654"/>
                  </a:solidFill>
                </a:uFill>
                <a:latin typeface="Arial MT"/>
                <a:cs typeface="Arial MT"/>
              </a:rPr>
              <a:t>Flowchart</a:t>
            </a:r>
            <a:endParaRPr sz="385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1366" y="937780"/>
            <a:ext cx="5372099" cy="561974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39721" y="214730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9721" y="2918444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19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9721" y="3535355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9721" y="415226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9721" y="4769177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39721" y="5386088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39721" y="6002999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39721" y="661991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39721" y="7236821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9721" y="785373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39721" y="847064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721" y="8933326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9721" y="9396010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9721" y="9858693"/>
            <a:ext cx="45720" cy="45720"/>
          </a:xfrm>
          <a:custGeom>
            <a:avLst/>
            <a:gdLst/>
            <a:ahLst/>
            <a:cxnLst/>
            <a:rect l="l" t="t" r="r" b="b"/>
            <a:pathLst>
              <a:path w="45720" h="45720">
                <a:moveTo>
                  <a:pt x="45361" y="45361"/>
                </a:moveTo>
                <a:lnTo>
                  <a:pt x="0" y="45361"/>
                </a:lnTo>
                <a:lnTo>
                  <a:pt x="0" y="0"/>
                </a:lnTo>
                <a:lnTo>
                  <a:pt x="45361" y="0"/>
                </a:lnTo>
                <a:lnTo>
                  <a:pt x="45361" y="45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8620" y="709047"/>
            <a:ext cx="9605645" cy="9416415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70"/>
              </a:spcBef>
            </a:pPr>
            <a:r>
              <a:rPr dirty="0" sz="1200" spc="10" b="1">
                <a:latin typeface="Arial"/>
                <a:cs typeface="Arial"/>
              </a:rPr>
              <a:t>GeoVisionPro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revolutionizes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geological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exploration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at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drill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rock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sites.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35">
                <a:latin typeface="Lucida Sans Unicode"/>
                <a:cs typeface="Lucida Sans Unicode"/>
              </a:rPr>
              <a:t>With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powerful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AI-driven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technology,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it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35" b="1">
                <a:latin typeface="Arial"/>
                <a:cs typeface="Arial"/>
              </a:rPr>
              <a:t>automates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60" b="1">
                <a:latin typeface="Arial"/>
                <a:cs typeface="Arial"/>
              </a:rPr>
              <a:t>the</a:t>
            </a:r>
            <a:r>
              <a:rPr dirty="0" sz="1200" spc="-40" b="1">
                <a:latin typeface="Arial"/>
                <a:cs typeface="Arial"/>
              </a:rPr>
              <a:t> </a:t>
            </a:r>
            <a:r>
              <a:rPr dirty="0" sz="1200" spc="15" b="1">
                <a:latin typeface="Arial"/>
                <a:cs typeface="Arial"/>
              </a:rPr>
              <a:t>rock </a:t>
            </a:r>
            <a:r>
              <a:rPr dirty="0" sz="1200" spc="20" b="1">
                <a:latin typeface="Arial"/>
                <a:cs typeface="Arial"/>
              </a:rPr>
              <a:t> </a:t>
            </a:r>
            <a:r>
              <a:rPr dirty="0" sz="1200" spc="45" b="1">
                <a:latin typeface="Arial"/>
                <a:cs typeface="Arial"/>
              </a:rPr>
              <a:t>detection </a:t>
            </a:r>
            <a:r>
              <a:rPr dirty="0" sz="1200" spc="-5" b="1">
                <a:latin typeface="Arial"/>
                <a:cs typeface="Arial"/>
              </a:rPr>
              <a:t>process</a:t>
            </a:r>
            <a:r>
              <a:rPr dirty="0" sz="1200" spc="-5">
                <a:latin typeface="Lucida Sans Unicode"/>
                <a:cs typeface="Lucida Sans Unicode"/>
              </a:rPr>
              <a:t>, saving </a:t>
            </a:r>
            <a:r>
              <a:rPr dirty="0" sz="1200" spc="10">
                <a:latin typeface="Lucida Sans Unicode"/>
                <a:cs typeface="Lucida Sans Unicode"/>
              </a:rPr>
              <a:t>time and </a:t>
            </a:r>
            <a:r>
              <a:rPr dirty="0" sz="1200">
                <a:latin typeface="Lucida Sans Unicode"/>
                <a:cs typeface="Lucida Sans Unicode"/>
              </a:rPr>
              <a:t>enhancing </a:t>
            </a:r>
            <a:r>
              <a:rPr dirty="0" sz="1200" spc="20">
                <a:latin typeface="Lucida Sans Unicode"/>
                <a:cs typeface="Lucida Sans Unicode"/>
              </a:rPr>
              <a:t>accuracy. </a:t>
            </a:r>
            <a:r>
              <a:rPr dirty="0" sz="1200">
                <a:latin typeface="Lucida Sans Unicode"/>
                <a:cs typeface="Lucida Sans Unicode"/>
              </a:rPr>
              <a:t>Geologists </a:t>
            </a:r>
            <a:r>
              <a:rPr dirty="0" sz="1200" spc="25">
                <a:latin typeface="Lucida Sans Unicode"/>
                <a:cs typeface="Lucida Sans Unicode"/>
              </a:rPr>
              <a:t>can </a:t>
            </a:r>
            <a:r>
              <a:rPr dirty="0" sz="1200" spc="15" b="1">
                <a:latin typeface="Arial"/>
                <a:cs typeface="Arial"/>
              </a:rPr>
              <a:t>easily </a:t>
            </a:r>
            <a:r>
              <a:rPr dirty="0" sz="1200" spc="-5" b="1">
                <a:latin typeface="Arial"/>
                <a:cs typeface="Arial"/>
              </a:rPr>
              <a:t>scan, </a:t>
            </a:r>
            <a:r>
              <a:rPr dirty="0" sz="1200" spc="20" b="1">
                <a:latin typeface="Arial"/>
                <a:cs typeface="Arial"/>
              </a:rPr>
              <a:t>analyze, </a:t>
            </a:r>
            <a:r>
              <a:rPr dirty="0" sz="1200" spc="30" b="1">
                <a:latin typeface="Arial"/>
                <a:cs typeface="Arial"/>
              </a:rPr>
              <a:t>and </a:t>
            </a:r>
            <a:r>
              <a:rPr dirty="0" sz="1200" spc="45" b="1">
                <a:latin typeface="Arial"/>
                <a:cs typeface="Arial"/>
              </a:rPr>
              <a:t>identify </a:t>
            </a:r>
            <a:r>
              <a:rPr dirty="0" sz="1200" spc="15" b="1">
                <a:latin typeface="Arial"/>
                <a:cs typeface="Arial"/>
              </a:rPr>
              <a:t>rock </a:t>
            </a:r>
            <a:r>
              <a:rPr dirty="0" sz="1200" spc="10" b="1">
                <a:latin typeface="Arial"/>
                <a:cs typeface="Arial"/>
              </a:rPr>
              <a:t>samples </a:t>
            </a:r>
            <a:r>
              <a:rPr dirty="0" sz="1200" spc="-10" b="1">
                <a:latin typeface="Arial"/>
                <a:cs typeface="Arial"/>
              </a:rPr>
              <a:t>using 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30" b="1">
                <a:latin typeface="Arial"/>
                <a:cs typeface="Arial"/>
              </a:rPr>
              <a:t>advanced </a:t>
            </a:r>
            <a:r>
              <a:rPr dirty="0" sz="1200" spc="15" b="1">
                <a:latin typeface="Arial"/>
                <a:cs typeface="Arial"/>
              </a:rPr>
              <a:t>algorithms</a:t>
            </a:r>
            <a:r>
              <a:rPr dirty="0" sz="1200" spc="15">
                <a:latin typeface="Lucida Sans Unicode"/>
                <a:cs typeface="Lucida Sans Unicode"/>
              </a:rPr>
              <a:t>. </a:t>
            </a:r>
            <a:r>
              <a:rPr dirty="0" sz="1200" spc="-10">
                <a:latin typeface="Lucida Sans Unicode"/>
                <a:cs typeface="Lucida Sans Unicode"/>
              </a:rPr>
              <a:t>The </a:t>
            </a:r>
            <a:r>
              <a:rPr dirty="0" sz="1200" spc="15">
                <a:latin typeface="Lucida Sans Unicode"/>
                <a:cs typeface="Lucida Sans Unicode"/>
              </a:rPr>
              <a:t>Global </a:t>
            </a:r>
            <a:r>
              <a:rPr dirty="0" sz="1200" spc="5">
                <a:latin typeface="Lucida Sans Unicode"/>
                <a:cs typeface="Lucida Sans Unicode"/>
              </a:rPr>
              <a:t>Geological </a:t>
            </a:r>
            <a:r>
              <a:rPr dirty="0" sz="1200" spc="30">
                <a:latin typeface="Lucida Sans Unicode"/>
                <a:cs typeface="Lucida Sans Unicode"/>
              </a:rPr>
              <a:t>Map </a:t>
            </a:r>
            <a:r>
              <a:rPr dirty="0" sz="1200" spc="5">
                <a:latin typeface="Lucida Sans Unicode"/>
                <a:cs typeface="Lucida Sans Unicode"/>
              </a:rPr>
              <a:t>allows </a:t>
            </a:r>
            <a:r>
              <a:rPr dirty="0" sz="1200">
                <a:latin typeface="Lucida Sans Unicode"/>
                <a:cs typeface="Lucida Sans Unicode"/>
              </a:rPr>
              <a:t>users </a:t>
            </a:r>
            <a:r>
              <a:rPr dirty="0" sz="1200" spc="30">
                <a:latin typeface="Lucida Sans Unicode"/>
                <a:cs typeface="Lucida Sans Unicode"/>
              </a:rPr>
              <a:t>to </a:t>
            </a:r>
            <a:r>
              <a:rPr dirty="0" sz="1200" spc="15" b="1">
                <a:latin typeface="Arial"/>
                <a:cs typeface="Arial"/>
              </a:rPr>
              <a:t>share </a:t>
            </a:r>
            <a:r>
              <a:rPr dirty="0" sz="1200" spc="40" b="1">
                <a:latin typeface="Arial"/>
                <a:cs typeface="Arial"/>
              </a:rPr>
              <a:t>drill </a:t>
            </a:r>
            <a:r>
              <a:rPr dirty="0" sz="1200" spc="20" b="1">
                <a:latin typeface="Arial"/>
                <a:cs typeface="Arial"/>
              </a:rPr>
              <a:t>locations </a:t>
            </a:r>
            <a:r>
              <a:rPr dirty="0" sz="1200" spc="30" b="1">
                <a:latin typeface="Arial"/>
                <a:cs typeface="Arial"/>
              </a:rPr>
              <a:t>and </a:t>
            </a:r>
            <a:r>
              <a:rPr dirty="0" sz="1200" spc="15" b="1">
                <a:latin typeface="Arial"/>
                <a:cs typeface="Arial"/>
              </a:rPr>
              <a:t>rock </a:t>
            </a:r>
            <a:r>
              <a:rPr dirty="0" sz="1200" b="1">
                <a:latin typeface="Arial"/>
                <a:cs typeface="Arial"/>
              </a:rPr>
              <a:t>findings</a:t>
            </a:r>
            <a:r>
              <a:rPr dirty="0" sz="1200">
                <a:latin typeface="Lucida Sans Unicode"/>
                <a:cs typeface="Lucida Sans Unicode"/>
              </a:rPr>
              <a:t>, fostering </a:t>
            </a:r>
            <a:r>
              <a:rPr dirty="0" sz="1200" spc="15">
                <a:latin typeface="Lucida Sans Unicode"/>
                <a:cs typeface="Lucida Sans Unicode"/>
              </a:rPr>
              <a:t>collaboration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and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data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integrity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through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blockchain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technology.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20">
                <a:latin typeface="Lucida Sans Unicode"/>
                <a:cs typeface="Lucida Sans Unicode"/>
              </a:rPr>
              <a:t>It's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the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ultimate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tool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for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geologists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30">
                <a:latin typeface="Lucida Sans Unicode"/>
                <a:cs typeface="Lucida Sans Unicode"/>
              </a:rPr>
              <a:t>to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streamline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their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work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and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25">
                <a:latin typeface="Lucida Sans Unicode"/>
                <a:cs typeface="Lucida Sans Unicode"/>
              </a:rPr>
              <a:t>connect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with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a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global</a:t>
            </a:r>
            <a:r>
              <a:rPr dirty="0" sz="1200" spc="-90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community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 spc="15">
                <a:latin typeface="Lucida Sans Unicode"/>
                <a:cs typeface="Lucida Sans Unicode"/>
              </a:rPr>
              <a:t>of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rock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enthusiasts.</a:t>
            </a:r>
            <a:endParaRPr sz="1200">
              <a:latin typeface="Lucida Sans Unicode"/>
              <a:cs typeface="Lucida Sans Unicode"/>
            </a:endParaRPr>
          </a:p>
          <a:p>
            <a:pPr marL="153670">
              <a:lnSpc>
                <a:spcPct val="100000"/>
              </a:lnSpc>
              <a:spcBef>
                <a:spcPts val="795"/>
              </a:spcBef>
            </a:pPr>
            <a:r>
              <a:rPr dirty="0" sz="2000" spc="40" b="1" i="1">
                <a:latin typeface="Arial"/>
                <a:cs typeface="Arial"/>
              </a:rPr>
              <a:t>Features</a:t>
            </a:r>
            <a:r>
              <a:rPr dirty="0" sz="2000" spc="-95" b="1" i="1">
                <a:latin typeface="Arial"/>
                <a:cs typeface="Arial"/>
              </a:rPr>
              <a:t> </a:t>
            </a:r>
            <a:r>
              <a:rPr dirty="0" sz="2000" spc="65" b="1" i="1">
                <a:latin typeface="Arial"/>
                <a:cs typeface="Arial"/>
              </a:rPr>
              <a:t>of</a:t>
            </a:r>
            <a:r>
              <a:rPr dirty="0" sz="2000" spc="-95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GeoVisionPro</a:t>
            </a:r>
            <a:r>
              <a:rPr dirty="0" sz="2000" spc="-90" b="1" i="1">
                <a:latin typeface="Arial"/>
                <a:cs typeface="Arial"/>
              </a:rPr>
              <a:t> </a:t>
            </a:r>
            <a:r>
              <a:rPr dirty="0" sz="2000" spc="-114" b="1" i="1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33045" marR="81915">
              <a:lnSpc>
                <a:spcPts val="1210"/>
              </a:lnSpc>
              <a:spcBef>
                <a:spcPts val="409"/>
              </a:spcBef>
            </a:pPr>
            <a:r>
              <a:rPr dirty="0" sz="1050" spc="10" b="1" i="1">
                <a:latin typeface="Arial"/>
                <a:cs typeface="Arial"/>
              </a:rPr>
              <a:t>Core </a:t>
            </a:r>
            <a:r>
              <a:rPr dirty="0" sz="1050" spc="25" b="1" i="1">
                <a:latin typeface="Arial"/>
                <a:cs typeface="Arial"/>
              </a:rPr>
              <a:t>Sample </a:t>
            </a:r>
            <a:r>
              <a:rPr dirty="0" sz="1050" spc="-5" b="1" i="1">
                <a:latin typeface="Arial"/>
                <a:cs typeface="Arial"/>
              </a:rPr>
              <a:t>Analysis: </a:t>
            </a:r>
            <a:r>
              <a:rPr dirty="0" sz="1050">
                <a:latin typeface="Lucida Sans Unicode"/>
                <a:cs typeface="Lucida Sans Unicode"/>
              </a:rPr>
              <a:t>Our </a:t>
            </a:r>
            <a:r>
              <a:rPr dirty="0" sz="1050" spc="10">
                <a:latin typeface="Lucida Sans Unicode"/>
                <a:cs typeface="Lucida Sans Unicode"/>
              </a:rPr>
              <a:t>app </a:t>
            </a:r>
            <a:r>
              <a:rPr dirty="0" sz="1050" spc="5">
                <a:latin typeface="Lucida Sans Unicode"/>
                <a:cs typeface="Lucida Sans Unicode"/>
              </a:rPr>
              <a:t>offers </a:t>
            </a:r>
            <a:r>
              <a:rPr dirty="0" sz="1050" spc="15" b="1">
                <a:latin typeface="Arial"/>
                <a:cs typeface="Arial"/>
              </a:rPr>
              <a:t>comprehensive core sample </a:t>
            </a:r>
            <a:r>
              <a:rPr dirty="0" sz="1050" spc="-5" b="1">
                <a:latin typeface="Arial"/>
                <a:cs typeface="Arial"/>
              </a:rPr>
              <a:t>analysis </a:t>
            </a:r>
            <a:r>
              <a:rPr dirty="0" sz="1050" spc="30">
                <a:latin typeface="Lucida Sans Unicode"/>
                <a:cs typeface="Lucida Sans Unicode"/>
              </a:rPr>
              <a:t>by </a:t>
            </a:r>
            <a:r>
              <a:rPr dirty="0" sz="1050" spc="-30">
                <a:latin typeface="Lucida Sans Unicode"/>
                <a:cs typeface="Lucida Sans Unicode"/>
              </a:rPr>
              <a:t>utilizing </a:t>
            </a:r>
            <a:r>
              <a:rPr dirty="0" sz="1050" spc="10">
                <a:latin typeface="Lucida Sans Unicode"/>
                <a:cs typeface="Lucida Sans Unicode"/>
              </a:rPr>
              <a:t>computer </a:t>
            </a:r>
            <a:r>
              <a:rPr dirty="0" sz="1050" spc="-5">
                <a:latin typeface="Lucida Sans Unicode"/>
                <a:cs typeface="Lucida Sans Unicode"/>
              </a:rPr>
              <a:t>vision </a:t>
            </a:r>
            <a:r>
              <a:rPr dirty="0" sz="1050">
                <a:latin typeface="Lucida Sans Unicode"/>
                <a:cs typeface="Lucida Sans Unicode"/>
              </a:rPr>
              <a:t>techniques. </a:t>
            </a:r>
            <a:r>
              <a:rPr dirty="0" sz="1050" spc="20">
                <a:latin typeface="Lucida Sans Unicode"/>
                <a:cs typeface="Lucida Sans Unicode"/>
              </a:rPr>
              <a:t>It </a:t>
            </a:r>
            <a:r>
              <a:rPr dirty="0" sz="1050">
                <a:latin typeface="Lucida Sans Unicode"/>
                <a:cs typeface="Lucida Sans Unicode"/>
              </a:rPr>
              <a:t>identifies </a:t>
            </a:r>
            <a:r>
              <a:rPr dirty="0" sz="1050" spc="5">
                <a:latin typeface="Lucida Sans Unicode"/>
                <a:cs typeface="Lucida Sans Unicode"/>
              </a:rPr>
              <a:t>and </a:t>
            </a:r>
            <a:r>
              <a:rPr dirty="0" sz="1050" spc="-5" b="1">
                <a:latin typeface="Arial"/>
                <a:cs typeface="Arial"/>
              </a:rPr>
              <a:t>classifies </a:t>
            </a:r>
            <a:r>
              <a:rPr dirty="0" sz="105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rock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types,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recognizes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discontinuities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such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as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fractures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faults,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assesses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characteristics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like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grain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40">
                <a:latin typeface="Lucida Sans Unicode"/>
                <a:cs typeface="Lucida Sans Unicode"/>
              </a:rPr>
              <a:t>size,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color,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sorting,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packing, </a:t>
            </a:r>
            <a:r>
              <a:rPr dirty="0" sz="1050" spc="-2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compactness, </a:t>
            </a:r>
            <a:r>
              <a:rPr dirty="0" sz="1050" spc="-10">
                <a:latin typeface="Lucida Sans Unicode"/>
                <a:cs typeface="Lucida Sans Unicode"/>
              </a:rPr>
              <a:t>roundness, </a:t>
            </a:r>
            <a:r>
              <a:rPr dirty="0" sz="1050" spc="-5">
                <a:latin typeface="Lucida Sans Unicode"/>
                <a:cs typeface="Lucida Sans Unicode"/>
              </a:rPr>
              <a:t>luster, </a:t>
            </a:r>
            <a:r>
              <a:rPr dirty="0" sz="1050" spc="5">
                <a:latin typeface="Lucida Sans Unicode"/>
                <a:cs typeface="Lucida Sans Unicode"/>
              </a:rPr>
              <a:t>and specific </a:t>
            </a:r>
            <a:r>
              <a:rPr dirty="0" sz="1050" spc="-5">
                <a:latin typeface="Lucida Sans Unicode"/>
                <a:cs typeface="Lucida Sans Unicode"/>
              </a:rPr>
              <a:t>gravity. </a:t>
            </a:r>
            <a:r>
              <a:rPr dirty="0" sz="1050" spc="5">
                <a:latin typeface="Lucida Sans Unicode"/>
                <a:cs typeface="Lucida Sans Unicode"/>
              </a:rPr>
              <a:t>Users </a:t>
            </a:r>
            <a:r>
              <a:rPr dirty="0" sz="1050" spc="15">
                <a:latin typeface="Lucida Sans Unicode"/>
                <a:cs typeface="Lucida Sans Unicode"/>
              </a:rPr>
              <a:t>can </a:t>
            </a:r>
            <a:r>
              <a:rPr dirty="0" sz="1050" spc="10">
                <a:latin typeface="Lucida Sans Unicode"/>
                <a:cs typeface="Lucida Sans Unicode"/>
              </a:rPr>
              <a:t>access </a:t>
            </a:r>
            <a:r>
              <a:rPr dirty="0" sz="1050" spc="35" b="1">
                <a:latin typeface="Arial"/>
                <a:cs typeface="Arial"/>
              </a:rPr>
              <a:t>real-time </a:t>
            </a:r>
            <a:r>
              <a:rPr dirty="0" sz="1050" spc="-5" b="1">
                <a:latin typeface="Arial"/>
                <a:cs typeface="Arial"/>
              </a:rPr>
              <a:t>analysis </a:t>
            </a:r>
            <a:r>
              <a:rPr dirty="0" sz="1050" b="1">
                <a:latin typeface="Arial"/>
                <a:cs typeface="Arial"/>
              </a:rPr>
              <a:t>results</a:t>
            </a:r>
            <a:r>
              <a:rPr dirty="0" sz="1050">
                <a:latin typeface="Lucida Sans Unicode"/>
                <a:cs typeface="Lucida Sans Unicode"/>
              </a:rPr>
              <a:t>, </a:t>
            </a:r>
            <a:r>
              <a:rPr dirty="0" sz="1050" spc="10" b="1">
                <a:latin typeface="Arial"/>
                <a:cs typeface="Arial"/>
              </a:rPr>
              <a:t>providing </a:t>
            </a:r>
            <a:r>
              <a:rPr dirty="0" sz="1050" spc="30" b="1">
                <a:latin typeface="Arial"/>
                <a:cs typeface="Arial"/>
              </a:rPr>
              <a:t>immediate </a:t>
            </a:r>
            <a:r>
              <a:rPr dirty="0" sz="1050" spc="-5" b="1">
                <a:latin typeface="Arial"/>
                <a:cs typeface="Arial"/>
              </a:rPr>
              <a:t>insights </a:t>
            </a:r>
            <a:r>
              <a:rPr dirty="0" sz="1050" spc="30" b="1">
                <a:latin typeface="Arial"/>
                <a:cs typeface="Arial"/>
              </a:rPr>
              <a:t>into </a:t>
            </a:r>
            <a:r>
              <a:rPr dirty="0" sz="1050" spc="15" b="1">
                <a:latin typeface="Arial"/>
                <a:cs typeface="Arial"/>
              </a:rPr>
              <a:t>core </a:t>
            </a:r>
            <a:r>
              <a:rPr dirty="0" sz="1050" spc="2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samples'</a:t>
            </a:r>
            <a:r>
              <a:rPr dirty="0" sz="1050" spc="-5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properties.</a:t>
            </a:r>
            <a:endParaRPr sz="1050">
              <a:latin typeface="Arial"/>
              <a:cs typeface="Arial"/>
            </a:endParaRPr>
          </a:p>
          <a:p>
            <a:pPr marL="233045" marR="65405">
              <a:lnSpc>
                <a:spcPts val="1210"/>
              </a:lnSpc>
              <a:spcBef>
                <a:spcPts val="1235"/>
              </a:spcBef>
            </a:pPr>
            <a:r>
              <a:rPr dirty="0" sz="1050" spc="35" b="1" i="1">
                <a:latin typeface="Arial"/>
                <a:cs typeface="Arial"/>
              </a:rPr>
              <a:t>Virtual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40" b="1" i="1">
                <a:latin typeface="Arial"/>
                <a:cs typeface="Arial"/>
              </a:rPr>
              <a:t>3D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10" b="1" i="1">
                <a:latin typeface="Arial"/>
                <a:cs typeface="Arial"/>
              </a:rPr>
              <a:t>Projection: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provides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 b="1">
                <a:latin typeface="Arial"/>
                <a:cs typeface="Arial"/>
              </a:rPr>
              <a:t>unique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virtual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reality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experience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by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creating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40" b="1">
                <a:latin typeface="Arial"/>
                <a:cs typeface="Arial"/>
              </a:rPr>
              <a:t>3D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projections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rock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samples</a:t>
            </a:r>
            <a:r>
              <a:rPr dirty="0" sz="1050" spc="-5">
                <a:latin typeface="Lucida Sans Unicode"/>
                <a:cs typeface="Lucida Sans Unicode"/>
              </a:rPr>
              <a:t>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These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projections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allow 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users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 b="1">
                <a:latin typeface="Arial"/>
                <a:cs typeface="Arial"/>
              </a:rPr>
              <a:t>explore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interact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with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rocks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in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virtual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environment</a:t>
            </a:r>
            <a:r>
              <a:rPr dirty="0" sz="1050" spc="20">
                <a:latin typeface="Lucida Sans Unicode"/>
                <a:cs typeface="Lucida Sans Unicode"/>
              </a:rPr>
              <a:t>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35">
                <a:latin typeface="Lucida Sans Unicode"/>
                <a:cs typeface="Lucida Sans Unicode"/>
              </a:rPr>
              <a:t>making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easier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visualize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understand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their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features,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including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fractures, </a:t>
            </a:r>
            <a:r>
              <a:rPr dirty="0" sz="1050" spc="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joints,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more.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This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feature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enhances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geological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research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education.</a:t>
            </a:r>
            <a:endParaRPr sz="1050">
              <a:latin typeface="Lucida Sans Unicode"/>
              <a:cs typeface="Lucida Sans Unicode"/>
            </a:endParaRPr>
          </a:p>
          <a:p>
            <a:pPr marL="233045" marR="250825">
              <a:lnSpc>
                <a:spcPts val="1210"/>
              </a:lnSpc>
              <a:spcBef>
                <a:spcPts val="1225"/>
              </a:spcBef>
            </a:pPr>
            <a:r>
              <a:rPr dirty="0" sz="1050" spc="35" b="1" i="1">
                <a:latin typeface="Arial"/>
                <a:cs typeface="Arial"/>
              </a:rPr>
              <a:t>Virtual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25" b="1" i="1">
                <a:latin typeface="Arial"/>
                <a:cs typeface="Arial"/>
              </a:rPr>
              <a:t>Drill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15" b="1" i="1">
                <a:latin typeface="Arial"/>
                <a:cs typeface="Arial"/>
              </a:rPr>
              <a:t>Library: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35">
                <a:latin typeface="Lucida Sans Unicode"/>
                <a:cs typeface="Lucida Sans Unicode"/>
              </a:rPr>
              <a:t>We've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incorporated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virtual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drill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library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containing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vast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repository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information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about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rocks,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deposits,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research </a:t>
            </a:r>
            <a:r>
              <a:rPr dirty="0" sz="1050" spc="1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papers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from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around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world.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Geologists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 b="1">
                <a:latin typeface="Arial"/>
                <a:cs typeface="Arial"/>
              </a:rPr>
              <a:t>access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wealth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data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support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their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research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studies</a:t>
            </a:r>
            <a:r>
              <a:rPr dirty="0" sz="1050" spc="-5">
                <a:latin typeface="Lucida Sans Unicode"/>
                <a:cs typeface="Lucida Sans Unicode"/>
              </a:rPr>
              <a:t>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enhancing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their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knowledge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 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understanding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geological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phenomena.</a:t>
            </a:r>
            <a:endParaRPr sz="1050">
              <a:latin typeface="Lucida Sans Unicode"/>
              <a:cs typeface="Lucida Sans Unicode"/>
            </a:endParaRPr>
          </a:p>
          <a:p>
            <a:pPr marL="233045" marR="383540">
              <a:lnSpc>
                <a:spcPts val="1210"/>
              </a:lnSpc>
              <a:spcBef>
                <a:spcPts val="1230"/>
              </a:spcBef>
            </a:pPr>
            <a:r>
              <a:rPr dirty="0" sz="1050" spc="25" b="1" i="1">
                <a:latin typeface="Arial"/>
                <a:cs typeface="Arial"/>
              </a:rPr>
              <a:t>Global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10" b="1" i="1">
                <a:latin typeface="Arial"/>
                <a:cs typeface="Arial"/>
              </a:rPr>
              <a:t>Geological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40" b="1" i="1">
                <a:latin typeface="Arial"/>
                <a:cs typeface="Arial"/>
              </a:rPr>
              <a:t>Map: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global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map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that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serves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25" b="1">
                <a:latin typeface="Arial"/>
                <a:cs typeface="Arial"/>
              </a:rPr>
              <a:t>as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hub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for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geologists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connect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collaborate</a:t>
            </a:r>
            <a:r>
              <a:rPr dirty="0" sz="1050" spc="15">
                <a:latin typeface="Lucida Sans Unicode"/>
                <a:cs typeface="Lucida Sans Unicode"/>
              </a:rPr>
              <a:t>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Users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share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their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geological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findings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locate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map.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This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feature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fosters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knowledge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exchange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contributes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comprehensive </a:t>
            </a:r>
            <a:r>
              <a:rPr dirty="0" sz="1050" spc="2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database</a:t>
            </a:r>
            <a:r>
              <a:rPr dirty="0" sz="1050" spc="10">
                <a:latin typeface="Lucida Sans Unicode"/>
                <a:cs typeface="Lucida Sans Unicode"/>
              </a:rPr>
              <a:t>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benefiting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researchers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enthusiasts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worldwide.</a:t>
            </a:r>
            <a:endParaRPr sz="1050">
              <a:latin typeface="Lucida Sans Unicode"/>
              <a:cs typeface="Lucida Sans Unicode"/>
            </a:endParaRPr>
          </a:p>
          <a:p>
            <a:pPr algn="just" marL="233045" marR="71120">
              <a:lnSpc>
                <a:spcPts val="1210"/>
              </a:lnSpc>
              <a:spcBef>
                <a:spcPts val="1225"/>
              </a:spcBef>
            </a:pPr>
            <a:r>
              <a:rPr dirty="0" sz="1050" spc="15" b="1" i="1">
                <a:latin typeface="Arial"/>
                <a:cs typeface="Arial"/>
              </a:rPr>
              <a:t>Web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5" b="1" i="1">
                <a:latin typeface="Arial"/>
                <a:cs typeface="Arial"/>
              </a:rPr>
              <a:t>Scraping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25" b="1" i="1">
                <a:latin typeface="Arial"/>
                <a:cs typeface="Arial"/>
              </a:rPr>
              <a:t>Integration: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populate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virtual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drill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library,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we've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integrated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web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scraping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capabilities.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 b="1">
                <a:latin typeface="Arial"/>
                <a:cs typeface="Arial"/>
              </a:rPr>
              <a:t>collects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data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from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reputable </a:t>
            </a:r>
            <a:r>
              <a:rPr dirty="0" sz="1050" spc="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10" b="1">
                <a:latin typeface="Arial"/>
                <a:cs typeface="Arial"/>
              </a:rPr>
              <a:t>sources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like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40" b="1">
                <a:latin typeface="Arial"/>
                <a:cs typeface="Arial"/>
              </a:rPr>
              <a:t>Mindat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integrates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this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information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into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library</a:t>
            </a:r>
            <a:r>
              <a:rPr dirty="0" sz="1050" spc="15">
                <a:latin typeface="Lucida Sans Unicode"/>
                <a:cs typeface="Lucida Sans Unicode"/>
              </a:rPr>
              <a:t>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ensuring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that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users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have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access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30" b="1">
                <a:latin typeface="Arial"/>
                <a:cs typeface="Arial"/>
              </a:rPr>
              <a:t>latest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data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 </a:t>
            </a:r>
            <a:r>
              <a:rPr dirty="0" sz="1050" spc="2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research.</a:t>
            </a:r>
            <a:endParaRPr sz="1050">
              <a:latin typeface="Arial"/>
              <a:cs typeface="Arial"/>
            </a:endParaRPr>
          </a:p>
          <a:p>
            <a:pPr marL="233045" marR="215900">
              <a:lnSpc>
                <a:spcPts val="1210"/>
              </a:lnSpc>
              <a:spcBef>
                <a:spcPts val="1230"/>
              </a:spcBef>
            </a:pPr>
            <a:r>
              <a:rPr dirty="0" sz="1050" spc="-15" b="1" i="1">
                <a:latin typeface="Arial"/>
                <a:cs typeface="Arial"/>
              </a:rPr>
              <a:t>GIS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25" b="1" i="1">
                <a:latin typeface="Arial"/>
                <a:cs typeface="Arial"/>
              </a:rPr>
              <a:t>Integration: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Geographic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Information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System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(GIS)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APIs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enhance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app's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geospatial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capabilities.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Users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 b="1">
                <a:latin typeface="Arial"/>
                <a:cs typeface="Arial"/>
              </a:rPr>
              <a:t>view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findings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on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an </a:t>
            </a:r>
            <a:r>
              <a:rPr dirty="0" sz="1050" spc="2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interactive </a:t>
            </a:r>
            <a:r>
              <a:rPr dirty="0" sz="1050" spc="20" b="1">
                <a:latin typeface="Arial"/>
                <a:cs typeface="Arial"/>
              </a:rPr>
              <a:t>map, </a:t>
            </a:r>
            <a:r>
              <a:rPr dirty="0" sz="1050" b="1">
                <a:latin typeface="Arial"/>
                <a:cs typeface="Arial"/>
              </a:rPr>
              <a:t>making </a:t>
            </a:r>
            <a:r>
              <a:rPr dirty="0" sz="1050" spc="50" b="1">
                <a:latin typeface="Arial"/>
                <a:cs typeface="Arial"/>
              </a:rPr>
              <a:t>it </a:t>
            </a:r>
            <a:r>
              <a:rPr dirty="0" sz="1050" spc="5" b="1">
                <a:latin typeface="Arial"/>
                <a:cs typeface="Arial"/>
              </a:rPr>
              <a:t>easier </a:t>
            </a:r>
            <a:r>
              <a:rPr dirty="0" sz="1050" spc="50" b="1">
                <a:latin typeface="Arial"/>
                <a:cs typeface="Arial"/>
              </a:rPr>
              <a:t>to </a:t>
            </a:r>
            <a:r>
              <a:rPr dirty="0" sz="1050" spc="40" b="1">
                <a:latin typeface="Arial"/>
                <a:cs typeface="Arial"/>
              </a:rPr>
              <a:t>interpret </a:t>
            </a:r>
            <a:r>
              <a:rPr dirty="0" sz="1050" spc="35" b="1">
                <a:latin typeface="Arial"/>
                <a:cs typeface="Arial"/>
              </a:rPr>
              <a:t>data </a:t>
            </a:r>
            <a:r>
              <a:rPr dirty="0" sz="1050" spc="15" b="1">
                <a:latin typeface="Arial"/>
                <a:cs typeface="Arial"/>
              </a:rPr>
              <a:t>in </a:t>
            </a:r>
            <a:r>
              <a:rPr dirty="0" sz="1050" spc="45" b="1">
                <a:latin typeface="Arial"/>
                <a:cs typeface="Arial"/>
              </a:rPr>
              <a:t>the </a:t>
            </a:r>
            <a:r>
              <a:rPr dirty="0" sz="1050" spc="25" b="1">
                <a:latin typeface="Arial"/>
                <a:cs typeface="Arial"/>
              </a:rPr>
              <a:t>context </a:t>
            </a:r>
            <a:r>
              <a:rPr dirty="0" sz="1050" spc="35" b="1">
                <a:latin typeface="Arial"/>
                <a:cs typeface="Arial"/>
              </a:rPr>
              <a:t>of their </a:t>
            </a:r>
            <a:r>
              <a:rPr dirty="0" sz="1050" spc="5" b="1">
                <a:latin typeface="Arial"/>
                <a:cs typeface="Arial"/>
              </a:rPr>
              <a:t>geographical </a:t>
            </a:r>
            <a:r>
              <a:rPr dirty="0" sz="1050" spc="10" b="1">
                <a:latin typeface="Arial"/>
                <a:cs typeface="Arial"/>
              </a:rPr>
              <a:t>location</a:t>
            </a:r>
            <a:r>
              <a:rPr dirty="0" sz="1050" spc="10">
                <a:latin typeface="Lucida Sans Unicode"/>
                <a:cs typeface="Lucida Sans Unicode"/>
              </a:rPr>
              <a:t>. </a:t>
            </a:r>
            <a:r>
              <a:rPr dirty="0" sz="1050" spc="-15">
                <a:latin typeface="Lucida Sans Unicode"/>
                <a:cs typeface="Lucida Sans Unicode"/>
              </a:rPr>
              <a:t>The </a:t>
            </a:r>
            <a:r>
              <a:rPr dirty="0" sz="1050" spc="35">
                <a:latin typeface="Lucida Sans Unicode"/>
                <a:cs typeface="Lucida Sans Unicode"/>
              </a:rPr>
              <a:t>GIS </a:t>
            </a:r>
            <a:r>
              <a:rPr dirty="0" sz="1050" spc="30">
                <a:latin typeface="Lucida Sans Unicode"/>
                <a:cs typeface="Lucida Sans Unicode"/>
              </a:rPr>
              <a:t>API </a:t>
            </a:r>
            <a:r>
              <a:rPr dirty="0" sz="1050" spc="-5">
                <a:latin typeface="Lucida Sans Unicode"/>
                <a:cs typeface="Lucida Sans Unicode"/>
              </a:rPr>
              <a:t>also </a:t>
            </a:r>
            <a:r>
              <a:rPr dirty="0" sz="1050">
                <a:latin typeface="Lucida Sans Unicode"/>
                <a:cs typeface="Lucida Sans Unicode"/>
              </a:rPr>
              <a:t>supports </a:t>
            </a:r>
            <a:r>
              <a:rPr dirty="0" sz="1050" spc="-10">
                <a:latin typeface="Lucida Sans Unicode"/>
                <a:cs typeface="Lucida Sans Unicode"/>
              </a:rPr>
              <a:t>location-based </a:t>
            </a:r>
            <a:r>
              <a:rPr dirty="0" sz="1050" spc="-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services,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geocoding,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routing,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geospatial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analysis.</a:t>
            </a:r>
            <a:endParaRPr sz="1050">
              <a:latin typeface="Lucida Sans Unicode"/>
              <a:cs typeface="Lucida Sans Unicode"/>
            </a:endParaRPr>
          </a:p>
          <a:p>
            <a:pPr marL="233045" marR="161290">
              <a:lnSpc>
                <a:spcPts val="1210"/>
              </a:lnSpc>
              <a:spcBef>
                <a:spcPts val="1225"/>
              </a:spcBef>
            </a:pPr>
            <a:r>
              <a:rPr dirty="0" sz="1050" spc="55" b="1" i="1">
                <a:latin typeface="Arial"/>
                <a:cs typeface="Arial"/>
              </a:rPr>
              <a:t>Natural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10" b="1" i="1">
                <a:latin typeface="Arial"/>
                <a:cs typeface="Arial"/>
              </a:rPr>
              <a:t>Language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0" b="1" i="1">
                <a:latin typeface="Arial"/>
                <a:cs typeface="Arial"/>
              </a:rPr>
              <a:t>Processing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5" b="1" i="1">
                <a:latin typeface="Arial"/>
                <a:cs typeface="Arial"/>
              </a:rPr>
              <a:t>(NLP):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50">
                <a:latin typeface="Lucida Sans Unicode"/>
                <a:cs typeface="Lucida Sans Unicode"/>
              </a:rPr>
              <a:t>NLP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technologies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employed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30" b="1">
                <a:latin typeface="Arial"/>
                <a:cs typeface="Arial"/>
              </a:rPr>
              <a:t>retrieve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relevant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data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from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virtual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drill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library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15" b="1">
                <a:latin typeface="Arial"/>
                <a:cs typeface="Arial"/>
              </a:rPr>
              <a:t>GIS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when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users </a:t>
            </a:r>
            <a:r>
              <a:rPr dirty="0" sz="105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scan a </a:t>
            </a:r>
            <a:r>
              <a:rPr dirty="0" sz="1050" spc="-20">
                <a:latin typeface="Lucida Sans Unicode"/>
                <a:cs typeface="Lucida Sans Unicode"/>
              </a:rPr>
              <a:t>rock. </a:t>
            </a:r>
            <a:r>
              <a:rPr dirty="0" sz="1050" spc="-25">
                <a:latin typeface="Lucida Sans Unicode"/>
                <a:cs typeface="Lucida Sans Unicode"/>
              </a:rPr>
              <a:t>This </a:t>
            </a:r>
            <a:r>
              <a:rPr dirty="0" sz="1050">
                <a:latin typeface="Lucida Sans Unicode"/>
                <a:cs typeface="Lucida Sans Unicode"/>
              </a:rPr>
              <a:t>ensures </a:t>
            </a:r>
            <a:r>
              <a:rPr dirty="0" sz="1050" spc="15">
                <a:latin typeface="Lucida Sans Unicode"/>
                <a:cs typeface="Lucida Sans Unicode"/>
              </a:rPr>
              <a:t>that </a:t>
            </a:r>
            <a:r>
              <a:rPr dirty="0" sz="1050" spc="-15" b="1">
                <a:latin typeface="Arial"/>
                <a:cs typeface="Arial"/>
              </a:rPr>
              <a:t>users </a:t>
            </a:r>
            <a:r>
              <a:rPr dirty="0" sz="1050" spc="20" b="1">
                <a:latin typeface="Arial"/>
                <a:cs typeface="Arial"/>
              </a:rPr>
              <a:t>receive valuable </a:t>
            </a:r>
            <a:r>
              <a:rPr dirty="0" sz="1050" spc="25" b="1">
                <a:latin typeface="Arial"/>
                <a:cs typeface="Arial"/>
              </a:rPr>
              <a:t>information </a:t>
            </a:r>
            <a:r>
              <a:rPr dirty="0" sz="1050" spc="20" b="1">
                <a:latin typeface="Arial"/>
                <a:cs typeface="Arial"/>
              </a:rPr>
              <a:t>and </a:t>
            </a:r>
            <a:r>
              <a:rPr dirty="0" sz="1050" spc="-5" b="1">
                <a:latin typeface="Arial"/>
                <a:cs typeface="Arial"/>
              </a:rPr>
              <a:t>insights </a:t>
            </a:r>
            <a:r>
              <a:rPr dirty="0" sz="1050" spc="30" b="1">
                <a:latin typeface="Arial"/>
                <a:cs typeface="Arial"/>
              </a:rPr>
              <a:t>about </a:t>
            </a:r>
            <a:r>
              <a:rPr dirty="0" sz="1050" spc="45" b="1">
                <a:latin typeface="Arial"/>
                <a:cs typeface="Arial"/>
              </a:rPr>
              <a:t>the </a:t>
            </a:r>
            <a:r>
              <a:rPr dirty="0" sz="1050" b="1">
                <a:latin typeface="Arial"/>
                <a:cs typeface="Arial"/>
              </a:rPr>
              <a:t>geological findings </a:t>
            </a:r>
            <a:r>
              <a:rPr dirty="0" sz="1050" spc="25">
                <a:latin typeface="Lucida Sans Unicode"/>
                <a:cs typeface="Lucida Sans Unicode"/>
              </a:rPr>
              <a:t>they </a:t>
            </a:r>
            <a:r>
              <a:rPr dirty="0" sz="1050" spc="5">
                <a:latin typeface="Lucida Sans Unicode"/>
                <a:cs typeface="Lucida Sans Unicode"/>
              </a:rPr>
              <a:t>encounter, </a:t>
            </a:r>
            <a:r>
              <a:rPr dirty="0" sz="1050" spc="-5">
                <a:latin typeface="Lucida Sans Unicode"/>
                <a:cs typeface="Lucida Sans Unicode"/>
              </a:rPr>
              <a:t>enhancing </a:t>
            </a:r>
            <a:r>
              <a:rPr dirty="0" sz="1050" spc="5">
                <a:latin typeface="Lucida Sans Unicode"/>
                <a:cs typeface="Lucida Sans Unicode"/>
              </a:rPr>
              <a:t>their 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research</a:t>
            </a:r>
            <a:r>
              <a:rPr dirty="0" sz="1050" spc="-8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understanding.</a:t>
            </a:r>
            <a:endParaRPr sz="1050">
              <a:latin typeface="Lucida Sans Unicode"/>
              <a:cs typeface="Lucida Sans Unicode"/>
            </a:endParaRPr>
          </a:p>
          <a:p>
            <a:pPr marL="233045" marR="168275">
              <a:lnSpc>
                <a:spcPts val="1210"/>
              </a:lnSpc>
              <a:spcBef>
                <a:spcPts val="1230"/>
              </a:spcBef>
            </a:pPr>
            <a:r>
              <a:rPr dirty="0" sz="1050" spc="10" b="1" i="1">
                <a:latin typeface="Arial"/>
                <a:cs typeface="Arial"/>
              </a:rPr>
              <a:t>Blockchain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75" b="1" i="1">
                <a:latin typeface="Arial"/>
                <a:cs typeface="Arial"/>
              </a:rPr>
              <a:t>Data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15" b="1" i="1">
                <a:latin typeface="Arial"/>
                <a:cs typeface="Arial"/>
              </a:rPr>
              <a:t>Provenance: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50">
                <a:latin typeface="Lucida Sans Unicode"/>
                <a:cs typeface="Lucida Sans Unicode"/>
              </a:rPr>
              <a:t>We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implement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blockchain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technology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create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an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immutable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ledger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data</a:t>
            </a:r>
            <a:r>
              <a:rPr dirty="0" sz="1050" spc="15">
                <a:latin typeface="Lucida Sans Unicode"/>
                <a:cs typeface="Lucida Sans Unicode"/>
              </a:rPr>
              <a:t>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ledger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records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history </a:t>
            </a:r>
            <a:r>
              <a:rPr dirty="0" sz="1050" spc="10">
                <a:latin typeface="Lucida Sans Unicode"/>
                <a:cs typeface="Lucida Sans Unicode"/>
              </a:rPr>
              <a:t>of </a:t>
            </a:r>
            <a:r>
              <a:rPr dirty="0" sz="1050" spc="15">
                <a:latin typeface="Lucida Sans Unicode"/>
                <a:cs typeface="Lucida Sans Unicode"/>
              </a:rPr>
              <a:t>data </a:t>
            </a:r>
            <a:r>
              <a:rPr dirty="0" sz="1050" spc="-15">
                <a:latin typeface="Lucida Sans Unicode"/>
                <a:cs typeface="Lucida Sans Unicode"/>
              </a:rPr>
              <a:t>changes, </a:t>
            </a:r>
            <a:r>
              <a:rPr dirty="0" sz="1050" spc="-10">
                <a:latin typeface="Lucida Sans Unicode"/>
                <a:cs typeface="Lucida Sans Unicode"/>
              </a:rPr>
              <a:t>allowing </a:t>
            </a:r>
            <a:r>
              <a:rPr dirty="0" sz="1050" spc="-5">
                <a:latin typeface="Lucida Sans Unicode"/>
                <a:cs typeface="Lucida Sans Unicode"/>
              </a:rPr>
              <a:t>users </a:t>
            </a:r>
            <a:r>
              <a:rPr dirty="0" sz="1050" spc="20">
                <a:latin typeface="Lucida Sans Unicode"/>
                <a:cs typeface="Lucida Sans Unicode"/>
              </a:rPr>
              <a:t>to trace </a:t>
            </a:r>
            <a:r>
              <a:rPr dirty="0" sz="1050" spc="15">
                <a:latin typeface="Lucida Sans Unicode"/>
                <a:cs typeface="Lucida Sans Unicode"/>
              </a:rPr>
              <a:t>the </a:t>
            </a:r>
            <a:r>
              <a:rPr dirty="0" sz="1050" spc="-20">
                <a:latin typeface="Lucida Sans Unicode"/>
                <a:cs typeface="Lucida Sans Unicode"/>
              </a:rPr>
              <a:t>origin </a:t>
            </a:r>
            <a:r>
              <a:rPr dirty="0" sz="1050" spc="5">
                <a:latin typeface="Lucida Sans Unicode"/>
                <a:cs typeface="Lucida Sans Unicode"/>
              </a:rPr>
              <a:t>and </a:t>
            </a:r>
            <a:r>
              <a:rPr dirty="0" sz="1050">
                <a:latin typeface="Lucida Sans Unicode"/>
                <a:cs typeface="Lucida Sans Unicode"/>
              </a:rPr>
              <a:t>modifications </a:t>
            </a:r>
            <a:r>
              <a:rPr dirty="0" sz="1050" spc="10">
                <a:latin typeface="Lucida Sans Unicode"/>
                <a:cs typeface="Lucida Sans Unicode"/>
              </a:rPr>
              <a:t>of </a:t>
            </a:r>
            <a:r>
              <a:rPr dirty="0" sz="1050" spc="-15">
                <a:latin typeface="Lucida Sans Unicode"/>
                <a:cs typeface="Lucida Sans Unicode"/>
              </a:rPr>
              <a:t>geological </a:t>
            </a:r>
            <a:r>
              <a:rPr dirty="0" sz="1050" spc="-10">
                <a:latin typeface="Lucida Sans Unicode"/>
                <a:cs typeface="Lucida Sans Unicode"/>
              </a:rPr>
              <a:t>information. </a:t>
            </a:r>
            <a:r>
              <a:rPr dirty="0" sz="1050" spc="-25">
                <a:latin typeface="Lucida Sans Unicode"/>
                <a:cs typeface="Lucida Sans Unicode"/>
              </a:rPr>
              <a:t>This </a:t>
            </a:r>
            <a:r>
              <a:rPr dirty="0" sz="1050" spc="5" b="1">
                <a:latin typeface="Arial"/>
                <a:cs typeface="Arial"/>
              </a:rPr>
              <a:t>enhances </a:t>
            </a:r>
            <a:r>
              <a:rPr dirty="0" sz="1050" spc="35" b="1">
                <a:latin typeface="Arial"/>
                <a:cs typeface="Arial"/>
              </a:rPr>
              <a:t>data </a:t>
            </a:r>
            <a:r>
              <a:rPr dirty="0" sz="1050" spc="15" b="1">
                <a:latin typeface="Arial"/>
                <a:cs typeface="Arial"/>
              </a:rPr>
              <a:t>security </a:t>
            </a:r>
            <a:r>
              <a:rPr dirty="0" sz="1050" spc="20" b="1">
                <a:latin typeface="Arial"/>
                <a:cs typeface="Arial"/>
              </a:rPr>
              <a:t>and </a:t>
            </a:r>
            <a:r>
              <a:rPr dirty="0" sz="1050" spc="2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transparency</a:t>
            </a:r>
            <a:r>
              <a:rPr dirty="0" sz="1050" spc="10">
                <a:latin typeface="Lucida Sans Unicode"/>
                <a:cs typeface="Lucida Sans Unicode"/>
              </a:rPr>
              <a:t>.</a:t>
            </a:r>
            <a:endParaRPr sz="1050">
              <a:latin typeface="Lucida Sans Unicode"/>
              <a:cs typeface="Lucida Sans Unicode"/>
            </a:endParaRPr>
          </a:p>
          <a:p>
            <a:pPr marL="233045" marR="282575">
              <a:lnSpc>
                <a:spcPts val="1210"/>
              </a:lnSpc>
              <a:spcBef>
                <a:spcPts val="1225"/>
              </a:spcBef>
            </a:pPr>
            <a:r>
              <a:rPr dirty="0" sz="1050" spc="20" b="1" i="1">
                <a:latin typeface="Arial"/>
                <a:cs typeface="Arial"/>
              </a:rPr>
              <a:t>Predictive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-5" b="1" i="1">
                <a:latin typeface="Arial"/>
                <a:cs typeface="Arial"/>
              </a:rPr>
              <a:t>Cross-Section: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offers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 b="1">
                <a:latin typeface="Arial"/>
                <a:cs typeface="Arial"/>
              </a:rPr>
              <a:t>predictive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modeling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visualize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cross-sections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20" b="1">
                <a:latin typeface="Arial"/>
                <a:cs typeface="Arial"/>
              </a:rPr>
              <a:t>rocks</a:t>
            </a:r>
            <a:r>
              <a:rPr dirty="0" sz="1050" spc="-20">
                <a:latin typeface="Lucida Sans Unicode"/>
                <a:cs typeface="Lucida Sans Unicode"/>
              </a:rPr>
              <a:t>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rock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scanned,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generates </a:t>
            </a:r>
            <a:r>
              <a:rPr dirty="0" sz="1050" spc="5">
                <a:latin typeface="Lucida Sans Unicode"/>
                <a:cs typeface="Lucida Sans Unicode"/>
              </a:rPr>
              <a:t> and </a:t>
            </a:r>
            <a:r>
              <a:rPr dirty="0" sz="1050">
                <a:latin typeface="Lucida Sans Unicode"/>
                <a:cs typeface="Lucida Sans Unicode"/>
              </a:rPr>
              <a:t>displays </a:t>
            </a:r>
            <a:r>
              <a:rPr dirty="0" sz="1050" spc="-20">
                <a:latin typeface="Lucida Sans Unicode"/>
                <a:cs typeface="Lucida Sans Unicode"/>
              </a:rPr>
              <a:t>images </a:t>
            </a:r>
            <a:r>
              <a:rPr dirty="0" sz="1050" spc="10">
                <a:latin typeface="Lucida Sans Unicode"/>
                <a:cs typeface="Lucida Sans Unicode"/>
              </a:rPr>
              <a:t>of </a:t>
            </a:r>
            <a:r>
              <a:rPr dirty="0" sz="1050" spc="-15">
                <a:latin typeface="Lucida Sans Unicode"/>
                <a:cs typeface="Lucida Sans Unicode"/>
              </a:rPr>
              <a:t>cross-sections, </a:t>
            </a:r>
            <a:r>
              <a:rPr dirty="0" sz="1050" spc="10" b="1">
                <a:latin typeface="Arial"/>
                <a:cs typeface="Arial"/>
              </a:rPr>
              <a:t>enabling </a:t>
            </a:r>
            <a:r>
              <a:rPr dirty="0" sz="1050" spc="-15" b="1">
                <a:latin typeface="Arial"/>
                <a:cs typeface="Arial"/>
              </a:rPr>
              <a:t>users </a:t>
            </a:r>
            <a:r>
              <a:rPr dirty="0" sz="1050" spc="50" b="1">
                <a:latin typeface="Arial"/>
                <a:cs typeface="Arial"/>
              </a:rPr>
              <a:t>to </a:t>
            </a:r>
            <a:r>
              <a:rPr dirty="0" sz="1050" spc="15" b="1">
                <a:latin typeface="Arial"/>
                <a:cs typeface="Arial"/>
              </a:rPr>
              <a:t>explore </a:t>
            </a:r>
            <a:r>
              <a:rPr dirty="0" sz="1050" spc="45" b="1">
                <a:latin typeface="Arial"/>
                <a:cs typeface="Arial"/>
              </a:rPr>
              <a:t>the </a:t>
            </a:r>
            <a:r>
              <a:rPr dirty="0" sz="1050" spc="30" b="1">
                <a:latin typeface="Arial"/>
                <a:cs typeface="Arial"/>
              </a:rPr>
              <a:t>internal </a:t>
            </a:r>
            <a:r>
              <a:rPr dirty="0" sz="1050" spc="25" b="1">
                <a:latin typeface="Arial"/>
                <a:cs typeface="Arial"/>
              </a:rPr>
              <a:t>structure </a:t>
            </a:r>
            <a:r>
              <a:rPr dirty="0" sz="1050" spc="20" b="1">
                <a:latin typeface="Arial"/>
                <a:cs typeface="Arial"/>
              </a:rPr>
              <a:t>and features </a:t>
            </a:r>
            <a:r>
              <a:rPr dirty="0" sz="1050" spc="35" b="1">
                <a:latin typeface="Arial"/>
                <a:cs typeface="Arial"/>
              </a:rPr>
              <a:t>of </a:t>
            </a:r>
            <a:r>
              <a:rPr dirty="0" sz="1050" spc="-10" b="1">
                <a:latin typeface="Arial"/>
                <a:cs typeface="Arial"/>
              </a:rPr>
              <a:t>rocks </a:t>
            </a:r>
            <a:r>
              <a:rPr dirty="0" sz="1050" spc="30" b="1">
                <a:latin typeface="Arial"/>
                <a:cs typeface="Arial"/>
              </a:rPr>
              <a:t>without </a:t>
            </a:r>
            <a:r>
              <a:rPr dirty="0" sz="1050" spc="45" b="1">
                <a:latin typeface="Arial"/>
                <a:cs typeface="Arial"/>
              </a:rPr>
              <a:t>the </a:t>
            </a:r>
            <a:r>
              <a:rPr dirty="0" sz="1050" spc="25" b="1">
                <a:latin typeface="Arial"/>
                <a:cs typeface="Arial"/>
              </a:rPr>
              <a:t>need </a:t>
            </a:r>
            <a:r>
              <a:rPr dirty="0" sz="1050" spc="35" b="1">
                <a:latin typeface="Arial"/>
                <a:cs typeface="Arial"/>
              </a:rPr>
              <a:t>for </a:t>
            </a:r>
            <a:r>
              <a:rPr dirty="0" sz="1050" spc="5" b="1">
                <a:latin typeface="Arial"/>
                <a:cs typeface="Arial"/>
              </a:rPr>
              <a:t>physical </a:t>
            </a:r>
            <a:r>
              <a:rPr dirty="0" sz="1050" spc="1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sampling.</a:t>
            </a:r>
            <a:endParaRPr sz="1050">
              <a:latin typeface="Arial"/>
              <a:cs typeface="Arial"/>
            </a:endParaRPr>
          </a:p>
          <a:p>
            <a:pPr marL="233045" marR="92075">
              <a:lnSpc>
                <a:spcPts val="1210"/>
              </a:lnSpc>
              <a:spcBef>
                <a:spcPts val="1230"/>
              </a:spcBef>
            </a:pPr>
            <a:r>
              <a:rPr dirty="0" sz="1050" spc="15" b="1" i="1">
                <a:latin typeface="Arial"/>
                <a:cs typeface="Arial"/>
              </a:rPr>
              <a:t>Community: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Within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app,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geologists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join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 b="1">
                <a:latin typeface="Arial"/>
                <a:cs typeface="Arial"/>
              </a:rPr>
              <a:t>thriving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community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like-minded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professionals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and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enthusiasts</a:t>
            </a:r>
            <a:r>
              <a:rPr dirty="0" sz="1050">
                <a:latin typeface="Lucida Sans Unicode"/>
                <a:cs typeface="Lucida Sans Unicode"/>
              </a:rPr>
              <a:t>.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community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serves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as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 </a:t>
            </a:r>
            <a:r>
              <a:rPr dirty="0" sz="1050" spc="1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hub </a:t>
            </a:r>
            <a:r>
              <a:rPr dirty="0" sz="1050" spc="5">
                <a:latin typeface="Lucida Sans Unicode"/>
                <a:cs typeface="Lucida Sans Unicode"/>
              </a:rPr>
              <a:t>for </a:t>
            </a:r>
            <a:r>
              <a:rPr dirty="0" sz="1050" spc="-15">
                <a:latin typeface="Lucida Sans Unicode"/>
                <a:cs typeface="Lucida Sans Unicode"/>
              </a:rPr>
              <a:t>knowledge </a:t>
            </a:r>
            <a:r>
              <a:rPr dirty="0" sz="1050" spc="-20">
                <a:latin typeface="Lucida Sans Unicode"/>
                <a:cs typeface="Lucida Sans Unicode"/>
              </a:rPr>
              <a:t>exchange, </a:t>
            </a:r>
            <a:r>
              <a:rPr dirty="0" sz="1050">
                <a:latin typeface="Lucida Sans Unicode"/>
                <a:cs typeface="Lucida Sans Unicode"/>
              </a:rPr>
              <a:t>collaboration, </a:t>
            </a:r>
            <a:r>
              <a:rPr dirty="0" sz="1050" spc="5">
                <a:latin typeface="Lucida Sans Unicode"/>
                <a:cs typeface="Lucida Sans Unicode"/>
              </a:rPr>
              <a:t>and </a:t>
            </a:r>
            <a:r>
              <a:rPr dirty="0" sz="1050" spc="-20">
                <a:latin typeface="Lucida Sans Unicode"/>
                <a:cs typeface="Lucida Sans Unicode"/>
              </a:rPr>
              <a:t>networking. </a:t>
            </a:r>
            <a:r>
              <a:rPr dirty="0" sz="1050" spc="-5">
                <a:latin typeface="Lucida Sans Unicode"/>
                <a:cs typeface="Lucida Sans Unicode"/>
              </a:rPr>
              <a:t>Geologists </a:t>
            </a:r>
            <a:r>
              <a:rPr dirty="0" sz="1050" spc="15">
                <a:latin typeface="Lucida Sans Unicode"/>
                <a:cs typeface="Lucida Sans Unicode"/>
              </a:rPr>
              <a:t>can </a:t>
            </a:r>
            <a:r>
              <a:rPr dirty="0" sz="1050" spc="5" b="1">
                <a:latin typeface="Arial"/>
                <a:cs typeface="Arial"/>
              </a:rPr>
              <a:t>share </a:t>
            </a:r>
            <a:r>
              <a:rPr dirty="0" sz="1050" spc="35" b="1">
                <a:latin typeface="Arial"/>
                <a:cs typeface="Arial"/>
              </a:rPr>
              <a:t>their </a:t>
            </a:r>
            <a:r>
              <a:rPr dirty="0" sz="1050" b="1">
                <a:latin typeface="Arial"/>
                <a:cs typeface="Arial"/>
              </a:rPr>
              <a:t>findings, </a:t>
            </a:r>
            <a:r>
              <a:rPr dirty="0" sz="1050" spc="-5" b="1">
                <a:latin typeface="Arial"/>
                <a:cs typeface="Arial"/>
              </a:rPr>
              <a:t>insights, </a:t>
            </a:r>
            <a:r>
              <a:rPr dirty="0" sz="1050" spc="20" b="1">
                <a:latin typeface="Arial"/>
                <a:cs typeface="Arial"/>
              </a:rPr>
              <a:t>and </a:t>
            </a:r>
            <a:r>
              <a:rPr dirty="0" sz="1050" spc="5" b="1">
                <a:latin typeface="Arial"/>
                <a:cs typeface="Arial"/>
              </a:rPr>
              <a:t>experiences </a:t>
            </a:r>
            <a:r>
              <a:rPr dirty="0" sz="1050" spc="30" b="1">
                <a:latin typeface="Arial"/>
                <a:cs typeface="Arial"/>
              </a:rPr>
              <a:t>with </a:t>
            </a:r>
            <a:r>
              <a:rPr dirty="0" sz="1050" spc="10" b="1">
                <a:latin typeface="Arial"/>
                <a:cs typeface="Arial"/>
              </a:rPr>
              <a:t>peers </a:t>
            </a:r>
            <a:r>
              <a:rPr dirty="0" sz="1050" spc="35" b="1">
                <a:latin typeface="Arial"/>
                <a:cs typeface="Arial"/>
              </a:rPr>
              <a:t>from </a:t>
            </a:r>
            <a:r>
              <a:rPr dirty="0" sz="1050" spc="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around</a:t>
            </a:r>
            <a:r>
              <a:rPr dirty="0" sz="1050" spc="-50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world.</a:t>
            </a:r>
            <a:endParaRPr sz="1050">
              <a:latin typeface="Arial"/>
              <a:cs typeface="Arial"/>
            </a:endParaRPr>
          </a:p>
          <a:p>
            <a:pPr marL="233045" marR="224154">
              <a:lnSpc>
                <a:spcPts val="1210"/>
              </a:lnSpc>
              <a:spcBef>
                <a:spcPts val="1225"/>
              </a:spcBef>
            </a:pPr>
            <a:r>
              <a:rPr dirty="0" sz="1050" spc="25" b="1" i="1">
                <a:latin typeface="Arial"/>
                <a:cs typeface="Arial"/>
              </a:rPr>
              <a:t>Global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10" b="1" i="1">
                <a:latin typeface="Arial"/>
                <a:cs typeface="Arial"/>
              </a:rPr>
              <a:t>Geological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40" b="1" i="1">
                <a:latin typeface="Arial"/>
                <a:cs typeface="Arial"/>
              </a:rPr>
              <a:t>Map: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heart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our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app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Global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Geological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Map,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 b="1">
                <a:latin typeface="Arial"/>
                <a:cs typeface="Arial"/>
              </a:rPr>
              <a:t>dynamic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tool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that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displays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drill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locations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from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around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world</a:t>
            </a:r>
            <a:r>
              <a:rPr dirty="0" sz="1050" spc="10">
                <a:latin typeface="Lucida Sans Unicode"/>
                <a:cs typeface="Lucida Sans Unicode"/>
              </a:rPr>
              <a:t>. 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Users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add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their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own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drill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locations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rock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samples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extracted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from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those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sites.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Here's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how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it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works:</a:t>
            </a:r>
            <a:endParaRPr sz="1050">
              <a:latin typeface="Lucida Sans Unicode"/>
              <a:cs typeface="Lucida Sans Unicode"/>
            </a:endParaRPr>
          </a:p>
          <a:p>
            <a:pPr marL="233045" marR="374650">
              <a:lnSpc>
                <a:spcPts val="1210"/>
              </a:lnSpc>
              <a:spcBef>
                <a:spcPts val="1225"/>
              </a:spcBef>
            </a:pPr>
            <a:r>
              <a:rPr dirty="0" sz="1050" spc="20" b="1" i="1">
                <a:latin typeface="Arial"/>
                <a:cs typeface="Arial"/>
              </a:rPr>
              <a:t>Worldwide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25" b="1" i="1">
                <a:latin typeface="Arial"/>
                <a:cs typeface="Arial"/>
              </a:rPr>
              <a:t>Drill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5" b="1" i="1">
                <a:latin typeface="Arial"/>
                <a:cs typeface="Arial"/>
              </a:rPr>
              <a:t>Locations: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The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map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5" b="1">
                <a:latin typeface="Arial"/>
                <a:cs typeface="Arial"/>
              </a:rPr>
              <a:t>showcases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drill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sites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from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various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corners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of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-5" b="1">
                <a:latin typeface="Arial"/>
                <a:cs typeface="Arial"/>
              </a:rPr>
              <a:t>globe</a:t>
            </a:r>
            <a:r>
              <a:rPr dirty="0" sz="1050" spc="-5">
                <a:latin typeface="Lucida Sans Unicode"/>
                <a:cs typeface="Lucida Sans Unicode"/>
              </a:rPr>
              <a:t>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Users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explore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these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locations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to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see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where </a:t>
            </a:r>
            <a:r>
              <a:rPr dirty="0" sz="1050" spc="1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geological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research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exploration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are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actively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30">
                <a:latin typeface="Lucida Sans Unicode"/>
                <a:cs typeface="Lucida Sans Unicode"/>
              </a:rPr>
              <a:t>taking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place.</a:t>
            </a:r>
            <a:endParaRPr sz="1050">
              <a:latin typeface="Lucida Sans Unicode"/>
              <a:cs typeface="Lucida Sans Unicode"/>
            </a:endParaRPr>
          </a:p>
          <a:p>
            <a:pPr marL="233045" marR="330200">
              <a:lnSpc>
                <a:spcPts val="1210"/>
              </a:lnSpc>
              <a:spcBef>
                <a:spcPts val="1225"/>
              </a:spcBef>
            </a:pPr>
            <a:r>
              <a:rPr dirty="0" sz="1050" spc="5" b="1" i="1">
                <a:latin typeface="Arial"/>
                <a:cs typeface="Arial"/>
              </a:rPr>
              <a:t>User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10" b="1" i="1">
                <a:latin typeface="Arial"/>
                <a:cs typeface="Arial"/>
              </a:rPr>
              <a:t>Contributions:</a:t>
            </a:r>
            <a:r>
              <a:rPr dirty="0" sz="1050" spc="-40" b="1" i="1">
                <a:latin typeface="Arial"/>
                <a:cs typeface="Arial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Geologists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rock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enthusiasts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10" b="1">
                <a:latin typeface="Arial"/>
                <a:cs typeface="Arial"/>
              </a:rPr>
              <a:t>can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add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35" b="1">
                <a:latin typeface="Arial"/>
                <a:cs typeface="Arial"/>
              </a:rPr>
              <a:t>their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own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drill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locations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map</a:t>
            </a:r>
            <a:r>
              <a:rPr dirty="0" sz="1050" spc="5">
                <a:latin typeface="Lucida Sans Unicode"/>
                <a:cs typeface="Lucida Sans Unicode"/>
              </a:rPr>
              <a:t>.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0">
                <a:latin typeface="Lucida Sans Unicode"/>
                <a:cs typeface="Lucida Sans Unicode"/>
              </a:rPr>
              <a:t>When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they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extract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rock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10">
                <a:latin typeface="Lucida Sans Unicode"/>
                <a:cs typeface="Lucida Sans Unicode"/>
              </a:rPr>
              <a:t>sample,</a:t>
            </a:r>
            <a:r>
              <a:rPr dirty="0" sz="1050" spc="-70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they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can </a:t>
            </a:r>
            <a:r>
              <a:rPr dirty="0" sz="1050" spc="20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geotag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location,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b="1">
                <a:latin typeface="Arial"/>
                <a:cs typeface="Arial"/>
              </a:rPr>
              <a:t>making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it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visible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50" b="1">
                <a:latin typeface="Arial"/>
                <a:cs typeface="Arial"/>
              </a:rPr>
              <a:t>to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global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geological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community.</a:t>
            </a:r>
            <a:endParaRPr sz="1050">
              <a:latin typeface="Arial"/>
              <a:cs typeface="Arial"/>
            </a:endParaRPr>
          </a:p>
          <a:p>
            <a:pPr marL="233045" marR="247650">
              <a:lnSpc>
                <a:spcPts val="1210"/>
              </a:lnSpc>
              <a:spcBef>
                <a:spcPts val="1220"/>
              </a:spcBef>
            </a:pPr>
            <a:r>
              <a:rPr dirty="0" sz="1050" spc="35" b="1" i="1">
                <a:latin typeface="Arial"/>
                <a:cs typeface="Arial"/>
              </a:rPr>
              <a:t>Virtual</a:t>
            </a:r>
            <a:r>
              <a:rPr dirty="0" sz="1050" spc="-35" b="1" i="1">
                <a:latin typeface="Arial"/>
                <a:cs typeface="Arial"/>
              </a:rPr>
              <a:t> </a:t>
            </a:r>
            <a:r>
              <a:rPr dirty="0" sz="1050" spc="-15" b="1" i="1">
                <a:latin typeface="Arial"/>
                <a:cs typeface="Arial"/>
              </a:rPr>
              <a:t>Rock</a:t>
            </a:r>
            <a:r>
              <a:rPr dirty="0" sz="1050" spc="-30" b="1" i="1">
                <a:latin typeface="Arial"/>
                <a:cs typeface="Arial"/>
              </a:rPr>
              <a:t> </a:t>
            </a:r>
            <a:r>
              <a:rPr dirty="0" sz="1050" spc="5" b="1" i="1">
                <a:latin typeface="Arial"/>
                <a:cs typeface="Arial"/>
              </a:rPr>
              <a:t>Repository:</a:t>
            </a:r>
            <a:r>
              <a:rPr dirty="0" sz="1050" spc="-25" b="1" i="1">
                <a:latin typeface="Arial"/>
                <a:cs typeface="Arial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For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each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drill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location,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15" b="1">
                <a:latin typeface="Arial"/>
                <a:cs typeface="Arial"/>
              </a:rPr>
              <a:t>users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0" b="1">
                <a:latin typeface="Arial"/>
                <a:cs typeface="Arial"/>
              </a:rPr>
              <a:t>can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20" b="1">
                <a:latin typeface="Arial"/>
                <a:cs typeface="Arial"/>
              </a:rPr>
              <a:t>upload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25" b="1">
                <a:latin typeface="Arial"/>
                <a:cs typeface="Arial"/>
              </a:rPr>
              <a:t>information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about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45" b="1">
                <a:latin typeface="Arial"/>
                <a:cs typeface="Arial"/>
              </a:rPr>
              <a:t>the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5" b="1">
                <a:latin typeface="Arial"/>
                <a:cs typeface="Arial"/>
              </a:rPr>
              <a:t>rock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samples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30" b="1">
                <a:latin typeface="Arial"/>
                <a:cs typeface="Arial"/>
              </a:rPr>
              <a:t>they've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 spc="15" b="1">
                <a:latin typeface="Arial"/>
                <a:cs typeface="Arial"/>
              </a:rPr>
              <a:t>collected</a:t>
            </a:r>
            <a:r>
              <a:rPr dirty="0" sz="1050" spc="15">
                <a:latin typeface="Lucida Sans Unicode"/>
                <a:cs typeface="Lucida Sans Unicode"/>
              </a:rPr>
              <a:t>.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 spc="-25">
                <a:latin typeface="Lucida Sans Unicode"/>
                <a:cs typeface="Lucida Sans Unicode"/>
              </a:rPr>
              <a:t>This</a:t>
            </a:r>
            <a:r>
              <a:rPr dirty="0" sz="1050" spc="-6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includes</a:t>
            </a:r>
            <a:r>
              <a:rPr dirty="0" sz="1050" spc="-60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details </a:t>
            </a:r>
            <a:r>
              <a:rPr dirty="0" sz="1050" spc="5">
                <a:latin typeface="Lucida Sans Unicode"/>
                <a:cs typeface="Lucida Sans Unicode"/>
              </a:rPr>
              <a:t> about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the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25">
                <a:latin typeface="Lucida Sans Unicode"/>
                <a:cs typeface="Lucida Sans Unicode"/>
              </a:rPr>
              <a:t>type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0">
                <a:latin typeface="Lucida Sans Unicode"/>
                <a:cs typeface="Lucida Sans Unicode"/>
              </a:rPr>
              <a:t>of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20">
                <a:latin typeface="Lucida Sans Unicode"/>
                <a:cs typeface="Lucida Sans Unicode"/>
              </a:rPr>
              <a:t>rock,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its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>
                <a:latin typeface="Lucida Sans Unicode"/>
                <a:cs typeface="Lucida Sans Unicode"/>
              </a:rPr>
              <a:t>properties,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5">
                <a:latin typeface="Lucida Sans Unicode"/>
                <a:cs typeface="Lucida Sans Unicode"/>
              </a:rPr>
              <a:t>and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15">
                <a:latin typeface="Lucida Sans Unicode"/>
                <a:cs typeface="Lucida Sans Unicode"/>
              </a:rPr>
              <a:t>any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5">
                <a:latin typeface="Lucida Sans Unicode"/>
                <a:cs typeface="Lucida Sans Unicode"/>
              </a:rPr>
              <a:t>unique</a:t>
            </a:r>
            <a:r>
              <a:rPr dirty="0" sz="1050" spc="-75">
                <a:latin typeface="Lucida Sans Unicode"/>
                <a:cs typeface="Lucida Sans Unicode"/>
              </a:rPr>
              <a:t> </a:t>
            </a:r>
            <a:r>
              <a:rPr dirty="0" sz="1050" spc="-15">
                <a:latin typeface="Lucida Sans Unicode"/>
                <a:cs typeface="Lucida Sans Unicode"/>
              </a:rPr>
              <a:t>findings</a:t>
            </a:r>
            <a:r>
              <a:rPr dirty="0" sz="1050" spc="-15" b="1" i="1">
                <a:latin typeface="Arial"/>
                <a:cs typeface="Arial"/>
              </a:rPr>
              <a:t>.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35646" y="9016"/>
            <a:ext cx="8255000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41665" algn="l"/>
              </a:tabLst>
            </a:pPr>
            <a:r>
              <a:rPr dirty="0" u="heavy" sz="3850" spc="130">
                <a:uFill>
                  <a:solidFill>
                    <a:srgbClr val="7CA654"/>
                  </a:solidFill>
                </a:uFill>
              </a:rPr>
              <a:t>Idea/Approach</a:t>
            </a:r>
            <a:r>
              <a:rPr dirty="0" u="heavy" sz="3850" spc="-95">
                <a:uFill>
                  <a:solidFill>
                    <a:srgbClr val="7CA654"/>
                  </a:solidFill>
                </a:uFill>
              </a:rPr>
              <a:t> </a:t>
            </a:r>
            <a:r>
              <a:rPr dirty="0" u="heavy" sz="3850" spc="-35">
                <a:uFill>
                  <a:solidFill>
                    <a:srgbClr val="7CA654"/>
                  </a:solidFill>
                </a:uFill>
              </a:rPr>
              <a:t>Details:	</a:t>
            </a:r>
            <a:endParaRPr sz="3850"/>
          </a:p>
        </p:txBody>
      </p:sp>
      <p:sp>
        <p:nvSpPr>
          <p:cNvPr id="29" name="object 29"/>
          <p:cNvSpPr txBox="1"/>
          <p:nvPr/>
        </p:nvSpPr>
        <p:spPr>
          <a:xfrm>
            <a:off x="15747640" y="9570631"/>
            <a:ext cx="720725" cy="3937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00" spc="-50" b="1">
                <a:latin typeface="Arial"/>
                <a:cs typeface="Arial"/>
              </a:rPr>
              <a:t>C</a:t>
            </a:r>
            <a:r>
              <a:rPr dirty="0" sz="2400" spc="150" b="1">
                <a:latin typeface="Arial"/>
                <a:cs typeface="Arial"/>
              </a:rPr>
              <a:t>N</a:t>
            </a:r>
            <a:r>
              <a:rPr dirty="0" sz="2400" spc="155" b="1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125"/>
              <a:t>Idea/Approach</a:t>
            </a:r>
            <a:r>
              <a:rPr dirty="0" spc="-114"/>
              <a:t> </a:t>
            </a:r>
            <a:r>
              <a:rPr dirty="0" spc="-50"/>
              <a:t>Details:</a:t>
            </a:r>
          </a:p>
        </p:txBody>
      </p:sp>
      <p:sp>
        <p:nvSpPr>
          <p:cNvPr id="3" name="object 3"/>
          <p:cNvSpPr/>
          <p:nvPr/>
        </p:nvSpPr>
        <p:spPr>
          <a:xfrm>
            <a:off x="9401175" y="1432419"/>
            <a:ext cx="8726805" cy="8676005"/>
          </a:xfrm>
          <a:custGeom>
            <a:avLst/>
            <a:gdLst/>
            <a:ahLst/>
            <a:cxnLst/>
            <a:rect l="l" t="t" r="r" b="b"/>
            <a:pathLst>
              <a:path w="8726805" h="8676005">
                <a:moveTo>
                  <a:pt x="504901" y="7518984"/>
                </a:moveTo>
                <a:lnTo>
                  <a:pt x="419176" y="7518984"/>
                </a:lnTo>
                <a:lnTo>
                  <a:pt x="419176" y="7604709"/>
                </a:lnTo>
                <a:lnTo>
                  <a:pt x="504901" y="7604709"/>
                </a:lnTo>
                <a:lnTo>
                  <a:pt x="504901" y="7518984"/>
                </a:lnTo>
                <a:close/>
              </a:path>
              <a:path w="8726805" h="8676005">
                <a:moveTo>
                  <a:pt x="504901" y="6185484"/>
                </a:moveTo>
                <a:lnTo>
                  <a:pt x="419176" y="6185484"/>
                </a:lnTo>
                <a:lnTo>
                  <a:pt x="419176" y="6271209"/>
                </a:lnTo>
                <a:lnTo>
                  <a:pt x="504901" y="6271209"/>
                </a:lnTo>
                <a:lnTo>
                  <a:pt x="504901" y="6185484"/>
                </a:lnTo>
                <a:close/>
              </a:path>
              <a:path w="8726805" h="8676005">
                <a:moveTo>
                  <a:pt x="504901" y="4851984"/>
                </a:moveTo>
                <a:lnTo>
                  <a:pt x="419176" y="4851984"/>
                </a:lnTo>
                <a:lnTo>
                  <a:pt x="419176" y="4937709"/>
                </a:lnTo>
                <a:lnTo>
                  <a:pt x="504901" y="4937709"/>
                </a:lnTo>
                <a:lnTo>
                  <a:pt x="504901" y="4851984"/>
                </a:lnTo>
                <a:close/>
              </a:path>
              <a:path w="8726805" h="8676005">
                <a:moveTo>
                  <a:pt x="504901" y="3185109"/>
                </a:moveTo>
                <a:lnTo>
                  <a:pt x="419176" y="3185109"/>
                </a:lnTo>
                <a:lnTo>
                  <a:pt x="419176" y="3270834"/>
                </a:lnTo>
                <a:lnTo>
                  <a:pt x="504901" y="3270834"/>
                </a:lnTo>
                <a:lnTo>
                  <a:pt x="504901" y="3185109"/>
                </a:lnTo>
                <a:close/>
              </a:path>
              <a:path w="8726805" h="8676005">
                <a:moveTo>
                  <a:pt x="504901" y="1851609"/>
                </a:moveTo>
                <a:lnTo>
                  <a:pt x="419176" y="1851609"/>
                </a:lnTo>
                <a:lnTo>
                  <a:pt x="419176" y="1937334"/>
                </a:lnTo>
                <a:lnTo>
                  <a:pt x="504901" y="1937334"/>
                </a:lnTo>
                <a:lnTo>
                  <a:pt x="504901" y="1851609"/>
                </a:lnTo>
                <a:close/>
              </a:path>
              <a:path w="8726805" h="8676005">
                <a:moveTo>
                  <a:pt x="504901" y="518109"/>
                </a:moveTo>
                <a:lnTo>
                  <a:pt x="419176" y="518109"/>
                </a:lnTo>
                <a:lnTo>
                  <a:pt x="419176" y="603834"/>
                </a:lnTo>
                <a:lnTo>
                  <a:pt x="504901" y="603834"/>
                </a:lnTo>
                <a:lnTo>
                  <a:pt x="504901" y="518109"/>
                </a:lnTo>
                <a:close/>
              </a:path>
              <a:path w="8726805" h="8676005">
                <a:moveTo>
                  <a:pt x="8726805" y="4762"/>
                </a:moveTo>
                <a:lnTo>
                  <a:pt x="8722931" y="0"/>
                </a:lnTo>
                <a:lnTo>
                  <a:pt x="8709660" y="0"/>
                </a:lnTo>
                <a:lnTo>
                  <a:pt x="8709660" y="21018"/>
                </a:lnTo>
                <a:lnTo>
                  <a:pt x="8709660" y="8654898"/>
                </a:lnTo>
                <a:lnTo>
                  <a:pt x="17145" y="8654898"/>
                </a:lnTo>
                <a:lnTo>
                  <a:pt x="17145" y="21018"/>
                </a:lnTo>
                <a:lnTo>
                  <a:pt x="8709660" y="21018"/>
                </a:lnTo>
                <a:lnTo>
                  <a:pt x="8709660" y="0"/>
                </a:lnTo>
                <a:lnTo>
                  <a:pt x="3886" y="0"/>
                </a:lnTo>
                <a:lnTo>
                  <a:pt x="0" y="4762"/>
                </a:lnTo>
                <a:lnTo>
                  <a:pt x="0" y="8671154"/>
                </a:lnTo>
                <a:lnTo>
                  <a:pt x="3886" y="8675916"/>
                </a:lnTo>
                <a:lnTo>
                  <a:pt x="8722931" y="8675916"/>
                </a:lnTo>
                <a:lnTo>
                  <a:pt x="8726805" y="8671154"/>
                </a:lnTo>
                <a:lnTo>
                  <a:pt x="8726805" y="8665400"/>
                </a:lnTo>
                <a:lnTo>
                  <a:pt x="8726805" y="8654898"/>
                </a:lnTo>
                <a:lnTo>
                  <a:pt x="8726805" y="21018"/>
                </a:lnTo>
                <a:lnTo>
                  <a:pt x="8726805" y="10502"/>
                </a:lnTo>
                <a:lnTo>
                  <a:pt x="8726805" y="4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7169" y="1432419"/>
            <a:ext cx="8727440" cy="8676005"/>
          </a:xfrm>
          <a:custGeom>
            <a:avLst/>
            <a:gdLst/>
            <a:ahLst/>
            <a:cxnLst/>
            <a:rect l="l" t="t" r="r" b="b"/>
            <a:pathLst>
              <a:path w="8727440" h="8676005">
                <a:moveTo>
                  <a:pt x="145262" y="7783093"/>
                </a:moveTo>
                <a:lnTo>
                  <a:pt x="88112" y="7783093"/>
                </a:lnTo>
                <a:lnTo>
                  <a:pt x="88112" y="7840243"/>
                </a:lnTo>
                <a:lnTo>
                  <a:pt x="145262" y="7840243"/>
                </a:lnTo>
                <a:lnTo>
                  <a:pt x="145262" y="7783093"/>
                </a:lnTo>
                <a:close/>
              </a:path>
              <a:path w="8727440" h="8676005">
                <a:moveTo>
                  <a:pt x="145262" y="6830593"/>
                </a:moveTo>
                <a:lnTo>
                  <a:pt x="88112" y="6830593"/>
                </a:lnTo>
                <a:lnTo>
                  <a:pt x="88112" y="6887743"/>
                </a:lnTo>
                <a:lnTo>
                  <a:pt x="145262" y="6887743"/>
                </a:lnTo>
                <a:lnTo>
                  <a:pt x="145262" y="6830593"/>
                </a:lnTo>
                <a:close/>
              </a:path>
              <a:path w="8727440" h="8676005">
                <a:moveTo>
                  <a:pt x="145262" y="5878093"/>
                </a:moveTo>
                <a:lnTo>
                  <a:pt x="88112" y="5878093"/>
                </a:lnTo>
                <a:lnTo>
                  <a:pt x="88112" y="5935243"/>
                </a:lnTo>
                <a:lnTo>
                  <a:pt x="145262" y="5935243"/>
                </a:lnTo>
                <a:lnTo>
                  <a:pt x="145262" y="5878093"/>
                </a:lnTo>
                <a:close/>
              </a:path>
              <a:path w="8727440" h="8676005">
                <a:moveTo>
                  <a:pt x="145262" y="4925593"/>
                </a:moveTo>
                <a:lnTo>
                  <a:pt x="88112" y="4925593"/>
                </a:lnTo>
                <a:lnTo>
                  <a:pt x="88112" y="4982743"/>
                </a:lnTo>
                <a:lnTo>
                  <a:pt x="145262" y="4982743"/>
                </a:lnTo>
                <a:lnTo>
                  <a:pt x="145262" y="4925593"/>
                </a:lnTo>
                <a:close/>
              </a:path>
              <a:path w="8727440" h="8676005">
                <a:moveTo>
                  <a:pt x="145262" y="3973093"/>
                </a:moveTo>
                <a:lnTo>
                  <a:pt x="88112" y="3973093"/>
                </a:lnTo>
                <a:lnTo>
                  <a:pt x="88112" y="4030243"/>
                </a:lnTo>
                <a:lnTo>
                  <a:pt x="145262" y="4030243"/>
                </a:lnTo>
                <a:lnTo>
                  <a:pt x="145262" y="3973093"/>
                </a:lnTo>
                <a:close/>
              </a:path>
              <a:path w="8727440" h="8676005">
                <a:moveTo>
                  <a:pt x="145262" y="3020593"/>
                </a:moveTo>
                <a:lnTo>
                  <a:pt x="88112" y="3020593"/>
                </a:lnTo>
                <a:lnTo>
                  <a:pt x="88112" y="3077743"/>
                </a:lnTo>
                <a:lnTo>
                  <a:pt x="145262" y="3077743"/>
                </a:lnTo>
                <a:lnTo>
                  <a:pt x="145262" y="3020593"/>
                </a:lnTo>
                <a:close/>
              </a:path>
              <a:path w="8727440" h="8676005">
                <a:moveTo>
                  <a:pt x="145262" y="2068093"/>
                </a:moveTo>
                <a:lnTo>
                  <a:pt x="88112" y="2068093"/>
                </a:lnTo>
                <a:lnTo>
                  <a:pt x="88112" y="2125243"/>
                </a:lnTo>
                <a:lnTo>
                  <a:pt x="145262" y="2125243"/>
                </a:lnTo>
                <a:lnTo>
                  <a:pt x="145262" y="2068093"/>
                </a:lnTo>
                <a:close/>
              </a:path>
              <a:path w="8727440" h="8676005">
                <a:moveTo>
                  <a:pt x="145262" y="1115593"/>
                </a:moveTo>
                <a:lnTo>
                  <a:pt x="88112" y="1115593"/>
                </a:lnTo>
                <a:lnTo>
                  <a:pt x="88112" y="1172743"/>
                </a:lnTo>
                <a:lnTo>
                  <a:pt x="145262" y="1172743"/>
                </a:lnTo>
                <a:lnTo>
                  <a:pt x="145262" y="1115593"/>
                </a:lnTo>
                <a:close/>
              </a:path>
              <a:path w="8727440" h="8676005">
                <a:moveTo>
                  <a:pt x="145262" y="163093"/>
                </a:moveTo>
                <a:lnTo>
                  <a:pt x="88112" y="163093"/>
                </a:lnTo>
                <a:lnTo>
                  <a:pt x="88112" y="220243"/>
                </a:lnTo>
                <a:lnTo>
                  <a:pt x="145262" y="220243"/>
                </a:lnTo>
                <a:lnTo>
                  <a:pt x="145262" y="163093"/>
                </a:lnTo>
                <a:close/>
              </a:path>
              <a:path w="8727440" h="8676005">
                <a:moveTo>
                  <a:pt x="8726818" y="4762"/>
                </a:moveTo>
                <a:lnTo>
                  <a:pt x="8722931" y="0"/>
                </a:lnTo>
                <a:lnTo>
                  <a:pt x="8709673" y="0"/>
                </a:lnTo>
                <a:lnTo>
                  <a:pt x="8709673" y="21018"/>
                </a:lnTo>
                <a:lnTo>
                  <a:pt x="8709673" y="8654898"/>
                </a:lnTo>
                <a:lnTo>
                  <a:pt x="17145" y="8654898"/>
                </a:lnTo>
                <a:lnTo>
                  <a:pt x="17145" y="21018"/>
                </a:lnTo>
                <a:lnTo>
                  <a:pt x="8709673" y="21018"/>
                </a:lnTo>
                <a:lnTo>
                  <a:pt x="8709673" y="0"/>
                </a:lnTo>
                <a:lnTo>
                  <a:pt x="3886" y="0"/>
                </a:lnTo>
                <a:lnTo>
                  <a:pt x="0" y="4762"/>
                </a:lnTo>
                <a:lnTo>
                  <a:pt x="0" y="8671154"/>
                </a:lnTo>
                <a:lnTo>
                  <a:pt x="3886" y="8675916"/>
                </a:lnTo>
                <a:lnTo>
                  <a:pt x="8722931" y="8675916"/>
                </a:lnTo>
                <a:lnTo>
                  <a:pt x="8726818" y="8671154"/>
                </a:lnTo>
                <a:lnTo>
                  <a:pt x="8726818" y="8665400"/>
                </a:lnTo>
                <a:lnTo>
                  <a:pt x="8726818" y="8654898"/>
                </a:lnTo>
                <a:lnTo>
                  <a:pt x="8726818" y="21018"/>
                </a:lnTo>
                <a:lnTo>
                  <a:pt x="8726818" y="10502"/>
                </a:lnTo>
                <a:lnTo>
                  <a:pt x="8726818" y="4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65443" y="697871"/>
            <a:ext cx="8613775" cy="9365615"/>
          </a:xfrm>
          <a:prstGeom prst="rect">
            <a:avLst/>
          </a:prstGeom>
        </p:spPr>
        <p:txBody>
          <a:bodyPr wrap="square" lIns="0" tIns="2273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dirty="0" sz="3200" spc="-5" b="1">
                <a:solidFill>
                  <a:srgbClr val="7CA654"/>
                </a:solidFill>
                <a:latin typeface="Arial"/>
                <a:cs typeface="Arial"/>
              </a:rPr>
              <a:t>Use</a:t>
            </a:r>
            <a:r>
              <a:rPr dirty="0" sz="3200" spc="-50" b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7CA654"/>
                </a:solidFill>
                <a:latin typeface="Arial"/>
                <a:cs typeface="Arial"/>
              </a:rPr>
              <a:t>Cases:</a:t>
            </a:r>
            <a:endParaRPr sz="3200">
              <a:latin typeface="Arial"/>
              <a:cs typeface="Arial"/>
            </a:endParaRPr>
          </a:p>
          <a:p>
            <a:pPr algn="just" marL="316230" marR="5080">
              <a:lnSpc>
                <a:spcPct val="115700"/>
              </a:lnSpc>
              <a:spcBef>
                <a:spcPts val="505"/>
              </a:spcBef>
            </a:pPr>
            <a:r>
              <a:rPr dirty="0" sz="1350" spc="65" b="1" i="1">
                <a:latin typeface="Arial"/>
                <a:cs typeface="Arial"/>
              </a:rPr>
              <a:t>Automated </a:t>
            </a:r>
            <a:r>
              <a:rPr dirty="0" sz="1350" spc="30" b="1" i="1">
                <a:latin typeface="Arial"/>
                <a:cs typeface="Arial"/>
              </a:rPr>
              <a:t>Core </a:t>
            </a:r>
            <a:r>
              <a:rPr dirty="0" sz="1350" spc="50" b="1" i="1">
                <a:latin typeface="Arial"/>
                <a:cs typeface="Arial"/>
              </a:rPr>
              <a:t>Sample </a:t>
            </a:r>
            <a:r>
              <a:rPr dirty="0" sz="1350" spc="5" b="1" i="1">
                <a:latin typeface="Arial"/>
                <a:cs typeface="Arial"/>
              </a:rPr>
              <a:t>Analysis: </a:t>
            </a:r>
            <a:r>
              <a:rPr dirty="0" sz="1350" spc="5">
                <a:latin typeface="Lucida Sans Unicode"/>
                <a:cs typeface="Lucida Sans Unicode"/>
              </a:rPr>
              <a:t>Geologists </a:t>
            </a:r>
            <a:r>
              <a:rPr dirty="0" sz="1350" spc="15">
                <a:latin typeface="Lucida Sans Unicode"/>
                <a:cs typeface="Lucida Sans Unicode"/>
              </a:rPr>
              <a:t>conducting </a:t>
            </a:r>
            <a:r>
              <a:rPr dirty="0" sz="1350" spc="5">
                <a:latin typeface="Lucida Sans Unicode"/>
                <a:cs typeface="Lucida Sans Unicode"/>
              </a:rPr>
              <a:t>fieldwork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25" b="1">
                <a:latin typeface="Arial"/>
                <a:cs typeface="Arial"/>
              </a:rPr>
              <a:t>quickly </a:t>
            </a:r>
            <a:r>
              <a:rPr dirty="0" sz="1350" spc="30" b="1">
                <a:latin typeface="Arial"/>
                <a:cs typeface="Arial"/>
              </a:rPr>
              <a:t>analyze </a:t>
            </a:r>
            <a:r>
              <a:rPr dirty="0" sz="1350" spc="35" b="1">
                <a:latin typeface="Arial"/>
                <a:cs typeface="Arial"/>
              </a:rPr>
              <a:t>core </a:t>
            </a:r>
            <a:r>
              <a:rPr dirty="0" sz="1350" spc="40" b="1">
                <a:latin typeface="Arial"/>
                <a:cs typeface="Arial"/>
              </a:rPr>
              <a:t> </a:t>
            </a:r>
            <a:r>
              <a:rPr dirty="0" sz="1350" spc="15" b="1">
                <a:latin typeface="Arial"/>
                <a:cs typeface="Arial"/>
              </a:rPr>
              <a:t>samples </a:t>
            </a:r>
            <a:r>
              <a:rPr dirty="0" sz="1350" spc="-10" b="1">
                <a:latin typeface="Arial"/>
                <a:cs typeface="Arial"/>
              </a:rPr>
              <a:t>using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20" b="1">
                <a:latin typeface="Arial"/>
                <a:cs typeface="Arial"/>
              </a:rPr>
              <a:t>app's </a:t>
            </a:r>
            <a:r>
              <a:rPr dirty="0" sz="1350" spc="55" b="1">
                <a:latin typeface="Arial"/>
                <a:cs typeface="Arial"/>
              </a:rPr>
              <a:t>computer </a:t>
            </a:r>
            <a:r>
              <a:rPr dirty="0" sz="1350" spc="15" b="1">
                <a:latin typeface="Arial"/>
                <a:cs typeface="Arial"/>
              </a:rPr>
              <a:t>vision </a:t>
            </a:r>
            <a:r>
              <a:rPr dirty="0" sz="1350" spc="30" b="1">
                <a:latin typeface="Arial"/>
                <a:cs typeface="Arial"/>
              </a:rPr>
              <a:t>techniques. </a:t>
            </a:r>
            <a:r>
              <a:rPr dirty="0" sz="1350" spc="120">
                <a:latin typeface="Lucida Sans Unicode"/>
                <a:cs typeface="Lucida Sans Unicode"/>
              </a:rPr>
              <a:t>By </a:t>
            </a:r>
            <a:r>
              <a:rPr dirty="0" sz="1350">
                <a:latin typeface="Lucida Sans Unicode"/>
                <a:cs typeface="Lucida Sans Unicode"/>
              </a:rPr>
              <a:t>scanning </a:t>
            </a:r>
            <a:r>
              <a:rPr dirty="0" sz="1350" spc="35">
                <a:latin typeface="Lucida Sans Unicode"/>
                <a:cs typeface="Lucida Sans Unicode"/>
              </a:rPr>
              <a:t>the </a:t>
            </a:r>
            <a:r>
              <a:rPr dirty="0" sz="1350">
                <a:latin typeface="Lucida Sans Unicode"/>
                <a:cs typeface="Lucida Sans Unicode"/>
              </a:rPr>
              <a:t>samples, </a:t>
            </a:r>
            <a:r>
              <a:rPr dirty="0" sz="1350" spc="45">
                <a:latin typeface="Lucida Sans Unicode"/>
                <a:cs typeface="Lucida Sans Unicode"/>
              </a:rPr>
              <a:t>they </a:t>
            </a:r>
            <a:r>
              <a:rPr dirty="0" sz="1350" spc="35">
                <a:latin typeface="Lucida Sans Unicode"/>
                <a:cs typeface="Lucida Sans Unicode"/>
              </a:rPr>
              <a:t>receive 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40" b="1">
                <a:latin typeface="Arial"/>
                <a:cs typeface="Arial"/>
              </a:rPr>
              <a:t>instant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and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40" b="1">
                <a:latin typeface="Arial"/>
                <a:cs typeface="Arial"/>
              </a:rPr>
              <a:t>accurate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50" b="1">
                <a:latin typeface="Arial"/>
                <a:cs typeface="Arial"/>
              </a:rPr>
              <a:t>information</a:t>
            </a:r>
            <a:r>
              <a:rPr dirty="0" sz="1350" spc="5" b="1">
                <a:latin typeface="Arial"/>
                <a:cs typeface="Arial"/>
              </a:rPr>
              <a:t> </a:t>
            </a:r>
            <a:r>
              <a:rPr dirty="0" sz="1350" spc="55" b="1">
                <a:latin typeface="Arial"/>
                <a:cs typeface="Arial"/>
              </a:rPr>
              <a:t>about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rock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35" b="1">
                <a:latin typeface="Arial"/>
                <a:cs typeface="Arial"/>
              </a:rPr>
              <a:t>types,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15" b="1">
                <a:latin typeface="Arial"/>
                <a:cs typeface="Arial"/>
              </a:rPr>
              <a:t>grain</a:t>
            </a:r>
            <a:r>
              <a:rPr dirty="0" sz="1350" spc="5" b="1">
                <a:latin typeface="Arial"/>
                <a:cs typeface="Arial"/>
              </a:rPr>
              <a:t> </a:t>
            </a:r>
            <a:r>
              <a:rPr dirty="0" sz="1350" spc="-5" b="1">
                <a:latin typeface="Arial"/>
                <a:cs typeface="Arial"/>
              </a:rPr>
              <a:t>size,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color,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and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60" b="1">
                <a:latin typeface="Arial"/>
                <a:cs typeface="Arial"/>
              </a:rPr>
              <a:t>other</a:t>
            </a:r>
            <a:r>
              <a:rPr dirty="0" sz="1350" spc="5" b="1">
                <a:latin typeface="Arial"/>
                <a:cs typeface="Arial"/>
              </a:rPr>
              <a:t> </a:t>
            </a:r>
            <a:r>
              <a:rPr dirty="0" sz="1350" spc="40" b="1">
                <a:latin typeface="Arial"/>
                <a:cs typeface="Arial"/>
              </a:rPr>
              <a:t>properties,</a:t>
            </a:r>
            <a:r>
              <a:rPr dirty="0" sz="1350" spc="15" b="1">
                <a:latin typeface="Arial"/>
                <a:cs typeface="Arial"/>
              </a:rPr>
              <a:t> </a:t>
            </a:r>
            <a:r>
              <a:rPr dirty="0" sz="1350" spc="-15">
                <a:latin typeface="Lucida Sans Unicode"/>
                <a:cs typeface="Lucida Sans Unicode"/>
              </a:rPr>
              <a:t>aiding </a:t>
            </a:r>
            <a:r>
              <a:rPr dirty="0" sz="1350" spc="-1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in</a:t>
            </a:r>
            <a:r>
              <a:rPr dirty="0" sz="1350" spc="-95">
                <a:latin typeface="Lucida Sans Unicode"/>
                <a:cs typeface="Lucida Sans Unicode"/>
              </a:rPr>
              <a:t> </a:t>
            </a:r>
            <a:r>
              <a:rPr dirty="0" sz="1350" spc="-15">
                <a:latin typeface="Lucida Sans Unicode"/>
                <a:cs typeface="Lucida Sans Unicode"/>
              </a:rPr>
              <a:t>real-time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analysis.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  <a:spcBef>
                <a:spcPts val="5"/>
              </a:spcBef>
            </a:pPr>
            <a:r>
              <a:rPr dirty="0" sz="1350" spc="50" b="1" i="1">
                <a:latin typeface="Arial"/>
                <a:cs typeface="Arial"/>
              </a:rPr>
              <a:t>Educational</a:t>
            </a:r>
            <a:r>
              <a:rPr dirty="0" sz="1350" spc="55" b="1" i="1">
                <a:latin typeface="Arial"/>
                <a:cs typeface="Arial"/>
              </a:rPr>
              <a:t> </a:t>
            </a:r>
            <a:r>
              <a:rPr dirty="0" sz="1350" spc="60" b="1" i="1">
                <a:latin typeface="Arial"/>
                <a:cs typeface="Arial"/>
              </a:rPr>
              <a:t>Virtual</a:t>
            </a:r>
            <a:r>
              <a:rPr dirty="0" sz="1350" spc="65" b="1" i="1">
                <a:latin typeface="Arial"/>
                <a:cs typeface="Arial"/>
              </a:rPr>
              <a:t> </a:t>
            </a:r>
            <a:r>
              <a:rPr dirty="0" sz="1350" spc="50" b="1" i="1">
                <a:latin typeface="Arial"/>
                <a:cs typeface="Arial"/>
              </a:rPr>
              <a:t>Reality</a:t>
            </a:r>
            <a:r>
              <a:rPr dirty="0" sz="1350" spc="55" b="1" i="1">
                <a:latin typeface="Arial"/>
                <a:cs typeface="Arial"/>
              </a:rPr>
              <a:t> </a:t>
            </a:r>
            <a:r>
              <a:rPr dirty="0" sz="1350" spc="15" b="1" i="1">
                <a:latin typeface="Arial"/>
                <a:cs typeface="Arial"/>
              </a:rPr>
              <a:t>Experience:</a:t>
            </a:r>
            <a:r>
              <a:rPr dirty="0" sz="1350" spc="20" b="1" i="1">
                <a:latin typeface="Arial"/>
                <a:cs typeface="Arial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Students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researchers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 spc="25" b="1">
                <a:latin typeface="Arial"/>
                <a:cs typeface="Arial"/>
              </a:rPr>
              <a:t>can</a:t>
            </a:r>
            <a:r>
              <a:rPr dirty="0" sz="1350" spc="30" b="1">
                <a:latin typeface="Arial"/>
                <a:cs typeface="Arial"/>
              </a:rPr>
              <a:t> </a:t>
            </a:r>
            <a:r>
              <a:rPr dirty="0" sz="1350" spc="5" b="1">
                <a:latin typeface="Arial"/>
                <a:cs typeface="Arial"/>
              </a:rPr>
              <a:t>use</a:t>
            </a:r>
            <a:r>
              <a:rPr dirty="0" sz="1350" spc="10" b="1">
                <a:latin typeface="Arial"/>
                <a:cs typeface="Arial"/>
              </a:rPr>
              <a:t> </a:t>
            </a:r>
            <a:r>
              <a:rPr dirty="0" sz="1350" spc="70" b="1">
                <a:latin typeface="Arial"/>
                <a:cs typeface="Arial"/>
              </a:rPr>
              <a:t>the</a:t>
            </a:r>
            <a:r>
              <a:rPr dirty="0" sz="1350" spc="75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Virtual</a:t>
            </a:r>
            <a:r>
              <a:rPr dirty="0" sz="1350" spc="50" b="1">
                <a:latin typeface="Arial"/>
                <a:cs typeface="Arial"/>
              </a:rPr>
              <a:t> </a:t>
            </a:r>
            <a:r>
              <a:rPr dirty="0" sz="1350" spc="65" b="1">
                <a:latin typeface="Arial"/>
                <a:cs typeface="Arial"/>
              </a:rPr>
              <a:t>3D </a:t>
            </a:r>
            <a:r>
              <a:rPr dirty="0" sz="1350" spc="70" b="1">
                <a:latin typeface="Arial"/>
                <a:cs typeface="Arial"/>
              </a:rPr>
              <a:t> </a:t>
            </a:r>
            <a:r>
              <a:rPr dirty="0" sz="1350" spc="35" b="1">
                <a:latin typeface="Arial"/>
                <a:cs typeface="Arial"/>
              </a:rPr>
              <a:t>Projection </a:t>
            </a:r>
            <a:r>
              <a:rPr dirty="0" sz="1350" spc="60" b="1">
                <a:latin typeface="Arial"/>
                <a:cs typeface="Arial"/>
              </a:rPr>
              <a:t>feature </a:t>
            </a:r>
            <a:r>
              <a:rPr dirty="0" sz="1350" spc="80" b="1">
                <a:latin typeface="Arial"/>
                <a:cs typeface="Arial"/>
              </a:rPr>
              <a:t>to </a:t>
            </a:r>
            <a:r>
              <a:rPr dirty="0" sz="1350" spc="35" b="1">
                <a:latin typeface="Arial"/>
                <a:cs typeface="Arial"/>
              </a:rPr>
              <a:t>explore </a:t>
            </a:r>
            <a:r>
              <a:rPr dirty="0" sz="1350" spc="50" b="1">
                <a:latin typeface="Arial"/>
                <a:cs typeface="Arial"/>
              </a:rPr>
              <a:t>virtual </a:t>
            </a:r>
            <a:r>
              <a:rPr dirty="0" sz="1350" spc="20" b="1">
                <a:latin typeface="Arial"/>
                <a:cs typeface="Arial"/>
              </a:rPr>
              <a:t>rock </a:t>
            </a:r>
            <a:r>
              <a:rPr dirty="0" sz="1350" spc="5" b="1">
                <a:latin typeface="Arial"/>
                <a:cs typeface="Arial"/>
              </a:rPr>
              <a:t>samples</a:t>
            </a:r>
            <a:r>
              <a:rPr dirty="0" sz="1350" spc="5">
                <a:latin typeface="Lucida Sans Unicode"/>
                <a:cs typeface="Lucida Sans Unicode"/>
              </a:rPr>
              <a:t>. </a:t>
            </a:r>
            <a:r>
              <a:rPr dirty="0" sz="1350" spc="15">
                <a:latin typeface="Lucida Sans Unicode"/>
                <a:cs typeface="Lucida Sans Unicode"/>
              </a:rPr>
              <a:t>They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55" b="1">
                <a:latin typeface="Arial"/>
                <a:cs typeface="Arial"/>
              </a:rPr>
              <a:t>interact with </a:t>
            </a:r>
            <a:r>
              <a:rPr dirty="0" sz="1350" spc="60" b="1">
                <a:latin typeface="Arial"/>
                <a:cs typeface="Arial"/>
              </a:rPr>
              <a:t>different </a:t>
            </a:r>
            <a:r>
              <a:rPr dirty="0" sz="1350" spc="20" b="1">
                <a:latin typeface="Arial"/>
                <a:cs typeface="Arial"/>
              </a:rPr>
              <a:t>rock </a:t>
            </a:r>
            <a:r>
              <a:rPr dirty="0" sz="1350" spc="35" b="1">
                <a:latin typeface="Arial"/>
                <a:cs typeface="Arial"/>
              </a:rPr>
              <a:t>types, </a:t>
            </a:r>
            <a:r>
              <a:rPr dirty="0" sz="1350" spc="40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inspect </a:t>
            </a:r>
            <a:r>
              <a:rPr dirty="0" sz="1350" spc="40" b="1">
                <a:latin typeface="Arial"/>
                <a:cs typeface="Arial"/>
              </a:rPr>
              <a:t>fractures </a:t>
            </a:r>
            <a:r>
              <a:rPr dirty="0" sz="1350" spc="45" b="1">
                <a:latin typeface="Arial"/>
                <a:cs typeface="Arial"/>
              </a:rPr>
              <a:t>and </a:t>
            </a:r>
            <a:r>
              <a:rPr dirty="0" sz="1350" spc="25" b="1">
                <a:latin typeface="Arial"/>
                <a:cs typeface="Arial"/>
              </a:rPr>
              <a:t>joints, </a:t>
            </a:r>
            <a:r>
              <a:rPr dirty="0" sz="1350" spc="45" b="1">
                <a:latin typeface="Arial"/>
                <a:cs typeface="Arial"/>
              </a:rPr>
              <a:t>and </a:t>
            </a:r>
            <a:r>
              <a:rPr dirty="0" sz="1350" spc="40" b="1">
                <a:latin typeface="Arial"/>
                <a:cs typeface="Arial"/>
              </a:rPr>
              <a:t>understand </a:t>
            </a:r>
            <a:r>
              <a:rPr dirty="0" sz="1350" spc="30" b="1">
                <a:latin typeface="Arial"/>
                <a:cs typeface="Arial"/>
              </a:rPr>
              <a:t>lithological </a:t>
            </a:r>
            <a:r>
              <a:rPr dirty="0" sz="1350" spc="25" b="1">
                <a:latin typeface="Arial"/>
                <a:cs typeface="Arial"/>
              </a:rPr>
              <a:t>characteristics </a:t>
            </a:r>
            <a:r>
              <a:rPr dirty="0" sz="1350" spc="-5">
                <a:latin typeface="Lucida Sans Unicode"/>
                <a:cs typeface="Lucida Sans Unicode"/>
              </a:rPr>
              <a:t>in </a:t>
            </a:r>
            <a:r>
              <a:rPr dirty="0" sz="1350" spc="20">
                <a:latin typeface="Lucida Sans Unicode"/>
                <a:cs typeface="Lucida Sans Unicode"/>
              </a:rPr>
              <a:t>a visually </a:t>
            </a:r>
            <a:r>
              <a:rPr dirty="0" sz="1350" spc="-25">
                <a:latin typeface="Lucida Sans Unicode"/>
                <a:cs typeface="Lucida Sans Unicode"/>
              </a:rPr>
              <a:t>engaging </a:t>
            </a:r>
            <a:r>
              <a:rPr dirty="0" sz="1350" spc="-2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manner,</a:t>
            </a:r>
            <a:r>
              <a:rPr dirty="0" sz="1350" spc="-95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enhancing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their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geological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education.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25" b="1" i="1">
                <a:latin typeface="Arial"/>
                <a:cs typeface="Arial"/>
              </a:rPr>
              <a:t>Research </a:t>
            </a:r>
            <a:r>
              <a:rPr dirty="0" sz="1350" spc="80" b="1" i="1">
                <a:latin typeface="Arial"/>
                <a:cs typeface="Arial"/>
              </a:rPr>
              <a:t>Database </a:t>
            </a:r>
            <a:r>
              <a:rPr dirty="0" sz="1350" spc="-25" b="1" i="1">
                <a:latin typeface="Arial"/>
                <a:cs typeface="Arial"/>
              </a:rPr>
              <a:t>Access: </a:t>
            </a:r>
            <a:r>
              <a:rPr dirty="0" sz="1350" spc="25">
                <a:latin typeface="Lucida Sans Unicode"/>
                <a:cs typeface="Lucida Sans Unicode"/>
              </a:rPr>
              <a:t>Researchers </a:t>
            </a:r>
            <a:r>
              <a:rPr dirty="0" sz="1350" spc="-20">
                <a:latin typeface="Lucida Sans Unicode"/>
                <a:cs typeface="Lucida Sans Unicode"/>
              </a:rPr>
              <a:t>working </a:t>
            </a:r>
            <a:r>
              <a:rPr dirty="0" sz="1350" spc="15">
                <a:latin typeface="Lucida Sans Unicode"/>
                <a:cs typeface="Lucida Sans Unicode"/>
              </a:rPr>
              <a:t>on </a:t>
            </a:r>
            <a:r>
              <a:rPr dirty="0" sz="1350" spc="5">
                <a:latin typeface="Lucida Sans Unicode"/>
                <a:cs typeface="Lucida Sans Unicode"/>
              </a:rPr>
              <a:t>lithological </a:t>
            </a:r>
            <a:r>
              <a:rPr dirty="0" sz="1350" spc="10">
                <a:latin typeface="Lucida Sans Unicode"/>
                <a:cs typeface="Lucida Sans Unicode"/>
              </a:rPr>
              <a:t>studies </a:t>
            </a:r>
            <a:r>
              <a:rPr dirty="0" sz="1350" spc="25" b="1">
                <a:latin typeface="Arial"/>
                <a:cs typeface="Arial"/>
              </a:rPr>
              <a:t>can </a:t>
            </a:r>
            <a:r>
              <a:rPr dirty="0" sz="1350" spc="-10" b="1">
                <a:latin typeface="Arial"/>
                <a:cs typeface="Arial"/>
              </a:rPr>
              <a:t>access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45" b="1">
                <a:latin typeface="Arial"/>
                <a:cs typeface="Arial"/>
              </a:rPr>
              <a:t>Virtual </a:t>
            </a:r>
            <a:r>
              <a:rPr dirty="0" sz="1350" spc="5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Drill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25" b="1">
                <a:latin typeface="Arial"/>
                <a:cs typeface="Arial"/>
              </a:rPr>
              <a:t>Library,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which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25" b="1">
                <a:latin typeface="Arial"/>
                <a:cs typeface="Arial"/>
              </a:rPr>
              <a:t>contains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a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vast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40" b="1">
                <a:latin typeface="Arial"/>
                <a:cs typeface="Arial"/>
              </a:rPr>
              <a:t>repository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60" b="1">
                <a:latin typeface="Arial"/>
                <a:cs typeface="Arial"/>
              </a:rPr>
              <a:t>of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25" b="1">
                <a:latin typeface="Arial"/>
                <a:cs typeface="Arial"/>
              </a:rPr>
              <a:t>research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papers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and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rock</a:t>
            </a:r>
            <a:r>
              <a:rPr dirty="0" sz="1350" spc="-5" b="1">
                <a:latin typeface="Arial"/>
                <a:cs typeface="Arial"/>
              </a:rPr>
              <a:t> </a:t>
            </a:r>
            <a:r>
              <a:rPr dirty="0" sz="1350" spc="40" b="1">
                <a:latin typeface="Arial"/>
                <a:cs typeface="Arial"/>
              </a:rPr>
              <a:t>information</a:t>
            </a:r>
            <a:r>
              <a:rPr dirty="0" sz="1350" spc="40">
                <a:latin typeface="Lucida Sans Unicode"/>
                <a:cs typeface="Lucida Sans Unicode"/>
              </a:rPr>
              <a:t>.</a:t>
            </a:r>
            <a:r>
              <a:rPr dirty="0" sz="1350" spc="-4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They</a:t>
            </a:r>
            <a:r>
              <a:rPr dirty="0" sz="1350" spc="-4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-415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gather </a:t>
            </a:r>
            <a:r>
              <a:rPr dirty="0" sz="1350" spc="30">
                <a:latin typeface="Lucida Sans Unicode"/>
                <a:cs typeface="Lucida Sans Unicode"/>
              </a:rPr>
              <a:t>data </a:t>
            </a:r>
            <a:r>
              <a:rPr dirty="0" sz="1350" spc="15">
                <a:latin typeface="Lucida Sans Unicode"/>
                <a:cs typeface="Lucida Sans Unicode"/>
              </a:rPr>
              <a:t>on </a:t>
            </a:r>
            <a:r>
              <a:rPr dirty="0" sz="1350" spc="20">
                <a:latin typeface="Lucida Sans Unicode"/>
                <a:cs typeface="Lucida Sans Unicode"/>
              </a:rPr>
              <a:t>specific </a:t>
            </a:r>
            <a:r>
              <a:rPr dirty="0" sz="1350" spc="5">
                <a:latin typeface="Lucida Sans Unicode"/>
                <a:cs typeface="Lucida Sans Unicode"/>
              </a:rPr>
              <a:t>lithological formations, </a:t>
            </a:r>
            <a:r>
              <a:rPr dirty="0" sz="1350" spc="-15">
                <a:latin typeface="Lucida Sans Unicode"/>
                <a:cs typeface="Lucida Sans Unicode"/>
              </a:rPr>
              <a:t>aiding</a:t>
            </a:r>
            <a:r>
              <a:rPr dirty="0" sz="1350" spc="-1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in </a:t>
            </a:r>
            <a:r>
              <a:rPr dirty="0" sz="1350" spc="-15">
                <a:latin typeface="Lucida Sans Unicode"/>
                <a:cs typeface="Lucida Sans Unicode"/>
              </a:rPr>
              <a:t>in-depth</a:t>
            </a:r>
            <a:r>
              <a:rPr dirty="0" sz="1350" spc="-1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analysis </a:t>
            </a:r>
            <a:r>
              <a:rPr dirty="0" sz="1350" spc="20">
                <a:latin typeface="Lucida Sans Unicode"/>
                <a:cs typeface="Lucida Sans Unicode"/>
              </a:rPr>
              <a:t>and </a:t>
            </a:r>
            <a:r>
              <a:rPr dirty="0" sz="1350" spc="30">
                <a:latin typeface="Lucida Sans Unicode"/>
                <a:cs typeface="Lucida Sans Unicode"/>
              </a:rPr>
              <a:t>comparative </a:t>
            </a:r>
            <a:r>
              <a:rPr dirty="0" sz="1350" spc="3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studies.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60" b="1" i="1">
                <a:latin typeface="Arial"/>
                <a:cs typeface="Arial"/>
              </a:rPr>
              <a:t>Collaborative </a:t>
            </a:r>
            <a:r>
              <a:rPr dirty="0" sz="1350" spc="114" b="1" i="1">
                <a:latin typeface="Arial"/>
                <a:cs typeface="Arial"/>
              </a:rPr>
              <a:t>Data </a:t>
            </a:r>
            <a:r>
              <a:rPr dirty="0" sz="1350" spc="10" b="1" i="1">
                <a:latin typeface="Arial"/>
                <a:cs typeface="Arial"/>
              </a:rPr>
              <a:t>Sharing: </a:t>
            </a:r>
            <a:r>
              <a:rPr dirty="0" sz="1350" spc="5">
                <a:latin typeface="Lucida Sans Unicode"/>
                <a:cs typeface="Lucida Sans Unicode"/>
              </a:rPr>
              <a:t>Geologists </a:t>
            </a:r>
            <a:r>
              <a:rPr dirty="0" sz="1350" spc="-20">
                <a:latin typeface="Lucida Sans Unicode"/>
                <a:cs typeface="Lucida Sans Unicode"/>
              </a:rPr>
              <a:t>working </a:t>
            </a:r>
            <a:r>
              <a:rPr dirty="0" sz="1350" spc="15">
                <a:latin typeface="Lucida Sans Unicode"/>
                <a:cs typeface="Lucida Sans Unicode"/>
              </a:rPr>
              <a:t>on </a:t>
            </a:r>
            <a:r>
              <a:rPr dirty="0" sz="1350" spc="-5">
                <a:latin typeface="Lucida Sans Unicode"/>
                <a:cs typeface="Lucida Sans Unicode"/>
              </a:rPr>
              <a:t>similar </a:t>
            </a:r>
            <a:r>
              <a:rPr dirty="0" sz="1350" spc="5">
                <a:latin typeface="Lucida Sans Unicode"/>
                <a:cs typeface="Lucida Sans Unicode"/>
              </a:rPr>
              <a:t>lithological </a:t>
            </a:r>
            <a:r>
              <a:rPr dirty="0" sz="1350" spc="10">
                <a:latin typeface="Lucida Sans Unicode"/>
                <a:cs typeface="Lucida Sans Unicode"/>
              </a:rPr>
              <a:t>formations </a:t>
            </a:r>
            <a:r>
              <a:rPr dirty="0" sz="1350" spc="-5">
                <a:latin typeface="Lucida Sans Unicode"/>
                <a:cs typeface="Lucida Sans Unicode"/>
              </a:rPr>
              <a:t>in </a:t>
            </a:r>
            <a:r>
              <a:rPr dirty="0" sz="1350" spc="25">
                <a:latin typeface="Lucida Sans Unicode"/>
                <a:cs typeface="Lucida Sans Unicode"/>
              </a:rPr>
              <a:t>different 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parts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of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world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can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share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their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findings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on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Global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Geological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Map.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15" b="1">
                <a:latin typeface="Arial"/>
                <a:cs typeface="Arial"/>
              </a:rPr>
              <a:t>By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25" b="1">
                <a:latin typeface="Arial"/>
                <a:cs typeface="Arial"/>
              </a:rPr>
              <a:t>adding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drill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locations </a:t>
            </a:r>
            <a:r>
              <a:rPr dirty="0" sz="1350" spc="-365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and </a:t>
            </a:r>
            <a:r>
              <a:rPr dirty="0" sz="1350" spc="20" b="1">
                <a:latin typeface="Arial"/>
                <a:cs typeface="Arial"/>
              </a:rPr>
              <a:t>rock </a:t>
            </a:r>
            <a:r>
              <a:rPr dirty="0" sz="1350" spc="15" b="1">
                <a:latin typeface="Arial"/>
                <a:cs typeface="Arial"/>
              </a:rPr>
              <a:t>samples </a:t>
            </a:r>
            <a:r>
              <a:rPr dirty="0" sz="1350" spc="80" b="1">
                <a:latin typeface="Arial"/>
                <a:cs typeface="Arial"/>
              </a:rPr>
              <a:t>to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40" b="1">
                <a:latin typeface="Arial"/>
                <a:cs typeface="Arial"/>
              </a:rPr>
              <a:t>map, </a:t>
            </a:r>
            <a:r>
              <a:rPr dirty="0" sz="1350" spc="65" b="1">
                <a:latin typeface="Arial"/>
                <a:cs typeface="Arial"/>
              </a:rPr>
              <a:t>they </a:t>
            </a:r>
            <a:r>
              <a:rPr dirty="0" sz="1350" spc="50" b="1">
                <a:latin typeface="Arial"/>
                <a:cs typeface="Arial"/>
              </a:rPr>
              <a:t>create </a:t>
            </a:r>
            <a:r>
              <a:rPr dirty="0" sz="1350" spc="30" b="1">
                <a:latin typeface="Arial"/>
                <a:cs typeface="Arial"/>
              </a:rPr>
              <a:t>a </a:t>
            </a:r>
            <a:r>
              <a:rPr dirty="0" sz="1350" spc="45" b="1">
                <a:latin typeface="Arial"/>
                <a:cs typeface="Arial"/>
              </a:rPr>
              <a:t>collaborative </a:t>
            </a:r>
            <a:r>
              <a:rPr dirty="0" sz="1350" spc="60" b="1">
                <a:latin typeface="Arial"/>
                <a:cs typeface="Arial"/>
              </a:rPr>
              <a:t>platform </a:t>
            </a:r>
            <a:r>
              <a:rPr dirty="0" sz="1350" spc="55" b="1">
                <a:latin typeface="Arial"/>
                <a:cs typeface="Arial"/>
              </a:rPr>
              <a:t>for </a:t>
            </a:r>
            <a:r>
              <a:rPr dirty="0" sz="1350" spc="30" b="1">
                <a:latin typeface="Arial"/>
                <a:cs typeface="Arial"/>
              </a:rPr>
              <a:t>comparing lithological </a:t>
            </a:r>
            <a:r>
              <a:rPr dirty="0" sz="1350" spc="35" b="1">
                <a:latin typeface="Arial"/>
                <a:cs typeface="Arial"/>
              </a:rPr>
              <a:t> </a:t>
            </a:r>
            <a:r>
              <a:rPr dirty="0" sz="1350" spc="60" b="1">
                <a:latin typeface="Arial"/>
                <a:cs typeface="Arial"/>
              </a:rPr>
              <a:t>data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globally,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promoting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knowledge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15">
                <a:latin typeface="Lucida Sans Unicode"/>
                <a:cs typeface="Lucida Sans Unicode"/>
              </a:rPr>
              <a:t>exchange.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40" b="1" i="1">
                <a:latin typeface="Arial"/>
                <a:cs typeface="Arial"/>
              </a:rPr>
              <a:t>Enhanced </a:t>
            </a:r>
            <a:r>
              <a:rPr dirty="0" sz="1350" spc="30" b="1" i="1">
                <a:latin typeface="Arial"/>
                <a:cs typeface="Arial"/>
              </a:rPr>
              <a:t>Field </a:t>
            </a:r>
            <a:r>
              <a:rPr dirty="0" sz="1350" spc="10" b="1" i="1">
                <a:latin typeface="Arial"/>
                <a:cs typeface="Arial"/>
              </a:rPr>
              <a:t>Surveys </a:t>
            </a:r>
            <a:r>
              <a:rPr dirty="0" sz="1350" spc="55" b="1" i="1">
                <a:latin typeface="Arial"/>
                <a:cs typeface="Arial"/>
              </a:rPr>
              <a:t>with </a:t>
            </a:r>
            <a:r>
              <a:rPr dirty="0" sz="1350" spc="-5" b="1" i="1">
                <a:latin typeface="Arial"/>
                <a:cs typeface="Arial"/>
              </a:rPr>
              <a:t>GIS </a:t>
            </a:r>
            <a:r>
              <a:rPr dirty="0" sz="1350" spc="45" b="1" i="1">
                <a:latin typeface="Arial"/>
                <a:cs typeface="Arial"/>
              </a:rPr>
              <a:t>Integration: </a:t>
            </a:r>
            <a:r>
              <a:rPr dirty="0" sz="1350" spc="-10">
                <a:latin typeface="Lucida Sans Unicode"/>
                <a:cs typeface="Lucida Sans Unicode"/>
              </a:rPr>
              <a:t>During </a:t>
            </a:r>
            <a:r>
              <a:rPr dirty="0" sz="1350" spc="15">
                <a:latin typeface="Lucida Sans Unicode"/>
                <a:cs typeface="Lucida Sans Unicode"/>
              </a:rPr>
              <a:t>field surveys, </a:t>
            </a:r>
            <a:r>
              <a:rPr dirty="0" sz="1350" spc="-10">
                <a:latin typeface="Lucida Sans Unicode"/>
                <a:cs typeface="Lucida Sans Unicode"/>
              </a:rPr>
              <a:t>geologists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5" b="1">
                <a:latin typeface="Arial"/>
                <a:cs typeface="Arial"/>
              </a:rPr>
              <a:t>use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-5" b="1">
                <a:latin typeface="Arial"/>
                <a:cs typeface="Arial"/>
              </a:rPr>
              <a:t>GIS </a:t>
            </a:r>
            <a:r>
              <a:rPr dirty="0" sz="135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Integration </a:t>
            </a:r>
            <a:r>
              <a:rPr dirty="0" sz="1350" spc="60" b="1">
                <a:latin typeface="Arial"/>
                <a:cs typeface="Arial"/>
              </a:rPr>
              <a:t>feature </a:t>
            </a:r>
            <a:r>
              <a:rPr dirty="0" sz="1350" spc="80" b="1">
                <a:latin typeface="Arial"/>
                <a:cs typeface="Arial"/>
              </a:rPr>
              <a:t>to </a:t>
            </a:r>
            <a:r>
              <a:rPr dirty="0" sz="1350" spc="40" b="1">
                <a:latin typeface="Arial"/>
                <a:cs typeface="Arial"/>
              </a:rPr>
              <a:t>overlay </a:t>
            </a:r>
            <a:r>
              <a:rPr dirty="0" sz="1350" spc="15" b="1">
                <a:latin typeface="Arial"/>
                <a:cs typeface="Arial"/>
              </a:rPr>
              <a:t>geological findings </a:t>
            </a:r>
            <a:r>
              <a:rPr dirty="0" sz="1350" spc="40" b="1">
                <a:latin typeface="Arial"/>
                <a:cs typeface="Arial"/>
              </a:rPr>
              <a:t>on </a:t>
            </a:r>
            <a:r>
              <a:rPr dirty="0" sz="1350" spc="50" b="1">
                <a:latin typeface="Arial"/>
                <a:cs typeface="Arial"/>
              </a:rPr>
              <a:t>interactive </a:t>
            </a:r>
            <a:r>
              <a:rPr dirty="0" sz="1350" spc="20" b="1">
                <a:latin typeface="Arial"/>
                <a:cs typeface="Arial"/>
              </a:rPr>
              <a:t>maps. </a:t>
            </a:r>
            <a:r>
              <a:rPr dirty="0" sz="1350" spc="-20">
                <a:latin typeface="Lucida Sans Unicode"/>
                <a:cs typeface="Lucida Sans Unicode"/>
              </a:rPr>
              <a:t>This </a:t>
            </a:r>
            <a:r>
              <a:rPr dirty="0" sz="1350" spc="15">
                <a:latin typeface="Lucida Sans Unicode"/>
                <a:cs typeface="Lucida Sans Unicode"/>
              </a:rPr>
              <a:t>helps </a:t>
            </a:r>
            <a:r>
              <a:rPr dirty="0" sz="1350" spc="25">
                <a:latin typeface="Lucida Sans Unicode"/>
                <a:cs typeface="Lucida Sans Unicode"/>
              </a:rPr>
              <a:t>them </a:t>
            </a:r>
            <a:r>
              <a:rPr dirty="0" sz="1350" spc="-5">
                <a:latin typeface="Lucida Sans Unicode"/>
                <a:cs typeface="Lucida Sans Unicode"/>
              </a:rPr>
              <a:t>visualize </a:t>
            </a:r>
            <a:r>
              <a:rPr dirty="0" sz="135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variations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in</a:t>
            </a:r>
            <a:r>
              <a:rPr dirty="0" sz="135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context</a:t>
            </a:r>
            <a:r>
              <a:rPr dirty="0" sz="1350" spc="2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of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geographical</a:t>
            </a:r>
            <a:r>
              <a:rPr dirty="0" sz="1350" spc="5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locations,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assisting</a:t>
            </a:r>
            <a:r>
              <a:rPr dirty="0" sz="1350" spc="-5">
                <a:latin typeface="Lucida Sans Unicode"/>
                <a:cs typeface="Lucida Sans Unicode"/>
              </a:rPr>
              <a:t> in</a:t>
            </a:r>
            <a:r>
              <a:rPr dirty="0" sz="135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comprehensive 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geological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mapping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exploration.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40" b="1" i="1">
                <a:latin typeface="Arial"/>
                <a:cs typeface="Arial"/>
              </a:rPr>
              <a:t>Efficient </a:t>
            </a:r>
            <a:r>
              <a:rPr dirty="0" sz="1350" spc="60" b="1" i="1">
                <a:latin typeface="Arial"/>
                <a:cs typeface="Arial"/>
              </a:rPr>
              <a:t>Literature </a:t>
            </a:r>
            <a:r>
              <a:rPr dirty="0" sz="1350" spc="20" b="1" i="1">
                <a:latin typeface="Arial"/>
                <a:cs typeface="Arial"/>
              </a:rPr>
              <a:t>Review</a:t>
            </a:r>
            <a:r>
              <a:rPr dirty="0" sz="1350" spc="25" b="1" i="1">
                <a:latin typeface="Arial"/>
                <a:cs typeface="Arial"/>
              </a:rPr>
              <a:t> </a:t>
            </a:r>
            <a:r>
              <a:rPr dirty="0" sz="1350" spc="55" b="1" i="1">
                <a:latin typeface="Arial"/>
                <a:cs typeface="Arial"/>
              </a:rPr>
              <a:t>with </a:t>
            </a:r>
            <a:r>
              <a:rPr dirty="0" sz="1350" spc="-5" b="1" i="1">
                <a:latin typeface="Arial"/>
                <a:cs typeface="Arial"/>
              </a:rPr>
              <a:t>NLP:</a:t>
            </a:r>
            <a:r>
              <a:rPr dirty="0" sz="1350" b="1" i="1">
                <a:latin typeface="Arial"/>
                <a:cs typeface="Arial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Researchers </a:t>
            </a:r>
            <a:r>
              <a:rPr dirty="0" sz="1350" spc="15">
                <a:latin typeface="Lucida Sans Unicode"/>
                <a:cs typeface="Lucida Sans Unicode"/>
              </a:rPr>
              <a:t>conducting </a:t>
            </a:r>
            <a:r>
              <a:rPr dirty="0" sz="1350" spc="20">
                <a:latin typeface="Lucida Sans Unicode"/>
                <a:cs typeface="Lucida Sans Unicode"/>
              </a:rPr>
              <a:t>literature </a:t>
            </a:r>
            <a:r>
              <a:rPr dirty="0" sz="1350" spc="25">
                <a:latin typeface="Lucida Sans Unicode"/>
                <a:cs typeface="Lucida Sans Unicode"/>
              </a:rPr>
              <a:t>reviews </a:t>
            </a:r>
            <a:r>
              <a:rPr dirty="0" sz="1350" spc="15">
                <a:latin typeface="Lucida Sans Unicode"/>
                <a:cs typeface="Lucida Sans Unicode"/>
              </a:rPr>
              <a:t>on </a:t>
            </a:r>
            <a:r>
              <a:rPr dirty="0" sz="1350" spc="20">
                <a:latin typeface="Lucida Sans Unicode"/>
                <a:cs typeface="Lucida Sans Unicode"/>
              </a:rPr>
              <a:t>specific 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topics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can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40" b="1">
                <a:latin typeface="Arial"/>
                <a:cs typeface="Arial"/>
              </a:rPr>
              <a:t>utilize</a:t>
            </a:r>
            <a:r>
              <a:rPr dirty="0" sz="1350" spc="45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NLP</a:t>
            </a:r>
            <a:r>
              <a:rPr dirty="0" sz="1350" spc="25" b="1">
                <a:latin typeface="Arial"/>
                <a:cs typeface="Arial"/>
              </a:rPr>
              <a:t> technologies</a:t>
            </a:r>
            <a:r>
              <a:rPr dirty="0" sz="1350" spc="30" b="1">
                <a:latin typeface="Arial"/>
                <a:cs typeface="Arial"/>
              </a:rPr>
              <a:t> </a:t>
            </a:r>
            <a:r>
              <a:rPr dirty="0" sz="1350" spc="80" b="1">
                <a:latin typeface="Arial"/>
                <a:cs typeface="Arial"/>
              </a:rPr>
              <a:t>to</a:t>
            </a:r>
            <a:r>
              <a:rPr dirty="0" sz="1350" spc="85" b="1">
                <a:latin typeface="Arial"/>
                <a:cs typeface="Arial"/>
              </a:rPr>
              <a:t> </a:t>
            </a:r>
            <a:r>
              <a:rPr dirty="0" sz="1350" spc="55" b="1">
                <a:latin typeface="Arial"/>
                <a:cs typeface="Arial"/>
              </a:rPr>
              <a:t>retrieve</a:t>
            </a:r>
            <a:r>
              <a:rPr dirty="0" sz="1350" spc="60" b="1">
                <a:latin typeface="Arial"/>
                <a:cs typeface="Arial"/>
              </a:rPr>
              <a:t> </a:t>
            </a:r>
            <a:r>
              <a:rPr dirty="0" sz="1350" spc="55" b="1">
                <a:latin typeface="Arial"/>
                <a:cs typeface="Arial"/>
              </a:rPr>
              <a:t>relevant</a:t>
            </a:r>
            <a:r>
              <a:rPr dirty="0" sz="1350" spc="60" b="1">
                <a:latin typeface="Arial"/>
                <a:cs typeface="Arial"/>
              </a:rPr>
              <a:t> </a:t>
            </a:r>
            <a:r>
              <a:rPr dirty="0" sz="1350" spc="25" b="1">
                <a:latin typeface="Arial"/>
                <a:cs typeface="Arial"/>
              </a:rPr>
              <a:t>research</a:t>
            </a:r>
            <a:r>
              <a:rPr dirty="0" sz="1350" spc="30" b="1">
                <a:latin typeface="Arial"/>
                <a:cs typeface="Arial"/>
              </a:rPr>
              <a:t> papers</a:t>
            </a:r>
            <a:r>
              <a:rPr dirty="0" sz="1350" spc="35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and </a:t>
            </a:r>
            <a:r>
              <a:rPr dirty="0" sz="1350" spc="50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publications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60" b="1">
                <a:latin typeface="Arial"/>
                <a:cs typeface="Arial"/>
              </a:rPr>
              <a:t>from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70" b="1">
                <a:latin typeface="Arial"/>
                <a:cs typeface="Arial"/>
              </a:rPr>
              <a:t>the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Virtual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45" b="1">
                <a:latin typeface="Arial"/>
                <a:cs typeface="Arial"/>
              </a:rPr>
              <a:t>Drill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Library</a:t>
            </a:r>
            <a:r>
              <a:rPr dirty="0" sz="1350" spc="20">
                <a:latin typeface="Lucida Sans Unicode"/>
                <a:cs typeface="Lucida Sans Unicode"/>
              </a:rPr>
              <a:t>.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-20">
                <a:latin typeface="Lucida Sans Unicode"/>
                <a:cs typeface="Lucida Sans Unicode"/>
              </a:rPr>
              <a:t>This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30">
                <a:latin typeface="Lucida Sans Unicode"/>
                <a:cs typeface="Lucida Sans Unicode"/>
              </a:rPr>
              <a:t>accelerates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research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process,</a:t>
            </a:r>
            <a:r>
              <a:rPr dirty="0" sz="1350" spc="-45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ensuring</a:t>
            </a:r>
            <a:r>
              <a:rPr dirty="0" sz="1350" spc="-50">
                <a:latin typeface="Lucida Sans Unicode"/>
                <a:cs typeface="Lucida Sans Unicode"/>
              </a:rPr>
              <a:t> </a:t>
            </a:r>
            <a:r>
              <a:rPr dirty="0" sz="1350" spc="30">
                <a:latin typeface="Lucida Sans Unicode"/>
                <a:cs typeface="Lucida Sans Unicode"/>
              </a:rPr>
              <a:t>access </a:t>
            </a:r>
            <a:r>
              <a:rPr dirty="0" sz="1350" spc="-415">
                <a:latin typeface="Lucida Sans Unicode"/>
                <a:cs typeface="Lucida Sans Unicode"/>
              </a:rPr>
              <a:t> </a:t>
            </a:r>
            <a:r>
              <a:rPr dirty="0" sz="1350" spc="40">
                <a:latin typeface="Lucida Sans Unicode"/>
                <a:cs typeface="Lucida Sans Unicode"/>
              </a:rPr>
              <a:t>to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latest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studies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findings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30">
                <a:latin typeface="Lucida Sans Unicode"/>
                <a:cs typeface="Lucida Sans Unicode"/>
              </a:rPr>
              <a:t>related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40">
                <a:latin typeface="Lucida Sans Unicode"/>
                <a:cs typeface="Lucida Sans Unicode"/>
              </a:rPr>
              <a:t>to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specific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characteristics.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40" b="1" i="1">
                <a:latin typeface="Arial"/>
                <a:cs typeface="Arial"/>
              </a:rPr>
              <a:t>Blockchain-Verified </a:t>
            </a:r>
            <a:r>
              <a:rPr dirty="0" sz="1350" spc="35" b="1" i="1">
                <a:latin typeface="Arial"/>
                <a:cs typeface="Arial"/>
              </a:rPr>
              <a:t>Lithological </a:t>
            </a:r>
            <a:r>
              <a:rPr dirty="0" sz="1350" spc="75" b="1" i="1">
                <a:latin typeface="Arial"/>
                <a:cs typeface="Arial"/>
              </a:rPr>
              <a:t>Data: </a:t>
            </a:r>
            <a:r>
              <a:rPr dirty="0" sz="1350" spc="5">
                <a:latin typeface="Lucida Sans Unicode"/>
                <a:cs typeface="Lucida Sans Unicode"/>
              </a:rPr>
              <a:t>Geologists </a:t>
            </a:r>
            <a:r>
              <a:rPr dirty="0" sz="1350" spc="15">
                <a:latin typeface="Lucida Sans Unicode"/>
                <a:cs typeface="Lucida Sans Unicode"/>
              </a:rPr>
              <a:t>collecting </a:t>
            </a:r>
            <a:r>
              <a:rPr dirty="0" sz="1350" spc="5">
                <a:latin typeface="Lucida Sans Unicode"/>
                <a:cs typeface="Lucida Sans Unicode"/>
              </a:rPr>
              <a:t>lithological </a:t>
            </a:r>
            <a:r>
              <a:rPr dirty="0" sz="1350" spc="30">
                <a:latin typeface="Lucida Sans Unicode"/>
                <a:cs typeface="Lucida Sans Unicode"/>
              </a:rPr>
              <a:t>data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35" b="1">
                <a:latin typeface="Arial"/>
                <a:cs typeface="Arial"/>
              </a:rPr>
              <a:t>store </a:t>
            </a:r>
            <a:r>
              <a:rPr dirty="0" sz="1350" spc="55" b="1">
                <a:latin typeface="Arial"/>
                <a:cs typeface="Arial"/>
              </a:rPr>
              <a:t>their </a:t>
            </a:r>
            <a:r>
              <a:rPr dirty="0" sz="1350" spc="60" b="1">
                <a:latin typeface="Arial"/>
                <a:cs typeface="Arial"/>
              </a:rPr>
              <a:t> </a:t>
            </a:r>
            <a:r>
              <a:rPr dirty="0" sz="1350" spc="15" b="1">
                <a:latin typeface="Arial"/>
                <a:cs typeface="Arial"/>
              </a:rPr>
              <a:t>findings </a:t>
            </a:r>
            <a:r>
              <a:rPr dirty="0" sz="1350" spc="40" b="1">
                <a:latin typeface="Arial"/>
                <a:cs typeface="Arial"/>
              </a:rPr>
              <a:t>on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20" b="1">
                <a:latin typeface="Arial"/>
                <a:cs typeface="Arial"/>
              </a:rPr>
              <a:t>app's </a:t>
            </a:r>
            <a:r>
              <a:rPr dirty="0" sz="1350" spc="25" b="1">
                <a:latin typeface="Arial"/>
                <a:cs typeface="Arial"/>
              </a:rPr>
              <a:t>blockchain </a:t>
            </a:r>
            <a:r>
              <a:rPr dirty="0" sz="1350" spc="20" b="1">
                <a:latin typeface="Arial"/>
                <a:cs typeface="Arial"/>
              </a:rPr>
              <a:t>ledger</a:t>
            </a:r>
            <a:r>
              <a:rPr dirty="0" sz="1350" spc="20">
                <a:latin typeface="Lucida Sans Unicode"/>
                <a:cs typeface="Lucida Sans Unicode"/>
              </a:rPr>
              <a:t>. </a:t>
            </a:r>
            <a:r>
              <a:rPr dirty="0" sz="1350">
                <a:latin typeface="Lucida Sans Unicode"/>
                <a:cs typeface="Lucida Sans Unicode"/>
              </a:rPr>
              <a:t>The </a:t>
            </a:r>
            <a:r>
              <a:rPr dirty="0" sz="1350" spc="10">
                <a:latin typeface="Lucida Sans Unicode"/>
                <a:cs typeface="Lucida Sans Unicode"/>
              </a:rPr>
              <a:t>blockchain </a:t>
            </a:r>
            <a:r>
              <a:rPr dirty="0" sz="1350" spc="30">
                <a:latin typeface="Lucida Sans Unicode"/>
                <a:cs typeface="Lucida Sans Unicode"/>
              </a:rPr>
              <a:t>data provenance </a:t>
            </a:r>
            <a:r>
              <a:rPr dirty="0" sz="1350" spc="10">
                <a:latin typeface="Lucida Sans Unicode"/>
                <a:cs typeface="Lucida Sans Unicode"/>
              </a:rPr>
              <a:t>ensures </a:t>
            </a:r>
            <a:r>
              <a:rPr dirty="0" sz="1350" spc="35">
                <a:latin typeface="Lucida Sans Unicode"/>
                <a:cs typeface="Lucida Sans Unicode"/>
              </a:rPr>
              <a:t>the </a:t>
            </a:r>
            <a:r>
              <a:rPr dirty="0" sz="1350" spc="10">
                <a:latin typeface="Lucida Sans Unicode"/>
                <a:cs typeface="Lucida Sans Unicode"/>
              </a:rPr>
              <a:t>integrity </a:t>
            </a:r>
            <a:r>
              <a:rPr dirty="0" sz="1350" spc="1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 </a:t>
            </a:r>
            <a:r>
              <a:rPr dirty="0" sz="1350" spc="25">
                <a:latin typeface="Lucida Sans Unicode"/>
                <a:cs typeface="Lucida Sans Unicode"/>
              </a:rPr>
              <a:t>authenticity of </a:t>
            </a:r>
            <a:r>
              <a:rPr dirty="0" sz="1350" spc="35">
                <a:latin typeface="Lucida Sans Unicode"/>
                <a:cs typeface="Lucida Sans Unicode"/>
              </a:rPr>
              <a:t>the </a:t>
            </a:r>
            <a:r>
              <a:rPr dirty="0" sz="1350" spc="10">
                <a:latin typeface="Lucida Sans Unicode"/>
                <a:cs typeface="Lucida Sans Unicode"/>
              </a:rPr>
              <a:t>data, </a:t>
            </a:r>
            <a:r>
              <a:rPr dirty="0" sz="1350" spc="-30">
                <a:latin typeface="Lucida Sans Unicode"/>
                <a:cs typeface="Lucida Sans Unicode"/>
              </a:rPr>
              <a:t>making</a:t>
            </a:r>
            <a:r>
              <a:rPr dirty="0" sz="1350" spc="-2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it </a:t>
            </a:r>
            <a:r>
              <a:rPr dirty="0" sz="1350" spc="45" b="1">
                <a:latin typeface="Arial"/>
                <a:cs typeface="Arial"/>
              </a:rPr>
              <a:t>reliable </a:t>
            </a:r>
            <a:r>
              <a:rPr dirty="0" sz="1350" spc="55" b="1">
                <a:latin typeface="Arial"/>
                <a:cs typeface="Arial"/>
              </a:rPr>
              <a:t>for </a:t>
            </a:r>
            <a:r>
              <a:rPr dirty="0" sz="1350" spc="60" b="1">
                <a:latin typeface="Arial"/>
                <a:cs typeface="Arial"/>
              </a:rPr>
              <a:t>future </a:t>
            </a:r>
            <a:r>
              <a:rPr dirty="0" sz="1350" spc="50" b="1">
                <a:latin typeface="Arial"/>
                <a:cs typeface="Arial"/>
              </a:rPr>
              <a:t>reference </a:t>
            </a:r>
            <a:r>
              <a:rPr dirty="0" sz="1350" spc="45" b="1">
                <a:latin typeface="Arial"/>
                <a:cs typeface="Arial"/>
              </a:rPr>
              <a:t>and </a:t>
            </a:r>
            <a:r>
              <a:rPr dirty="0" sz="1350" spc="15" b="1">
                <a:latin typeface="Arial"/>
                <a:cs typeface="Arial"/>
              </a:rPr>
              <a:t>research</a:t>
            </a:r>
            <a:r>
              <a:rPr dirty="0" sz="1350" spc="15">
                <a:latin typeface="Lucida Sans Unicode"/>
                <a:cs typeface="Lucida Sans Unicode"/>
              </a:rPr>
              <a:t>, </a:t>
            </a:r>
            <a:r>
              <a:rPr dirty="0" sz="1350" spc="35">
                <a:latin typeface="Lucida Sans Unicode"/>
                <a:cs typeface="Lucida Sans Unicode"/>
              </a:rPr>
              <a:t>thereby </a:t>
            </a:r>
            <a:r>
              <a:rPr dirty="0" sz="1350" spc="4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enhancing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credibility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of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studies.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40" b="1" i="1">
                <a:latin typeface="Arial"/>
                <a:cs typeface="Arial"/>
              </a:rPr>
              <a:t>Predictive </a:t>
            </a:r>
            <a:r>
              <a:rPr dirty="0" sz="1350" spc="35" b="1" i="1">
                <a:latin typeface="Arial"/>
                <a:cs typeface="Arial"/>
              </a:rPr>
              <a:t>Lithological </a:t>
            </a:r>
            <a:r>
              <a:rPr dirty="0" sz="1350" spc="30" b="1" i="1">
                <a:latin typeface="Arial"/>
                <a:cs typeface="Arial"/>
              </a:rPr>
              <a:t>Modeling: </a:t>
            </a:r>
            <a:r>
              <a:rPr dirty="0" sz="1350" spc="5">
                <a:latin typeface="Lucida Sans Unicode"/>
                <a:cs typeface="Lucida Sans Unicode"/>
              </a:rPr>
              <a:t>Geologists </a:t>
            </a:r>
            <a:r>
              <a:rPr dirty="0" sz="1350" spc="25">
                <a:latin typeface="Lucida Sans Unicode"/>
                <a:cs typeface="Lucida Sans Unicode"/>
              </a:rPr>
              <a:t>interested </a:t>
            </a:r>
            <a:r>
              <a:rPr dirty="0" sz="1350" spc="-5">
                <a:latin typeface="Lucida Sans Unicode"/>
                <a:cs typeface="Lucida Sans Unicode"/>
              </a:rPr>
              <a:t>in </a:t>
            </a:r>
            <a:r>
              <a:rPr dirty="0" sz="1350" spc="5">
                <a:latin typeface="Lucida Sans Unicode"/>
                <a:cs typeface="Lucida Sans Unicode"/>
              </a:rPr>
              <a:t>understanding </a:t>
            </a:r>
            <a:r>
              <a:rPr dirty="0" sz="1350" spc="20">
                <a:latin typeface="Lucida Sans Unicode"/>
                <a:cs typeface="Lucida Sans Unicode"/>
              </a:rPr>
              <a:t>subsurface </a:t>
            </a:r>
            <a:r>
              <a:rPr dirty="0" sz="1350" spc="5">
                <a:latin typeface="Lucida Sans Unicode"/>
                <a:cs typeface="Lucida Sans Unicode"/>
              </a:rPr>
              <a:t>lithological 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structures </a:t>
            </a:r>
            <a:r>
              <a:rPr dirty="0" sz="1350" spc="35">
                <a:latin typeface="Lucida Sans Unicode"/>
                <a:cs typeface="Lucida Sans Unicode"/>
              </a:rPr>
              <a:t>can </a:t>
            </a:r>
            <a:r>
              <a:rPr dirty="0" sz="1350" spc="10">
                <a:latin typeface="Lucida Sans Unicode"/>
                <a:cs typeface="Lucida Sans Unicode"/>
              </a:rPr>
              <a:t>use </a:t>
            </a:r>
            <a:r>
              <a:rPr dirty="0" sz="1350" spc="35">
                <a:latin typeface="Lucida Sans Unicode"/>
                <a:cs typeface="Lucida Sans Unicode"/>
              </a:rPr>
              <a:t>the </a:t>
            </a:r>
            <a:r>
              <a:rPr dirty="0" sz="1350" spc="40">
                <a:latin typeface="Lucida Sans Unicode"/>
                <a:cs typeface="Lucida Sans Unicode"/>
              </a:rPr>
              <a:t>Predictive </a:t>
            </a:r>
            <a:r>
              <a:rPr dirty="0" sz="1350" spc="5">
                <a:latin typeface="Lucida Sans Unicode"/>
                <a:cs typeface="Lucida Sans Unicode"/>
              </a:rPr>
              <a:t>Cross-Section </a:t>
            </a:r>
            <a:r>
              <a:rPr dirty="0" sz="1350" spc="15">
                <a:latin typeface="Lucida Sans Unicode"/>
                <a:cs typeface="Lucida Sans Unicode"/>
              </a:rPr>
              <a:t>feature. </a:t>
            </a:r>
            <a:r>
              <a:rPr dirty="0" sz="1350" spc="15" b="1">
                <a:latin typeface="Arial"/>
                <a:cs typeface="Arial"/>
              </a:rPr>
              <a:t>By </a:t>
            </a:r>
            <a:r>
              <a:rPr dirty="0" sz="1350" spc="5" b="1">
                <a:latin typeface="Arial"/>
                <a:cs typeface="Arial"/>
              </a:rPr>
              <a:t>scanning </a:t>
            </a:r>
            <a:r>
              <a:rPr dirty="0" sz="1350" spc="25" b="1">
                <a:latin typeface="Arial"/>
                <a:cs typeface="Arial"/>
              </a:rPr>
              <a:t>surface </a:t>
            </a:r>
            <a:r>
              <a:rPr dirty="0" sz="1350" b="1">
                <a:latin typeface="Arial"/>
                <a:cs typeface="Arial"/>
              </a:rPr>
              <a:t>rocks, </a:t>
            </a:r>
            <a:r>
              <a:rPr dirty="0" sz="1350" spc="70" b="1">
                <a:latin typeface="Arial"/>
                <a:cs typeface="Arial"/>
              </a:rPr>
              <a:t>the </a:t>
            </a:r>
            <a:r>
              <a:rPr dirty="0" sz="1350" spc="50" b="1">
                <a:latin typeface="Arial"/>
                <a:cs typeface="Arial"/>
              </a:rPr>
              <a:t>app </a:t>
            </a:r>
            <a:r>
              <a:rPr dirty="0" sz="1350" spc="5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generates</a:t>
            </a:r>
            <a:r>
              <a:rPr dirty="0" sz="1350" spc="35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cross-sectional</a:t>
            </a:r>
            <a:r>
              <a:rPr dirty="0" sz="1350" spc="25" b="1">
                <a:latin typeface="Arial"/>
                <a:cs typeface="Arial"/>
              </a:rPr>
              <a:t> </a:t>
            </a:r>
            <a:r>
              <a:rPr dirty="0" sz="1350" spc="5" b="1">
                <a:latin typeface="Arial"/>
                <a:cs typeface="Arial"/>
              </a:rPr>
              <a:t>images,</a:t>
            </a:r>
            <a:r>
              <a:rPr dirty="0" sz="1350" spc="10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aiding</a:t>
            </a:r>
            <a:r>
              <a:rPr dirty="0" sz="1350" spc="2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in</a:t>
            </a:r>
            <a:r>
              <a:rPr dirty="0" sz="1350" spc="35" b="1">
                <a:latin typeface="Arial"/>
                <a:cs typeface="Arial"/>
              </a:rPr>
              <a:t> </a:t>
            </a:r>
            <a:r>
              <a:rPr dirty="0" sz="1350" spc="50" b="1">
                <a:latin typeface="Arial"/>
                <a:cs typeface="Arial"/>
              </a:rPr>
              <a:t>predictive</a:t>
            </a:r>
            <a:r>
              <a:rPr dirty="0" sz="1350" spc="55" b="1">
                <a:latin typeface="Arial"/>
                <a:cs typeface="Arial"/>
              </a:rPr>
              <a:t> </a:t>
            </a:r>
            <a:r>
              <a:rPr dirty="0" sz="1350" spc="35" b="1">
                <a:latin typeface="Arial"/>
                <a:cs typeface="Arial"/>
              </a:rPr>
              <a:t>modeling</a:t>
            </a:r>
            <a:r>
              <a:rPr dirty="0" sz="1350" spc="40" b="1">
                <a:latin typeface="Arial"/>
                <a:cs typeface="Arial"/>
              </a:rPr>
              <a:t> </a:t>
            </a:r>
            <a:r>
              <a:rPr dirty="0" sz="1350" spc="60" b="1">
                <a:latin typeface="Arial"/>
                <a:cs typeface="Arial"/>
              </a:rPr>
              <a:t>of</a:t>
            </a:r>
            <a:r>
              <a:rPr dirty="0" sz="1350" spc="65" b="1">
                <a:latin typeface="Arial"/>
                <a:cs typeface="Arial"/>
              </a:rPr>
              <a:t> </a:t>
            </a:r>
            <a:r>
              <a:rPr dirty="0" sz="1350" spc="20" b="1">
                <a:latin typeface="Arial"/>
                <a:cs typeface="Arial"/>
              </a:rPr>
              <a:t>subsurface</a:t>
            </a:r>
            <a:r>
              <a:rPr dirty="0" sz="1350" spc="2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lithological </a:t>
            </a:r>
            <a:r>
              <a:rPr dirty="0" sz="1350" spc="35" b="1">
                <a:latin typeface="Arial"/>
                <a:cs typeface="Arial"/>
              </a:rPr>
              <a:t> </a:t>
            </a:r>
            <a:r>
              <a:rPr dirty="0" sz="1350" spc="40" b="1">
                <a:latin typeface="Arial"/>
                <a:cs typeface="Arial"/>
              </a:rPr>
              <a:t>formations</a:t>
            </a:r>
            <a:r>
              <a:rPr dirty="0" sz="1350" spc="-40" b="1">
                <a:latin typeface="Arial"/>
                <a:cs typeface="Arial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without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30">
                <a:latin typeface="Lucida Sans Unicode"/>
                <a:cs typeface="Lucida Sans Unicode"/>
              </a:rPr>
              <a:t>need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for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invasive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-15">
                <a:latin typeface="Lucida Sans Unicode"/>
                <a:cs typeface="Lucida Sans Unicode"/>
              </a:rPr>
              <a:t>drilling,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saving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time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resources.</a:t>
            </a:r>
            <a:endParaRPr sz="1350">
              <a:latin typeface="Lucida Sans Unicode"/>
              <a:cs typeface="Lucida Sans Unicode"/>
            </a:endParaRPr>
          </a:p>
          <a:p>
            <a:pPr algn="just" marL="316230" marR="5080">
              <a:lnSpc>
                <a:spcPct val="115700"/>
              </a:lnSpc>
            </a:pPr>
            <a:r>
              <a:rPr dirty="0" sz="1350" spc="45" b="1" i="1">
                <a:latin typeface="Arial"/>
                <a:cs typeface="Arial"/>
              </a:rPr>
              <a:t>Community-driven</a:t>
            </a:r>
            <a:r>
              <a:rPr dirty="0" sz="1350" spc="50" b="1" i="1">
                <a:latin typeface="Arial"/>
                <a:cs typeface="Arial"/>
              </a:rPr>
              <a:t> </a:t>
            </a:r>
            <a:r>
              <a:rPr dirty="0" sz="1350" spc="35" b="1" i="1">
                <a:latin typeface="Arial"/>
                <a:cs typeface="Arial"/>
              </a:rPr>
              <a:t>Lithological</a:t>
            </a:r>
            <a:r>
              <a:rPr dirty="0" sz="1350" spc="40" b="1" i="1">
                <a:latin typeface="Arial"/>
                <a:cs typeface="Arial"/>
              </a:rPr>
              <a:t> </a:t>
            </a:r>
            <a:r>
              <a:rPr dirty="0" sz="1350" spc="20" b="1" i="1">
                <a:latin typeface="Arial"/>
                <a:cs typeface="Arial"/>
              </a:rPr>
              <a:t>Knowledge</a:t>
            </a:r>
            <a:r>
              <a:rPr dirty="0" sz="1350" spc="25" b="1" i="1">
                <a:latin typeface="Arial"/>
                <a:cs typeface="Arial"/>
              </a:rPr>
              <a:t> </a:t>
            </a:r>
            <a:r>
              <a:rPr dirty="0" sz="1350" spc="5" b="1" i="1">
                <a:latin typeface="Arial"/>
                <a:cs typeface="Arial"/>
              </a:rPr>
              <a:t>Exchange:</a:t>
            </a:r>
            <a:r>
              <a:rPr dirty="0" sz="1350" spc="390" b="1" i="1">
                <a:latin typeface="Arial"/>
                <a:cs typeface="Arial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Geologists</a:t>
            </a:r>
            <a:r>
              <a:rPr dirty="0" sz="1350" spc="10">
                <a:latin typeface="Lucida Sans Unicode"/>
                <a:cs typeface="Lucida Sans Unicode"/>
              </a:rPr>
              <a:t> </a:t>
            </a:r>
            <a:r>
              <a:rPr dirty="0" sz="1350" spc="25">
                <a:latin typeface="Lucida Sans Unicode"/>
                <a:cs typeface="Lucida Sans Unicode"/>
              </a:rPr>
              <a:t>interested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-5">
                <a:latin typeface="Lucida Sans Unicode"/>
                <a:cs typeface="Lucida Sans Unicode"/>
              </a:rPr>
              <a:t>in</a:t>
            </a:r>
            <a:r>
              <a:rPr dirty="0" sz="135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specific </a:t>
            </a:r>
            <a:r>
              <a:rPr dirty="0" sz="1350" spc="25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-6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area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can</a:t>
            </a:r>
            <a:r>
              <a:rPr dirty="0" sz="1350" spc="-60">
                <a:latin typeface="Lucida Sans Unicode"/>
                <a:cs typeface="Lucida Sans Unicode"/>
              </a:rPr>
              <a:t> </a:t>
            </a:r>
            <a:r>
              <a:rPr dirty="0" sz="1350" spc="-10">
                <a:latin typeface="Lucida Sans Unicode"/>
                <a:cs typeface="Lucida Sans Unicode"/>
              </a:rPr>
              <a:t>join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community</a:t>
            </a:r>
            <a:r>
              <a:rPr dirty="0" sz="1350" spc="-60">
                <a:latin typeface="Lucida Sans Unicode"/>
                <a:cs typeface="Lucida Sans Unicode"/>
              </a:rPr>
              <a:t> </a:t>
            </a:r>
            <a:r>
              <a:rPr dirty="0" sz="1350" spc="10">
                <a:latin typeface="Lucida Sans Unicode"/>
                <a:cs typeface="Lucida Sans Unicode"/>
              </a:rPr>
              <a:t>within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the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app.</a:t>
            </a:r>
            <a:r>
              <a:rPr dirty="0" sz="1350" spc="-6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They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35">
                <a:latin typeface="Lucida Sans Unicode"/>
                <a:cs typeface="Lucida Sans Unicode"/>
              </a:rPr>
              <a:t>can</a:t>
            </a:r>
            <a:r>
              <a:rPr dirty="0" sz="1350" spc="-55">
                <a:latin typeface="Lucida Sans Unicode"/>
                <a:cs typeface="Lucida Sans Unicode"/>
              </a:rPr>
              <a:t> </a:t>
            </a:r>
            <a:r>
              <a:rPr dirty="0" sz="1350" spc="20" b="1">
                <a:latin typeface="Arial"/>
                <a:cs typeface="Arial"/>
              </a:rPr>
              <a:t>share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55" b="1">
                <a:latin typeface="Arial"/>
                <a:cs typeface="Arial"/>
              </a:rPr>
              <a:t>their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30" b="1">
                <a:latin typeface="Arial"/>
                <a:cs typeface="Arial"/>
              </a:rPr>
              <a:t>lithological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spc="15" b="1">
                <a:latin typeface="Arial"/>
                <a:cs typeface="Arial"/>
              </a:rPr>
              <a:t>findings, </a:t>
            </a:r>
            <a:r>
              <a:rPr dirty="0" sz="1350" spc="20" b="1">
                <a:latin typeface="Arial"/>
                <a:cs typeface="Arial"/>
              </a:rPr>
              <a:t> </a:t>
            </a:r>
            <a:r>
              <a:rPr dirty="0" sz="1350" spc="-15" b="1">
                <a:latin typeface="Arial"/>
                <a:cs typeface="Arial"/>
              </a:rPr>
              <a:t>discuss </a:t>
            </a:r>
            <a:r>
              <a:rPr dirty="0" sz="1350" spc="40" b="1">
                <a:latin typeface="Arial"/>
                <a:cs typeface="Arial"/>
              </a:rPr>
              <a:t>unique </a:t>
            </a:r>
            <a:r>
              <a:rPr dirty="0" sz="1350" spc="30" b="1">
                <a:latin typeface="Arial"/>
                <a:cs typeface="Arial"/>
              </a:rPr>
              <a:t>lithological </a:t>
            </a:r>
            <a:r>
              <a:rPr dirty="0" sz="1350" spc="40" b="1">
                <a:latin typeface="Arial"/>
                <a:cs typeface="Arial"/>
              </a:rPr>
              <a:t>features, </a:t>
            </a:r>
            <a:r>
              <a:rPr dirty="0" sz="1350" spc="45" b="1">
                <a:latin typeface="Arial"/>
                <a:cs typeface="Arial"/>
              </a:rPr>
              <a:t>and collaborate </a:t>
            </a:r>
            <a:r>
              <a:rPr dirty="0" sz="1350" spc="40" b="1">
                <a:latin typeface="Arial"/>
                <a:cs typeface="Arial"/>
              </a:rPr>
              <a:t>on </a:t>
            </a:r>
            <a:r>
              <a:rPr dirty="0" sz="1350" spc="25" b="1">
                <a:latin typeface="Arial"/>
                <a:cs typeface="Arial"/>
              </a:rPr>
              <a:t>research projects</a:t>
            </a:r>
            <a:r>
              <a:rPr dirty="0" sz="1350" spc="25">
                <a:latin typeface="Lucida Sans Unicode"/>
                <a:cs typeface="Lucida Sans Unicode"/>
              </a:rPr>
              <a:t>, </a:t>
            </a:r>
            <a:r>
              <a:rPr dirty="0" sz="1350" spc="5">
                <a:latin typeface="Lucida Sans Unicode"/>
                <a:cs typeface="Lucida Sans Unicode"/>
              </a:rPr>
              <a:t>fostering </a:t>
            </a:r>
            <a:r>
              <a:rPr dirty="0" sz="1350" spc="20">
                <a:latin typeface="Lucida Sans Unicode"/>
                <a:cs typeface="Lucida Sans Unicode"/>
              </a:rPr>
              <a:t>a </a:t>
            </a:r>
            <a:r>
              <a:rPr dirty="0" sz="1350" spc="25">
                <a:latin typeface="Lucida Sans Unicode"/>
                <a:cs typeface="Lucida Sans Unicode"/>
              </a:rPr>
              <a:t>vibrant </a:t>
            </a:r>
            <a:r>
              <a:rPr dirty="0" sz="1350" spc="3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community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30">
                <a:latin typeface="Lucida Sans Unicode"/>
                <a:cs typeface="Lucida Sans Unicode"/>
              </a:rPr>
              <a:t>dedicated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40">
                <a:latin typeface="Lucida Sans Unicode"/>
                <a:cs typeface="Lucida Sans Unicode"/>
              </a:rPr>
              <a:t>to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15">
                <a:latin typeface="Lucida Sans Unicode"/>
                <a:cs typeface="Lucida Sans Unicode"/>
              </a:rPr>
              <a:t>advancing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 spc="5">
                <a:latin typeface="Lucida Sans Unicode"/>
                <a:cs typeface="Lucida Sans Unicode"/>
              </a:rPr>
              <a:t>lithological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knowledge</a:t>
            </a:r>
            <a:r>
              <a:rPr dirty="0" sz="1350" spc="-90">
                <a:latin typeface="Lucida Sans Unicode"/>
                <a:cs typeface="Lucida Sans Unicode"/>
              </a:rPr>
              <a:t> </a:t>
            </a:r>
            <a:r>
              <a:rPr dirty="0" sz="1350" spc="20">
                <a:latin typeface="Lucida Sans Unicode"/>
                <a:cs typeface="Lucida Sans Unicode"/>
              </a:rPr>
              <a:t>and</a:t>
            </a:r>
            <a:r>
              <a:rPr dirty="0" sz="1350" spc="-85">
                <a:latin typeface="Lucida Sans Unicode"/>
                <a:cs typeface="Lucida Sans Unicode"/>
              </a:rPr>
              <a:t> </a:t>
            </a:r>
            <a:r>
              <a:rPr dirty="0" sz="1350">
                <a:latin typeface="Lucida Sans Unicode"/>
                <a:cs typeface="Lucida Sans Unicode"/>
              </a:rPr>
              <a:t>understanding.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34914" y="1775976"/>
            <a:ext cx="7810500" cy="802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8200"/>
              </a:lnSpc>
              <a:spcBef>
                <a:spcPts val="95"/>
              </a:spcBef>
            </a:pPr>
            <a:r>
              <a:rPr dirty="0" sz="1850" spc="150" b="1" i="1">
                <a:latin typeface="Arial"/>
                <a:cs typeface="Arial"/>
              </a:rPr>
              <a:t>Data </a:t>
            </a:r>
            <a:r>
              <a:rPr dirty="0" sz="1850" spc="40" b="1" i="1">
                <a:latin typeface="Arial"/>
                <a:cs typeface="Arial"/>
              </a:rPr>
              <a:t>Accuracy </a:t>
            </a:r>
            <a:r>
              <a:rPr dirty="0" sz="1850" spc="100" b="1" i="1">
                <a:latin typeface="Arial"/>
                <a:cs typeface="Arial"/>
              </a:rPr>
              <a:t>and </a:t>
            </a:r>
            <a:r>
              <a:rPr dirty="0" sz="1850" spc="50" b="1" i="1">
                <a:latin typeface="Arial"/>
                <a:cs typeface="Arial"/>
              </a:rPr>
              <a:t>Quality: </a:t>
            </a:r>
            <a:r>
              <a:rPr dirty="0" sz="1850" spc="35">
                <a:latin typeface="Lucida Sans Unicode"/>
                <a:cs typeface="Lucida Sans Unicode"/>
              </a:rPr>
              <a:t>Inaccurate </a:t>
            </a:r>
            <a:r>
              <a:rPr dirty="0" sz="1850" spc="20">
                <a:latin typeface="Lucida Sans Unicode"/>
                <a:cs typeface="Lucida Sans Unicode"/>
              </a:rPr>
              <a:t>or </a:t>
            </a:r>
            <a:r>
              <a:rPr dirty="0" sz="1850" spc="50" b="1">
                <a:latin typeface="Arial"/>
                <a:cs typeface="Arial"/>
              </a:rPr>
              <a:t>unreliable </a:t>
            </a:r>
            <a:r>
              <a:rPr dirty="0" sz="1850" spc="15" b="1">
                <a:latin typeface="Arial"/>
                <a:cs typeface="Arial"/>
              </a:rPr>
              <a:t>geological 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75" b="1">
                <a:latin typeface="Arial"/>
                <a:cs typeface="Arial"/>
              </a:rPr>
              <a:t>data </a:t>
            </a:r>
            <a:r>
              <a:rPr dirty="0" sz="1850" spc="30">
                <a:latin typeface="Lucida Sans Unicode"/>
                <a:cs typeface="Lucida Sans Unicode"/>
              </a:rPr>
              <a:t>could </a:t>
            </a:r>
            <a:r>
              <a:rPr dirty="0" sz="1850" spc="25">
                <a:latin typeface="Lucida Sans Unicode"/>
                <a:cs typeface="Lucida Sans Unicode"/>
              </a:rPr>
              <a:t>lead </a:t>
            </a:r>
            <a:r>
              <a:rPr dirty="0" sz="1850" spc="45">
                <a:latin typeface="Lucida Sans Unicode"/>
                <a:cs typeface="Lucida Sans Unicode"/>
              </a:rPr>
              <a:t>to </a:t>
            </a:r>
            <a:r>
              <a:rPr dirty="0" sz="1850" spc="15">
                <a:latin typeface="Lucida Sans Unicode"/>
                <a:cs typeface="Lucida Sans Unicode"/>
              </a:rPr>
              <a:t>erroneous </a:t>
            </a:r>
            <a:r>
              <a:rPr dirty="0" sz="1850" spc="10">
                <a:latin typeface="Lucida Sans Unicode"/>
                <a:cs typeface="Lucida Sans Unicode"/>
              </a:rPr>
              <a:t>analysis </a:t>
            </a:r>
            <a:r>
              <a:rPr dirty="0" sz="1850" spc="20">
                <a:latin typeface="Lucida Sans Unicode"/>
                <a:cs typeface="Lucida Sans Unicode"/>
              </a:rPr>
              <a:t>and </a:t>
            </a:r>
            <a:r>
              <a:rPr dirty="0" sz="1850" spc="5">
                <a:latin typeface="Lucida Sans Unicode"/>
                <a:cs typeface="Lucida Sans Unicode"/>
              </a:rPr>
              <a:t>misinformed </a:t>
            </a:r>
            <a:r>
              <a:rPr dirty="0" sz="1850">
                <a:latin typeface="Lucida Sans Unicode"/>
                <a:cs typeface="Lucida Sans Unicode"/>
              </a:rPr>
              <a:t>decisions, </a:t>
            </a:r>
            <a:r>
              <a:rPr dirty="0" sz="1850" spc="5">
                <a:latin typeface="Lucida Sans Unicode"/>
                <a:cs typeface="Lucida Sans Unicode"/>
              </a:rPr>
              <a:t> </a:t>
            </a:r>
            <a:r>
              <a:rPr dirty="0" sz="1850" spc="-10">
                <a:latin typeface="Lucida Sans Unicode"/>
                <a:cs typeface="Lucida Sans Unicode"/>
              </a:rPr>
              <a:t>undermining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40">
                <a:latin typeface="Lucida Sans Unicode"/>
                <a:cs typeface="Lucida Sans Unicode"/>
              </a:rPr>
              <a:t>the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5">
                <a:latin typeface="Lucida Sans Unicode"/>
                <a:cs typeface="Lucida Sans Unicode"/>
              </a:rPr>
              <a:t>credibility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30">
                <a:latin typeface="Lucida Sans Unicode"/>
                <a:cs typeface="Lucida Sans Unicode"/>
              </a:rPr>
              <a:t>of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40">
                <a:latin typeface="Lucida Sans Unicode"/>
                <a:cs typeface="Lucida Sans Unicode"/>
              </a:rPr>
              <a:t>the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app</a:t>
            </a:r>
            <a:r>
              <a:rPr dirty="0" sz="1850" spc="20" b="1" i="1">
                <a:latin typeface="Arial"/>
                <a:cs typeface="Arial"/>
              </a:rPr>
              <a:t>.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>
              <a:latin typeface="Arial"/>
              <a:cs typeface="Arial"/>
            </a:endParaRPr>
          </a:p>
          <a:p>
            <a:pPr algn="just" marL="12700" marR="5080">
              <a:lnSpc>
                <a:spcPct val="118200"/>
              </a:lnSpc>
              <a:spcBef>
                <a:spcPts val="5"/>
              </a:spcBef>
            </a:pPr>
            <a:r>
              <a:rPr dirty="0" sz="1850" spc="40" b="1" i="1">
                <a:latin typeface="Arial"/>
                <a:cs typeface="Arial"/>
              </a:rPr>
              <a:t>Security </a:t>
            </a:r>
            <a:r>
              <a:rPr dirty="0" sz="1850" spc="5" b="1" i="1">
                <a:latin typeface="Arial"/>
                <a:cs typeface="Arial"/>
              </a:rPr>
              <a:t>Concerns: </a:t>
            </a:r>
            <a:r>
              <a:rPr dirty="0" sz="1850" spc="35">
                <a:latin typeface="Lucida Sans Unicode"/>
                <a:cs typeface="Lucida Sans Unicode"/>
              </a:rPr>
              <a:t>Given </a:t>
            </a:r>
            <a:r>
              <a:rPr dirty="0" sz="1850" spc="40">
                <a:latin typeface="Lucida Sans Unicode"/>
                <a:cs typeface="Lucida Sans Unicode"/>
              </a:rPr>
              <a:t>the </a:t>
            </a:r>
            <a:r>
              <a:rPr dirty="0" sz="1850" spc="20">
                <a:latin typeface="Lucida Sans Unicode"/>
                <a:cs typeface="Lucida Sans Unicode"/>
              </a:rPr>
              <a:t>sensitive </a:t>
            </a:r>
            <a:r>
              <a:rPr dirty="0" sz="1850" spc="25">
                <a:latin typeface="Lucida Sans Unicode"/>
                <a:cs typeface="Lucida Sans Unicode"/>
              </a:rPr>
              <a:t>nature </a:t>
            </a:r>
            <a:r>
              <a:rPr dirty="0" sz="1850" spc="30">
                <a:latin typeface="Lucida Sans Unicode"/>
                <a:cs typeface="Lucida Sans Unicode"/>
              </a:rPr>
              <a:t>of </a:t>
            </a:r>
            <a:r>
              <a:rPr dirty="0" sz="1850" spc="-10">
                <a:latin typeface="Lucida Sans Unicode"/>
                <a:cs typeface="Lucida Sans Unicode"/>
              </a:rPr>
              <a:t>geological </a:t>
            </a:r>
            <a:r>
              <a:rPr dirty="0" sz="1850" spc="10">
                <a:latin typeface="Lucida Sans Unicode"/>
                <a:cs typeface="Lucida Sans Unicode"/>
              </a:rPr>
              <a:t>data, </a:t>
            </a:r>
            <a:r>
              <a:rPr dirty="0" sz="1850" spc="15">
                <a:latin typeface="Lucida Sans Unicode"/>
                <a:cs typeface="Lucida Sans Unicode"/>
              </a:rPr>
              <a:t> </a:t>
            </a:r>
            <a:r>
              <a:rPr dirty="0" sz="1850" spc="-15">
                <a:latin typeface="Lucida Sans Unicode"/>
                <a:cs typeface="Lucida Sans Unicode"/>
              </a:rPr>
              <a:t>ensuring</a:t>
            </a:r>
            <a:r>
              <a:rPr dirty="0" sz="1850" spc="-45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robust</a:t>
            </a:r>
            <a:r>
              <a:rPr dirty="0" sz="1850" spc="-40">
                <a:latin typeface="Lucida Sans Unicode"/>
                <a:cs typeface="Lucida Sans Unicode"/>
              </a:rPr>
              <a:t> </a:t>
            </a:r>
            <a:r>
              <a:rPr dirty="0" sz="1850" spc="30">
                <a:latin typeface="Lucida Sans Unicode"/>
                <a:cs typeface="Lucida Sans Unicode"/>
              </a:rPr>
              <a:t>security</a:t>
            </a:r>
            <a:r>
              <a:rPr dirty="0" sz="1850" spc="-45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measures</a:t>
            </a:r>
            <a:r>
              <a:rPr dirty="0" sz="1850" spc="-40">
                <a:latin typeface="Lucida Sans Unicode"/>
                <a:cs typeface="Lucida Sans Unicode"/>
              </a:rPr>
              <a:t> </a:t>
            </a:r>
            <a:r>
              <a:rPr dirty="0" sz="1850" spc="45">
                <a:latin typeface="Lucida Sans Unicode"/>
                <a:cs typeface="Lucida Sans Unicode"/>
              </a:rPr>
              <a:t>to</a:t>
            </a:r>
            <a:r>
              <a:rPr dirty="0" sz="1850" spc="-35">
                <a:latin typeface="Lucida Sans Unicode"/>
                <a:cs typeface="Lucida Sans Unicode"/>
              </a:rPr>
              <a:t> </a:t>
            </a:r>
            <a:r>
              <a:rPr dirty="0" sz="1850" spc="80" b="1">
                <a:latin typeface="Arial"/>
                <a:cs typeface="Arial"/>
              </a:rPr>
              <a:t>protect</a:t>
            </a:r>
            <a:r>
              <a:rPr dirty="0" sz="1850" spc="10" b="1">
                <a:latin typeface="Arial"/>
                <a:cs typeface="Arial"/>
              </a:rPr>
              <a:t> </a:t>
            </a:r>
            <a:r>
              <a:rPr dirty="0" sz="1850" spc="15" b="1">
                <a:latin typeface="Arial"/>
                <a:cs typeface="Arial"/>
              </a:rPr>
              <a:t>user </a:t>
            </a:r>
            <a:r>
              <a:rPr dirty="0" sz="1850" spc="60" b="1">
                <a:latin typeface="Arial"/>
                <a:cs typeface="Arial"/>
              </a:rPr>
              <a:t>information</a:t>
            </a:r>
            <a:r>
              <a:rPr dirty="0" sz="1850" spc="15" b="1">
                <a:latin typeface="Arial"/>
                <a:cs typeface="Arial"/>
              </a:rPr>
              <a:t> </a:t>
            </a:r>
            <a:r>
              <a:rPr dirty="0" sz="1850" spc="50" b="1">
                <a:latin typeface="Arial"/>
                <a:cs typeface="Arial"/>
              </a:rPr>
              <a:t>and </a:t>
            </a:r>
            <a:r>
              <a:rPr dirty="0" sz="1850" spc="-505" b="1">
                <a:latin typeface="Arial"/>
                <a:cs typeface="Arial"/>
              </a:rPr>
              <a:t> </a:t>
            </a:r>
            <a:r>
              <a:rPr dirty="0" sz="1850" spc="75" b="1">
                <a:latin typeface="Arial"/>
                <a:cs typeface="Arial"/>
              </a:rPr>
              <a:t>prevent</a:t>
            </a:r>
            <a:r>
              <a:rPr dirty="0" sz="1850" spc="-75" b="1">
                <a:latin typeface="Arial"/>
                <a:cs typeface="Arial"/>
              </a:rPr>
              <a:t> </a:t>
            </a:r>
            <a:r>
              <a:rPr dirty="0" sz="1850" spc="50" b="1">
                <a:latin typeface="Arial"/>
                <a:cs typeface="Arial"/>
              </a:rPr>
              <a:t>unauthorized</a:t>
            </a:r>
            <a:r>
              <a:rPr dirty="0" sz="1850" spc="-75" b="1">
                <a:latin typeface="Arial"/>
                <a:cs typeface="Arial"/>
              </a:rPr>
              <a:t> </a:t>
            </a:r>
            <a:r>
              <a:rPr dirty="0" sz="1850" b="1">
                <a:latin typeface="Arial"/>
                <a:cs typeface="Arial"/>
              </a:rPr>
              <a:t>acces</a:t>
            </a:r>
            <a:r>
              <a:rPr dirty="0" sz="1850">
                <a:latin typeface="Lucida Sans Unicode"/>
                <a:cs typeface="Lucida Sans Unicode"/>
              </a:rPr>
              <a:t>s</a:t>
            </a:r>
            <a:r>
              <a:rPr dirty="0" sz="1850" spc="-125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or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35">
                <a:latin typeface="Lucida Sans Unicode"/>
                <a:cs typeface="Lucida Sans Unicode"/>
              </a:rPr>
              <a:t>data</a:t>
            </a:r>
            <a:r>
              <a:rPr dirty="0" sz="1850" spc="-125">
                <a:latin typeface="Lucida Sans Unicode"/>
                <a:cs typeface="Lucida Sans Unicode"/>
              </a:rPr>
              <a:t> </a:t>
            </a:r>
            <a:r>
              <a:rPr dirty="0" sz="1850" spc="30">
                <a:latin typeface="Lucida Sans Unicode"/>
                <a:cs typeface="Lucida Sans Unicode"/>
              </a:rPr>
              <a:t>breaches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-25">
                <a:latin typeface="Lucida Sans Unicode"/>
                <a:cs typeface="Lucida Sans Unicode"/>
              </a:rPr>
              <a:t>is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paramount.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8200"/>
              </a:lnSpc>
            </a:pPr>
            <a:r>
              <a:rPr dirty="0" sz="1850" spc="35" b="1" i="1">
                <a:latin typeface="Arial"/>
                <a:cs typeface="Arial"/>
              </a:rPr>
              <a:t>Legal</a:t>
            </a:r>
            <a:r>
              <a:rPr dirty="0" sz="1850" spc="40" b="1" i="1">
                <a:latin typeface="Arial"/>
                <a:cs typeface="Arial"/>
              </a:rPr>
              <a:t> </a:t>
            </a:r>
            <a:r>
              <a:rPr dirty="0" sz="1850" spc="100" b="1" i="1">
                <a:latin typeface="Arial"/>
                <a:cs typeface="Arial"/>
              </a:rPr>
              <a:t>and</a:t>
            </a:r>
            <a:r>
              <a:rPr dirty="0" sz="1850" spc="105" b="1" i="1">
                <a:latin typeface="Arial"/>
                <a:cs typeface="Arial"/>
              </a:rPr>
              <a:t> </a:t>
            </a:r>
            <a:r>
              <a:rPr dirty="0" sz="1850" spc="55" b="1" i="1">
                <a:latin typeface="Arial"/>
                <a:cs typeface="Arial"/>
              </a:rPr>
              <a:t>Ethical</a:t>
            </a:r>
            <a:r>
              <a:rPr dirty="0" sz="1850" spc="60" b="1" i="1">
                <a:latin typeface="Arial"/>
                <a:cs typeface="Arial"/>
              </a:rPr>
              <a:t> </a:t>
            </a:r>
            <a:r>
              <a:rPr dirty="0" sz="1850" spc="40" b="1" i="1">
                <a:latin typeface="Arial"/>
                <a:cs typeface="Arial"/>
              </a:rPr>
              <a:t>Compliance:</a:t>
            </a:r>
            <a:r>
              <a:rPr dirty="0" sz="1850" spc="45" b="1" i="1">
                <a:latin typeface="Arial"/>
                <a:cs typeface="Arial"/>
              </a:rPr>
              <a:t> </a:t>
            </a:r>
            <a:r>
              <a:rPr dirty="0" sz="1850" spc="-10">
                <a:latin typeface="Lucida Sans Unicode"/>
                <a:cs typeface="Lucida Sans Unicode"/>
              </a:rPr>
              <a:t>Adhering</a:t>
            </a:r>
            <a:r>
              <a:rPr dirty="0" sz="1850" spc="-5">
                <a:latin typeface="Lucida Sans Unicode"/>
                <a:cs typeface="Lucida Sans Unicode"/>
              </a:rPr>
              <a:t> </a:t>
            </a:r>
            <a:r>
              <a:rPr dirty="0" sz="1850" spc="45">
                <a:latin typeface="Lucida Sans Unicode"/>
                <a:cs typeface="Lucida Sans Unicode"/>
              </a:rPr>
              <a:t>to</a:t>
            </a:r>
            <a:r>
              <a:rPr dirty="0" sz="1850" spc="50">
                <a:latin typeface="Lucida Sans Unicode"/>
                <a:cs typeface="Lucida Sans Unicode"/>
              </a:rPr>
              <a:t> </a:t>
            </a:r>
            <a:r>
              <a:rPr dirty="0" sz="1850" spc="25" b="1">
                <a:latin typeface="Arial"/>
                <a:cs typeface="Arial"/>
              </a:rPr>
              <a:t>legal</a:t>
            </a:r>
            <a:r>
              <a:rPr dirty="0" sz="1850" spc="30" b="1">
                <a:latin typeface="Arial"/>
                <a:cs typeface="Arial"/>
              </a:rPr>
              <a:t> regulations </a:t>
            </a:r>
            <a:r>
              <a:rPr dirty="0" sz="1850" spc="35" b="1">
                <a:latin typeface="Arial"/>
                <a:cs typeface="Arial"/>
              </a:rPr>
              <a:t> </a:t>
            </a:r>
            <a:r>
              <a:rPr dirty="0" sz="1850" spc="25" b="1">
                <a:latin typeface="Arial"/>
                <a:cs typeface="Arial"/>
              </a:rPr>
              <a:t>regarding </a:t>
            </a:r>
            <a:r>
              <a:rPr dirty="0" sz="1850" spc="75" b="1">
                <a:latin typeface="Arial"/>
                <a:cs typeface="Arial"/>
              </a:rPr>
              <a:t>data </a:t>
            </a:r>
            <a:r>
              <a:rPr dirty="0" sz="1850" spc="-10" b="1">
                <a:latin typeface="Arial"/>
                <a:cs typeface="Arial"/>
              </a:rPr>
              <a:t>usage, </a:t>
            </a:r>
            <a:r>
              <a:rPr dirty="0" sz="1850" spc="45" b="1">
                <a:latin typeface="Arial"/>
                <a:cs typeface="Arial"/>
              </a:rPr>
              <a:t>copyright </a:t>
            </a:r>
            <a:r>
              <a:rPr dirty="0" sz="1850" spc="-30" b="1">
                <a:latin typeface="Arial"/>
                <a:cs typeface="Arial"/>
              </a:rPr>
              <a:t>issues </a:t>
            </a:r>
            <a:r>
              <a:rPr dirty="0" sz="1850" spc="75" b="1">
                <a:latin typeface="Arial"/>
                <a:cs typeface="Arial"/>
              </a:rPr>
              <a:t>related </a:t>
            </a:r>
            <a:r>
              <a:rPr dirty="0" sz="1850" spc="105" b="1">
                <a:latin typeface="Arial"/>
                <a:cs typeface="Arial"/>
              </a:rPr>
              <a:t>to </a:t>
            </a:r>
            <a:r>
              <a:rPr dirty="0" sz="1850" spc="30" b="1">
                <a:latin typeface="Arial"/>
                <a:cs typeface="Arial"/>
              </a:rPr>
              <a:t>research papers, </a:t>
            </a:r>
            <a:r>
              <a:rPr dirty="0" sz="1850" spc="-500" b="1">
                <a:latin typeface="Arial"/>
                <a:cs typeface="Arial"/>
              </a:rPr>
              <a:t> </a:t>
            </a:r>
            <a:r>
              <a:rPr dirty="0" sz="1850" spc="50" b="1">
                <a:latin typeface="Arial"/>
                <a:cs typeface="Arial"/>
              </a:rPr>
              <a:t>and</a:t>
            </a:r>
            <a:r>
              <a:rPr dirty="0" sz="1850" spc="-5" b="1">
                <a:latin typeface="Arial"/>
                <a:cs typeface="Arial"/>
              </a:rPr>
              <a:t> </a:t>
            </a:r>
            <a:r>
              <a:rPr dirty="0" sz="1850" spc="55" b="1">
                <a:latin typeface="Arial"/>
                <a:cs typeface="Arial"/>
              </a:rPr>
              <a:t>ethical</a:t>
            </a:r>
            <a:r>
              <a:rPr dirty="0" sz="1850" b="1">
                <a:latin typeface="Arial"/>
                <a:cs typeface="Arial"/>
              </a:rPr>
              <a:t> </a:t>
            </a:r>
            <a:r>
              <a:rPr dirty="0" sz="1850" spc="30" b="1">
                <a:latin typeface="Arial"/>
                <a:cs typeface="Arial"/>
              </a:rPr>
              <a:t>considerations</a:t>
            </a:r>
            <a:r>
              <a:rPr dirty="0" sz="1850" spc="15" b="1">
                <a:latin typeface="Arial"/>
                <a:cs typeface="Arial"/>
              </a:rPr>
              <a:t> </a:t>
            </a:r>
            <a:r>
              <a:rPr dirty="0" sz="1850" spc="-15">
                <a:latin typeface="Lucida Sans Unicode"/>
                <a:cs typeface="Lucida Sans Unicode"/>
              </a:rPr>
              <a:t>in</a:t>
            </a:r>
            <a:r>
              <a:rPr dirty="0" sz="1850" spc="-55">
                <a:latin typeface="Lucida Sans Unicode"/>
                <a:cs typeface="Lucida Sans Unicode"/>
              </a:rPr>
              <a:t> </a:t>
            </a:r>
            <a:r>
              <a:rPr dirty="0" sz="1850" spc="-10">
                <a:latin typeface="Lucida Sans Unicode"/>
                <a:cs typeface="Lucida Sans Unicode"/>
              </a:rPr>
              <a:t>geological</a:t>
            </a:r>
            <a:r>
              <a:rPr dirty="0" sz="1850" spc="-55">
                <a:latin typeface="Lucida Sans Unicode"/>
                <a:cs typeface="Lucida Sans Unicode"/>
              </a:rPr>
              <a:t> </a:t>
            </a:r>
            <a:r>
              <a:rPr dirty="0" sz="1850" spc="25">
                <a:latin typeface="Lucida Sans Unicode"/>
                <a:cs typeface="Lucida Sans Unicode"/>
              </a:rPr>
              <a:t>research</a:t>
            </a:r>
            <a:r>
              <a:rPr dirty="0" sz="1850" spc="-55">
                <a:latin typeface="Lucida Sans Unicode"/>
                <a:cs typeface="Lucida Sans Unicode"/>
              </a:rPr>
              <a:t> </a:t>
            </a:r>
            <a:r>
              <a:rPr dirty="0" sz="1850" spc="-25">
                <a:latin typeface="Lucida Sans Unicode"/>
                <a:cs typeface="Lucida Sans Unicode"/>
              </a:rPr>
              <a:t>is</a:t>
            </a:r>
            <a:r>
              <a:rPr dirty="0" sz="1850" spc="-60">
                <a:latin typeface="Lucida Sans Unicode"/>
                <a:cs typeface="Lucida Sans Unicode"/>
              </a:rPr>
              <a:t> </a:t>
            </a:r>
            <a:r>
              <a:rPr dirty="0" sz="1850" spc="25">
                <a:latin typeface="Lucida Sans Unicode"/>
                <a:cs typeface="Lucida Sans Unicode"/>
              </a:rPr>
              <a:t>crucial</a:t>
            </a:r>
            <a:r>
              <a:rPr dirty="0" sz="1850" spc="-55">
                <a:latin typeface="Lucida Sans Unicode"/>
                <a:cs typeface="Lucida Sans Unicode"/>
              </a:rPr>
              <a:t> </a:t>
            </a:r>
            <a:r>
              <a:rPr dirty="0" sz="1850" spc="45">
                <a:latin typeface="Lucida Sans Unicode"/>
                <a:cs typeface="Lucida Sans Unicode"/>
              </a:rPr>
              <a:t>to</a:t>
            </a:r>
            <a:r>
              <a:rPr dirty="0" sz="1850" spc="-55">
                <a:latin typeface="Lucida Sans Unicode"/>
                <a:cs typeface="Lucida Sans Unicode"/>
              </a:rPr>
              <a:t> </a:t>
            </a:r>
            <a:r>
              <a:rPr dirty="0" sz="1850" spc="30">
                <a:latin typeface="Lucida Sans Unicode"/>
                <a:cs typeface="Lucida Sans Unicode"/>
              </a:rPr>
              <a:t>avoid </a:t>
            </a:r>
            <a:r>
              <a:rPr dirty="0" sz="1850" spc="-570">
                <a:latin typeface="Lucida Sans Unicode"/>
                <a:cs typeface="Lucida Sans Unicode"/>
              </a:rPr>
              <a:t> </a:t>
            </a:r>
            <a:r>
              <a:rPr dirty="0" sz="1850" spc="-10">
                <a:latin typeface="Lucida Sans Unicode"/>
                <a:cs typeface="Lucida Sans Unicode"/>
              </a:rPr>
              <a:t>legal</a:t>
            </a:r>
            <a:r>
              <a:rPr dirty="0" sz="1850" spc="-135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complications.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8200"/>
              </a:lnSpc>
            </a:pPr>
            <a:r>
              <a:rPr dirty="0" sz="1850" spc="25" b="1" i="1">
                <a:latin typeface="Arial"/>
                <a:cs typeface="Arial"/>
              </a:rPr>
              <a:t>User </a:t>
            </a:r>
            <a:r>
              <a:rPr dirty="0" sz="1850" spc="35" b="1" i="1">
                <a:latin typeface="Arial"/>
                <a:cs typeface="Arial"/>
              </a:rPr>
              <a:t>Adoption: </a:t>
            </a:r>
            <a:r>
              <a:rPr dirty="0" sz="1850" spc="30">
                <a:latin typeface="Lucida Sans Unicode"/>
                <a:cs typeface="Lucida Sans Unicode"/>
              </a:rPr>
              <a:t>If </a:t>
            </a:r>
            <a:r>
              <a:rPr dirty="0" sz="1850" spc="40">
                <a:latin typeface="Lucida Sans Unicode"/>
                <a:cs typeface="Lucida Sans Unicode"/>
              </a:rPr>
              <a:t>the </a:t>
            </a:r>
            <a:r>
              <a:rPr dirty="0" sz="1850" spc="20">
                <a:latin typeface="Lucida Sans Unicode"/>
                <a:cs typeface="Lucida Sans Unicode"/>
              </a:rPr>
              <a:t>app's </a:t>
            </a:r>
            <a:r>
              <a:rPr dirty="0" sz="1850" spc="65" b="1">
                <a:latin typeface="Arial"/>
                <a:cs typeface="Arial"/>
              </a:rPr>
              <a:t>interface </a:t>
            </a:r>
            <a:r>
              <a:rPr dirty="0" sz="1850" spc="-40" b="1">
                <a:latin typeface="Arial"/>
                <a:cs typeface="Arial"/>
              </a:rPr>
              <a:t>is </a:t>
            </a:r>
            <a:r>
              <a:rPr dirty="0" sz="1850" spc="85" b="1">
                <a:latin typeface="Arial"/>
                <a:cs typeface="Arial"/>
              </a:rPr>
              <a:t>not </a:t>
            </a:r>
            <a:r>
              <a:rPr dirty="0" sz="1850" spc="50" b="1">
                <a:latin typeface="Arial"/>
                <a:cs typeface="Arial"/>
              </a:rPr>
              <a:t>user-friendly </a:t>
            </a:r>
            <a:r>
              <a:rPr dirty="0" sz="1850" spc="55" b="1">
                <a:latin typeface="Arial"/>
                <a:cs typeface="Arial"/>
              </a:rPr>
              <a:t>or </a:t>
            </a:r>
            <a:r>
              <a:rPr dirty="0" sz="1850" spc="-5" b="1">
                <a:latin typeface="Arial"/>
                <a:cs typeface="Arial"/>
              </a:rPr>
              <a:t>lacks </a:t>
            </a:r>
            <a:r>
              <a:rPr dirty="0" sz="1850" b="1">
                <a:latin typeface="Arial"/>
                <a:cs typeface="Arial"/>
              </a:rPr>
              <a:t> </a:t>
            </a:r>
            <a:r>
              <a:rPr dirty="0" sz="1850" spc="65" b="1">
                <a:latin typeface="Arial"/>
                <a:cs typeface="Arial"/>
              </a:rPr>
              <a:t>intuitive</a:t>
            </a:r>
            <a:r>
              <a:rPr dirty="0" sz="1850" spc="70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design</a:t>
            </a:r>
            <a:r>
              <a:rPr dirty="0" sz="1850" spc="-10">
                <a:latin typeface="Lucida Sans Unicode"/>
                <a:cs typeface="Lucida Sans Unicode"/>
              </a:rPr>
              <a:t>,</a:t>
            </a:r>
            <a:r>
              <a:rPr dirty="0" sz="1850" spc="-5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it</a:t>
            </a:r>
            <a:r>
              <a:rPr dirty="0" sz="1850" spc="25">
                <a:latin typeface="Lucida Sans Unicode"/>
                <a:cs typeface="Lucida Sans Unicode"/>
              </a:rPr>
              <a:t> </a:t>
            </a:r>
            <a:r>
              <a:rPr dirty="0" sz="1850" spc="-20">
                <a:latin typeface="Lucida Sans Unicode"/>
                <a:cs typeface="Lucida Sans Unicode"/>
              </a:rPr>
              <a:t>might</a:t>
            </a:r>
            <a:r>
              <a:rPr dirty="0" sz="1850" spc="-15">
                <a:latin typeface="Lucida Sans Unicode"/>
                <a:cs typeface="Lucida Sans Unicode"/>
              </a:rPr>
              <a:t> </a:t>
            </a:r>
            <a:r>
              <a:rPr dirty="0" sz="1850" spc="40">
                <a:latin typeface="Lucida Sans Unicode"/>
                <a:cs typeface="Lucida Sans Unicode"/>
              </a:rPr>
              <a:t>deter</a:t>
            </a:r>
            <a:r>
              <a:rPr dirty="0" sz="1850" spc="45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users</a:t>
            </a:r>
            <a:r>
              <a:rPr dirty="0" sz="1850" spc="10">
                <a:latin typeface="Lucida Sans Unicode"/>
                <a:cs typeface="Lucida Sans Unicode"/>
              </a:rPr>
              <a:t> </a:t>
            </a:r>
            <a:r>
              <a:rPr dirty="0" sz="1850" spc="15">
                <a:latin typeface="Lucida Sans Unicode"/>
                <a:cs typeface="Lucida Sans Unicode"/>
              </a:rPr>
              <a:t>from</a:t>
            </a:r>
            <a:r>
              <a:rPr dirty="0" sz="1850" spc="2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adopting</a:t>
            </a:r>
            <a:r>
              <a:rPr dirty="0" sz="1850" spc="10">
                <a:latin typeface="Lucida Sans Unicode"/>
                <a:cs typeface="Lucida Sans Unicode"/>
              </a:rPr>
              <a:t> </a:t>
            </a:r>
            <a:r>
              <a:rPr dirty="0" sz="1850" spc="40">
                <a:latin typeface="Lucida Sans Unicode"/>
                <a:cs typeface="Lucida Sans Unicode"/>
              </a:rPr>
              <a:t>the</a:t>
            </a:r>
            <a:r>
              <a:rPr dirty="0" sz="1850" spc="45">
                <a:latin typeface="Lucida Sans Unicode"/>
                <a:cs typeface="Lucida Sans Unicode"/>
              </a:rPr>
              <a:t> </a:t>
            </a:r>
            <a:r>
              <a:rPr dirty="0" sz="1850">
                <a:latin typeface="Lucida Sans Unicode"/>
                <a:cs typeface="Lucida Sans Unicode"/>
              </a:rPr>
              <a:t>app, </a:t>
            </a:r>
            <a:r>
              <a:rPr dirty="0" sz="1850" spc="5">
                <a:latin typeface="Lucida Sans Unicode"/>
                <a:cs typeface="Lucida Sans Unicode"/>
              </a:rPr>
              <a:t> </a:t>
            </a:r>
            <a:r>
              <a:rPr dirty="0" sz="1850" spc="-10">
                <a:latin typeface="Lucida Sans Unicode"/>
                <a:cs typeface="Lucida Sans Unicode"/>
              </a:rPr>
              <a:t>hindering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its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widespread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use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and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impact.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8200"/>
              </a:lnSpc>
            </a:pPr>
            <a:r>
              <a:rPr dirty="0" sz="1850" spc="45" b="1" i="1">
                <a:latin typeface="Arial"/>
                <a:cs typeface="Arial"/>
              </a:rPr>
              <a:t>Technical </a:t>
            </a:r>
            <a:r>
              <a:rPr dirty="0" sz="1850" spc="10" b="1" i="1">
                <a:latin typeface="Arial"/>
                <a:cs typeface="Arial"/>
              </a:rPr>
              <a:t>Glitches: </a:t>
            </a:r>
            <a:r>
              <a:rPr dirty="0" sz="1850" spc="25">
                <a:latin typeface="Lucida Sans Unicode"/>
                <a:cs typeface="Lucida Sans Unicode"/>
              </a:rPr>
              <a:t>Unexpected </a:t>
            </a:r>
            <a:r>
              <a:rPr dirty="0" sz="1850" spc="50" b="1">
                <a:latin typeface="Arial"/>
                <a:cs typeface="Arial"/>
              </a:rPr>
              <a:t>technical </a:t>
            </a:r>
            <a:r>
              <a:rPr dirty="0" sz="1850" spc="-25" b="1">
                <a:latin typeface="Arial"/>
                <a:cs typeface="Arial"/>
              </a:rPr>
              <a:t>issues, </a:t>
            </a:r>
            <a:r>
              <a:rPr dirty="0" sz="1850" spc="-15" b="1">
                <a:latin typeface="Arial"/>
                <a:cs typeface="Arial"/>
              </a:rPr>
              <a:t>bugs, </a:t>
            </a:r>
            <a:r>
              <a:rPr dirty="0" sz="1850" spc="55" b="1">
                <a:latin typeface="Arial"/>
                <a:cs typeface="Arial"/>
              </a:rPr>
              <a:t>or </a:t>
            </a:r>
            <a:r>
              <a:rPr dirty="0" sz="1850" spc="30" b="1">
                <a:latin typeface="Arial"/>
                <a:cs typeface="Arial"/>
              </a:rPr>
              <a:t>system </a:t>
            </a:r>
            <a:r>
              <a:rPr dirty="0" sz="1850" spc="35" b="1">
                <a:latin typeface="Arial"/>
                <a:cs typeface="Arial"/>
              </a:rPr>
              <a:t> failures </a:t>
            </a:r>
            <a:r>
              <a:rPr dirty="0" sz="1850" spc="45" b="1">
                <a:latin typeface="Arial"/>
                <a:cs typeface="Arial"/>
              </a:rPr>
              <a:t>could </a:t>
            </a:r>
            <a:r>
              <a:rPr dirty="0" sz="1850" spc="50" b="1">
                <a:latin typeface="Arial"/>
                <a:cs typeface="Arial"/>
              </a:rPr>
              <a:t>disrupt </a:t>
            </a:r>
            <a:r>
              <a:rPr dirty="0" sz="1850" spc="95" b="1">
                <a:latin typeface="Arial"/>
                <a:cs typeface="Arial"/>
              </a:rPr>
              <a:t>the </a:t>
            </a:r>
            <a:r>
              <a:rPr dirty="0" sz="1850" spc="20" b="1">
                <a:latin typeface="Arial"/>
                <a:cs typeface="Arial"/>
              </a:rPr>
              <a:t>app's </a:t>
            </a:r>
            <a:r>
              <a:rPr dirty="0" sz="1850" spc="50" b="1">
                <a:latin typeface="Arial"/>
                <a:cs typeface="Arial"/>
              </a:rPr>
              <a:t>functionality</a:t>
            </a:r>
            <a:r>
              <a:rPr dirty="0" sz="1850" spc="50">
                <a:latin typeface="Lucida Sans Unicode"/>
                <a:cs typeface="Lucida Sans Unicode"/>
              </a:rPr>
              <a:t>, </a:t>
            </a:r>
            <a:r>
              <a:rPr dirty="0" sz="1850" spc="-5">
                <a:latin typeface="Lucida Sans Unicode"/>
                <a:cs typeface="Lucida Sans Unicode"/>
              </a:rPr>
              <a:t>leading </a:t>
            </a:r>
            <a:r>
              <a:rPr dirty="0" sz="1850" spc="45">
                <a:latin typeface="Lucida Sans Unicode"/>
                <a:cs typeface="Lucida Sans Unicode"/>
              </a:rPr>
              <a:t>to </a:t>
            </a:r>
            <a:r>
              <a:rPr dirty="0" sz="1850" spc="20">
                <a:latin typeface="Lucida Sans Unicode"/>
                <a:cs typeface="Lucida Sans Unicode"/>
              </a:rPr>
              <a:t>a </a:t>
            </a:r>
            <a:r>
              <a:rPr dirty="0" sz="1850" spc="25">
                <a:latin typeface="Lucida Sans Unicode"/>
                <a:cs typeface="Lucida Sans Unicode"/>
              </a:rPr>
              <a:t>poor </a:t>
            </a:r>
            <a:r>
              <a:rPr dirty="0" sz="1850" spc="30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user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experience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and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>
                <a:latin typeface="Lucida Sans Unicode"/>
                <a:cs typeface="Lucida Sans Unicode"/>
              </a:rPr>
              <a:t>loss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30">
                <a:latin typeface="Lucida Sans Unicode"/>
                <a:cs typeface="Lucida Sans Unicode"/>
              </a:rPr>
              <a:t>of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user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trust.</a:t>
            </a:r>
            <a:endParaRPr sz="18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00">
              <a:latin typeface="Lucida Sans Unicode"/>
              <a:cs typeface="Lucida Sans Unicode"/>
            </a:endParaRPr>
          </a:p>
          <a:p>
            <a:pPr algn="just" marL="12700" marR="5080">
              <a:lnSpc>
                <a:spcPct val="118200"/>
              </a:lnSpc>
            </a:pPr>
            <a:r>
              <a:rPr dirty="0" sz="1850" spc="150" b="1" i="1">
                <a:latin typeface="Arial"/>
                <a:cs typeface="Arial"/>
              </a:rPr>
              <a:t>Data</a:t>
            </a:r>
            <a:r>
              <a:rPr dirty="0" sz="1850" spc="155" b="1" i="1">
                <a:latin typeface="Arial"/>
                <a:cs typeface="Arial"/>
              </a:rPr>
              <a:t> </a:t>
            </a:r>
            <a:r>
              <a:rPr dirty="0" sz="1850" spc="30" b="1" i="1">
                <a:latin typeface="Arial"/>
                <a:cs typeface="Arial"/>
              </a:rPr>
              <a:t>Privacy:</a:t>
            </a:r>
            <a:r>
              <a:rPr dirty="0" sz="1850" spc="35" b="1" i="1">
                <a:latin typeface="Arial"/>
                <a:cs typeface="Arial"/>
              </a:rPr>
              <a:t> </a:t>
            </a:r>
            <a:r>
              <a:rPr dirty="0" sz="1850" spc="-5">
                <a:latin typeface="Lucida Sans Unicode"/>
                <a:cs typeface="Lucida Sans Unicode"/>
              </a:rPr>
              <a:t>Ensuring</a:t>
            </a:r>
            <a:r>
              <a:rPr dirty="0" sz="1850">
                <a:latin typeface="Lucida Sans Unicode"/>
                <a:cs typeface="Lucida Sans Unicode"/>
              </a:rPr>
              <a:t> </a:t>
            </a:r>
            <a:r>
              <a:rPr dirty="0" sz="1850" spc="15" b="1">
                <a:latin typeface="Arial"/>
                <a:cs typeface="Arial"/>
              </a:rPr>
              <a:t>user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45" b="1">
                <a:latin typeface="Arial"/>
                <a:cs typeface="Arial"/>
              </a:rPr>
              <a:t>privacy</a:t>
            </a:r>
            <a:r>
              <a:rPr dirty="0" sz="1850" spc="50" b="1">
                <a:latin typeface="Arial"/>
                <a:cs typeface="Arial"/>
              </a:rPr>
              <a:t> and</a:t>
            </a:r>
            <a:r>
              <a:rPr dirty="0" sz="1850" spc="55" b="1">
                <a:latin typeface="Arial"/>
                <a:cs typeface="Arial"/>
              </a:rPr>
              <a:t> </a:t>
            </a:r>
            <a:r>
              <a:rPr dirty="0" sz="1850" spc="40" b="1">
                <a:latin typeface="Arial"/>
                <a:cs typeface="Arial"/>
              </a:rPr>
              <a:t>obtaining</a:t>
            </a:r>
            <a:r>
              <a:rPr dirty="0" sz="1850" spc="45" b="1">
                <a:latin typeface="Arial"/>
                <a:cs typeface="Arial"/>
              </a:rPr>
              <a:t> </a:t>
            </a:r>
            <a:r>
              <a:rPr dirty="0" sz="1850" spc="15" b="1">
                <a:latin typeface="Arial"/>
                <a:cs typeface="Arial"/>
              </a:rPr>
              <a:t>necessary </a:t>
            </a:r>
            <a:r>
              <a:rPr dirty="0" sz="1850" spc="20" b="1">
                <a:latin typeface="Arial"/>
                <a:cs typeface="Arial"/>
              </a:rPr>
              <a:t> consents </a:t>
            </a:r>
            <a:r>
              <a:rPr dirty="0" sz="1850" spc="70" b="1">
                <a:latin typeface="Arial"/>
                <a:cs typeface="Arial"/>
              </a:rPr>
              <a:t>for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75" b="1">
                <a:latin typeface="Arial"/>
                <a:cs typeface="Arial"/>
              </a:rPr>
              <a:t>data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50" b="1">
                <a:latin typeface="Arial"/>
                <a:cs typeface="Arial"/>
              </a:rPr>
              <a:t>collection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50" b="1">
                <a:latin typeface="Arial"/>
                <a:cs typeface="Arial"/>
              </a:rPr>
              <a:t>and</a:t>
            </a:r>
            <a:r>
              <a:rPr dirty="0" sz="1850" spc="25" b="1">
                <a:latin typeface="Arial"/>
                <a:cs typeface="Arial"/>
              </a:rPr>
              <a:t> </a:t>
            </a:r>
            <a:r>
              <a:rPr dirty="0" sz="1850" spc="-10" b="1">
                <a:latin typeface="Arial"/>
                <a:cs typeface="Arial"/>
              </a:rPr>
              <a:t>usage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-40" b="1">
                <a:latin typeface="Arial"/>
                <a:cs typeface="Arial"/>
              </a:rPr>
              <a:t>is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65" b="1">
                <a:latin typeface="Arial"/>
                <a:cs typeface="Arial"/>
              </a:rPr>
              <a:t>vital</a:t>
            </a:r>
            <a:r>
              <a:rPr dirty="0" sz="1850" spc="20" b="1">
                <a:latin typeface="Arial"/>
                <a:cs typeface="Arial"/>
              </a:rPr>
              <a:t> </a:t>
            </a:r>
            <a:r>
              <a:rPr dirty="0" sz="1850" spc="95" b="1">
                <a:latin typeface="Arial"/>
                <a:cs typeface="Arial"/>
              </a:rPr>
              <a:t>t</a:t>
            </a:r>
            <a:r>
              <a:rPr dirty="0" sz="1850" spc="95">
                <a:latin typeface="Lucida Sans Unicode"/>
                <a:cs typeface="Lucida Sans Unicode"/>
              </a:rPr>
              <a:t>o</a:t>
            </a:r>
            <a:r>
              <a:rPr dirty="0" sz="1850" spc="-25">
                <a:latin typeface="Lucida Sans Unicode"/>
                <a:cs typeface="Lucida Sans Unicode"/>
              </a:rPr>
              <a:t> </a:t>
            </a:r>
            <a:r>
              <a:rPr dirty="0" sz="1850" spc="40">
                <a:latin typeface="Lucida Sans Unicode"/>
                <a:cs typeface="Lucida Sans Unicode"/>
              </a:rPr>
              <a:t>comply</a:t>
            </a:r>
            <a:r>
              <a:rPr dirty="0" sz="1850" spc="-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with</a:t>
            </a:r>
            <a:r>
              <a:rPr dirty="0" sz="1850" spc="-30">
                <a:latin typeface="Lucida Sans Unicode"/>
                <a:cs typeface="Lucida Sans Unicode"/>
              </a:rPr>
              <a:t> </a:t>
            </a:r>
            <a:r>
              <a:rPr dirty="0" sz="1850" spc="35">
                <a:latin typeface="Lucida Sans Unicode"/>
                <a:cs typeface="Lucida Sans Unicode"/>
              </a:rPr>
              <a:t>data </a:t>
            </a:r>
            <a:r>
              <a:rPr dirty="0" sz="1850" spc="-570">
                <a:latin typeface="Lucida Sans Unicode"/>
                <a:cs typeface="Lucida Sans Unicode"/>
              </a:rPr>
              <a:t> </a:t>
            </a:r>
            <a:r>
              <a:rPr dirty="0" sz="1850" spc="35">
                <a:latin typeface="Lucida Sans Unicode"/>
                <a:cs typeface="Lucida Sans Unicode"/>
              </a:rPr>
              <a:t>protection</a:t>
            </a:r>
            <a:r>
              <a:rPr dirty="0" sz="1850" spc="-135">
                <a:latin typeface="Lucida Sans Unicode"/>
                <a:cs typeface="Lucida Sans Unicode"/>
              </a:rPr>
              <a:t> </a:t>
            </a:r>
            <a:r>
              <a:rPr dirty="0" sz="1850" spc="15">
                <a:latin typeface="Lucida Sans Unicode"/>
                <a:cs typeface="Lucida Sans Unicode"/>
              </a:rPr>
              <a:t>laws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20">
                <a:latin typeface="Lucida Sans Unicode"/>
                <a:cs typeface="Lucida Sans Unicode"/>
              </a:rPr>
              <a:t>and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maintain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10">
                <a:latin typeface="Lucida Sans Unicode"/>
                <a:cs typeface="Lucida Sans Unicode"/>
              </a:rPr>
              <a:t>user</a:t>
            </a:r>
            <a:r>
              <a:rPr dirty="0" sz="1850" spc="-130">
                <a:latin typeface="Lucida Sans Unicode"/>
                <a:cs typeface="Lucida Sans Unicode"/>
              </a:rPr>
              <a:t> </a:t>
            </a:r>
            <a:r>
              <a:rPr dirty="0" sz="1850" spc="5">
                <a:latin typeface="Lucida Sans Unicode"/>
                <a:cs typeface="Lucida Sans Unicode"/>
              </a:rPr>
              <a:t>trust.</a:t>
            </a:r>
            <a:endParaRPr sz="18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88474" y="912876"/>
            <a:ext cx="59385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0" b="1">
                <a:solidFill>
                  <a:srgbClr val="7CA654"/>
                </a:solidFill>
                <a:latin typeface="Arial"/>
                <a:cs typeface="Arial"/>
              </a:rPr>
              <a:t>Dependencies</a:t>
            </a:r>
            <a:r>
              <a:rPr dirty="0" sz="3200" spc="-20" b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7CA654"/>
                </a:solidFill>
                <a:latin typeface="Arial"/>
                <a:cs typeface="Arial"/>
              </a:rPr>
              <a:t>/</a:t>
            </a:r>
            <a:r>
              <a:rPr dirty="0" sz="3200" spc="-15" b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7CA654"/>
                </a:solidFill>
                <a:latin typeface="Arial"/>
                <a:cs typeface="Arial"/>
              </a:rPr>
              <a:t>Show</a:t>
            </a:r>
            <a:r>
              <a:rPr dirty="0" sz="3200" spc="-15" b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3200" spc="-5" b="1">
                <a:solidFill>
                  <a:srgbClr val="7CA654"/>
                </a:solidFill>
                <a:latin typeface="Arial"/>
                <a:cs typeface="Arial"/>
              </a:rPr>
              <a:t>stopper: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354" y="119625"/>
            <a:ext cx="3832225" cy="6654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00" spc="90" b="1">
                <a:latin typeface="Palatino Linotype"/>
                <a:cs typeface="Palatino Linotype"/>
              </a:rPr>
              <a:t>Team</a:t>
            </a:r>
            <a:r>
              <a:rPr dirty="0" sz="4200" b="1">
                <a:latin typeface="Palatino Linotype"/>
                <a:cs typeface="Palatino Linotype"/>
              </a:rPr>
              <a:t> </a:t>
            </a:r>
            <a:r>
              <a:rPr dirty="0" sz="4200" spc="-70" b="1">
                <a:latin typeface="Palatino Linotype"/>
                <a:cs typeface="Palatino Linotype"/>
              </a:rPr>
              <a:t>Members</a:t>
            </a:r>
            <a:endParaRPr sz="4200">
              <a:latin typeface="Palatino Linotype"/>
              <a:cs typeface="Palatino Linotyp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13680" y="3"/>
            <a:ext cx="4674319" cy="54575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16000" y="1074176"/>
            <a:ext cx="7026909" cy="6258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00"/>
              </a:lnSpc>
              <a:spcBef>
                <a:spcPts val="95"/>
              </a:spcBef>
            </a:pP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Team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Leader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35" b="1" i="1">
                <a:solidFill>
                  <a:srgbClr val="7CA654"/>
                </a:solidFill>
                <a:latin typeface="Arial"/>
                <a:cs typeface="Arial"/>
              </a:rPr>
              <a:t>Name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90" b="1" i="1">
                <a:latin typeface="Arial"/>
                <a:cs typeface="Arial"/>
              </a:rPr>
              <a:t> </a:t>
            </a:r>
            <a:r>
              <a:rPr dirty="0" sz="2600" spc="-20" i="1">
                <a:latin typeface="Verdana"/>
                <a:cs typeface="Verdana"/>
              </a:rPr>
              <a:t>Sayan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65" i="1">
                <a:latin typeface="Verdana"/>
                <a:cs typeface="Verdana"/>
              </a:rPr>
              <a:t>Mandal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tabLst>
                <a:tab pos="2932430" algn="l"/>
                <a:tab pos="5408930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50" b="1" i="1">
                <a:latin typeface="Arial"/>
                <a:cs typeface="Arial"/>
              </a:rPr>
              <a:t>h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85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70" i="1">
                <a:latin typeface="Verdana"/>
                <a:cs typeface="Verdana"/>
              </a:rPr>
              <a:t>.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5" b="1" i="1">
                <a:latin typeface="Arial"/>
                <a:cs typeface="Arial"/>
              </a:rPr>
              <a:t>m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90" b="1" i="1">
                <a:latin typeface="Arial"/>
                <a:cs typeface="Arial"/>
              </a:rPr>
              <a:t> </a:t>
            </a:r>
            <a:r>
              <a:rPr dirty="0" sz="2600" spc="-85" i="1">
                <a:latin typeface="Verdana"/>
                <a:cs typeface="Verdana"/>
              </a:rPr>
              <a:t>E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85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spcBef>
                <a:spcPts val="1385"/>
              </a:spcBef>
            </a:pPr>
            <a:r>
              <a:rPr dirty="0" sz="2600" spc="-60" b="1" i="1">
                <a:solidFill>
                  <a:srgbClr val="7CA654"/>
                </a:solidFill>
                <a:latin typeface="Arial"/>
                <a:cs typeface="Arial"/>
              </a:rPr>
              <a:t>T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5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22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80" b="1" i="1">
                <a:solidFill>
                  <a:srgbClr val="7CA654"/>
                </a:solidFill>
                <a:latin typeface="Arial"/>
                <a:cs typeface="Arial"/>
              </a:rPr>
              <a:t>b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80" b="1" i="1">
                <a:solidFill>
                  <a:srgbClr val="7CA654"/>
                </a:solidFill>
                <a:latin typeface="Arial"/>
                <a:cs typeface="Arial"/>
              </a:rPr>
              <a:t>1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50" b="1" i="1">
                <a:solidFill>
                  <a:srgbClr val="7CA654"/>
                </a:solidFill>
                <a:latin typeface="Arial"/>
                <a:cs typeface="Arial"/>
              </a:rPr>
              <a:t>N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5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90" b="1" i="1">
                <a:latin typeface="Arial"/>
                <a:cs typeface="Arial"/>
              </a:rPr>
              <a:t> </a:t>
            </a:r>
            <a:r>
              <a:rPr dirty="0" sz="2600" spc="-40" i="1">
                <a:latin typeface="Verdana"/>
                <a:cs typeface="Verdana"/>
              </a:rPr>
              <a:t>A</a:t>
            </a:r>
            <a:r>
              <a:rPr dirty="0" sz="2600" spc="45" i="1">
                <a:latin typeface="Verdana"/>
                <a:cs typeface="Verdana"/>
              </a:rPr>
              <a:t>b</a:t>
            </a:r>
            <a:r>
              <a:rPr dirty="0" sz="2600" spc="-40" i="1">
                <a:latin typeface="Verdana"/>
                <a:cs typeface="Verdana"/>
              </a:rPr>
              <a:t>h</a:t>
            </a:r>
            <a:r>
              <a:rPr dirty="0" sz="2600" spc="-35" i="1">
                <a:latin typeface="Verdana"/>
                <a:cs typeface="Verdana"/>
              </a:rPr>
              <a:t>r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70" i="1">
                <a:latin typeface="Verdana"/>
                <a:cs typeface="Verdana"/>
              </a:rPr>
              <a:t>s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35" i="1">
                <a:latin typeface="Verdana"/>
                <a:cs typeface="Verdana"/>
              </a:rPr>
              <a:t>t</a:t>
            </a:r>
            <a:r>
              <a:rPr dirty="0" sz="2600" spc="105" i="1">
                <a:latin typeface="Verdana"/>
                <a:cs typeface="Verdana"/>
              </a:rPr>
              <a:t>a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95" i="1">
                <a:latin typeface="Verdana"/>
                <a:cs typeface="Verdana"/>
              </a:rPr>
              <a:t>R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65" i="1">
                <a:latin typeface="Verdana"/>
                <a:cs typeface="Verdana"/>
              </a:rPr>
              <a:t>y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tabLst>
                <a:tab pos="2929255" algn="l"/>
                <a:tab pos="5405755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50" b="1" i="1">
                <a:latin typeface="Arial"/>
                <a:cs typeface="Arial"/>
              </a:rPr>
              <a:t>h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85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70" i="1">
                <a:latin typeface="Verdana"/>
                <a:cs typeface="Verdana"/>
              </a:rPr>
              <a:t>.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5" b="1" i="1">
                <a:latin typeface="Arial"/>
                <a:cs typeface="Arial"/>
              </a:rPr>
              <a:t>m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90" b="1" i="1">
                <a:latin typeface="Arial"/>
                <a:cs typeface="Arial"/>
              </a:rPr>
              <a:t> </a:t>
            </a:r>
            <a:r>
              <a:rPr dirty="0" sz="2600" spc="-85" i="1">
                <a:latin typeface="Verdana"/>
                <a:cs typeface="Verdana"/>
              </a:rPr>
              <a:t>E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85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spcBef>
                <a:spcPts val="1385"/>
              </a:spcBef>
            </a:pPr>
            <a:r>
              <a:rPr dirty="0" sz="2600" spc="-60" b="1" i="1">
                <a:solidFill>
                  <a:srgbClr val="7CA654"/>
                </a:solidFill>
                <a:latin typeface="Arial"/>
                <a:cs typeface="Arial"/>
              </a:rPr>
              <a:t>T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5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22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80" b="1" i="1">
                <a:solidFill>
                  <a:srgbClr val="7CA654"/>
                </a:solidFill>
                <a:latin typeface="Arial"/>
                <a:cs typeface="Arial"/>
              </a:rPr>
              <a:t>b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b="1" i="1">
                <a:solidFill>
                  <a:srgbClr val="7CA654"/>
                </a:solidFill>
                <a:latin typeface="Arial"/>
                <a:cs typeface="Arial"/>
              </a:rPr>
              <a:t>2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50" b="1" i="1">
                <a:solidFill>
                  <a:srgbClr val="7CA654"/>
                </a:solidFill>
                <a:latin typeface="Arial"/>
                <a:cs typeface="Arial"/>
              </a:rPr>
              <a:t>N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5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90" b="1" i="1">
                <a:latin typeface="Arial"/>
                <a:cs typeface="Arial"/>
              </a:rPr>
              <a:t> 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-35" i="1">
                <a:latin typeface="Verdana"/>
                <a:cs typeface="Verdana"/>
              </a:rPr>
              <a:t>r</a:t>
            </a:r>
            <a:r>
              <a:rPr dirty="0" sz="2600" spc="-65" i="1">
                <a:latin typeface="Verdana"/>
                <a:cs typeface="Verdana"/>
              </a:rPr>
              <a:t>ee</a:t>
            </a:r>
            <a:r>
              <a:rPr dirty="0" sz="2600" spc="-210" i="1">
                <a:latin typeface="Verdana"/>
                <a:cs typeface="Verdana"/>
              </a:rPr>
              <a:t>j</a:t>
            </a:r>
            <a:r>
              <a:rPr dirty="0" sz="2600" spc="105" i="1">
                <a:latin typeface="Verdana"/>
                <a:cs typeface="Verdana"/>
              </a:rPr>
              <a:t>a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150" i="1">
                <a:latin typeface="Verdana"/>
                <a:cs typeface="Verdana"/>
              </a:rPr>
              <a:t>M</a:t>
            </a:r>
            <a:r>
              <a:rPr dirty="0" sz="2600" spc="20" i="1">
                <a:latin typeface="Verdana"/>
                <a:cs typeface="Verdana"/>
              </a:rPr>
              <a:t>o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45" i="1">
                <a:latin typeface="Verdana"/>
                <a:cs typeface="Verdana"/>
              </a:rPr>
              <a:t>d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45" i="1">
                <a:latin typeface="Verdana"/>
                <a:cs typeface="Verdana"/>
              </a:rPr>
              <a:t>l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tabLst>
                <a:tab pos="2917190" algn="l"/>
                <a:tab pos="5375275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45" b="1" i="1">
                <a:latin typeface="Arial"/>
                <a:cs typeface="Arial"/>
              </a:rPr>
              <a:t>h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65" i="1">
                <a:latin typeface="Verdana"/>
                <a:cs typeface="Verdana"/>
              </a:rPr>
              <a:t>.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5" b="1" i="1">
                <a:latin typeface="Arial"/>
                <a:cs typeface="Arial"/>
              </a:rPr>
              <a:t>m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85" i="1">
                <a:latin typeface="Verdana"/>
                <a:cs typeface="Verdana"/>
              </a:rPr>
              <a:t>E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600" spc="-60" b="1" i="1">
                <a:solidFill>
                  <a:srgbClr val="7CA654"/>
                </a:solidFill>
                <a:latin typeface="Arial"/>
                <a:cs typeface="Arial"/>
              </a:rPr>
              <a:t>T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5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22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80" b="1" i="1">
                <a:solidFill>
                  <a:srgbClr val="7CA654"/>
                </a:solidFill>
                <a:latin typeface="Arial"/>
                <a:cs typeface="Arial"/>
              </a:rPr>
              <a:t>b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3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50" b="1" i="1">
                <a:solidFill>
                  <a:srgbClr val="7CA654"/>
                </a:solidFill>
                <a:latin typeface="Arial"/>
                <a:cs typeface="Arial"/>
              </a:rPr>
              <a:t>N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5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20" i="1">
                <a:latin typeface="Verdana"/>
                <a:cs typeface="Verdana"/>
              </a:rPr>
              <a:t>o</a:t>
            </a:r>
            <a:r>
              <a:rPr dirty="0" sz="2600" spc="-65" i="1">
                <a:latin typeface="Verdana"/>
                <a:cs typeface="Verdana"/>
              </a:rPr>
              <a:t>u</a:t>
            </a:r>
            <a:r>
              <a:rPr dirty="0" sz="2600" spc="-150" i="1">
                <a:latin typeface="Verdana"/>
                <a:cs typeface="Verdana"/>
              </a:rPr>
              <a:t>m</a:t>
            </a:r>
            <a:r>
              <a:rPr dirty="0" sz="2600" spc="-70" i="1">
                <a:latin typeface="Verdana"/>
                <a:cs typeface="Verdana"/>
              </a:rPr>
              <a:t>y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45" i="1">
                <a:latin typeface="Verdana"/>
                <a:cs typeface="Verdana"/>
              </a:rPr>
              <a:t>d</a:t>
            </a:r>
            <a:r>
              <a:rPr dirty="0" sz="2600" spc="-65" i="1">
                <a:latin typeface="Verdana"/>
                <a:cs typeface="Verdana"/>
              </a:rPr>
              <a:t>ee</a:t>
            </a:r>
            <a:r>
              <a:rPr dirty="0" sz="2600" spc="50" i="1">
                <a:latin typeface="Verdana"/>
                <a:cs typeface="Verdana"/>
              </a:rPr>
              <a:t>p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-35" i="1">
                <a:latin typeface="Verdana"/>
                <a:cs typeface="Verdana"/>
              </a:rPr>
              <a:t>n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2994660" algn="l"/>
                <a:tab pos="5377815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50" b="1" i="1">
                <a:latin typeface="Arial"/>
                <a:cs typeface="Arial"/>
              </a:rPr>
              <a:t>h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65" i="1">
                <a:latin typeface="Verdana"/>
                <a:cs typeface="Verdana"/>
              </a:rPr>
              <a:t>.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0" b="1" i="1">
                <a:latin typeface="Arial"/>
                <a:cs typeface="Arial"/>
              </a:rPr>
              <a:t>m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spcBef>
                <a:spcPts val="1610"/>
              </a:spcBef>
            </a:pPr>
            <a:r>
              <a:rPr dirty="0" sz="2600" spc="-60" b="1" i="1">
                <a:solidFill>
                  <a:srgbClr val="7CA654"/>
                </a:solidFill>
                <a:latin typeface="Arial"/>
                <a:cs typeface="Arial"/>
              </a:rPr>
              <a:t>T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5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22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80" b="1" i="1">
                <a:solidFill>
                  <a:srgbClr val="7CA654"/>
                </a:solidFill>
                <a:latin typeface="Arial"/>
                <a:cs typeface="Arial"/>
              </a:rPr>
              <a:t>b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70" b="1" i="1">
                <a:solidFill>
                  <a:srgbClr val="7CA654"/>
                </a:solidFill>
                <a:latin typeface="Arial"/>
                <a:cs typeface="Arial"/>
              </a:rPr>
              <a:t>4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50" b="1" i="1">
                <a:solidFill>
                  <a:srgbClr val="7CA654"/>
                </a:solidFill>
                <a:latin typeface="Arial"/>
                <a:cs typeface="Arial"/>
              </a:rPr>
              <a:t>N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5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70" i="1">
                <a:latin typeface="Verdana"/>
                <a:cs typeface="Verdana"/>
              </a:rPr>
              <a:t>y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35" i="1">
                <a:latin typeface="Verdana"/>
                <a:cs typeface="Verdana"/>
              </a:rPr>
              <a:t>n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35" i="1">
                <a:latin typeface="Verdana"/>
                <a:cs typeface="Verdana"/>
              </a:rPr>
              <a:t>r</a:t>
            </a:r>
            <a:r>
              <a:rPr dirty="0" sz="2600" spc="-229" i="1">
                <a:latin typeface="Verdana"/>
                <a:cs typeface="Verdana"/>
              </a:rPr>
              <a:t>k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30" i="1">
                <a:latin typeface="Verdana"/>
                <a:cs typeface="Verdana"/>
              </a:rPr>
              <a:t>r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tabLst>
                <a:tab pos="2994660" algn="l"/>
                <a:tab pos="5377815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50" b="1" i="1">
                <a:latin typeface="Arial"/>
                <a:cs typeface="Arial"/>
              </a:rPr>
              <a:t>h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65" i="1">
                <a:latin typeface="Verdana"/>
                <a:cs typeface="Verdana"/>
              </a:rPr>
              <a:t>.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0" b="1" i="1">
                <a:latin typeface="Arial"/>
                <a:cs typeface="Arial"/>
              </a:rPr>
              <a:t>m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100"/>
              </a:lnSpc>
              <a:spcBef>
                <a:spcPts val="1610"/>
              </a:spcBef>
            </a:pPr>
            <a:r>
              <a:rPr dirty="0" sz="2600" spc="-60" b="1" i="1">
                <a:solidFill>
                  <a:srgbClr val="7CA654"/>
                </a:solidFill>
                <a:latin typeface="Arial"/>
                <a:cs typeface="Arial"/>
              </a:rPr>
              <a:t>T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5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22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80" b="1" i="1">
                <a:solidFill>
                  <a:srgbClr val="7CA654"/>
                </a:solidFill>
                <a:latin typeface="Arial"/>
                <a:cs typeface="Arial"/>
              </a:rPr>
              <a:t>b</a:t>
            </a:r>
            <a:r>
              <a:rPr dirty="0" sz="2600" spc="70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85" b="1" i="1">
                <a:solidFill>
                  <a:srgbClr val="7CA654"/>
                </a:solidFill>
                <a:latin typeface="Arial"/>
                <a:cs typeface="Arial"/>
              </a:rPr>
              <a:t>r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14" b="1" i="1">
                <a:solidFill>
                  <a:srgbClr val="7CA654"/>
                </a:solidFill>
                <a:latin typeface="Arial"/>
                <a:cs typeface="Arial"/>
              </a:rPr>
              <a:t>5</a:t>
            </a:r>
            <a:r>
              <a:rPr dirty="0" sz="2600" spc="-114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150" b="1" i="1">
                <a:solidFill>
                  <a:srgbClr val="7CA654"/>
                </a:solidFill>
                <a:latin typeface="Arial"/>
                <a:cs typeface="Arial"/>
              </a:rPr>
              <a:t>N</a:t>
            </a:r>
            <a:r>
              <a:rPr dirty="0" sz="2600" spc="225" b="1" i="1">
                <a:solidFill>
                  <a:srgbClr val="7CA654"/>
                </a:solidFill>
                <a:latin typeface="Arial"/>
                <a:cs typeface="Arial"/>
              </a:rPr>
              <a:t>a</a:t>
            </a:r>
            <a:r>
              <a:rPr dirty="0" sz="2600" spc="100" b="1" i="1">
                <a:solidFill>
                  <a:srgbClr val="7CA654"/>
                </a:solidFill>
                <a:latin typeface="Arial"/>
                <a:cs typeface="Arial"/>
              </a:rPr>
              <a:t>m</a:t>
            </a:r>
            <a:r>
              <a:rPr dirty="0" sz="2600" spc="75" b="1" i="1">
                <a:solidFill>
                  <a:srgbClr val="7CA654"/>
                </a:solidFill>
                <a:latin typeface="Arial"/>
                <a:cs typeface="Arial"/>
              </a:rPr>
              <a:t>e</a:t>
            </a:r>
            <a:r>
              <a:rPr dirty="0" sz="2600" spc="-110" b="1" i="1">
                <a:solidFill>
                  <a:srgbClr val="7CA654"/>
                </a:solidFill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25" i="1">
                <a:latin typeface="Verdana"/>
                <a:cs typeface="Verdana"/>
              </a:rPr>
              <a:t>D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45" i="1">
                <a:latin typeface="Verdana"/>
                <a:cs typeface="Verdana"/>
              </a:rPr>
              <a:t>b</a:t>
            </a:r>
            <a:r>
              <a:rPr dirty="0" sz="2600" spc="-35" i="1">
                <a:latin typeface="Verdana"/>
                <a:cs typeface="Verdana"/>
              </a:rPr>
              <a:t>r</a:t>
            </a:r>
            <a:r>
              <a:rPr dirty="0" sz="2600" spc="100" i="1">
                <a:latin typeface="Verdana"/>
                <a:cs typeface="Verdana"/>
              </a:rPr>
              <a:t>a</a:t>
            </a:r>
            <a:r>
              <a:rPr dirty="0" sz="2600" spc="-204" i="1">
                <a:latin typeface="Verdana"/>
                <a:cs typeface="Verdana"/>
              </a:rPr>
              <a:t>j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20" i="1">
                <a:latin typeface="Verdana"/>
                <a:cs typeface="Verdana"/>
              </a:rPr>
              <a:t>o</a:t>
            </a:r>
            <a:r>
              <a:rPr dirty="0" sz="2600" spc="-70" i="1">
                <a:latin typeface="Verdana"/>
                <a:cs typeface="Verdana"/>
              </a:rPr>
              <a:t>s</a:t>
            </a:r>
            <a:r>
              <a:rPr dirty="0" sz="2600" spc="-60" i="1">
                <a:latin typeface="Verdana"/>
                <a:cs typeface="Verdana"/>
              </a:rPr>
              <a:t>e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3095"/>
              </a:lnSpc>
              <a:tabLst>
                <a:tab pos="2994660" algn="l"/>
                <a:tab pos="5377815" algn="l"/>
              </a:tabLst>
            </a:pPr>
            <a:r>
              <a:rPr dirty="0" sz="2600" spc="-70" b="1" i="1">
                <a:latin typeface="Arial"/>
                <a:cs typeface="Arial"/>
              </a:rPr>
              <a:t>B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45" b="1" i="1">
                <a:latin typeface="Arial"/>
                <a:cs typeface="Arial"/>
              </a:rPr>
              <a:t>n</a:t>
            </a:r>
            <a:r>
              <a:rPr dirty="0" sz="2600" spc="-10" b="1" i="1">
                <a:latin typeface="Arial"/>
                <a:cs typeface="Arial"/>
              </a:rPr>
              <a:t>c</a:t>
            </a:r>
            <a:r>
              <a:rPr dirty="0" sz="2600" spc="50" b="1" i="1">
                <a:latin typeface="Arial"/>
                <a:cs typeface="Arial"/>
              </a:rPr>
              <a:t>h</a:t>
            </a:r>
            <a:r>
              <a:rPr dirty="0" sz="2600" spc="-114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B</a:t>
            </a:r>
            <a:r>
              <a:rPr dirty="0" sz="2600" spc="-265" i="1">
                <a:latin typeface="Verdana"/>
                <a:cs typeface="Verdana"/>
              </a:rPr>
              <a:t>.</a:t>
            </a:r>
            <a:r>
              <a:rPr dirty="0" sz="2600" spc="-280" i="1">
                <a:latin typeface="Verdana"/>
                <a:cs typeface="Verdana"/>
              </a:rPr>
              <a:t> </a:t>
            </a:r>
            <a:r>
              <a:rPr dirty="0" sz="2600" spc="-95" i="1">
                <a:latin typeface="Verdana"/>
                <a:cs typeface="Verdana"/>
              </a:rPr>
              <a:t>T</a:t>
            </a:r>
            <a:r>
              <a:rPr dirty="0" sz="2600" spc="-65" i="1">
                <a:latin typeface="Verdana"/>
                <a:cs typeface="Verdana"/>
              </a:rPr>
              <a:t>e</a:t>
            </a:r>
            <a:r>
              <a:rPr dirty="0" sz="2600" spc="80" i="1">
                <a:latin typeface="Verdana"/>
                <a:cs typeface="Verdana"/>
              </a:rPr>
              <a:t>c</a:t>
            </a:r>
            <a:r>
              <a:rPr dirty="0" sz="2600" spc="-35" i="1">
                <a:latin typeface="Verdana"/>
                <a:cs typeface="Verdana"/>
              </a:rPr>
              <a:t>h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150" b="1" i="1">
                <a:latin typeface="Arial"/>
                <a:cs typeface="Arial"/>
              </a:rPr>
              <a:t>S</a:t>
            </a:r>
            <a:r>
              <a:rPr dirty="0" sz="2600" spc="215" b="1" i="1">
                <a:latin typeface="Arial"/>
                <a:cs typeface="Arial"/>
              </a:rPr>
              <a:t>t</a:t>
            </a:r>
            <a:r>
              <a:rPr dirty="0" sz="2600" spc="80" b="1" i="1">
                <a:latin typeface="Arial"/>
                <a:cs typeface="Arial"/>
              </a:rPr>
              <a:t>r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100" b="1" i="1">
                <a:latin typeface="Arial"/>
                <a:cs typeface="Arial"/>
              </a:rPr>
              <a:t>m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5" i="1">
                <a:latin typeface="Verdana"/>
                <a:cs typeface="Verdana"/>
              </a:rPr>
              <a:t>C</a:t>
            </a:r>
            <a:r>
              <a:rPr dirty="0" sz="2600" spc="-195" i="1">
                <a:latin typeface="Verdana"/>
                <a:cs typeface="Verdana"/>
              </a:rPr>
              <a:t>S</a:t>
            </a:r>
            <a:r>
              <a:rPr dirty="0" sz="2600" spc="-80" i="1">
                <a:latin typeface="Verdana"/>
                <a:cs typeface="Verdana"/>
              </a:rPr>
              <a:t>E</a:t>
            </a:r>
            <a:r>
              <a:rPr dirty="0" sz="2600" i="1">
                <a:latin typeface="Verdana"/>
                <a:cs typeface="Verdana"/>
              </a:rPr>
              <a:t>	</a:t>
            </a:r>
            <a:r>
              <a:rPr dirty="0" sz="2600" spc="-75" b="1" i="1">
                <a:latin typeface="Arial"/>
                <a:cs typeface="Arial"/>
              </a:rPr>
              <a:t>Y</a:t>
            </a:r>
            <a:r>
              <a:rPr dirty="0" sz="2600" spc="70" b="1" i="1">
                <a:latin typeface="Arial"/>
                <a:cs typeface="Arial"/>
              </a:rPr>
              <a:t>e</a:t>
            </a:r>
            <a:r>
              <a:rPr dirty="0" sz="2600" spc="225" b="1" i="1">
                <a:latin typeface="Arial"/>
                <a:cs typeface="Arial"/>
              </a:rPr>
              <a:t>a</a:t>
            </a:r>
            <a:r>
              <a:rPr dirty="0" sz="2600" spc="85" b="1" i="1">
                <a:latin typeface="Arial"/>
                <a:cs typeface="Arial"/>
              </a:rPr>
              <a:t>r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150" b="1" i="1">
                <a:latin typeface="Arial"/>
                <a:cs typeface="Arial"/>
              </a:rPr>
              <a:t>:</a:t>
            </a:r>
            <a:r>
              <a:rPr dirty="0" sz="2600" spc="-110" b="1" i="1">
                <a:latin typeface="Arial"/>
                <a:cs typeface="Arial"/>
              </a:rPr>
              <a:t> </a:t>
            </a:r>
            <a:r>
              <a:rPr dirty="0" sz="2600" spc="-235" i="1">
                <a:latin typeface="Verdana"/>
                <a:cs typeface="Verdana"/>
              </a:rPr>
              <a:t>2</a:t>
            </a:r>
            <a:r>
              <a:rPr dirty="0" sz="2600" spc="-40" i="1">
                <a:latin typeface="Verdana"/>
                <a:cs typeface="Verdana"/>
              </a:rPr>
              <a:t>n</a:t>
            </a:r>
            <a:r>
              <a:rPr dirty="0" sz="2600" spc="50" i="1">
                <a:latin typeface="Verdana"/>
                <a:cs typeface="Verdana"/>
              </a:rPr>
              <a:t>d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sz="2600" spc="-60" b="1">
                <a:solidFill>
                  <a:srgbClr val="EF6B00"/>
                </a:solidFill>
                <a:latin typeface="Arial"/>
                <a:cs typeface="Arial"/>
              </a:rPr>
              <a:t>T</a:t>
            </a:r>
            <a:r>
              <a:rPr dirty="0" sz="2600" spc="70" b="1">
                <a:solidFill>
                  <a:srgbClr val="EF6B00"/>
                </a:solidFill>
                <a:latin typeface="Arial"/>
                <a:cs typeface="Arial"/>
              </a:rPr>
              <a:t>e</a:t>
            </a:r>
            <a:r>
              <a:rPr dirty="0" sz="2600" spc="20" b="1">
                <a:solidFill>
                  <a:srgbClr val="EF6B00"/>
                </a:solidFill>
                <a:latin typeface="Arial"/>
                <a:cs typeface="Arial"/>
              </a:rPr>
              <a:t>a</a:t>
            </a:r>
            <a:r>
              <a:rPr dirty="0" sz="2600" spc="105" b="1">
                <a:solidFill>
                  <a:srgbClr val="EF6B00"/>
                </a:solidFill>
                <a:latin typeface="Arial"/>
                <a:cs typeface="Arial"/>
              </a:rPr>
              <a:t>m</a:t>
            </a:r>
            <a:r>
              <a:rPr dirty="0" sz="2600" spc="-114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220" b="1">
                <a:solidFill>
                  <a:srgbClr val="EF6B00"/>
                </a:solidFill>
                <a:latin typeface="Arial"/>
                <a:cs typeface="Arial"/>
              </a:rPr>
              <a:t>M</a:t>
            </a:r>
            <a:r>
              <a:rPr dirty="0" sz="2600" spc="70" b="1">
                <a:solidFill>
                  <a:srgbClr val="EF6B00"/>
                </a:solidFill>
                <a:latin typeface="Arial"/>
                <a:cs typeface="Arial"/>
              </a:rPr>
              <a:t>e</a:t>
            </a:r>
            <a:r>
              <a:rPr dirty="0" sz="2600" spc="45" b="1">
                <a:solidFill>
                  <a:srgbClr val="EF6B00"/>
                </a:solidFill>
                <a:latin typeface="Arial"/>
                <a:cs typeface="Arial"/>
              </a:rPr>
              <a:t>n</a:t>
            </a:r>
            <a:r>
              <a:rPr dirty="0" sz="2600" spc="215" b="1">
                <a:solidFill>
                  <a:srgbClr val="EF6B00"/>
                </a:solidFill>
                <a:latin typeface="Arial"/>
                <a:cs typeface="Arial"/>
              </a:rPr>
              <a:t>t</a:t>
            </a:r>
            <a:r>
              <a:rPr dirty="0" sz="2600" spc="30" b="1">
                <a:solidFill>
                  <a:srgbClr val="EF6B00"/>
                </a:solidFill>
                <a:latin typeface="Arial"/>
                <a:cs typeface="Arial"/>
              </a:rPr>
              <a:t>o</a:t>
            </a:r>
            <a:r>
              <a:rPr dirty="0" sz="2600" spc="85" b="1">
                <a:solidFill>
                  <a:srgbClr val="EF6B00"/>
                </a:solidFill>
                <a:latin typeface="Arial"/>
                <a:cs typeface="Arial"/>
              </a:rPr>
              <a:t>r</a:t>
            </a:r>
            <a:r>
              <a:rPr dirty="0" sz="2600" spc="-110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-80" b="1">
                <a:solidFill>
                  <a:srgbClr val="EF6B00"/>
                </a:solidFill>
                <a:latin typeface="Arial"/>
                <a:cs typeface="Arial"/>
              </a:rPr>
              <a:t>1</a:t>
            </a:r>
            <a:r>
              <a:rPr dirty="0" sz="2600" spc="-110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150" b="1">
                <a:solidFill>
                  <a:srgbClr val="EF6B00"/>
                </a:solidFill>
                <a:latin typeface="Arial"/>
                <a:cs typeface="Arial"/>
              </a:rPr>
              <a:t>N</a:t>
            </a:r>
            <a:r>
              <a:rPr dirty="0" sz="2600" spc="20" b="1">
                <a:solidFill>
                  <a:srgbClr val="EF6B00"/>
                </a:solidFill>
                <a:latin typeface="Arial"/>
                <a:cs typeface="Arial"/>
              </a:rPr>
              <a:t>a</a:t>
            </a:r>
            <a:r>
              <a:rPr dirty="0" sz="2600" spc="100" b="1">
                <a:solidFill>
                  <a:srgbClr val="EF6B00"/>
                </a:solidFill>
                <a:latin typeface="Arial"/>
                <a:cs typeface="Arial"/>
              </a:rPr>
              <a:t>m</a:t>
            </a:r>
            <a:r>
              <a:rPr dirty="0" sz="2600" spc="70" b="1">
                <a:solidFill>
                  <a:srgbClr val="EF6B00"/>
                </a:solidFill>
                <a:latin typeface="Arial"/>
                <a:cs typeface="Arial"/>
              </a:rPr>
              <a:t>e</a:t>
            </a:r>
            <a:r>
              <a:rPr dirty="0" sz="2600" spc="-150" b="1">
                <a:latin typeface="Arial"/>
                <a:cs typeface="Arial"/>
              </a:rPr>
              <a:t>:</a:t>
            </a:r>
            <a:r>
              <a:rPr dirty="0" sz="2600" spc="-110" b="1">
                <a:latin typeface="Arial"/>
                <a:cs typeface="Arial"/>
              </a:rPr>
              <a:t> </a:t>
            </a:r>
            <a:r>
              <a:rPr dirty="0" sz="2600" spc="15">
                <a:latin typeface="Lucida Sans Unicode"/>
                <a:cs typeface="Lucida Sans Unicode"/>
              </a:rPr>
              <a:t>C</a:t>
            </a:r>
            <a:r>
              <a:rPr dirty="0" sz="2600" spc="-10">
                <a:latin typeface="Lucida Sans Unicode"/>
                <a:cs typeface="Lucida Sans Unicode"/>
              </a:rPr>
              <a:t>h</a:t>
            </a:r>
            <a:r>
              <a:rPr dirty="0" sz="2600" spc="5">
                <a:latin typeface="Lucida Sans Unicode"/>
                <a:cs typeface="Lucida Sans Unicode"/>
              </a:rPr>
              <a:t>a</a:t>
            </a:r>
            <a:r>
              <a:rPr dirty="0" sz="2600" spc="-10">
                <a:latin typeface="Lucida Sans Unicode"/>
                <a:cs typeface="Lucida Sans Unicode"/>
              </a:rPr>
              <a:t>n</a:t>
            </a:r>
            <a:r>
              <a:rPr dirty="0" sz="2600" spc="25">
                <a:latin typeface="Lucida Sans Unicode"/>
                <a:cs typeface="Lucida Sans Unicode"/>
              </a:rPr>
              <a:t>d</a:t>
            </a:r>
            <a:r>
              <a:rPr dirty="0" sz="2600" spc="10">
                <a:latin typeface="Lucida Sans Unicode"/>
                <a:cs typeface="Lucida Sans Unicode"/>
              </a:rPr>
              <a:t>r</a:t>
            </a:r>
            <a:r>
              <a:rPr dirty="0" sz="2600" spc="-65">
                <a:latin typeface="Lucida Sans Unicode"/>
                <a:cs typeface="Lucida Sans Unicode"/>
              </a:rPr>
              <a:t>i</a:t>
            </a:r>
            <a:r>
              <a:rPr dirty="0" sz="2600" spc="-45">
                <a:latin typeface="Lucida Sans Unicode"/>
                <a:cs typeface="Lucida Sans Unicode"/>
              </a:rPr>
              <a:t>m</a:t>
            </a:r>
            <a:r>
              <a:rPr dirty="0" sz="2600" spc="-190">
                <a:latin typeface="Lucida Sans Unicode"/>
                <a:cs typeface="Lucida Sans Unicode"/>
              </a:rPr>
              <a:t> </a:t>
            </a:r>
            <a:r>
              <a:rPr dirty="0" sz="2600" spc="280">
                <a:latin typeface="Lucida Sans Unicode"/>
                <a:cs typeface="Lucida Sans Unicode"/>
              </a:rPr>
              <a:t>B</a:t>
            </a:r>
            <a:r>
              <a:rPr dirty="0" sz="2600" spc="5">
                <a:latin typeface="Lucida Sans Unicode"/>
                <a:cs typeface="Lucida Sans Unicode"/>
              </a:rPr>
              <a:t>a</a:t>
            </a:r>
            <a:r>
              <a:rPr dirty="0" sz="2600" spc="-10">
                <a:latin typeface="Lucida Sans Unicode"/>
                <a:cs typeface="Lucida Sans Unicode"/>
              </a:rPr>
              <a:t>nn</a:t>
            </a:r>
            <a:r>
              <a:rPr dirty="0" sz="2600" spc="35">
                <a:latin typeface="Lucida Sans Unicode"/>
                <a:cs typeface="Lucida Sans Unicode"/>
              </a:rPr>
              <a:t>e</a:t>
            </a:r>
            <a:r>
              <a:rPr dirty="0" sz="2600" spc="10">
                <a:latin typeface="Lucida Sans Unicode"/>
                <a:cs typeface="Lucida Sans Unicode"/>
              </a:rPr>
              <a:t>r</a:t>
            </a:r>
            <a:r>
              <a:rPr dirty="0" sz="2600" spc="-105">
                <a:latin typeface="Lucida Sans Unicode"/>
                <a:cs typeface="Lucida Sans Unicode"/>
              </a:rPr>
              <a:t>j</a:t>
            </a:r>
            <a:r>
              <a:rPr dirty="0" sz="2600" spc="35">
                <a:latin typeface="Lucida Sans Unicode"/>
                <a:cs typeface="Lucida Sans Unicode"/>
              </a:rPr>
              <a:t>e</a:t>
            </a:r>
            <a:r>
              <a:rPr dirty="0" sz="2600" spc="40">
                <a:latin typeface="Lucida Sans Unicode"/>
                <a:cs typeface="Lucida Sans Unicode"/>
              </a:rPr>
              <a:t>e</a:t>
            </a:r>
            <a:endParaRPr sz="26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6000" y="7405065"/>
            <a:ext cx="2821940" cy="3873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350" spc="-40" b="1">
                <a:latin typeface="Arial"/>
                <a:cs typeface="Arial"/>
              </a:rPr>
              <a:t>C</a:t>
            </a:r>
            <a:r>
              <a:rPr dirty="0" sz="2350" spc="35" b="1">
                <a:latin typeface="Arial"/>
                <a:cs typeface="Arial"/>
              </a:rPr>
              <a:t>a</a:t>
            </a:r>
            <a:r>
              <a:rPr dirty="0" sz="2350" spc="204" b="1">
                <a:latin typeface="Arial"/>
                <a:cs typeface="Arial"/>
              </a:rPr>
              <a:t>t</a:t>
            </a:r>
            <a:r>
              <a:rPr dirty="0" sz="2350" spc="75" b="1">
                <a:latin typeface="Arial"/>
                <a:cs typeface="Arial"/>
              </a:rPr>
              <a:t>e</a:t>
            </a:r>
            <a:r>
              <a:rPr dirty="0" sz="2350" spc="-114" b="1">
                <a:latin typeface="Arial"/>
                <a:cs typeface="Arial"/>
              </a:rPr>
              <a:t>g</a:t>
            </a:r>
            <a:r>
              <a:rPr dirty="0" sz="2350" spc="45" b="1">
                <a:latin typeface="Arial"/>
                <a:cs typeface="Arial"/>
              </a:rPr>
              <a:t>o</a:t>
            </a:r>
            <a:r>
              <a:rPr dirty="0" sz="2350" spc="80" b="1">
                <a:latin typeface="Arial"/>
                <a:cs typeface="Arial"/>
              </a:rPr>
              <a:t>r</a:t>
            </a:r>
            <a:r>
              <a:rPr dirty="0" sz="2350" spc="65" b="1">
                <a:latin typeface="Arial"/>
                <a:cs typeface="Arial"/>
              </a:rPr>
              <a:t>y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-130" b="1">
                <a:latin typeface="Arial"/>
                <a:cs typeface="Arial"/>
              </a:rPr>
              <a:t>: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30">
                <a:latin typeface="Lucida Sans Unicode"/>
                <a:cs typeface="Lucida Sans Unicode"/>
              </a:rPr>
              <a:t>I</a:t>
            </a:r>
            <a:r>
              <a:rPr dirty="0" sz="2350" spc="5">
                <a:latin typeface="Lucida Sans Unicode"/>
                <a:cs typeface="Lucida Sans Unicode"/>
              </a:rPr>
              <a:t>n</a:t>
            </a:r>
            <a:r>
              <a:rPr dirty="0" sz="2350" spc="40">
                <a:latin typeface="Lucida Sans Unicode"/>
                <a:cs typeface="Lucida Sans Unicode"/>
              </a:rPr>
              <a:t>d</a:t>
            </a:r>
            <a:r>
              <a:rPr dirty="0" sz="2350" spc="-15">
                <a:latin typeface="Lucida Sans Unicode"/>
                <a:cs typeface="Lucida Sans Unicode"/>
              </a:rPr>
              <a:t>u</a:t>
            </a:r>
            <a:r>
              <a:rPr dirty="0" sz="2350" spc="-25">
                <a:latin typeface="Lucida Sans Unicode"/>
                <a:cs typeface="Lucida Sans Unicode"/>
              </a:rPr>
              <a:t>s</a:t>
            </a:r>
            <a:r>
              <a:rPr dirty="0" sz="2350" spc="90">
                <a:latin typeface="Lucida Sans Unicode"/>
                <a:cs typeface="Lucida Sans Unicode"/>
              </a:rPr>
              <a:t>t</a:t>
            </a:r>
            <a:r>
              <a:rPr dirty="0" sz="2350" spc="20">
                <a:latin typeface="Lucida Sans Unicode"/>
                <a:cs typeface="Lucida Sans Unicode"/>
              </a:rPr>
              <a:t>r</a:t>
            </a:r>
            <a:r>
              <a:rPr dirty="0" sz="2350" spc="120">
                <a:latin typeface="Lucida Sans Unicode"/>
                <a:cs typeface="Lucida Sans Unicode"/>
              </a:rPr>
              <a:t>y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5712" y="7347839"/>
            <a:ext cx="10173970" cy="863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10360" marR="5080" indent="-1598295">
              <a:lnSpc>
                <a:spcPct val="117000"/>
              </a:lnSpc>
              <a:spcBef>
                <a:spcPts val="95"/>
              </a:spcBef>
            </a:pPr>
            <a:r>
              <a:rPr dirty="0" sz="2350" spc="25" b="1">
                <a:latin typeface="Arial"/>
                <a:cs typeface="Arial"/>
              </a:rPr>
              <a:t>Expertise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-130" b="1">
                <a:latin typeface="Arial"/>
                <a:cs typeface="Arial"/>
              </a:rPr>
              <a:t>:</a:t>
            </a:r>
            <a:r>
              <a:rPr dirty="0" sz="2350" spc="-90" b="1">
                <a:latin typeface="Arial"/>
                <a:cs typeface="Arial"/>
              </a:rPr>
              <a:t> </a:t>
            </a:r>
            <a:r>
              <a:rPr dirty="0" sz="2350" spc="10">
                <a:latin typeface="Lucida Sans Unicode"/>
                <a:cs typeface="Lucida Sans Unicode"/>
              </a:rPr>
              <a:t>Artificial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15">
                <a:latin typeface="Lucida Sans Unicode"/>
                <a:cs typeface="Lucida Sans Unicode"/>
              </a:rPr>
              <a:t>Intelligence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25">
                <a:latin typeface="Lucida Sans Unicode"/>
                <a:cs typeface="Lucida Sans Unicode"/>
              </a:rPr>
              <a:t>and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35">
                <a:latin typeface="Lucida Sans Unicode"/>
                <a:cs typeface="Lucida Sans Unicode"/>
              </a:rPr>
              <a:t>Machine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-15">
                <a:latin typeface="Lucida Sans Unicode"/>
                <a:cs typeface="Lucida Sans Unicode"/>
              </a:rPr>
              <a:t>Learning,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40">
                <a:latin typeface="Lucida Sans Unicode"/>
                <a:cs typeface="Lucida Sans Unicode"/>
              </a:rPr>
              <a:t>Generative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>
                <a:latin typeface="Lucida Sans Unicode"/>
                <a:cs typeface="Lucida Sans Unicode"/>
              </a:rPr>
              <a:t>AI</a:t>
            </a:r>
            <a:r>
              <a:rPr dirty="0" sz="2350" spc="-160">
                <a:latin typeface="Lucida Sans Unicode"/>
                <a:cs typeface="Lucida Sans Unicode"/>
              </a:rPr>
              <a:t> </a:t>
            </a:r>
            <a:r>
              <a:rPr dirty="0" sz="2350" spc="-114">
                <a:latin typeface="Lucida Sans Unicode"/>
                <a:cs typeface="Lucida Sans Unicode"/>
              </a:rPr>
              <a:t>, </a:t>
            </a:r>
            <a:r>
              <a:rPr dirty="0" sz="2350" spc="-725">
                <a:latin typeface="Lucida Sans Unicode"/>
                <a:cs typeface="Lucida Sans Unicode"/>
              </a:rPr>
              <a:t> </a:t>
            </a:r>
            <a:r>
              <a:rPr dirty="0" sz="2350" spc="55">
                <a:latin typeface="Lucida Sans Unicode"/>
                <a:cs typeface="Lucida Sans Unicode"/>
              </a:rPr>
              <a:t>Smart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45">
                <a:latin typeface="Lucida Sans Unicode"/>
                <a:cs typeface="Lucida Sans Unicode"/>
              </a:rPr>
              <a:t>City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15">
                <a:latin typeface="Lucida Sans Unicode"/>
                <a:cs typeface="Lucida Sans Unicode"/>
              </a:rPr>
              <a:t>Advisor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25">
                <a:latin typeface="Lucida Sans Unicode"/>
                <a:cs typeface="Lucida Sans Unicode"/>
              </a:rPr>
              <a:t>and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55">
                <a:latin typeface="Lucida Sans Unicode"/>
                <a:cs typeface="Lucida Sans Unicode"/>
              </a:rPr>
              <a:t>Smart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15">
                <a:latin typeface="Lucida Sans Unicode"/>
                <a:cs typeface="Lucida Sans Unicode"/>
              </a:rPr>
              <a:t>Grid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-5">
                <a:latin typeface="Lucida Sans Unicode"/>
                <a:cs typeface="Lucida Sans Unicode"/>
              </a:rPr>
              <a:t>Advisor.</a:t>
            </a:r>
            <a:endParaRPr sz="23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6000" y="8130189"/>
            <a:ext cx="12377420" cy="189674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4528820" algn="l"/>
              </a:tabLst>
            </a:pPr>
            <a:r>
              <a:rPr dirty="0" sz="2350" spc="110" b="1">
                <a:latin typeface="Arial"/>
                <a:cs typeface="Arial"/>
              </a:rPr>
              <a:t>D</a:t>
            </a:r>
            <a:r>
              <a:rPr dirty="0" sz="2350" spc="45" b="1">
                <a:latin typeface="Arial"/>
                <a:cs typeface="Arial"/>
              </a:rPr>
              <a:t>o</a:t>
            </a:r>
            <a:r>
              <a:rPr dirty="0" sz="2350" spc="114" b="1">
                <a:latin typeface="Arial"/>
                <a:cs typeface="Arial"/>
              </a:rPr>
              <a:t>m</a:t>
            </a:r>
            <a:r>
              <a:rPr dirty="0" sz="2350" spc="35" b="1">
                <a:latin typeface="Arial"/>
                <a:cs typeface="Arial"/>
              </a:rPr>
              <a:t>a</a:t>
            </a:r>
            <a:r>
              <a:rPr dirty="0" sz="2350" spc="30" b="1">
                <a:latin typeface="Arial"/>
                <a:cs typeface="Arial"/>
              </a:rPr>
              <a:t>i</a:t>
            </a:r>
            <a:r>
              <a:rPr dirty="0" sz="2350" spc="60" b="1">
                <a:latin typeface="Arial"/>
                <a:cs typeface="Arial"/>
              </a:rPr>
              <a:t>n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-114" b="1">
                <a:latin typeface="Arial"/>
                <a:cs typeface="Arial"/>
              </a:rPr>
              <a:t>E</a:t>
            </a:r>
            <a:r>
              <a:rPr dirty="0" sz="2350" spc="-85" b="1">
                <a:latin typeface="Arial"/>
                <a:cs typeface="Arial"/>
              </a:rPr>
              <a:t>x</a:t>
            </a:r>
            <a:r>
              <a:rPr dirty="0" sz="2350" spc="90" b="1">
                <a:latin typeface="Arial"/>
                <a:cs typeface="Arial"/>
              </a:rPr>
              <a:t>p</a:t>
            </a:r>
            <a:r>
              <a:rPr dirty="0" sz="2350" spc="75" b="1">
                <a:latin typeface="Arial"/>
                <a:cs typeface="Arial"/>
              </a:rPr>
              <a:t>e</a:t>
            </a:r>
            <a:r>
              <a:rPr dirty="0" sz="2350" spc="80" b="1">
                <a:latin typeface="Arial"/>
                <a:cs typeface="Arial"/>
              </a:rPr>
              <a:t>r</a:t>
            </a:r>
            <a:r>
              <a:rPr dirty="0" sz="2350" spc="30" b="1">
                <a:latin typeface="Arial"/>
                <a:cs typeface="Arial"/>
              </a:rPr>
              <a:t>i</a:t>
            </a:r>
            <a:r>
              <a:rPr dirty="0" sz="2350" spc="75" b="1">
                <a:latin typeface="Arial"/>
                <a:cs typeface="Arial"/>
              </a:rPr>
              <a:t>e</a:t>
            </a:r>
            <a:r>
              <a:rPr dirty="0" sz="2350" spc="55" b="1">
                <a:latin typeface="Arial"/>
                <a:cs typeface="Arial"/>
              </a:rPr>
              <a:t>n</a:t>
            </a:r>
            <a:r>
              <a:rPr dirty="0" sz="2350" spc="5" b="1">
                <a:latin typeface="Arial"/>
                <a:cs typeface="Arial"/>
              </a:rPr>
              <a:t>c</a:t>
            </a:r>
            <a:r>
              <a:rPr dirty="0" sz="2350" spc="80" b="1">
                <a:latin typeface="Arial"/>
                <a:cs typeface="Arial"/>
              </a:rPr>
              <a:t>e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55" b="1">
                <a:latin typeface="Arial"/>
                <a:cs typeface="Arial"/>
              </a:rPr>
              <a:t>(</a:t>
            </a:r>
            <a:r>
              <a:rPr dirty="0" sz="2350" spc="30" b="1">
                <a:latin typeface="Arial"/>
                <a:cs typeface="Arial"/>
              </a:rPr>
              <a:t>i</a:t>
            </a:r>
            <a:r>
              <a:rPr dirty="0" sz="2350" spc="60" b="1">
                <a:latin typeface="Arial"/>
                <a:cs typeface="Arial"/>
              </a:rPr>
              <a:t>n</a:t>
            </a:r>
            <a:r>
              <a:rPr dirty="0" sz="2350" spc="-95" b="1">
                <a:latin typeface="Arial"/>
                <a:cs typeface="Arial"/>
              </a:rPr>
              <a:t> </a:t>
            </a:r>
            <a:r>
              <a:rPr dirty="0" sz="2350" spc="60" b="1">
                <a:latin typeface="Arial"/>
                <a:cs typeface="Arial"/>
              </a:rPr>
              <a:t>y</a:t>
            </a:r>
            <a:r>
              <a:rPr dirty="0" sz="2350" spc="75" b="1">
                <a:latin typeface="Arial"/>
                <a:cs typeface="Arial"/>
              </a:rPr>
              <a:t>e</a:t>
            </a:r>
            <a:r>
              <a:rPr dirty="0" sz="2350" spc="35" b="1">
                <a:latin typeface="Arial"/>
                <a:cs typeface="Arial"/>
              </a:rPr>
              <a:t>a</a:t>
            </a:r>
            <a:r>
              <a:rPr dirty="0" sz="2350" spc="80" b="1">
                <a:latin typeface="Arial"/>
                <a:cs typeface="Arial"/>
              </a:rPr>
              <a:t>r</a:t>
            </a:r>
            <a:r>
              <a:rPr dirty="0" sz="2350" spc="-135" b="1">
                <a:latin typeface="Arial"/>
                <a:cs typeface="Arial"/>
              </a:rPr>
              <a:t>s</a:t>
            </a:r>
            <a:r>
              <a:rPr dirty="0" sz="2350" spc="55" b="1">
                <a:latin typeface="Arial"/>
                <a:cs typeface="Arial"/>
              </a:rPr>
              <a:t>)</a:t>
            </a:r>
            <a:r>
              <a:rPr dirty="0" sz="2350" spc="-130" b="1">
                <a:latin typeface="Arial"/>
                <a:cs typeface="Arial"/>
              </a:rPr>
              <a:t>:</a:t>
            </a:r>
            <a:r>
              <a:rPr dirty="0" sz="2350" b="1">
                <a:latin typeface="Arial"/>
                <a:cs typeface="Arial"/>
              </a:rPr>
              <a:t>	</a:t>
            </a:r>
            <a:r>
              <a:rPr dirty="0" sz="2350" spc="-190">
                <a:latin typeface="Lucida Sans Unicode"/>
                <a:cs typeface="Lucida Sans Unicode"/>
              </a:rPr>
              <a:t>2</a:t>
            </a:r>
            <a:r>
              <a:rPr dirty="0" sz="2350" spc="-315">
                <a:latin typeface="Lucida Sans Unicode"/>
                <a:cs typeface="Lucida Sans Unicode"/>
              </a:rPr>
              <a:t>7</a:t>
            </a:r>
            <a:r>
              <a:rPr dirty="0" sz="2350" spc="-165">
                <a:latin typeface="Lucida Sans Unicode"/>
                <a:cs typeface="Lucida Sans Unicode"/>
              </a:rPr>
              <a:t> </a:t>
            </a:r>
            <a:r>
              <a:rPr dirty="0" sz="2350" spc="114">
                <a:latin typeface="Lucida Sans Unicode"/>
                <a:cs typeface="Lucida Sans Unicode"/>
              </a:rPr>
              <a:t>y</a:t>
            </a:r>
            <a:r>
              <a:rPr dirty="0" sz="2350" spc="45">
                <a:latin typeface="Lucida Sans Unicode"/>
                <a:cs typeface="Lucida Sans Unicode"/>
              </a:rPr>
              <a:t>e</a:t>
            </a:r>
            <a:r>
              <a:rPr dirty="0" sz="2350" spc="20">
                <a:latin typeface="Lucida Sans Unicode"/>
                <a:cs typeface="Lucida Sans Unicode"/>
              </a:rPr>
              <a:t>a</a:t>
            </a:r>
            <a:r>
              <a:rPr dirty="0" sz="2350" spc="20">
                <a:latin typeface="Lucida Sans Unicode"/>
                <a:cs typeface="Lucida Sans Unicode"/>
              </a:rPr>
              <a:t>r</a:t>
            </a:r>
            <a:r>
              <a:rPr dirty="0" sz="2350" spc="-20">
                <a:latin typeface="Lucida Sans Unicode"/>
                <a:cs typeface="Lucida Sans Unicode"/>
              </a:rPr>
              <a:t>s</a:t>
            </a:r>
            <a:endParaRPr sz="23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2600" spc="50" b="1">
                <a:solidFill>
                  <a:srgbClr val="EF6B00"/>
                </a:solidFill>
                <a:latin typeface="Arial"/>
                <a:cs typeface="Arial"/>
              </a:rPr>
              <a:t>Team</a:t>
            </a:r>
            <a:r>
              <a:rPr dirty="0" sz="2600" spc="-114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120" b="1">
                <a:solidFill>
                  <a:srgbClr val="EF6B00"/>
                </a:solidFill>
                <a:latin typeface="Arial"/>
                <a:cs typeface="Arial"/>
              </a:rPr>
              <a:t>Mentor</a:t>
            </a:r>
            <a:r>
              <a:rPr dirty="0" sz="2600" spc="-114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10" b="1">
                <a:solidFill>
                  <a:srgbClr val="EF6B00"/>
                </a:solidFill>
                <a:latin typeface="Arial"/>
                <a:cs typeface="Arial"/>
              </a:rPr>
              <a:t>2</a:t>
            </a:r>
            <a:r>
              <a:rPr dirty="0" sz="2600" spc="-110" b="1">
                <a:solidFill>
                  <a:srgbClr val="EF6B00"/>
                </a:solidFill>
                <a:latin typeface="Arial"/>
                <a:cs typeface="Arial"/>
              </a:rPr>
              <a:t> </a:t>
            </a:r>
            <a:r>
              <a:rPr dirty="0" sz="2600" spc="50" b="1">
                <a:solidFill>
                  <a:srgbClr val="EF6B00"/>
                </a:solidFill>
                <a:latin typeface="Arial"/>
                <a:cs typeface="Arial"/>
              </a:rPr>
              <a:t>Name</a:t>
            </a:r>
            <a:r>
              <a:rPr dirty="0" sz="2600" spc="50" b="1">
                <a:latin typeface="Arial"/>
                <a:cs typeface="Arial"/>
              </a:rPr>
              <a:t>:</a:t>
            </a:r>
            <a:r>
              <a:rPr dirty="0" sz="2600" spc="-110" b="1">
                <a:latin typeface="Arial"/>
                <a:cs typeface="Arial"/>
              </a:rPr>
              <a:t> </a:t>
            </a:r>
            <a:r>
              <a:rPr dirty="0" sz="2600" spc="25">
                <a:latin typeface="Lucida Sans Unicode"/>
                <a:cs typeface="Lucida Sans Unicode"/>
              </a:rPr>
              <a:t>Manas</a:t>
            </a:r>
            <a:r>
              <a:rPr dirty="0" sz="2600" spc="-185">
                <a:latin typeface="Lucida Sans Unicode"/>
                <a:cs typeface="Lucida Sans Unicode"/>
              </a:rPr>
              <a:t> </a:t>
            </a:r>
            <a:r>
              <a:rPr dirty="0" sz="2600" spc="-15">
                <a:latin typeface="Lucida Sans Unicode"/>
                <a:cs typeface="Lucida Sans Unicode"/>
              </a:rPr>
              <a:t>Kumar</a:t>
            </a:r>
            <a:r>
              <a:rPr dirty="0" sz="2600" spc="-190">
                <a:latin typeface="Lucida Sans Unicode"/>
                <a:cs typeface="Lucida Sans Unicode"/>
              </a:rPr>
              <a:t> </a:t>
            </a:r>
            <a:r>
              <a:rPr dirty="0" sz="2600" spc="10">
                <a:latin typeface="Lucida Sans Unicode"/>
                <a:cs typeface="Lucida Sans Unicode"/>
              </a:rPr>
              <a:t>Das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  <a:tabLst>
                <a:tab pos="3674110" algn="l"/>
                <a:tab pos="5423535" algn="l"/>
              </a:tabLst>
            </a:pPr>
            <a:r>
              <a:rPr dirty="0" sz="2450" spc="-40" b="1">
                <a:latin typeface="Arial"/>
                <a:cs typeface="Arial"/>
              </a:rPr>
              <a:t>C</a:t>
            </a:r>
            <a:r>
              <a:rPr dirty="0" sz="2450" spc="40" b="1">
                <a:latin typeface="Arial"/>
                <a:cs typeface="Arial"/>
              </a:rPr>
              <a:t>a</a:t>
            </a:r>
            <a:r>
              <a:rPr dirty="0" sz="2450" spc="215" b="1">
                <a:latin typeface="Arial"/>
                <a:cs typeface="Arial"/>
              </a:rPr>
              <a:t>t</a:t>
            </a:r>
            <a:r>
              <a:rPr dirty="0" sz="2450" spc="80" b="1">
                <a:latin typeface="Arial"/>
                <a:cs typeface="Arial"/>
              </a:rPr>
              <a:t>e</a:t>
            </a:r>
            <a:r>
              <a:rPr dirty="0" sz="2450" spc="-114" b="1">
                <a:latin typeface="Arial"/>
                <a:cs typeface="Arial"/>
              </a:rPr>
              <a:t>g</a:t>
            </a:r>
            <a:r>
              <a:rPr dirty="0" sz="2450" spc="50" b="1">
                <a:latin typeface="Arial"/>
                <a:cs typeface="Arial"/>
              </a:rPr>
              <a:t>o</a:t>
            </a:r>
            <a:r>
              <a:rPr dirty="0" sz="2450" spc="85" b="1">
                <a:latin typeface="Arial"/>
                <a:cs typeface="Arial"/>
              </a:rPr>
              <a:t>r</a:t>
            </a:r>
            <a:r>
              <a:rPr dirty="0" sz="2450" spc="70" b="1">
                <a:latin typeface="Arial"/>
                <a:cs typeface="Arial"/>
              </a:rPr>
              <a:t>y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-135" b="1">
                <a:latin typeface="Arial"/>
                <a:cs typeface="Arial"/>
              </a:rPr>
              <a:t>: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I</a:t>
            </a:r>
            <a:r>
              <a:rPr dirty="0" sz="2450" spc="10">
                <a:latin typeface="Lucida Sans Unicode"/>
                <a:cs typeface="Lucida Sans Unicode"/>
              </a:rPr>
              <a:t>n</a:t>
            </a:r>
            <a:r>
              <a:rPr dirty="0" sz="2450" spc="45">
                <a:latin typeface="Lucida Sans Unicode"/>
                <a:cs typeface="Lucida Sans Unicode"/>
              </a:rPr>
              <a:t>d</a:t>
            </a:r>
            <a:r>
              <a:rPr dirty="0" sz="2450" spc="-10">
                <a:latin typeface="Lucida Sans Unicode"/>
                <a:cs typeface="Lucida Sans Unicode"/>
              </a:rPr>
              <a:t>u</a:t>
            </a:r>
            <a:r>
              <a:rPr dirty="0" sz="2450" spc="-20">
                <a:latin typeface="Lucida Sans Unicode"/>
                <a:cs typeface="Lucida Sans Unicode"/>
              </a:rPr>
              <a:t>s</a:t>
            </a:r>
            <a:r>
              <a:rPr dirty="0" sz="2450" spc="95">
                <a:latin typeface="Lucida Sans Unicode"/>
                <a:cs typeface="Lucida Sans Unicode"/>
              </a:rPr>
              <a:t>t</a:t>
            </a:r>
            <a:r>
              <a:rPr dirty="0" sz="2450" spc="20">
                <a:latin typeface="Lucida Sans Unicode"/>
                <a:cs typeface="Lucida Sans Unicode"/>
              </a:rPr>
              <a:t>r</a:t>
            </a:r>
            <a:r>
              <a:rPr dirty="0" sz="2450" spc="125">
                <a:latin typeface="Lucida Sans Unicode"/>
                <a:cs typeface="Lucida Sans Unicode"/>
              </a:rPr>
              <a:t>y</a:t>
            </a:r>
            <a:r>
              <a:rPr dirty="0" sz="2450">
                <a:latin typeface="Lucida Sans Unicode"/>
                <a:cs typeface="Lucida Sans Unicode"/>
              </a:rPr>
              <a:t>	</a:t>
            </a:r>
            <a:r>
              <a:rPr dirty="0" sz="2450" spc="-120" b="1">
                <a:latin typeface="Arial"/>
                <a:cs typeface="Arial"/>
              </a:rPr>
              <a:t>E</a:t>
            </a:r>
            <a:r>
              <a:rPr dirty="0" sz="2450" spc="-85" b="1">
                <a:latin typeface="Arial"/>
                <a:cs typeface="Arial"/>
              </a:rPr>
              <a:t>x</a:t>
            </a:r>
            <a:r>
              <a:rPr dirty="0" sz="2450" spc="95" b="1">
                <a:latin typeface="Arial"/>
                <a:cs typeface="Arial"/>
              </a:rPr>
              <a:t>p</a:t>
            </a:r>
            <a:r>
              <a:rPr dirty="0" sz="2450" spc="80" b="1">
                <a:latin typeface="Arial"/>
                <a:cs typeface="Arial"/>
              </a:rPr>
              <a:t>e</a:t>
            </a:r>
            <a:r>
              <a:rPr dirty="0" sz="2450" spc="85" b="1">
                <a:latin typeface="Arial"/>
                <a:cs typeface="Arial"/>
              </a:rPr>
              <a:t>r</a:t>
            </a:r>
            <a:r>
              <a:rPr dirty="0" sz="2450" spc="215" b="1">
                <a:latin typeface="Arial"/>
                <a:cs typeface="Arial"/>
              </a:rPr>
              <a:t>t</a:t>
            </a:r>
            <a:r>
              <a:rPr dirty="0" sz="2450" spc="30" b="1">
                <a:latin typeface="Arial"/>
                <a:cs typeface="Arial"/>
              </a:rPr>
              <a:t>i</a:t>
            </a:r>
            <a:r>
              <a:rPr dirty="0" sz="2450" spc="-140" b="1">
                <a:latin typeface="Arial"/>
                <a:cs typeface="Arial"/>
              </a:rPr>
              <a:t>s</a:t>
            </a:r>
            <a:r>
              <a:rPr dirty="0" sz="2450" spc="85" b="1">
                <a:latin typeface="Arial"/>
                <a:cs typeface="Arial"/>
              </a:rPr>
              <a:t>e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-135" b="1">
                <a:latin typeface="Arial"/>
                <a:cs typeface="Arial"/>
              </a:rPr>
              <a:t>:</a:t>
            </a:r>
            <a:r>
              <a:rPr dirty="0" sz="2450" b="1">
                <a:latin typeface="Arial"/>
                <a:cs typeface="Arial"/>
              </a:rPr>
              <a:t>	</a:t>
            </a:r>
            <a:r>
              <a:rPr dirty="0" sz="2450" spc="30">
                <a:latin typeface="Lucida Sans Unicode"/>
                <a:cs typeface="Lucida Sans Unicode"/>
              </a:rPr>
              <a:t>I</a:t>
            </a:r>
            <a:r>
              <a:rPr dirty="0" sz="2450" spc="-105">
                <a:latin typeface="Lucida Sans Unicode"/>
                <a:cs typeface="Lucida Sans Unicode"/>
              </a:rPr>
              <a:t>T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I</a:t>
            </a:r>
            <a:r>
              <a:rPr dirty="0" sz="2450" spc="10">
                <a:latin typeface="Lucida Sans Unicode"/>
                <a:cs typeface="Lucida Sans Unicode"/>
              </a:rPr>
              <a:t>n</a:t>
            </a:r>
            <a:r>
              <a:rPr dirty="0" sz="2450" spc="45">
                <a:latin typeface="Lucida Sans Unicode"/>
                <a:cs typeface="Lucida Sans Unicode"/>
              </a:rPr>
              <a:t>d</a:t>
            </a:r>
            <a:r>
              <a:rPr dirty="0" sz="2450" spc="-10">
                <a:latin typeface="Lucida Sans Unicode"/>
                <a:cs typeface="Lucida Sans Unicode"/>
              </a:rPr>
              <a:t>u</a:t>
            </a:r>
            <a:r>
              <a:rPr dirty="0" sz="2450" spc="-20">
                <a:latin typeface="Lucida Sans Unicode"/>
                <a:cs typeface="Lucida Sans Unicode"/>
              </a:rPr>
              <a:t>s</a:t>
            </a:r>
            <a:r>
              <a:rPr dirty="0" sz="2450" spc="95">
                <a:latin typeface="Lucida Sans Unicode"/>
                <a:cs typeface="Lucida Sans Unicode"/>
              </a:rPr>
              <a:t>t</a:t>
            </a:r>
            <a:r>
              <a:rPr dirty="0" sz="2450" spc="20">
                <a:latin typeface="Lucida Sans Unicode"/>
                <a:cs typeface="Lucida Sans Unicode"/>
              </a:rPr>
              <a:t>r</a:t>
            </a:r>
            <a:r>
              <a:rPr dirty="0" sz="2450" spc="120">
                <a:latin typeface="Lucida Sans Unicode"/>
                <a:cs typeface="Lucida Sans Unicode"/>
              </a:rPr>
              <a:t>y</a:t>
            </a:r>
            <a:r>
              <a:rPr dirty="0" sz="2450" spc="-120">
                <a:latin typeface="Lucida Sans Unicode"/>
                <a:cs typeface="Lucida Sans Unicode"/>
              </a:rPr>
              <a:t>,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35">
                <a:latin typeface="Lucida Sans Unicode"/>
                <a:cs typeface="Lucida Sans Unicode"/>
              </a:rPr>
              <a:t>C</a:t>
            </a:r>
            <a:r>
              <a:rPr dirty="0" sz="2450" spc="160">
                <a:latin typeface="Lucida Sans Unicode"/>
                <a:cs typeface="Lucida Sans Unicode"/>
              </a:rPr>
              <a:t>E</a:t>
            </a:r>
            <a:r>
              <a:rPr dirty="0" sz="2450" spc="35">
                <a:latin typeface="Lucida Sans Unicode"/>
                <a:cs typeface="Lucida Sans Unicode"/>
              </a:rPr>
              <a:t>O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20">
                <a:latin typeface="Lucida Sans Unicode"/>
                <a:cs typeface="Lucida Sans Unicode"/>
              </a:rPr>
              <a:t>o</a:t>
            </a:r>
            <a:r>
              <a:rPr dirty="0" sz="2450" spc="50">
                <a:latin typeface="Lucida Sans Unicode"/>
                <a:cs typeface="Lucida Sans Unicode"/>
              </a:rPr>
              <a:t>f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160">
                <a:latin typeface="Lucida Sans Unicode"/>
                <a:cs typeface="Lucida Sans Unicode"/>
              </a:rPr>
              <a:t>E</a:t>
            </a:r>
            <a:r>
              <a:rPr dirty="0" sz="2450" spc="-265">
                <a:latin typeface="Lucida Sans Unicode"/>
                <a:cs typeface="Lucida Sans Unicode"/>
              </a:rPr>
              <a:t>x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45">
                <a:latin typeface="Lucida Sans Unicode"/>
                <a:cs typeface="Lucida Sans Unicode"/>
              </a:rPr>
              <a:t>b</a:t>
            </a:r>
            <a:r>
              <a:rPr dirty="0" sz="2450" spc="120">
                <a:latin typeface="Lucida Sans Unicode"/>
                <a:cs typeface="Lucida Sans Unicode"/>
              </a:rPr>
              <a:t>y</a:t>
            </a:r>
            <a:r>
              <a:rPr dirty="0" sz="2450" spc="95">
                <a:latin typeface="Lucida Sans Unicode"/>
                <a:cs typeface="Lucida Sans Unicode"/>
              </a:rPr>
              <a:t>t</a:t>
            </a:r>
            <a:r>
              <a:rPr dirty="0" sz="2450" spc="55">
                <a:latin typeface="Lucida Sans Unicode"/>
                <a:cs typeface="Lucida Sans Unicode"/>
              </a:rPr>
              <a:t>e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30">
                <a:latin typeface="Lucida Sans Unicode"/>
                <a:cs typeface="Lucida Sans Unicode"/>
              </a:rPr>
              <a:t>I</a:t>
            </a:r>
            <a:r>
              <a:rPr dirty="0" sz="2450" spc="10">
                <a:latin typeface="Lucida Sans Unicode"/>
                <a:cs typeface="Lucida Sans Unicode"/>
              </a:rPr>
              <a:t>n</a:t>
            </a:r>
            <a:r>
              <a:rPr dirty="0" sz="2450" spc="45">
                <a:latin typeface="Lucida Sans Unicode"/>
                <a:cs typeface="Lucida Sans Unicode"/>
              </a:rPr>
              <a:t>f</a:t>
            </a:r>
            <a:r>
              <a:rPr dirty="0" sz="2450" spc="20">
                <a:latin typeface="Lucida Sans Unicode"/>
                <a:cs typeface="Lucida Sans Unicode"/>
              </a:rPr>
              <a:t>o</a:t>
            </a:r>
            <a:r>
              <a:rPr dirty="0" sz="2450" spc="95">
                <a:latin typeface="Lucida Sans Unicode"/>
                <a:cs typeface="Lucida Sans Unicode"/>
              </a:rPr>
              <a:t>t</a:t>
            </a:r>
            <a:r>
              <a:rPr dirty="0" sz="2450" spc="50">
                <a:latin typeface="Lucida Sans Unicode"/>
                <a:cs typeface="Lucida Sans Unicode"/>
              </a:rPr>
              <a:t>e</a:t>
            </a:r>
            <a:r>
              <a:rPr dirty="0" sz="2450" spc="114">
                <a:latin typeface="Lucida Sans Unicode"/>
                <a:cs typeface="Lucida Sans Unicode"/>
              </a:rPr>
              <a:t>c</a:t>
            </a:r>
            <a:r>
              <a:rPr dirty="0" sz="2450" spc="15">
                <a:latin typeface="Lucida Sans Unicode"/>
                <a:cs typeface="Lucida Sans Unicode"/>
              </a:rPr>
              <a:t>h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250">
                <a:latin typeface="Lucida Sans Unicode"/>
                <a:cs typeface="Lucida Sans Unicode"/>
              </a:rPr>
              <a:t>P</a:t>
            </a:r>
            <a:r>
              <a:rPr dirty="0" sz="2450" spc="45">
                <a:latin typeface="Lucida Sans Unicode"/>
                <a:cs typeface="Lucida Sans Unicode"/>
              </a:rPr>
              <a:t>V</a:t>
            </a:r>
            <a:r>
              <a:rPr dirty="0" sz="2450" spc="-110">
                <a:latin typeface="Lucida Sans Unicode"/>
                <a:cs typeface="Lucida Sans Unicode"/>
              </a:rPr>
              <a:t>T</a:t>
            </a:r>
            <a:r>
              <a:rPr dirty="0" sz="2450" spc="-130">
                <a:latin typeface="Lucida Sans Unicode"/>
                <a:cs typeface="Lucida Sans Unicode"/>
              </a:rPr>
              <a:t>.</a:t>
            </a:r>
            <a:r>
              <a:rPr dirty="0" sz="2450" spc="90">
                <a:latin typeface="Lucida Sans Unicode"/>
                <a:cs typeface="Lucida Sans Unicode"/>
              </a:rPr>
              <a:t>L</a:t>
            </a:r>
            <a:r>
              <a:rPr dirty="0" sz="2450" spc="-110">
                <a:latin typeface="Lucida Sans Unicode"/>
                <a:cs typeface="Lucida Sans Unicode"/>
              </a:rPr>
              <a:t>T</a:t>
            </a:r>
            <a:r>
              <a:rPr dirty="0" sz="2450" spc="40">
                <a:latin typeface="Lucida Sans Unicode"/>
                <a:cs typeface="Lucida Sans Unicode"/>
              </a:rPr>
              <a:t>D</a:t>
            </a:r>
            <a:r>
              <a:rPr dirty="0" sz="2450" spc="-125">
                <a:latin typeface="Lucida Sans Unicode"/>
                <a:cs typeface="Lucida Sans Unicode"/>
              </a:rPr>
              <a:t>.</a:t>
            </a:r>
            <a:endParaRPr sz="24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726940" algn="l"/>
              </a:tabLst>
            </a:pPr>
            <a:r>
              <a:rPr dirty="0" sz="2450" spc="114" b="1">
                <a:latin typeface="Arial"/>
                <a:cs typeface="Arial"/>
              </a:rPr>
              <a:t>D</a:t>
            </a:r>
            <a:r>
              <a:rPr dirty="0" sz="2450" spc="50" b="1">
                <a:latin typeface="Arial"/>
                <a:cs typeface="Arial"/>
              </a:rPr>
              <a:t>o</a:t>
            </a:r>
            <a:r>
              <a:rPr dirty="0" sz="2450" spc="125" b="1">
                <a:latin typeface="Arial"/>
                <a:cs typeface="Arial"/>
              </a:rPr>
              <a:t>m</a:t>
            </a:r>
            <a:r>
              <a:rPr dirty="0" sz="2450" spc="40" b="1">
                <a:latin typeface="Arial"/>
                <a:cs typeface="Arial"/>
              </a:rPr>
              <a:t>a</a:t>
            </a:r>
            <a:r>
              <a:rPr dirty="0" sz="2450" spc="30" b="1">
                <a:latin typeface="Arial"/>
                <a:cs typeface="Arial"/>
              </a:rPr>
              <a:t>i</a:t>
            </a:r>
            <a:r>
              <a:rPr dirty="0" sz="2450" spc="65" b="1">
                <a:latin typeface="Arial"/>
                <a:cs typeface="Arial"/>
              </a:rPr>
              <a:t>n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-120" b="1">
                <a:latin typeface="Arial"/>
                <a:cs typeface="Arial"/>
              </a:rPr>
              <a:t>E</a:t>
            </a:r>
            <a:r>
              <a:rPr dirty="0" sz="2450" spc="-85" b="1">
                <a:latin typeface="Arial"/>
                <a:cs typeface="Arial"/>
              </a:rPr>
              <a:t>x</a:t>
            </a:r>
            <a:r>
              <a:rPr dirty="0" sz="2450" spc="95" b="1">
                <a:latin typeface="Arial"/>
                <a:cs typeface="Arial"/>
              </a:rPr>
              <a:t>p</a:t>
            </a:r>
            <a:r>
              <a:rPr dirty="0" sz="2450" spc="80" b="1">
                <a:latin typeface="Arial"/>
                <a:cs typeface="Arial"/>
              </a:rPr>
              <a:t>e</a:t>
            </a:r>
            <a:r>
              <a:rPr dirty="0" sz="2450" spc="85" b="1">
                <a:latin typeface="Arial"/>
                <a:cs typeface="Arial"/>
              </a:rPr>
              <a:t>r</a:t>
            </a:r>
            <a:r>
              <a:rPr dirty="0" sz="2450" spc="30" b="1">
                <a:latin typeface="Arial"/>
                <a:cs typeface="Arial"/>
              </a:rPr>
              <a:t>i</a:t>
            </a:r>
            <a:r>
              <a:rPr dirty="0" sz="2450" spc="80" b="1">
                <a:latin typeface="Arial"/>
                <a:cs typeface="Arial"/>
              </a:rPr>
              <a:t>e</a:t>
            </a:r>
            <a:r>
              <a:rPr dirty="0" sz="2450" spc="60" b="1">
                <a:latin typeface="Arial"/>
                <a:cs typeface="Arial"/>
              </a:rPr>
              <a:t>n</a:t>
            </a:r>
            <a:r>
              <a:rPr dirty="0" sz="2450" spc="5" b="1">
                <a:latin typeface="Arial"/>
                <a:cs typeface="Arial"/>
              </a:rPr>
              <a:t>c</a:t>
            </a:r>
            <a:r>
              <a:rPr dirty="0" sz="2450" spc="85" b="1">
                <a:latin typeface="Arial"/>
                <a:cs typeface="Arial"/>
              </a:rPr>
              <a:t>e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55" b="1">
                <a:latin typeface="Arial"/>
                <a:cs typeface="Arial"/>
              </a:rPr>
              <a:t>(</a:t>
            </a:r>
            <a:r>
              <a:rPr dirty="0" sz="2450" spc="30" b="1">
                <a:latin typeface="Arial"/>
                <a:cs typeface="Arial"/>
              </a:rPr>
              <a:t>i</a:t>
            </a:r>
            <a:r>
              <a:rPr dirty="0" sz="2450" spc="65" b="1">
                <a:latin typeface="Arial"/>
                <a:cs typeface="Arial"/>
              </a:rPr>
              <a:t>n</a:t>
            </a:r>
            <a:r>
              <a:rPr dirty="0" sz="2450" spc="-100" b="1">
                <a:latin typeface="Arial"/>
                <a:cs typeface="Arial"/>
              </a:rPr>
              <a:t> </a:t>
            </a:r>
            <a:r>
              <a:rPr dirty="0" sz="2450" spc="65" b="1">
                <a:latin typeface="Arial"/>
                <a:cs typeface="Arial"/>
              </a:rPr>
              <a:t>y</a:t>
            </a:r>
            <a:r>
              <a:rPr dirty="0" sz="2450" spc="80" b="1">
                <a:latin typeface="Arial"/>
                <a:cs typeface="Arial"/>
              </a:rPr>
              <a:t>e</a:t>
            </a:r>
            <a:r>
              <a:rPr dirty="0" sz="2450" spc="40" b="1">
                <a:latin typeface="Arial"/>
                <a:cs typeface="Arial"/>
              </a:rPr>
              <a:t>a</a:t>
            </a:r>
            <a:r>
              <a:rPr dirty="0" sz="2450" spc="85" b="1">
                <a:latin typeface="Arial"/>
                <a:cs typeface="Arial"/>
              </a:rPr>
              <a:t>r</a:t>
            </a:r>
            <a:r>
              <a:rPr dirty="0" sz="2450" spc="-140" b="1">
                <a:latin typeface="Arial"/>
                <a:cs typeface="Arial"/>
              </a:rPr>
              <a:t>s</a:t>
            </a:r>
            <a:r>
              <a:rPr dirty="0" sz="2450" spc="55" b="1">
                <a:latin typeface="Arial"/>
                <a:cs typeface="Arial"/>
              </a:rPr>
              <a:t>)</a:t>
            </a:r>
            <a:r>
              <a:rPr dirty="0" sz="2450" spc="-135" b="1">
                <a:latin typeface="Arial"/>
                <a:cs typeface="Arial"/>
              </a:rPr>
              <a:t>:</a:t>
            </a:r>
            <a:r>
              <a:rPr dirty="0" sz="2450" b="1">
                <a:latin typeface="Arial"/>
                <a:cs typeface="Arial"/>
              </a:rPr>
              <a:t>	</a:t>
            </a:r>
            <a:r>
              <a:rPr dirty="0" sz="2450" spc="-120">
                <a:latin typeface="Lucida Sans Unicode"/>
                <a:cs typeface="Lucida Sans Unicode"/>
              </a:rPr>
              <a:t>3</a:t>
            </a:r>
            <a:r>
              <a:rPr dirty="0" sz="2450" spc="-190">
                <a:latin typeface="Lucida Sans Unicode"/>
                <a:cs typeface="Lucida Sans Unicode"/>
              </a:rPr>
              <a:t>2</a:t>
            </a:r>
            <a:r>
              <a:rPr dirty="0" sz="2450" spc="-170">
                <a:latin typeface="Lucida Sans Unicode"/>
                <a:cs typeface="Lucida Sans Unicode"/>
              </a:rPr>
              <a:t> </a:t>
            </a:r>
            <a:r>
              <a:rPr dirty="0" sz="2450" spc="120">
                <a:latin typeface="Lucida Sans Unicode"/>
                <a:cs typeface="Lucida Sans Unicode"/>
              </a:rPr>
              <a:t>y</a:t>
            </a:r>
            <a:r>
              <a:rPr dirty="0" sz="2450" spc="50">
                <a:latin typeface="Lucida Sans Unicode"/>
                <a:cs typeface="Lucida Sans Unicode"/>
              </a:rPr>
              <a:t>e</a:t>
            </a:r>
            <a:r>
              <a:rPr dirty="0" sz="2450" spc="20">
                <a:latin typeface="Lucida Sans Unicode"/>
                <a:cs typeface="Lucida Sans Unicode"/>
              </a:rPr>
              <a:t>a</a:t>
            </a:r>
            <a:r>
              <a:rPr dirty="0" sz="2450" spc="20">
                <a:latin typeface="Lucida Sans Unicode"/>
                <a:cs typeface="Lucida Sans Unicode"/>
              </a:rPr>
              <a:t>r</a:t>
            </a:r>
            <a:r>
              <a:rPr dirty="0" sz="2450" spc="-15">
                <a:latin typeface="Lucida Sans Unicode"/>
                <a:cs typeface="Lucida Sans Unicode"/>
              </a:rPr>
              <a:t>s</a:t>
            </a:r>
            <a:endParaRPr sz="24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Debraj Bose</dc:creator>
  <cp:keywords>DAFy1NihYmU,BAFa7iXSRlk</cp:keywords>
  <dc:title>Ministry/Organization Name : Ministry of Mines PS Code : SIH1418 Problem Statement Title : Deep learning for terrain recognition Team Name : NeuroTech Team Leader Name : Sayan Mandal Institute Code (AISHE) : U-0796 Institute Name : Indian Institute of</dc:title>
  <dcterms:created xsi:type="dcterms:W3CDTF">2023-12-22T16:10:02Z</dcterms:created>
  <dcterms:modified xsi:type="dcterms:W3CDTF">2023-12-22T16:10:02Z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2023-10-31T00:00:00Z</vt:filetime>
  </property>
  <property fmtid="{D5CDD505-2E9C-101B-9397-08002B2CF9AE}" pid="3" name="Creator">
    <vt:lpwstr>Canva</vt:lpwstr>
  </property>
  <property fmtid="{D5CDD505-2E9C-101B-9397-08002B2CF9AE}" pid="4" name="LastSaved">
    <vt:filetime>2023-12-22T00:00:00Z</vt:filetime>
  </property>
</Properties>
</file>