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1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2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/>
    <cx:plotArea>
      <cx:plotAreaRegion/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2007</cx:pt>
          <cx:pt idx="1">2008</cx:pt>
          <cx:pt idx="2">2009</cx:pt>
          <cx:pt idx="3">2010</cx:pt>
          <cx:pt idx="4">2011</cx:pt>
        </cx:lvl>
      </cx:strDim>
      <cx:numDim type="val">
        <cx:f>Sheet1!$B$2:$B$6</cx:f>
        <cx:lvl ptCount="5" formatCode="General">
          <cx:pt idx="1">10</cx:pt>
          <cx:pt idx="2">20</cx:pt>
          <cx:pt idx="3">30</cx:pt>
          <cx:pt idx="4">50</cx:pt>
        </cx:lvl>
      </cx:numDim>
    </cx:data>
  </cx:chartData>
  <cx:chart>
    <cx:title pos="t" align="ctr" overlay="0"/>
    <cx:plotArea>
      <cx:plotAreaRegion>
        <cx:series layoutId="clusteredColumn" uniqueId="{E6D6192A-4BF7-486E-A185-1B592ED79BE5}">
          <cx:tx>
            <cx:txData>
              <cx:f>Sheet1!$B$1</cx:f>
              <cx:v>Series1</cx:v>
            </cx:txData>
          </cx:tx>
          <cx:spPr>
            <a:ln>
              <a:solidFill>
                <a:schemeClr val="accent1">
                  <a:alpha val="94000"/>
                </a:schemeClr>
              </a:solidFill>
            </a:ln>
          </cx:spPr>
          <cx:dataId val="0"/>
          <cx:layoutPr>
            <cx:aggregation/>
          </cx:layoutPr>
          <cx:axisId val="1"/>
        </cx:series>
        <cx:series layoutId="paretoLine" ownerIdx="0" uniqueId="{74FC83A2-3863-4271-9375-7C3FF7165E9C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en-US" sz="1197" b="0" i="0" u="none" strike="noStrike" baseline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Sheet1!$A$2:$A$51</cx:f>
        <cx:lvl ptCount="50">
          <cx:pt idx="0">Jan</cx:pt>
          <cx:pt idx="1">Feb</cx:pt>
          <cx:pt idx="2">March</cx:pt>
          <cx:pt idx="3">April</cx:pt>
          <cx:pt idx="4">May</cx:pt>
          <cx:pt idx="5">June</cx:pt>
          <cx:pt idx="6">July</cx:pt>
          <cx:pt idx="7">Aug</cx:pt>
          <cx:pt idx="8">Sep</cx:pt>
          <cx:pt idx="9">Oct</cx:pt>
          <cx:pt idx="10">Nov</cx:pt>
          <cx:pt idx="11">Dec</cx:pt>
        </cx:lvl>
      </cx:strDim>
      <cx:numDim type="val">
        <cx:f>Sheet1!$B$2:$B$51</cx:f>
        <cx:lvl ptCount="50" formatCode="General">
          <cx:pt idx="0">50</cx:pt>
          <cx:pt idx="1">40</cx:pt>
          <cx:pt idx="2">65</cx:pt>
          <cx:pt idx="3">70</cx:pt>
          <cx:pt idx="4">72</cx:pt>
          <cx:pt idx="5">78</cx:pt>
          <cx:pt idx="6">80</cx:pt>
          <cx:pt idx="7">85</cx:pt>
          <cx:pt idx="8">88</cx:pt>
          <cx:pt idx="9">90</cx:pt>
          <cx:pt idx="10">95</cx:pt>
          <cx:pt idx="11">110</cx:pt>
        </cx:lvl>
      </cx:numDim>
    </cx:data>
  </cx:chartData>
  <cx:chart>
    <cx:title pos="t" align="ctr" overlay="0"/>
    <cx:plotArea>
      <cx:plotAreaRegion>
        <cx:plotSurface>
          <cx:spPr>
            <a:noFill/>
          </cx:spPr>
        </cx:plotSurface>
        <cx:series layoutId="clusteredColumn" uniqueId="{4A8BA45C-2740-4759-A110-4039A1F9DD31}">
          <cx:tx>
            <cx:txData>
              <cx:f>Sheet1!$B$1</cx:f>
              <cx:v>Series1</cx:v>
            </cx:txData>
          </cx:tx>
          <cx:dataId val="0"/>
          <cx:layoutPr>
            <cx:aggregation/>
          </cx:layoutPr>
          <cx:axisId val="1"/>
        </cx:series>
        <cx:series layoutId="paretoLine" ownerIdx="0" uniqueId="{2835BA50-F482-447A-A69C-8A652D4F5BD6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Sheet1!$A$2:$A$3</cx:f>
        <cx:lvl ptCount="2">
          <cx:pt idx="0">Fully Paid</cx:pt>
          <cx:pt idx="1">Charged off</cx:pt>
        </cx:lvl>
      </cx:strDim>
      <cx:numDim type="val">
        <cx:f>Sheet1!$B$2:$B$3</cx:f>
        <cx:lvl ptCount="2" formatCode="General">
          <cx:pt idx="0">35000</cx:pt>
          <cx:pt idx="1">5000</cx:pt>
        </cx:lvl>
      </cx:numDim>
    </cx:data>
  </cx:chartData>
  <cx:chart>
    <cx:title pos="t" align="ctr" overlay="0"/>
    <cx:plotArea>
      <cx:plotAreaRegion>
        <cx:series layoutId="clusteredColumn" uniqueId="{37A89A4E-3EFE-4DAC-A3F2-77EA41ED4703}">
          <cx:tx>
            <cx:txData>
              <cx:f>Sheet1!$B$1</cx:f>
              <cx:v>Series1</cx:v>
            </cx:txData>
          </cx:tx>
          <cx:dataId val="0"/>
          <cx:layoutPr>
            <cx:aggregation/>
          </cx:layoutPr>
          <cx:axisId val="1"/>
        </cx:series>
        <cx:series layoutId="paretoLine" ownerIdx="0" uniqueId="{124F67A4-A62B-4811-9ACE-41A5E90336B7}">
          <cx:spPr>
            <a:ln>
              <a:noFill/>
            </a:ln>
          </cx:spPr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65380-0DBD-4DE9-9B27-2A00B90523D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14F70039-A757-4620-B2A8-DAB9B81A8846}" type="pres">
      <dgm:prSet presAssocID="{F9A65380-0DBD-4DE9-9B27-2A00B90523D3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090928CC-6472-4618-8785-F9AFB44BC951}" type="presOf" srcId="{F9A65380-0DBD-4DE9-9B27-2A00B90523D3}" destId="{14F70039-A757-4620-B2A8-DAB9B81A8846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B5C9E8-7FF2-43D9-8F53-ED299B21E848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0"/>
      <dgm:spPr/>
    </dgm:pt>
    <dgm:pt modelId="{A4505FFC-73CF-4C75-8502-917F7D6DBC8E}" type="pres">
      <dgm:prSet presAssocID="{52B5C9E8-7FF2-43D9-8F53-ED299B21E848}" presName="Name0" presStyleCnt="0">
        <dgm:presLayoutVars>
          <dgm:dir/>
          <dgm:resizeHandles val="exact"/>
        </dgm:presLayoutVars>
      </dgm:prSet>
      <dgm:spPr/>
    </dgm:pt>
  </dgm:ptLst>
  <dgm:cxnLst>
    <dgm:cxn modelId="{F4A2FDA1-4F6F-46D8-A02C-4FDA6C48EFBA}" type="presOf" srcId="{52B5C9E8-7FF2-43D9-8F53-ED299B21E848}" destId="{A4505FFC-73CF-4C75-8502-917F7D6DBC8E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66E10-9301-4F64-A98D-12AD4D2B4EC0}" type="doc">
      <dgm:prSet loTypeId="urn:microsoft.com/office/officeart/2005/8/layout/hChevron3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1536EE9-85B7-49FB-BADD-EE44D6406AB3}">
      <dgm:prSet phldrT="[Text]"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FA4C59DD-94DC-480F-A2B1-2D1970542276}" type="parTrans" cxnId="{E3D15142-9956-47D2-B44D-8B7944575B28}">
      <dgm:prSet/>
      <dgm:spPr/>
      <dgm:t>
        <a:bodyPr/>
        <a:lstStyle/>
        <a:p>
          <a:endParaRPr lang="en-IN"/>
        </a:p>
      </dgm:t>
    </dgm:pt>
    <dgm:pt modelId="{204AA6A8-E9A4-4D43-811D-05896B19DB5E}" type="sibTrans" cxnId="{E3D15142-9956-47D2-B44D-8B7944575B28}">
      <dgm:prSet/>
      <dgm:spPr/>
      <dgm:t>
        <a:bodyPr/>
        <a:lstStyle/>
        <a:p>
          <a:endParaRPr lang="en-IN"/>
        </a:p>
      </dgm:t>
    </dgm:pt>
    <dgm:pt modelId="{7F5D00B8-C76E-4434-B422-4532AEB75D35}">
      <dgm:prSet phldrT="[Text]"/>
      <dgm:spPr/>
      <dgm:t>
        <a:bodyPr/>
        <a:lstStyle/>
        <a:p>
          <a:r>
            <a:rPr lang="en-US" dirty="0"/>
            <a:t>Data Understanding</a:t>
          </a:r>
          <a:endParaRPr lang="en-IN" dirty="0"/>
        </a:p>
      </dgm:t>
    </dgm:pt>
    <dgm:pt modelId="{6A321923-C8C1-433D-8CD5-49CDE9116BE6}" type="parTrans" cxnId="{9A076ABE-B0A6-4076-8620-3C6B74D3A96B}">
      <dgm:prSet/>
      <dgm:spPr/>
      <dgm:t>
        <a:bodyPr/>
        <a:lstStyle/>
        <a:p>
          <a:endParaRPr lang="en-IN"/>
        </a:p>
      </dgm:t>
    </dgm:pt>
    <dgm:pt modelId="{AC3F77BB-982D-4B70-A4D2-EE91C847128A}" type="sibTrans" cxnId="{9A076ABE-B0A6-4076-8620-3C6B74D3A96B}">
      <dgm:prSet/>
      <dgm:spPr/>
      <dgm:t>
        <a:bodyPr/>
        <a:lstStyle/>
        <a:p>
          <a:endParaRPr lang="en-IN"/>
        </a:p>
      </dgm:t>
    </dgm:pt>
    <dgm:pt modelId="{0192D20C-B60D-41C7-A5D7-478D567C5D6F}">
      <dgm:prSet phldrT="[Text]"/>
      <dgm:spPr/>
      <dgm:t>
        <a:bodyPr/>
        <a:lstStyle/>
        <a:p>
          <a:r>
            <a:rPr lang="en-US" dirty="0"/>
            <a:t>Univariate Analysis</a:t>
          </a:r>
          <a:endParaRPr lang="en-IN" dirty="0"/>
        </a:p>
      </dgm:t>
    </dgm:pt>
    <dgm:pt modelId="{A3E0FD5A-4F1E-46A6-B139-358FC4DEEC13}" type="parTrans" cxnId="{899C0687-0369-4394-9E5D-CEE5C850C286}">
      <dgm:prSet/>
      <dgm:spPr/>
      <dgm:t>
        <a:bodyPr/>
        <a:lstStyle/>
        <a:p>
          <a:endParaRPr lang="en-IN"/>
        </a:p>
      </dgm:t>
    </dgm:pt>
    <dgm:pt modelId="{884FD3AC-6475-4C2C-B096-E9C5C6BA645A}" type="sibTrans" cxnId="{899C0687-0369-4394-9E5D-CEE5C850C286}">
      <dgm:prSet/>
      <dgm:spPr/>
      <dgm:t>
        <a:bodyPr/>
        <a:lstStyle/>
        <a:p>
          <a:endParaRPr lang="en-IN"/>
        </a:p>
      </dgm:t>
    </dgm:pt>
    <dgm:pt modelId="{06115288-FAA7-493E-97BC-C90129282918}">
      <dgm:prSet/>
      <dgm:spPr/>
      <dgm:t>
        <a:bodyPr/>
        <a:lstStyle/>
        <a:p>
          <a:r>
            <a:rPr lang="en-US" dirty="0"/>
            <a:t>Segmented Univariate Analysis</a:t>
          </a:r>
          <a:endParaRPr lang="en-IN" dirty="0"/>
        </a:p>
      </dgm:t>
    </dgm:pt>
    <dgm:pt modelId="{4CC35B9C-DB29-4AF4-8CBD-72F6AADD9A36}" type="parTrans" cxnId="{0D8DF8E3-CFEC-49C9-9370-526735D680D2}">
      <dgm:prSet/>
      <dgm:spPr/>
      <dgm:t>
        <a:bodyPr/>
        <a:lstStyle/>
        <a:p>
          <a:endParaRPr lang="en-IN"/>
        </a:p>
      </dgm:t>
    </dgm:pt>
    <dgm:pt modelId="{73AF0C6A-654C-4CA4-B932-B6F2D07F1043}" type="sibTrans" cxnId="{0D8DF8E3-CFEC-49C9-9370-526735D680D2}">
      <dgm:prSet/>
      <dgm:spPr/>
      <dgm:t>
        <a:bodyPr/>
        <a:lstStyle/>
        <a:p>
          <a:endParaRPr lang="en-IN"/>
        </a:p>
      </dgm:t>
    </dgm:pt>
    <dgm:pt modelId="{BD5B38D4-64A8-4A61-9212-3898C25DBB82}">
      <dgm:prSet/>
      <dgm:spPr/>
      <dgm:t>
        <a:bodyPr/>
        <a:lstStyle/>
        <a:p>
          <a:r>
            <a:rPr lang="en-US" dirty="0"/>
            <a:t>Bivariate Analysis</a:t>
          </a:r>
          <a:endParaRPr lang="en-IN" dirty="0"/>
        </a:p>
      </dgm:t>
    </dgm:pt>
    <dgm:pt modelId="{86BD004E-C908-434A-BF58-8293D01479F6}" type="parTrans" cxnId="{C496B137-203A-47B1-BEBF-A637AB176B5E}">
      <dgm:prSet/>
      <dgm:spPr/>
      <dgm:t>
        <a:bodyPr/>
        <a:lstStyle/>
        <a:p>
          <a:endParaRPr lang="en-IN"/>
        </a:p>
      </dgm:t>
    </dgm:pt>
    <dgm:pt modelId="{DD36B738-CCBC-4613-B41C-2DEEBA2C31D6}" type="sibTrans" cxnId="{C496B137-203A-47B1-BEBF-A637AB176B5E}">
      <dgm:prSet/>
      <dgm:spPr/>
      <dgm:t>
        <a:bodyPr/>
        <a:lstStyle/>
        <a:p>
          <a:endParaRPr lang="en-IN"/>
        </a:p>
      </dgm:t>
    </dgm:pt>
    <dgm:pt modelId="{C89A9D54-F4C1-4386-9AC7-9D029DEAE8CA}">
      <dgm:prSet/>
      <dgm:spPr/>
      <dgm:t>
        <a:bodyPr/>
        <a:lstStyle/>
        <a:p>
          <a:r>
            <a:rPr lang="en-US" dirty="0"/>
            <a:t>Recommendations</a:t>
          </a:r>
          <a:endParaRPr lang="en-IN" dirty="0"/>
        </a:p>
      </dgm:t>
    </dgm:pt>
    <dgm:pt modelId="{4BB01956-DBDE-4BC7-B152-D3F3542E20E7}" type="parTrans" cxnId="{BF8A8E9B-D748-493D-86FF-D55E55C115FA}">
      <dgm:prSet/>
      <dgm:spPr/>
      <dgm:t>
        <a:bodyPr/>
        <a:lstStyle/>
        <a:p>
          <a:endParaRPr lang="en-IN"/>
        </a:p>
      </dgm:t>
    </dgm:pt>
    <dgm:pt modelId="{20A1CD39-C20B-4FAC-B0D1-71D60DD3538A}" type="sibTrans" cxnId="{BF8A8E9B-D748-493D-86FF-D55E55C115FA}">
      <dgm:prSet/>
      <dgm:spPr/>
      <dgm:t>
        <a:bodyPr/>
        <a:lstStyle/>
        <a:p>
          <a:endParaRPr lang="en-IN"/>
        </a:p>
      </dgm:t>
    </dgm:pt>
    <dgm:pt modelId="{744A9EA9-F997-4CF2-9A65-38D1C60EFD7E}" type="pres">
      <dgm:prSet presAssocID="{C1066E10-9301-4F64-A98D-12AD4D2B4EC0}" presName="Name0" presStyleCnt="0">
        <dgm:presLayoutVars>
          <dgm:dir/>
          <dgm:resizeHandles val="exact"/>
        </dgm:presLayoutVars>
      </dgm:prSet>
      <dgm:spPr/>
    </dgm:pt>
    <dgm:pt modelId="{26EED545-9BDD-43AC-B7DC-0CD0E34DBA75}" type="pres">
      <dgm:prSet presAssocID="{51536EE9-85B7-49FB-BADD-EE44D6406AB3}" presName="parTxOnly" presStyleLbl="node1" presStyleIdx="0" presStyleCnt="6" custLinFactY="-7370" custLinFactNeighborX="2007" custLinFactNeighborY="-100000">
        <dgm:presLayoutVars>
          <dgm:bulletEnabled val="1"/>
        </dgm:presLayoutVars>
      </dgm:prSet>
      <dgm:spPr/>
    </dgm:pt>
    <dgm:pt modelId="{B9B6AF1F-71A6-41EB-A852-F4BBD4D7F57E}" type="pres">
      <dgm:prSet presAssocID="{204AA6A8-E9A4-4D43-811D-05896B19DB5E}" presName="parSpace" presStyleCnt="0"/>
      <dgm:spPr/>
    </dgm:pt>
    <dgm:pt modelId="{F5B3B4F0-4183-4AB2-A2FD-DFC3D7E107F1}" type="pres">
      <dgm:prSet presAssocID="{7F5D00B8-C76E-4434-B422-4532AEB75D35}" presName="parTxOnly" presStyleLbl="node1" presStyleIdx="1" presStyleCnt="6" custLinFactY="-6366" custLinFactNeighborX="8028" custLinFactNeighborY="-100000">
        <dgm:presLayoutVars>
          <dgm:bulletEnabled val="1"/>
        </dgm:presLayoutVars>
      </dgm:prSet>
      <dgm:spPr/>
    </dgm:pt>
    <dgm:pt modelId="{062B9A44-7994-428C-B425-15DA86E4F0F2}" type="pres">
      <dgm:prSet presAssocID="{AC3F77BB-982D-4B70-A4D2-EE91C847128A}" presName="parSpace" presStyleCnt="0"/>
      <dgm:spPr/>
    </dgm:pt>
    <dgm:pt modelId="{EC5591E3-9AB3-4FB9-854C-D2A3EE4E4A92}" type="pres">
      <dgm:prSet presAssocID="{0192D20C-B60D-41C7-A5D7-478D567C5D6F}" presName="parTxOnly" presStyleLbl="node1" presStyleIdx="2" presStyleCnt="6" custLinFactY="-5007" custLinFactNeighborX="18063" custLinFactNeighborY="-100000">
        <dgm:presLayoutVars>
          <dgm:bulletEnabled val="1"/>
        </dgm:presLayoutVars>
      </dgm:prSet>
      <dgm:spPr/>
    </dgm:pt>
    <dgm:pt modelId="{AA23D1D6-0624-46AD-A5D2-6B36DD20984F}" type="pres">
      <dgm:prSet presAssocID="{884FD3AC-6475-4C2C-B096-E9C5C6BA645A}" presName="parSpace" presStyleCnt="0"/>
      <dgm:spPr/>
    </dgm:pt>
    <dgm:pt modelId="{03F32B94-AA12-4263-85A6-3D09224C36A0}" type="pres">
      <dgm:prSet presAssocID="{06115288-FAA7-493E-97BC-C90129282918}" presName="parTxOnly" presStyleLbl="node1" presStyleIdx="3" presStyleCnt="6" custLinFactY="-3356" custLinFactNeighborX="21235" custLinFactNeighborY="-100000">
        <dgm:presLayoutVars>
          <dgm:bulletEnabled val="1"/>
        </dgm:presLayoutVars>
      </dgm:prSet>
      <dgm:spPr/>
    </dgm:pt>
    <dgm:pt modelId="{0EE6FAC4-FE9B-4A85-8AC7-76E841997FE4}" type="pres">
      <dgm:prSet presAssocID="{73AF0C6A-654C-4CA4-B932-B6F2D07F1043}" presName="parSpace" presStyleCnt="0"/>
      <dgm:spPr/>
    </dgm:pt>
    <dgm:pt modelId="{64699A8A-C605-440D-9AE9-F478F74120A0}" type="pres">
      <dgm:prSet presAssocID="{BD5B38D4-64A8-4A61-9212-3898C25DBB82}" presName="parTxOnly" presStyleLbl="node1" presStyleIdx="4" presStyleCnt="6" custLinFactY="-3356" custLinFactNeighborX="24083" custLinFactNeighborY="-100000">
        <dgm:presLayoutVars>
          <dgm:bulletEnabled val="1"/>
        </dgm:presLayoutVars>
      </dgm:prSet>
      <dgm:spPr/>
    </dgm:pt>
    <dgm:pt modelId="{7AAD5816-D05B-46B7-A6D1-7B58F04F4873}" type="pres">
      <dgm:prSet presAssocID="{DD36B738-CCBC-4613-B41C-2DEEBA2C31D6}" presName="parSpace" presStyleCnt="0"/>
      <dgm:spPr/>
    </dgm:pt>
    <dgm:pt modelId="{BA1E3289-DA68-4B54-B7BA-26FAACA75C54}" type="pres">
      <dgm:prSet presAssocID="{C89A9D54-F4C1-4386-9AC7-9D029DEAE8CA}" presName="parTxOnly" presStyleLbl="node1" presStyleIdx="5" presStyleCnt="6" custLinFactY="-3356" custLinFactNeighborX="14353" custLinFactNeighborY="-100000">
        <dgm:presLayoutVars>
          <dgm:bulletEnabled val="1"/>
        </dgm:presLayoutVars>
      </dgm:prSet>
      <dgm:spPr/>
    </dgm:pt>
  </dgm:ptLst>
  <dgm:cxnLst>
    <dgm:cxn modelId="{C496B137-203A-47B1-BEBF-A637AB176B5E}" srcId="{C1066E10-9301-4F64-A98D-12AD4D2B4EC0}" destId="{BD5B38D4-64A8-4A61-9212-3898C25DBB82}" srcOrd="4" destOrd="0" parTransId="{86BD004E-C908-434A-BF58-8293D01479F6}" sibTransId="{DD36B738-CCBC-4613-B41C-2DEEBA2C31D6}"/>
    <dgm:cxn modelId="{E3D15142-9956-47D2-B44D-8B7944575B28}" srcId="{C1066E10-9301-4F64-A98D-12AD4D2B4EC0}" destId="{51536EE9-85B7-49FB-BADD-EE44D6406AB3}" srcOrd="0" destOrd="0" parTransId="{FA4C59DD-94DC-480F-A2B1-2D1970542276}" sibTransId="{204AA6A8-E9A4-4D43-811D-05896B19DB5E}"/>
    <dgm:cxn modelId="{4480AD7A-60B2-4781-9D07-73D713A4002B}" type="presOf" srcId="{BD5B38D4-64A8-4A61-9212-3898C25DBB82}" destId="{64699A8A-C605-440D-9AE9-F478F74120A0}" srcOrd="0" destOrd="0" presId="urn:microsoft.com/office/officeart/2005/8/layout/hChevron3"/>
    <dgm:cxn modelId="{899C0687-0369-4394-9E5D-CEE5C850C286}" srcId="{C1066E10-9301-4F64-A98D-12AD4D2B4EC0}" destId="{0192D20C-B60D-41C7-A5D7-478D567C5D6F}" srcOrd="2" destOrd="0" parTransId="{A3E0FD5A-4F1E-46A6-B139-358FC4DEEC13}" sibTransId="{884FD3AC-6475-4C2C-B096-E9C5C6BA645A}"/>
    <dgm:cxn modelId="{BF8A8E9B-D748-493D-86FF-D55E55C115FA}" srcId="{C1066E10-9301-4F64-A98D-12AD4D2B4EC0}" destId="{C89A9D54-F4C1-4386-9AC7-9D029DEAE8CA}" srcOrd="5" destOrd="0" parTransId="{4BB01956-DBDE-4BC7-B152-D3F3542E20E7}" sibTransId="{20A1CD39-C20B-4FAC-B0D1-71D60DD3538A}"/>
    <dgm:cxn modelId="{A3F2DCAF-35D8-44A6-96B3-5B49553F2A35}" type="presOf" srcId="{51536EE9-85B7-49FB-BADD-EE44D6406AB3}" destId="{26EED545-9BDD-43AC-B7DC-0CD0E34DBA75}" srcOrd="0" destOrd="0" presId="urn:microsoft.com/office/officeart/2005/8/layout/hChevron3"/>
    <dgm:cxn modelId="{6A9CA2B0-484A-4F0F-BD5E-E87065DAE745}" type="presOf" srcId="{06115288-FAA7-493E-97BC-C90129282918}" destId="{03F32B94-AA12-4263-85A6-3D09224C36A0}" srcOrd="0" destOrd="0" presId="urn:microsoft.com/office/officeart/2005/8/layout/hChevron3"/>
    <dgm:cxn modelId="{E10E61B4-C095-48A2-99DD-94D8E1D6B0CB}" type="presOf" srcId="{0192D20C-B60D-41C7-A5D7-478D567C5D6F}" destId="{EC5591E3-9AB3-4FB9-854C-D2A3EE4E4A92}" srcOrd="0" destOrd="0" presId="urn:microsoft.com/office/officeart/2005/8/layout/hChevron3"/>
    <dgm:cxn modelId="{9A076ABE-B0A6-4076-8620-3C6B74D3A96B}" srcId="{C1066E10-9301-4F64-A98D-12AD4D2B4EC0}" destId="{7F5D00B8-C76E-4434-B422-4532AEB75D35}" srcOrd="1" destOrd="0" parTransId="{6A321923-C8C1-433D-8CD5-49CDE9116BE6}" sibTransId="{AC3F77BB-982D-4B70-A4D2-EE91C847128A}"/>
    <dgm:cxn modelId="{BC5F3EC8-758F-4248-BB2B-29ACEC4D45B8}" type="presOf" srcId="{7F5D00B8-C76E-4434-B422-4532AEB75D35}" destId="{F5B3B4F0-4183-4AB2-A2FD-DFC3D7E107F1}" srcOrd="0" destOrd="0" presId="urn:microsoft.com/office/officeart/2005/8/layout/hChevron3"/>
    <dgm:cxn modelId="{0D8DF8E3-CFEC-49C9-9370-526735D680D2}" srcId="{C1066E10-9301-4F64-A98D-12AD4D2B4EC0}" destId="{06115288-FAA7-493E-97BC-C90129282918}" srcOrd="3" destOrd="0" parTransId="{4CC35B9C-DB29-4AF4-8CBD-72F6AADD9A36}" sibTransId="{73AF0C6A-654C-4CA4-B932-B6F2D07F1043}"/>
    <dgm:cxn modelId="{44519FF4-ADA6-43D1-9CF7-10DD2716E36A}" type="presOf" srcId="{C1066E10-9301-4F64-A98D-12AD4D2B4EC0}" destId="{744A9EA9-F997-4CF2-9A65-38D1C60EFD7E}" srcOrd="0" destOrd="0" presId="urn:microsoft.com/office/officeart/2005/8/layout/hChevron3"/>
    <dgm:cxn modelId="{8C7A50F9-F8B3-42C3-97F7-020D9730CBB7}" type="presOf" srcId="{C89A9D54-F4C1-4386-9AC7-9D029DEAE8CA}" destId="{BA1E3289-DA68-4B54-B7BA-26FAACA75C54}" srcOrd="0" destOrd="0" presId="urn:microsoft.com/office/officeart/2005/8/layout/hChevron3"/>
    <dgm:cxn modelId="{62498E79-1103-490A-BCD1-0AD4E6C2C5FD}" type="presParOf" srcId="{744A9EA9-F997-4CF2-9A65-38D1C60EFD7E}" destId="{26EED545-9BDD-43AC-B7DC-0CD0E34DBA75}" srcOrd="0" destOrd="0" presId="urn:microsoft.com/office/officeart/2005/8/layout/hChevron3"/>
    <dgm:cxn modelId="{2970F3B0-ED5F-47AF-B745-84C1CB12C519}" type="presParOf" srcId="{744A9EA9-F997-4CF2-9A65-38D1C60EFD7E}" destId="{B9B6AF1F-71A6-41EB-A852-F4BBD4D7F57E}" srcOrd="1" destOrd="0" presId="urn:microsoft.com/office/officeart/2005/8/layout/hChevron3"/>
    <dgm:cxn modelId="{22126A2A-9C9F-4F43-9005-EC82631ABA91}" type="presParOf" srcId="{744A9EA9-F997-4CF2-9A65-38D1C60EFD7E}" destId="{F5B3B4F0-4183-4AB2-A2FD-DFC3D7E107F1}" srcOrd="2" destOrd="0" presId="urn:microsoft.com/office/officeart/2005/8/layout/hChevron3"/>
    <dgm:cxn modelId="{43D39B1E-14A2-450F-B3A2-48F9FD84270C}" type="presParOf" srcId="{744A9EA9-F997-4CF2-9A65-38D1C60EFD7E}" destId="{062B9A44-7994-428C-B425-15DA86E4F0F2}" srcOrd="3" destOrd="0" presId="urn:microsoft.com/office/officeart/2005/8/layout/hChevron3"/>
    <dgm:cxn modelId="{6F504FA5-2699-4A62-A594-BFF88BB04AC2}" type="presParOf" srcId="{744A9EA9-F997-4CF2-9A65-38D1C60EFD7E}" destId="{EC5591E3-9AB3-4FB9-854C-D2A3EE4E4A92}" srcOrd="4" destOrd="0" presId="urn:microsoft.com/office/officeart/2005/8/layout/hChevron3"/>
    <dgm:cxn modelId="{38209EC3-EB8D-4836-84F6-181CFE04549D}" type="presParOf" srcId="{744A9EA9-F997-4CF2-9A65-38D1C60EFD7E}" destId="{AA23D1D6-0624-46AD-A5D2-6B36DD20984F}" srcOrd="5" destOrd="0" presId="urn:microsoft.com/office/officeart/2005/8/layout/hChevron3"/>
    <dgm:cxn modelId="{76349570-59E4-43B7-9699-7ACE962F78AC}" type="presParOf" srcId="{744A9EA9-F997-4CF2-9A65-38D1C60EFD7E}" destId="{03F32B94-AA12-4263-85A6-3D09224C36A0}" srcOrd="6" destOrd="0" presId="urn:microsoft.com/office/officeart/2005/8/layout/hChevron3"/>
    <dgm:cxn modelId="{54AF6625-B181-4E8B-BCC2-E824F558CCB2}" type="presParOf" srcId="{744A9EA9-F997-4CF2-9A65-38D1C60EFD7E}" destId="{0EE6FAC4-FE9B-4A85-8AC7-76E841997FE4}" srcOrd="7" destOrd="0" presId="urn:microsoft.com/office/officeart/2005/8/layout/hChevron3"/>
    <dgm:cxn modelId="{3ED70E58-EF79-478F-A838-B4DDDBC45036}" type="presParOf" srcId="{744A9EA9-F997-4CF2-9A65-38D1C60EFD7E}" destId="{64699A8A-C605-440D-9AE9-F478F74120A0}" srcOrd="8" destOrd="0" presId="urn:microsoft.com/office/officeart/2005/8/layout/hChevron3"/>
    <dgm:cxn modelId="{4CF7F2DE-987A-4F23-8A0B-54E4B10D9656}" type="presParOf" srcId="{744A9EA9-F997-4CF2-9A65-38D1C60EFD7E}" destId="{7AAD5816-D05B-46B7-A6D1-7B58F04F4873}" srcOrd="9" destOrd="0" presId="urn:microsoft.com/office/officeart/2005/8/layout/hChevron3"/>
    <dgm:cxn modelId="{D49F73DF-0C48-4C5F-B796-A4D29E967910}" type="presParOf" srcId="{744A9EA9-F997-4CF2-9A65-38D1C60EFD7E}" destId="{BA1E3289-DA68-4B54-B7BA-26FAACA75C54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AB5EF6-C41B-4C20-83B6-D828BAE9D958}" type="doc">
      <dgm:prSet loTypeId="urn:microsoft.com/office/officeart/2005/8/layout/hProcess7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4C68327-9681-4739-B46D-FCB10D46FB22}" type="pres">
      <dgm:prSet presAssocID="{53AB5EF6-C41B-4C20-83B6-D828BAE9D95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C023151-AFD3-4D75-B591-D15777A3927A}" type="presOf" srcId="{53AB5EF6-C41B-4C20-83B6-D828BAE9D958}" destId="{D4C68327-9681-4739-B46D-FCB10D46FB22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DA6FC9-F488-40CD-85A2-832B40D8EE4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3F8FA31-1DB2-48A9-BFB0-8E72B519AB0B}">
      <dgm:prSet phldrT="[Text]"/>
      <dgm:spPr/>
      <dgm:t>
        <a:bodyPr/>
        <a:lstStyle/>
        <a:p>
          <a:r>
            <a:rPr lang="en-US" dirty="0"/>
            <a:t>Removing the null valued columns, outliers, duplicate date and missing values</a:t>
          </a:r>
          <a:endParaRPr lang="en-IN" dirty="0"/>
        </a:p>
      </dgm:t>
    </dgm:pt>
    <dgm:pt modelId="{21338115-BB48-4AC9-9C14-7DF90412BD4F}" type="parTrans" cxnId="{1C725BB9-5396-4F17-86B6-1BF444891F6B}">
      <dgm:prSet/>
      <dgm:spPr/>
      <dgm:t>
        <a:bodyPr/>
        <a:lstStyle/>
        <a:p>
          <a:endParaRPr lang="en-IN"/>
        </a:p>
      </dgm:t>
    </dgm:pt>
    <dgm:pt modelId="{3102B618-DFEB-4833-9880-A1B9CDA72D51}" type="sibTrans" cxnId="{1C725BB9-5396-4F17-86B6-1BF444891F6B}">
      <dgm:prSet/>
      <dgm:spPr/>
      <dgm:t>
        <a:bodyPr/>
        <a:lstStyle/>
        <a:p>
          <a:endParaRPr lang="en-IN"/>
        </a:p>
      </dgm:t>
    </dgm:pt>
    <dgm:pt modelId="{C4C9BB5D-13F2-43BC-B12A-C3157336318D}">
      <dgm:prSet phldrT="[Text]"/>
      <dgm:spPr/>
      <dgm:t>
        <a:bodyPr/>
        <a:lstStyle/>
        <a:p>
          <a:r>
            <a:rPr lang="en-US" dirty="0"/>
            <a:t>Working with the data dictionary and getting knowledge of all the columns and their domain specific uses</a:t>
          </a:r>
          <a:endParaRPr lang="en-IN" dirty="0"/>
        </a:p>
      </dgm:t>
    </dgm:pt>
    <dgm:pt modelId="{F5F819D6-B13A-4D59-9092-9A2A973BC333}" type="parTrans" cxnId="{CFCC8281-7BA9-4F5B-839B-47D16FBED408}">
      <dgm:prSet/>
      <dgm:spPr/>
      <dgm:t>
        <a:bodyPr/>
        <a:lstStyle/>
        <a:p>
          <a:endParaRPr lang="en-IN"/>
        </a:p>
      </dgm:t>
    </dgm:pt>
    <dgm:pt modelId="{BC71BBFD-B480-46DA-8FFC-DC488D1DB174}" type="sibTrans" cxnId="{CFCC8281-7BA9-4F5B-839B-47D16FBED408}">
      <dgm:prSet/>
      <dgm:spPr/>
      <dgm:t>
        <a:bodyPr/>
        <a:lstStyle/>
        <a:p>
          <a:endParaRPr lang="en-IN"/>
        </a:p>
      </dgm:t>
    </dgm:pt>
    <dgm:pt modelId="{BD40C72D-AD19-47AE-94B3-F5A8999CC78C}">
      <dgm:prSet phldrT="[Text]"/>
      <dgm:spPr/>
      <dgm:t>
        <a:bodyPr/>
        <a:lstStyle/>
        <a:p>
          <a:r>
            <a:rPr lang="en-US" dirty="0"/>
            <a:t>Analyzing each column, plotting the distributions of each column.</a:t>
          </a:r>
          <a:endParaRPr lang="en-IN" dirty="0"/>
        </a:p>
      </dgm:t>
    </dgm:pt>
    <dgm:pt modelId="{868F367E-6F37-467D-AD6D-6512581B03A4}" type="parTrans" cxnId="{05A1C65F-7DDB-46A2-A3AC-9AE1367F23CA}">
      <dgm:prSet/>
      <dgm:spPr/>
      <dgm:t>
        <a:bodyPr/>
        <a:lstStyle/>
        <a:p>
          <a:endParaRPr lang="en-IN"/>
        </a:p>
      </dgm:t>
    </dgm:pt>
    <dgm:pt modelId="{E2A7D8D4-0D08-49CB-B302-D80D556CADFD}" type="sibTrans" cxnId="{05A1C65F-7DDB-46A2-A3AC-9AE1367F23CA}">
      <dgm:prSet/>
      <dgm:spPr/>
      <dgm:t>
        <a:bodyPr/>
        <a:lstStyle/>
        <a:p>
          <a:endParaRPr lang="en-IN"/>
        </a:p>
      </dgm:t>
    </dgm:pt>
    <dgm:pt modelId="{A7662108-C41B-4540-9A46-3F2411A3AACC}">
      <dgm:prSet/>
      <dgm:spPr/>
      <dgm:t>
        <a:bodyPr/>
        <a:lstStyle/>
        <a:p>
          <a:r>
            <a:rPr lang="en-US" dirty="0"/>
            <a:t>Analyzing the continuous data columns with respect to the categorical column</a:t>
          </a:r>
          <a:endParaRPr lang="en-IN" dirty="0"/>
        </a:p>
      </dgm:t>
    </dgm:pt>
    <dgm:pt modelId="{EC80887D-E1AA-4254-92B6-F8BED094BA0C}" type="parTrans" cxnId="{7DCC1E12-1FBB-4DDB-9B52-CC2638794B6F}">
      <dgm:prSet/>
      <dgm:spPr/>
      <dgm:t>
        <a:bodyPr/>
        <a:lstStyle/>
        <a:p>
          <a:endParaRPr lang="en-IN"/>
        </a:p>
      </dgm:t>
    </dgm:pt>
    <dgm:pt modelId="{64417995-3C14-4634-9EC3-7504A8AE40E0}" type="sibTrans" cxnId="{7DCC1E12-1FBB-4DDB-9B52-CC2638794B6F}">
      <dgm:prSet/>
      <dgm:spPr/>
      <dgm:t>
        <a:bodyPr/>
        <a:lstStyle/>
        <a:p>
          <a:endParaRPr lang="en-IN"/>
        </a:p>
      </dgm:t>
    </dgm:pt>
    <dgm:pt modelId="{0288FFFE-C62C-44B4-8149-DC0B46DEFA67}">
      <dgm:prSet/>
      <dgm:spPr/>
      <dgm:t>
        <a:bodyPr/>
        <a:lstStyle/>
        <a:p>
          <a:r>
            <a:rPr lang="en-US" dirty="0"/>
            <a:t>Analyzing the two variable </a:t>
          </a:r>
          <a:r>
            <a:rPr lang="en-US" dirty="0" err="1"/>
            <a:t>behaviour</a:t>
          </a:r>
          <a:r>
            <a:rPr lang="en-US" dirty="0"/>
            <a:t> like term and loan status with respect to loan amount</a:t>
          </a:r>
          <a:endParaRPr lang="en-IN" dirty="0"/>
        </a:p>
      </dgm:t>
    </dgm:pt>
    <dgm:pt modelId="{364DAF3F-F30A-425B-B276-42A14D3337BC}" type="parTrans" cxnId="{063F14A9-8A53-4717-B41C-29C4ABCA4781}">
      <dgm:prSet/>
      <dgm:spPr/>
      <dgm:t>
        <a:bodyPr/>
        <a:lstStyle/>
        <a:p>
          <a:endParaRPr lang="en-IN"/>
        </a:p>
      </dgm:t>
    </dgm:pt>
    <dgm:pt modelId="{669EE3DF-674B-4BF9-B305-913C7A1A7A60}" type="sibTrans" cxnId="{063F14A9-8A53-4717-B41C-29C4ABCA4781}">
      <dgm:prSet/>
      <dgm:spPr/>
      <dgm:t>
        <a:bodyPr/>
        <a:lstStyle/>
        <a:p>
          <a:endParaRPr lang="en-IN"/>
        </a:p>
      </dgm:t>
    </dgm:pt>
    <dgm:pt modelId="{75E8FFE8-CE6F-4E6A-A6A3-9F24A1241929}">
      <dgm:prSet/>
      <dgm:spPr/>
      <dgm:t>
        <a:bodyPr/>
        <a:lstStyle/>
        <a:p>
          <a:r>
            <a:rPr lang="en-US" dirty="0"/>
            <a:t>Analyzing all plots and recommendations for reducing the  loss of business by detecting columns which contribute to loan defaulters</a:t>
          </a:r>
          <a:endParaRPr lang="en-IN" dirty="0"/>
        </a:p>
      </dgm:t>
    </dgm:pt>
    <dgm:pt modelId="{0D7E1CAA-7DAE-4B9C-AD8E-34AE2B106379}" type="parTrans" cxnId="{568F9A32-7E44-4271-871A-872B81D5148F}">
      <dgm:prSet/>
      <dgm:spPr/>
      <dgm:t>
        <a:bodyPr/>
        <a:lstStyle/>
        <a:p>
          <a:endParaRPr lang="en-IN"/>
        </a:p>
      </dgm:t>
    </dgm:pt>
    <dgm:pt modelId="{0297D665-9598-43BA-B59A-13BAA4008A3C}" type="sibTrans" cxnId="{568F9A32-7E44-4271-871A-872B81D5148F}">
      <dgm:prSet/>
      <dgm:spPr/>
      <dgm:t>
        <a:bodyPr/>
        <a:lstStyle/>
        <a:p>
          <a:endParaRPr lang="en-IN"/>
        </a:p>
      </dgm:t>
    </dgm:pt>
    <dgm:pt modelId="{FA1616CF-1E66-4F59-84AE-EFB09DCBC639}" type="pres">
      <dgm:prSet presAssocID="{B1DA6FC9-F488-40CD-85A2-832B40D8EE47}" presName="Name0" presStyleCnt="0">
        <dgm:presLayoutVars>
          <dgm:dir/>
          <dgm:resizeHandles val="exact"/>
        </dgm:presLayoutVars>
      </dgm:prSet>
      <dgm:spPr/>
    </dgm:pt>
    <dgm:pt modelId="{8177B18B-F920-4FF5-9914-DDBDC9795718}" type="pres">
      <dgm:prSet presAssocID="{A3F8FA31-1DB2-48A9-BFB0-8E72B519AB0B}" presName="node" presStyleLbl="node1" presStyleIdx="0" presStyleCnt="6" custScaleX="103808" custScaleY="93468">
        <dgm:presLayoutVars>
          <dgm:bulletEnabled val="1"/>
        </dgm:presLayoutVars>
      </dgm:prSet>
      <dgm:spPr/>
    </dgm:pt>
    <dgm:pt modelId="{18F5EF46-1F95-4E4E-B525-401246CB563F}" type="pres">
      <dgm:prSet presAssocID="{3102B618-DFEB-4833-9880-A1B9CDA72D51}" presName="sibTrans" presStyleLbl="sibTrans2D1" presStyleIdx="0" presStyleCnt="5"/>
      <dgm:spPr/>
    </dgm:pt>
    <dgm:pt modelId="{CEB2DD08-1692-416B-BC8E-569EE3AFC765}" type="pres">
      <dgm:prSet presAssocID="{3102B618-DFEB-4833-9880-A1B9CDA72D51}" presName="connectorText" presStyleLbl="sibTrans2D1" presStyleIdx="0" presStyleCnt="5"/>
      <dgm:spPr/>
    </dgm:pt>
    <dgm:pt modelId="{3FB4D063-9FC4-4BF9-890C-F7289CC80DEF}" type="pres">
      <dgm:prSet presAssocID="{C4C9BB5D-13F2-43BC-B12A-C3157336318D}" presName="node" presStyleLbl="node1" presStyleIdx="1" presStyleCnt="6">
        <dgm:presLayoutVars>
          <dgm:bulletEnabled val="1"/>
        </dgm:presLayoutVars>
      </dgm:prSet>
      <dgm:spPr/>
    </dgm:pt>
    <dgm:pt modelId="{BA249C2A-B4EA-4E66-87EF-3E7C6FED1F56}" type="pres">
      <dgm:prSet presAssocID="{BC71BBFD-B480-46DA-8FFC-DC488D1DB174}" presName="sibTrans" presStyleLbl="sibTrans2D1" presStyleIdx="1" presStyleCnt="5"/>
      <dgm:spPr/>
    </dgm:pt>
    <dgm:pt modelId="{FA34E8DD-211B-4459-B8C4-9A685C8E27B1}" type="pres">
      <dgm:prSet presAssocID="{BC71BBFD-B480-46DA-8FFC-DC488D1DB174}" presName="connectorText" presStyleLbl="sibTrans2D1" presStyleIdx="1" presStyleCnt="5"/>
      <dgm:spPr/>
    </dgm:pt>
    <dgm:pt modelId="{8B033F70-8346-4495-A128-319BBF8ED2C1}" type="pres">
      <dgm:prSet presAssocID="{BD40C72D-AD19-47AE-94B3-F5A8999CC78C}" presName="node" presStyleLbl="node1" presStyleIdx="2" presStyleCnt="6">
        <dgm:presLayoutVars>
          <dgm:bulletEnabled val="1"/>
        </dgm:presLayoutVars>
      </dgm:prSet>
      <dgm:spPr/>
    </dgm:pt>
    <dgm:pt modelId="{47D2B442-9C89-4949-B85D-36810065CBA6}" type="pres">
      <dgm:prSet presAssocID="{E2A7D8D4-0D08-49CB-B302-D80D556CADFD}" presName="sibTrans" presStyleLbl="sibTrans2D1" presStyleIdx="2" presStyleCnt="5"/>
      <dgm:spPr/>
    </dgm:pt>
    <dgm:pt modelId="{4974965F-9F5E-424B-A788-0F5A992CF447}" type="pres">
      <dgm:prSet presAssocID="{E2A7D8D4-0D08-49CB-B302-D80D556CADFD}" presName="connectorText" presStyleLbl="sibTrans2D1" presStyleIdx="2" presStyleCnt="5"/>
      <dgm:spPr/>
    </dgm:pt>
    <dgm:pt modelId="{06F8B71A-166F-4CF8-A027-BD68C0CA741B}" type="pres">
      <dgm:prSet presAssocID="{A7662108-C41B-4540-9A46-3F2411A3AACC}" presName="node" presStyleLbl="node1" presStyleIdx="3" presStyleCnt="6" custLinFactNeighborX="1613">
        <dgm:presLayoutVars>
          <dgm:bulletEnabled val="1"/>
        </dgm:presLayoutVars>
      </dgm:prSet>
      <dgm:spPr/>
    </dgm:pt>
    <dgm:pt modelId="{FF6E3FE0-89FA-415E-A1AE-F137B8AE7263}" type="pres">
      <dgm:prSet presAssocID="{64417995-3C14-4634-9EC3-7504A8AE40E0}" presName="sibTrans" presStyleLbl="sibTrans2D1" presStyleIdx="3" presStyleCnt="5"/>
      <dgm:spPr/>
    </dgm:pt>
    <dgm:pt modelId="{22950022-D29A-41DE-9483-70AEAEC2237A}" type="pres">
      <dgm:prSet presAssocID="{64417995-3C14-4634-9EC3-7504A8AE40E0}" presName="connectorText" presStyleLbl="sibTrans2D1" presStyleIdx="3" presStyleCnt="5"/>
      <dgm:spPr/>
    </dgm:pt>
    <dgm:pt modelId="{D8EA0648-727E-4C49-BBBC-CEA3D4F9DF1D}" type="pres">
      <dgm:prSet presAssocID="{0288FFFE-C62C-44B4-8149-DC0B46DEFA67}" presName="node" presStyleLbl="node1" presStyleIdx="4" presStyleCnt="6">
        <dgm:presLayoutVars>
          <dgm:bulletEnabled val="1"/>
        </dgm:presLayoutVars>
      </dgm:prSet>
      <dgm:spPr/>
    </dgm:pt>
    <dgm:pt modelId="{F2DD04D6-3BF0-4DC4-AFC3-1F2F0B67EB80}" type="pres">
      <dgm:prSet presAssocID="{669EE3DF-674B-4BF9-B305-913C7A1A7A60}" presName="sibTrans" presStyleLbl="sibTrans2D1" presStyleIdx="4" presStyleCnt="5"/>
      <dgm:spPr/>
    </dgm:pt>
    <dgm:pt modelId="{5AF8E202-DE84-49C7-AF55-5027DA54E198}" type="pres">
      <dgm:prSet presAssocID="{669EE3DF-674B-4BF9-B305-913C7A1A7A60}" presName="connectorText" presStyleLbl="sibTrans2D1" presStyleIdx="4" presStyleCnt="5"/>
      <dgm:spPr/>
    </dgm:pt>
    <dgm:pt modelId="{7CC9C6F4-6F3F-4468-9D42-E402337F229E}" type="pres">
      <dgm:prSet presAssocID="{75E8FFE8-CE6F-4E6A-A6A3-9F24A1241929}" presName="node" presStyleLbl="node1" presStyleIdx="5" presStyleCnt="6">
        <dgm:presLayoutVars>
          <dgm:bulletEnabled val="1"/>
        </dgm:presLayoutVars>
      </dgm:prSet>
      <dgm:spPr/>
    </dgm:pt>
  </dgm:ptLst>
  <dgm:cxnLst>
    <dgm:cxn modelId="{B2516505-F986-4446-B751-47927D3D0E4E}" type="presOf" srcId="{BC71BBFD-B480-46DA-8FFC-DC488D1DB174}" destId="{BA249C2A-B4EA-4E66-87EF-3E7C6FED1F56}" srcOrd="0" destOrd="0" presId="urn:microsoft.com/office/officeart/2005/8/layout/process1"/>
    <dgm:cxn modelId="{B77A5607-4190-4B6B-A11C-AA21B41B2D98}" type="presOf" srcId="{BC71BBFD-B480-46DA-8FFC-DC488D1DB174}" destId="{FA34E8DD-211B-4459-B8C4-9A685C8E27B1}" srcOrd="1" destOrd="0" presId="urn:microsoft.com/office/officeart/2005/8/layout/process1"/>
    <dgm:cxn modelId="{7DCC1E12-1FBB-4DDB-9B52-CC2638794B6F}" srcId="{B1DA6FC9-F488-40CD-85A2-832B40D8EE47}" destId="{A7662108-C41B-4540-9A46-3F2411A3AACC}" srcOrd="3" destOrd="0" parTransId="{EC80887D-E1AA-4254-92B6-F8BED094BA0C}" sibTransId="{64417995-3C14-4634-9EC3-7504A8AE40E0}"/>
    <dgm:cxn modelId="{20328B1B-D1FF-4FA3-A448-D9F02E29BBEC}" type="presOf" srcId="{64417995-3C14-4634-9EC3-7504A8AE40E0}" destId="{FF6E3FE0-89FA-415E-A1AE-F137B8AE7263}" srcOrd="0" destOrd="0" presId="urn:microsoft.com/office/officeart/2005/8/layout/process1"/>
    <dgm:cxn modelId="{7B1C2C20-5F84-4248-B88D-70B06EB767C8}" type="presOf" srcId="{0288FFFE-C62C-44B4-8149-DC0B46DEFA67}" destId="{D8EA0648-727E-4C49-BBBC-CEA3D4F9DF1D}" srcOrd="0" destOrd="0" presId="urn:microsoft.com/office/officeart/2005/8/layout/process1"/>
    <dgm:cxn modelId="{72F7CC29-CF36-40EF-8B66-3CF71A6AD408}" type="presOf" srcId="{A7662108-C41B-4540-9A46-3F2411A3AACC}" destId="{06F8B71A-166F-4CF8-A027-BD68C0CA741B}" srcOrd="0" destOrd="0" presId="urn:microsoft.com/office/officeart/2005/8/layout/process1"/>
    <dgm:cxn modelId="{568F9A32-7E44-4271-871A-872B81D5148F}" srcId="{B1DA6FC9-F488-40CD-85A2-832B40D8EE47}" destId="{75E8FFE8-CE6F-4E6A-A6A3-9F24A1241929}" srcOrd="5" destOrd="0" parTransId="{0D7E1CAA-7DAE-4B9C-AD8E-34AE2B106379}" sibTransId="{0297D665-9598-43BA-B59A-13BAA4008A3C}"/>
    <dgm:cxn modelId="{17D8FB5E-6739-4FAE-A9EF-C5DB8E48F8C3}" type="presOf" srcId="{75E8FFE8-CE6F-4E6A-A6A3-9F24A1241929}" destId="{7CC9C6F4-6F3F-4468-9D42-E402337F229E}" srcOrd="0" destOrd="0" presId="urn:microsoft.com/office/officeart/2005/8/layout/process1"/>
    <dgm:cxn modelId="{05A1C65F-7DDB-46A2-A3AC-9AE1367F23CA}" srcId="{B1DA6FC9-F488-40CD-85A2-832B40D8EE47}" destId="{BD40C72D-AD19-47AE-94B3-F5A8999CC78C}" srcOrd="2" destOrd="0" parTransId="{868F367E-6F37-467D-AD6D-6512581B03A4}" sibTransId="{E2A7D8D4-0D08-49CB-B302-D80D556CADFD}"/>
    <dgm:cxn modelId="{6BAF1E41-6867-4865-A2EE-6F4F9EDFB7E2}" type="presOf" srcId="{669EE3DF-674B-4BF9-B305-913C7A1A7A60}" destId="{5AF8E202-DE84-49C7-AF55-5027DA54E198}" srcOrd="1" destOrd="0" presId="urn:microsoft.com/office/officeart/2005/8/layout/process1"/>
    <dgm:cxn modelId="{5FD38F62-9D77-4488-9E8F-5CB739FF3A19}" type="presOf" srcId="{3102B618-DFEB-4833-9880-A1B9CDA72D51}" destId="{CEB2DD08-1692-416B-BC8E-569EE3AFC765}" srcOrd="1" destOrd="0" presId="urn:microsoft.com/office/officeart/2005/8/layout/process1"/>
    <dgm:cxn modelId="{FCD59271-65AF-405E-B180-4DB5D6E97CF3}" type="presOf" srcId="{BD40C72D-AD19-47AE-94B3-F5A8999CC78C}" destId="{8B033F70-8346-4495-A128-319BBF8ED2C1}" srcOrd="0" destOrd="0" presId="urn:microsoft.com/office/officeart/2005/8/layout/process1"/>
    <dgm:cxn modelId="{C2FF2F74-BF88-4D59-AEC8-F4A2A99CFDA4}" type="presOf" srcId="{B1DA6FC9-F488-40CD-85A2-832B40D8EE47}" destId="{FA1616CF-1E66-4F59-84AE-EFB09DCBC639}" srcOrd="0" destOrd="0" presId="urn:microsoft.com/office/officeart/2005/8/layout/process1"/>
    <dgm:cxn modelId="{26A86A55-9E75-4DA3-9C86-85B6E8666EFE}" type="presOf" srcId="{64417995-3C14-4634-9EC3-7504A8AE40E0}" destId="{22950022-D29A-41DE-9483-70AEAEC2237A}" srcOrd="1" destOrd="0" presId="urn:microsoft.com/office/officeart/2005/8/layout/process1"/>
    <dgm:cxn modelId="{CFCC8281-7BA9-4F5B-839B-47D16FBED408}" srcId="{B1DA6FC9-F488-40CD-85A2-832B40D8EE47}" destId="{C4C9BB5D-13F2-43BC-B12A-C3157336318D}" srcOrd="1" destOrd="0" parTransId="{F5F819D6-B13A-4D59-9092-9A2A973BC333}" sibTransId="{BC71BBFD-B480-46DA-8FFC-DC488D1DB174}"/>
    <dgm:cxn modelId="{B2E04B9C-2099-422D-9C9A-6755F518101B}" type="presOf" srcId="{A3F8FA31-1DB2-48A9-BFB0-8E72B519AB0B}" destId="{8177B18B-F920-4FF5-9914-DDBDC9795718}" srcOrd="0" destOrd="0" presId="urn:microsoft.com/office/officeart/2005/8/layout/process1"/>
    <dgm:cxn modelId="{063F14A9-8A53-4717-B41C-29C4ABCA4781}" srcId="{B1DA6FC9-F488-40CD-85A2-832B40D8EE47}" destId="{0288FFFE-C62C-44B4-8149-DC0B46DEFA67}" srcOrd="4" destOrd="0" parTransId="{364DAF3F-F30A-425B-B276-42A14D3337BC}" sibTransId="{669EE3DF-674B-4BF9-B305-913C7A1A7A60}"/>
    <dgm:cxn modelId="{1C725BB9-5396-4F17-86B6-1BF444891F6B}" srcId="{B1DA6FC9-F488-40CD-85A2-832B40D8EE47}" destId="{A3F8FA31-1DB2-48A9-BFB0-8E72B519AB0B}" srcOrd="0" destOrd="0" parTransId="{21338115-BB48-4AC9-9C14-7DF90412BD4F}" sibTransId="{3102B618-DFEB-4833-9880-A1B9CDA72D51}"/>
    <dgm:cxn modelId="{3AE917CA-2B3F-4316-95E2-974EEEDC5523}" type="presOf" srcId="{669EE3DF-674B-4BF9-B305-913C7A1A7A60}" destId="{F2DD04D6-3BF0-4DC4-AFC3-1F2F0B67EB80}" srcOrd="0" destOrd="0" presId="urn:microsoft.com/office/officeart/2005/8/layout/process1"/>
    <dgm:cxn modelId="{7A18ABD0-F47F-4EBF-8F00-CFEE2C5E1DE7}" type="presOf" srcId="{C4C9BB5D-13F2-43BC-B12A-C3157336318D}" destId="{3FB4D063-9FC4-4BF9-890C-F7289CC80DEF}" srcOrd="0" destOrd="0" presId="urn:microsoft.com/office/officeart/2005/8/layout/process1"/>
    <dgm:cxn modelId="{42B2A3E3-01EF-4B36-B36F-A9B23CA8F0A2}" type="presOf" srcId="{3102B618-DFEB-4833-9880-A1B9CDA72D51}" destId="{18F5EF46-1F95-4E4E-B525-401246CB563F}" srcOrd="0" destOrd="0" presId="urn:microsoft.com/office/officeart/2005/8/layout/process1"/>
    <dgm:cxn modelId="{46C524EC-8810-4FCA-A091-CB96234D20A6}" type="presOf" srcId="{E2A7D8D4-0D08-49CB-B302-D80D556CADFD}" destId="{47D2B442-9C89-4949-B85D-36810065CBA6}" srcOrd="0" destOrd="0" presId="urn:microsoft.com/office/officeart/2005/8/layout/process1"/>
    <dgm:cxn modelId="{327013F3-C51A-4C2F-ADD3-C1E20D8EB71A}" type="presOf" srcId="{E2A7D8D4-0D08-49CB-B302-D80D556CADFD}" destId="{4974965F-9F5E-424B-A788-0F5A992CF447}" srcOrd="1" destOrd="0" presId="urn:microsoft.com/office/officeart/2005/8/layout/process1"/>
    <dgm:cxn modelId="{340F3D7A-10BA-41DF-B932-C1239C2785FC}" type="presParOf" srcId="{FA1616CF-1E66-4F59-84AE-EFB09DCBC639}" destId="{8177B18B-F920-4FF5-9914-DDBDC9795718}" srcOrd="0" destOrd="0" presId="urn:microsoft.com/office/officeart/2005/8/layout/process1"/>
    <dgm:cxn modelId="{505FB332-C5CD-4CEC-9BDA-7D4C1A8D250C}" type="presParOf" srcId="{FA1616CF-1E66-4F59-84AE-EFB09DCBC639}" destId="{18F5EF46-1F95-4E4E-B525-401246CB563F}" srcOrd="1" destOrd="0" presId="urn:microsoft.com/office/officeart/2005/8/layout/process1"/>
    <dgm:cxn modelId="{D714EED8-80FF-4C00-B38B-609D85B12872}" type="presParOf" srcId="{18F5EF46-1F95-4E4E-B525-401246CB563F}" destId="{CEB2DD08-1692-416B-BC8E-569EE3AFC765}" srcOrd="0" destOrd="0" presId="urn:microsoft.com/office/officeart/2005/8/layout/process1"/>
    <dgm:cxn modelId="{1B5731BB-5B65-4986-AB15-0EF9CBAF96D3}" type="presParOf" srcId="{FA1616CF-1E66-4F59-84AE-EFB09DCBC639}" destId="{3FB4D063-9FC4-4BF9-890C-F7289CC80DEF}" srcOrd="2" destOrd="0" presId="urn:microsoft.com/office/officeart/2005/8/layout/process1"/>
    <dgm:cxn modelId="{BD4360C5-F5C2-4D5A-BDBB-394636129FB9}" type="presParOf" srcId="{FA1616CF-1E66-4F59-84AE-EFB09DCBC639}" destId="{BA249C2A-B4EA-4E66-87EF-3E7C6FED1F56}" srcOrd="3" destOrd="0" presId="urn:microsoft.com/office/officeart/2005/8/layout/process1"/>
    <dgm:cxn modelId="{42FD53A3-1C48-470A-9652-FA71B1C559AB}" type="presParOf" srcId="{BA249C2A-B4EA-4E66-87EF-3E7C6FED1F56}" destId="{FA34E8DD-211B-4459-B8C4-9A685C8E27B1}" srcOrd="0" destOrd="0" presId="urn:microsoft.com/office/officeart/2005/8/layout/process1"/>
    <dgm:cxn modelId="{008FFF1B-0BC8-4755-B59D-3D1AF48042C6}" type="presParOf" srcId="{FA1616CF-1E66-4F59-84AE-EFB09DCBC639}" destId="{8B033F70-8346-4495-A128-319BBF8ED2C1}" srcOrd="4" destOrd="0" presId="urn:microsoft.com/office/officeart/2005/8/layout/process1"/>
    <dgm:cxn modelId="{484B1F3F-6EE6-4EE2-95CC-833F487458F8}" type="presParOf" srcId="{FA1616CF-1E66-4F59-84AE-EFB09DCBC639}" destId="{47D2B442-9C89-4949-B85D-36810065CBA6}" srcOrd="5" destOrd="0" presId="urn:microsoft.com/office/officeart/2005/8/layout/process1"/>
    <dgm:cxn modelId="{C72274C0-CAE7-4F74-BF1D-94AFFE0DA301}" type="presParOf" srcId="{47D2B442-9C89-4949-B85D-36810065CBA6}" destId="{4974965F-9F5E-424B-A788-0F5A992CF447}" srcOrd="0" destOrd="0" presId="urn:microsoft.com/office/officeart/2005/8/layout/process1"/>
    <dgm:cxn modelId="{37A613DA-BC50-4487-904C-9461086D9349}" type="presParOf" srcId="{FA1616CF-1E66-4F59-84AE-EFB09DCBC639}" destId="{06F8B71A-166F-4CF8-A027-BD68C0CA741B}" srcOrd="6" destOrd="0" presId="urn:microsoft.com/office/officeart/2005/8/layout/process1"/>
    <dgm:cxn modelId="{98883A25-1282-4056-84D9-18E3CD704333}" type="presParOf" srcId="{FA1616CF-1E66-4F59-84AE-EFB09DCBC639}" destId="{FF6E3FE0-89FA-415E-A1AE-F137B8AE7263}" srcOrd="7" destOrd="0" presId="urn:microsoft.com/office/officeart/2005/8/layout/process1"/>
    <dgm:cxn modelId="{87B2CC3A-E85A-4080-BC6B-BA810F8092C9}" type="presParOf" srcId="{FF6E3FE0-89FA-415E-A1AE-F137B8AE7263}" destId="{22950022-D29A-41DE-9483-70AEAEC2237A}" srcOrd="0" destOrd="0" presId="urn:microsoft.com/office/officeart/2005/8/layout/process1"/>
    <dgm:cxn modelId="{6E6B3707-F904-4EF6-B9E4-2D5F61EDA73A}" type="presParOf" srcId="{FA1616CF-1E66-4F59-84AE-EFB09DCBC639}" destId="{D8EA0648-727E-4C49-BBBC-CEA3D4F9DF1D}" srcOrd="8" destOrd="0" presId="urn:microsoft.com/office/officeart/2005/8/layout/process1"/>
    <dgm:cxn modelId="{A0CC4F82-4D73-44FA-A004-6765A10BECC1}" type="presParOf" srcId="{FA1616CF-1E66-4F59-84AE-EFB09DCBC639}" destId="{F2DD04D6-3BF0-4DC4-AFC3-1F2F0B67EB80}" srcOrd="9" destOrd="0" presId="urn:microsoft.com/office/officeart/2005/8/layout/process1"/>
    <dgm:cxn modelId="{911F84E1-BA3E-48D5-B8AA-288D9F8A96F3}" type="presParOf" srcId="{F2DD04D6-3BF0-4DC4-AFC3-1F2F0B67EB80}" destId="{5AF8E202-DE84-49C7-AF55-5027DA54E198}" srcOrd="0" destOrd="0" presId="urn:microsoft.com/office/officeart/2005/8/layout/process1"/>
    <dgm:cxn modelId="{A5C76971-5C55-42FF-A61B-6C802B307AAD}" type="presParOf" srcId="{FA1616CF-1E66-4F59-84AE-EFB09DCBC639}" destId="{7CC9C6F4-6F3F-4468-9D42-E402337F229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ED545-9BDD-43AC-B7DC-0CD0E34DBA75}">
      <dsp:nvSpPr>
        <dsp:cNvPr id="0" name=""/>
        <dsp:cNvSpPr/>
      </dsp:nvSpPr>
      <dsp:spPr>
        <a:xfrm>
          <a:off x="10228" y="1434982"/>
          <a:ext cx="2211775" cy="88471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Cleaning</a:t>
          </a:r>
          <a:endParaRPr lang="en-IN" sz="1300" kern="1200" dirty="0"/>
        </a:p>
      </dsp:txBody>
      <dsp:txXfrm>
        <a:off x="10228" y="1434982"/>
        <a:ext cx="1990598" cy="884710"/>
      </dsp:txXfrm>
    </dsp:sp>
    <dsp:sp modelId="{F5B3B4F0-4183-4AB2-A2FD-DFC3D7E107F1}">
      <dsp:nvSpPr>
        <dsp:cNvPr id="0" name=""/>
        <dsp:cNvSpPr/>
      </dsp:nvSpPr>
      <dsp:spPr>
        <a:xfrm>
          <a:off x="1806282" y="1443864"/>
          <a:ext cx="2211775" cy="88471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Understanding</a:t>
          </a:r>
          <a:endParaRPr lang="en-IN" sz="1300" kern="1200" dirty="0"/>
        </a:p>
      </dsp:txBody>
      <dsp:txXfrm>
        <a:off x="2248637" y="1443864"/>
        <a:ext cx="1327065" cy="884710"/>
      </dsp:txXfrm>
    </dsp:sp>
    <dsp:sp modelId="{EC5591E3-9AB3-4FB9-854C-D2A3EE4E4A92}">
      <dsp:nvSpPr>
        <dsp:cNvPr id="0" name=""/>
        <dsp:cNvSpPr/>
      </dsp:nvSpPr>
      <dsp:spPr>
        <a:xfrm>
          <a:off x="3620093" y="1455887"/>
          <a:ext cx="2211775" cy="88471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Univariate Analysis</a:t>
          </a:r>
          <a:endParaRPr lang="en-IN" sz="1300" kern="1200" dirty="0"/>
        </a:p>
      </dsp:txBody>
      <dsp:txXfrm>
        <a:off x="4062448" y="1455887"/>
        <a:ext cx="1327065" cy="884710"/>
      </dsp:txXfrm>
    </dsp:sp>
    <dsp:sp modelId="{03F32B94-AA12-4263-85A6-3D09224C36A0}">
      <dsp:nvSpPr>
        <dsp:cNvPr id="0" name=""/>
        <dsp:cNvSpPr/>
      </dsp:nvSpPr>
      <dsp:spPr>
        <a:xfrm>
          <a:off x="5403545" y="1470494"/>
          <a:ext cx="2211775" cy="88471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Segmented Univariate Analysis</a:t>
          </a:r>
          <a:endParaRPr lang="en-IN" sz="1300" kern="1200" dirty="0"/>
        </a:p>
      </dsp:txBody>
      <dsp:txXfrm>
        <a:off x="5845900" y="1470494"/>
        <a:ext cx="1327065" cy="884710"/>
      </dsp:txXfrm>
    </dsp:sp>
    <dsp:sp modelId="{64699A8A-C605-440D-9AE9-F478F74120A0}">
      <dsp:nvSpPr>
        <dsp:cNvPr id="0" name=""/>
        <dsp:cNvSpPr/>
      </dsp:nvSpPr>
      <dsp:spPr>
        <a:xfrm>
          <a:off x="7185563" y="1470494"/>
          <a:ext cx="2211775" cy="88471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Bivariate Analysis</a:t>
          </a:r>
          <a:endParaRPr lang="en-IN" sz="1300" kern="1200" dirty="0"/>
        </a:p>
      </dsp:txBody>
      <dsp:txXfrm>
        <a:off x="7627918" y="1470494"/>
        <a:ext cx="1327065" cy="884710"/>
      </dsp:txXfrm>
    </dsp:sp>
    <dsp:sp modelId="{BA1E3289-DA68-4B54-B7BA-26FAACA75C54}">
      <dsp:nvSpPr>
        <dsp:cNvPr id="0" name=""/>
        <dsp:cNvSpPr/>
      </dsp:nvSpPr>
      <dsp:spPr>
        <a:xfrm>
          <a:off x="8849801" y="1470494"/>
          <a:ext cx="2211775" cy="88471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Recommendations</a:t>
          </a:r>
          <a:endParaRPr lang="en-IN" sz="1300" kern="1200" dirty="0"/>
        </a:p>
      </dsp:txBody>
      <dsp:txXfrm>
        <a:off x="9292156" y="1470494"/>
        <a:ext cx="1327065" cy="884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7B18B-F920-4FF5-9914-DDBDC9795718}">
      <dsp:nvSpPr>
        <dsp:cNvPr id="0" name=""/>
        <dsp:cNvSpPr/>
      </dsp:nvSpPr>
      <dsp:spPr>
        <a:xfrm>
          <a:off x="807" y="1845839"/>
          <a:ext cx="1428341" cy="13282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Removing the null valued columns, outliers, duplicate date and missing values</a:t>
          </a:r>
          <a:endParaRPr lang="en-IN" sz="1100" kern="1200" dirty="0"/>
        </a:p>
      </dsp:txBody>
      <dsp:txXfrm>
        <a:off x="39710" y="1884742"/>
        <a:ext cx="1350535" cy="1250454"/>
      </dsp:txXfrm>
    </dsp:sp>
    <dsp:sp modelId="{18F5EF46-1F95-4E4E-B525-401246CB563F}">
      <dsp:nvSpPr>
        <dsp:cNvPr id="0" name=""/>
        <dsp:cNvSpPr/>
      </dsp:nvSpPr>
      <dsp:spPr>
        <a:xfrm>
          <a:off x="1566744" y="2339352"/>
          <a:ext cx="291700" cy="3412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1566744" y="2407599"/>
        <a:ext cx="204190" cy="204740"/>
      </dsp:txXfrm>
    </dsp:sp>
    <dsp:sp modelId="{3FB4D063-9FC4-4BF9-890C-F7289CC80DEF}">
      <dsp:nvSpPr>
        <dsp:cNvPr id="0" name=""/>
        <dsp:cNvSpPr/>
      </dsp:nvSpPr>
      <dsp:spPr>
        <a:xfrm>
          <a:off x="1979527" y="1799426"/>
          <a:ext cx="1375945" cy="14210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Working with the data dictionary and getting knowledge of all the columns and their domain specific uses</a:t>
          </a:r>
          <a:endParaRPr lang="en-IN" sz="1100" kern="1200" dirty="0"/>
        </a:p>
      </dsp:txBody>
      <dsp:txXfrm>
        <a:off x="2019827" y="1839726"/>
        <a:ext cx="1295345" cy="1340485"/>
      </dsp:txXfrm>
    </dsp:sp>
    <dsp:sp modelId="{BA249C2A-B4EA-4E66-87EF-3E7C6FED1F56}">
      <dsp:nvSpPr>
        <dsp:cNvPr id="0" name=""/>
        <dsp:cNvSpPr/>
      </dsp:nvSpPr>
      <dsp:spPr>
        <a:xfrm>
          <a:off x="3493067" y="2339352"/>
          <a:ext cx="291700" cy="3412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3493067" y="2407599"/>
        <a:ext cx="204190" cy="204740"/>
      </dsp:txXfrm>
    </dsp:sp>
    <dsp:sp modelId="{8B033F70-8346-4495-A128-319BBF8ED2C1}">
      <dsp:nvSpPr>
        <dsp:cNvPr id="0" name=""/>
        <dsp:cNvSpPr/>
      </dsp:nvSpPr>
      <dsp:spPr>
        <a:xfrm>
          <a:off x="3905851" y="1799426"/>
          <a:ext cx="1375945" cy="14210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Analyzing each column, plotting the distributions of each column.</a:t>
          </a:r>
          <a:endParaRPr lang="en-IN" sz="1100" kern="1200" dirty="0"/>
        </a:p>
      </dsp:txBody>
      <dsp:txXfrm>
        <a:off x="3946151" y="1839726"/>
        <a:ext cx="1295345" cy="1340485"/>
      </dsp:txXfrm>
    </dsp:sp>
    <dsp:sp modelId="{47D2B442-9C89-4949-B85D-36810065CBA6}">
      <dsp:nvSpPr>
        <dsp:cNvPr id="0" name=""/>
        <dsp:cNvSpPr/>
      </dsp:nvSpPr>
      <dsp:spPr>
        <a:xfrm>
          <a:off x="5421611" y="2339352"/>
          <a:ext cx="296405" cy="3412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5421611" y="2407599"/>
        <a:ext cx="207484" cy="204740"/>
      </dsp:txXfrm>
    </dsp:sp>
    <dsp:sp modelId="{06F8B71A-166F-4CF8-A027-BD68C0CA741B}">
      <dsp:nvSpPr>
        <dsp:cNvPr id="0" name=""/>
        <dsp:cNvSpPr/>
      </dsp:nvSpPr>
      <dsp:spPr>
        <a:xfrm>
          <a:off x="5841053" y="1799426"/>
          <a:ext cx="1375945" cy="14210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Analyzing the continuous data columns with respect to the categorical column</a:t>
          </a:r>
          <a:endParaRPr lang="en-IN" sz="1100" kern="1200" dirty="0"/>
        </a:p>
      </dsp:txBody>
      <dsp:txXfrm>
        <a:off x="5881353" y="1839726"/>
        <a:ext cx="1295345" cy="1340485"/>
      </dsp:txXfrm>
    </dsp:sp>
    <dsp:sp modelId="{FF6E3FE0-89FA-415E-A1AE-F137B8AE7263}">
      <dsp:nvSpPr>
        <dsp:cNvPr id="0" name=""/>
        <dsp:cNvSpPr/>
      </dsp:nvSpPr>
      <dsp:spPr>
        <a:xfrm>
          <a:off x="7352374" y="2339352"/>
          <a:ext cx="286995" cy="3412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7352374" y="2407599"/>
        <a:ext cx="200897" cy="204740"/>
      </dsp:txXfrm>
    </dsp:sp>
    <dsp:sp modelId="{D8EA0648-727E-4C49-BBBC-CEA3D4F9DF1D}">
      <dsp:nvSpPr>
        <dsp:cNvPr id="0" name=""/>
        <dsp:cNvSpPr/>
      </dsp:nvSpPr>
      <dsp:spPr>
        <a:xfrm>
          <a:off x="7758499" y="1799426"/>
          <a:ext cx="1375945" cy="14210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Analyzing the two variable </a:t>
          </a:r>
          <a:r>
            <a:rPr lang="en-US" sz="1100" kern="1200" dirty="0" err="1"/>
            <a:t>behaviour</a:t>
          </a:r>
          <a:r>
            <a:rPr lang="en-US" sz="1100" kern="1200" dirty="0"/>
            <a:t> like term and loan status with respect to loan amount</a:t>
          </a:r>
          <a:endParaRPr lang="en-IN" sz="1100" kern="1200" dirty="0"/>
        </a:p>
      </dsp:txBody>
      <dsp:txXfrm>
        <a:off x="7798799" y="1839726"/>
        <a:ext cx="1295345" cy="1340485"/>
      </dsp:txXfrm>
    </dsp:sp>
    <dsp:sp modelId="{F2DD04D6-3BF0-4DC4-AFC3-1F2F0B67EB80}">
      <dsp:nvSpPr>
        <dsp:cNvPr id="0" name=""/>
        <dsp:cNvSpPr/>
      </dsp:nvSpPr>
      <dsp:spPr>
        <a:xfrm>
          <a:off x="9272039" y="2339352"/>
          <a:ext cx="291700" cy="3412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9272039" y="2407599"/>
        <a:ext cx="204190" cy="204740"/>
      </dsp:txXfrm>
    </dsp:sp>
    <dsp:sp modelId="{7CC9C6F4-6F3F-4468-9D42-E402337F229E}">
      <dsp:nvSpPr>
        <dsp:cNvPr id="0" name=""/>
        <dsp:cNvSpPr/>
      </dsp:nvSpPr>
      <dsp:spPr>
        <a:xfrm>
          <a:off x="9684823" y="1799426"/>
          <a:ext cx="1375945" cy="1421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Analyzing all plots and recommendations for reducing the  loss of business by detecting columns which contribute to loan defaulters</a:t>
          </a:r>
          <a:endParaRPr lang="en-IN" sz="1100" kern="1200" dirty="0"/>
        </a:p>
      </dsp:txBody>
      <dsp:txXfrm>
        <a:off x="9725123" y="1839726"/>
        <a:ext cx="1295345" cy="1340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2E8-6D68-AACA-2782-8E06EA989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48FF-1592-84D3-2F40-12BF9BFA1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F9ABA-311E-8541-458E-939C0157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949F-4579-4132-B551-A21F02D3EDA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0A4B-E3CB-8A4D-B805-4243EB3E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ADE9-E013-0C8F-8A92-3D3533F7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7494-EB84-4249-8942-2E5CE106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C5B0-D5B3-37FC-A071-55EE9E35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09653-1E46-57B0-B8D6-3A999058F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42D4-7460-0EC1-EE1B-87D84004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949F-4579-4132-B551-A21F02D3EDA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F705-021F-83B2-D985-BBF896FD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09A7-3F2B-4184-5B9A-00627884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7494-EB84-4249-8942-2E5CE106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9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3E80D-8750-CF89-1776-2C9272D94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41E09-3EDD-5DA8-55E5-F2D7DDC8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9CC8-94EF-6E03-DDF1-AC90FDD6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949F-4579-4132-B551-A21F02D3EDA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6C2C-204F-61D8-867D-69253619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5B4E-BBFB-9846-5AB5-59B8B552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7494-EB84-4249-8942-2E5CE106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4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25D4-CCC1-2AAF-5C2A-99B93ADC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9C3C-EC07-96D7-1644-A39854C2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4819-A026-1CB2-B997-E953ED03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949F-4579-4132-B551-A21F02D3EDA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CFD86-586A-4750-CE11-C71BAC4F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538C-4D6A-F48C-49A4-19BE7263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7494-EB84-4249-8942-2E5CE106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6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36FD-1903-7340-8C7C-90B57954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AAEF9-63FB-18A1-4A6D-FA20FA94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DE9F-1B60-9245-FFD9-27CD371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949F-4579-4132-B551-A21F02D3EDA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214F-A43E-8D78-72E2-03F516B0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D1A2-6B1E-288D-8013-34D8CFBD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7494-EB84-4249-8942-2E5CE106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1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5184-A43F-6A2C-F3E8-14FD3DEF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5639-8022-3FF7-6542-D1EBC6D8D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4FDD0-73EF-099B-88B2-8540F2B9A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949E7-E3CC-437D-C68B-5E5D2555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949F-4579-4132-B551-A21F02D3EDA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A17B4-0149-CCFC-3871-C86FD6C9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357C3-ED48-C2B9-D892-5E4F6FFC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7494-EB84-4249-8942-2E5CE106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99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DB9A-D5BF-E20E-3A55-92B984F4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3E4DE-3735-EDD4-37A5-7A83975A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46605-9566-2C1E-59E9-555AF3818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D4634-BC21-4A3C-8429-D636EE83A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AA0CF-0FE6-92D9-EA26-EFA005789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6DF49-11B9-AAE6-3A39-A6AB8840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949F-4579-4132-B551-A21F02D3EDA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FFB29-77A3-9F5F-50CD-8B8AF78C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A9E69-5A70-ADD8-47EF-105EDF68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7494-EB84-4249-8942-2E5CE106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0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7D1F-671F-D1B6-9636-6F49B02E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8278A-0BF8-4EFD-456C-D9C104D6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949F-4579-4132-B551-A21F02D3EDA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185F2-2C87-04D6-DAC2-66E89BE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FC0A3-C630-05C6-D80D-D1B71AD5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7494-EB84-4249-8942-2E5CE106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9CCED-BA34-2D8C-B682-12929F28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949F-4579-4132-B551-A21F02D3EDA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D42C-66EE-1CA9-DFC1-943A56B0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8FBA3-CAAD-8BCF-D56A-8168EA74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7494-EB84-4249-8942-2E5CE106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CE53-6AAC-B2E0-FCBC-26B83006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8D7D-79E2-E859-E6A5-09A1EB2E6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ED5ED-0089-B7BB-315E-524103F75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FE5A0-91A6-8739-8DF7-E0E10E3D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949F-4579-4132-B551-A21F02D3EDA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2FF33-EC60-21FA-CA4C-28656BA1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810C6-8BEA-5404-DD0A-4D4361DE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7494-EB84-4249-8942-2E5CE106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0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2331-2C05-E007-F47B-9626DF7D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350C6-67E3-A650-4A87-F57267B90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1C39F-66F5-4DCB-87EB-DF5B889AF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A76D0-28FB-1C28-023E-1BC667C8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949F-4579-4132-B551-A21F02D3EDA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62F0F-449E-8448-52FE-DCB42C9E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B8E1-FB7E-ABE9-BEF3-2F5C015E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7494-EB84-4249-8942-2E5CE106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1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1120F-9DBF-1351-535B-A6A71140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AD009-E4CE-5966-8CBF-2EC1A812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8E2DD-93F7-1771-A2B0-3D8F9DEB0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1949F-4579-4132-B551-A21F02D3EDA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7E44-25A0-C9BC-D934-A6403EA27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4BFC-506A-6D49-0333-41DC2B48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7494-EB84-4249-8942-2E5CE1060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image" Target="../media/image1.png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microsoft.com/office/2014/relationships/chartEx" Target="../charts/chartEx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nnelfutures.com/security/microsoft-conclusion-on-solarwinds-hack-conflicts-with-other-messag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35AD-A073-C327-C355-35B3C52C8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 Club Case Study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BA478-F490-2669-AB4B-29F90EA69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  <a:p>
            <a:r>
              <a:rPr lang="en-US" dirty="0" err="1"/>
              <a:t>Sayan</a:t>
            </a:r>
            <a:r>
              <a:rPr lang="en-US" dirty="0"/>
              <a:t> Mondal</a:t>
            </a:r>
          </a:p>
          <a:p>
            <a:r>
              <a:rPr lang="en-US" dirty="0"/>
              <a:t>Aravinda Lokesh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28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93B3-3EAD-0C0A-ADA1-A4A46086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Objectives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C9B68B-0E23-6E39-7DF8-8B092B6A1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5646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7ED69D5-F43A-820D-6E8A-5377C9EF95F0}"/>
              </a:ext>
            </a:extLst>
          </p:cNvPr>
          <p:cNvSpPr/>
          <p:nvPr/>
        </p:nvSpPr>
        <p:spPr>
          <a:xfrm>
            <a:off x="1482571" y="2485748"/>
            <a:ext cx="2228295" cy="285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Identification of loan applicant pattern that tend to ‘Default’ paying back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3BD71-1158-2415-B10D-929583EE8EB4}"/>
              </a:ext>
            </a:extLst>
          </p:cNvPr>
          <p:cNvSpPr/>
          <p:nvPr/>
        </p:nvSpPr>
        <p:spPr>
          <a:xfrm>
            <a:off x="5131293" y="2485748"/>
            <a:ext cx="2228295" cy="285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the ‘driving factor’ behind loan default phenomena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01F3B-18C6-AA88-E9A6-8AA21898F35F}"/>
              </a:ext>
            </a:extLst>
          </p:cNvPr>
          <p:cNvSpPr/>
          <p:nvPr/>
        </p:nvSpPr>
        <p:spPr>
          <a:xfrm>
            <a:off x="8682361" y="2485748"/>
            <a:ext cx="2396971" cy="285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using the information on the past loan applicants, find whether they defaulted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25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054F-6A5B-3D27-FCE0-989C7850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B50ED0-AA72-AF6D-FC7E-6866DB096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073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F89A88-72B9-888F-E8B7-5E11FD623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070652"/>
              </p:ext>
            </p:extLst>
          </p:nvPr>
        </p:nvGraphicFramePr>
        <p:xfrm>
          <a:off x="692457" y="719666"/>
          <a:ext cx="11061577" cy="5654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CF6E667-A18C-5D00-D3ED-589EA6A48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586660"/>
              </p:ext>
            </p:extLst>
          </p:nvPr>
        </p:nvGraphicFramePr>
        <p:xfrm>
          <a:off x="692456" y="1825625"/>
          <a:ext cx="11061577" cy="540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230B4EF-40A3-A992-6EF0-B62DA9833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133235"/>
              </p:ext>
            </p:extLst>
          </p:nvPr>
        </p:nvGraphicFramePr>
        <p:xfrm>
          <a:off x="692455" y="1690687"/>
          <a:ext cx="11061577" cy="5019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74C02AD2-F254-8DD7-2740-A9EA63FB60B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9756481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2"/>
              </a:graphicData>
            </a:graphic>
          </p:graphicFrame>
        </mc:Choice>
        <mc:Fallback xmlns=""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74C02AD2-F254-8DD7-2740-A9EA63FB6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43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BC25-6108-E8E5-078F-A6C57162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- Yearly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8AB3DED0-1E40-7852-5EE2-0BBBCD83840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149170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8AB3DED0-1E40-7852-5EE2-0BBBCD838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DCFC8A7-0DCA-17CA-211E-E6534D5C7C6E}"/>
              </a:ext>
            </a:extLst>
          </p:cNvPr>
          <p:cNvSpPr txBox="1"/>
          <p:nvPr/>
        </p:nvSpPr>
        <p:spPr>
          <a:xfrm>
            <a:off x="838200" y="6176963"/>
            <a:ext cx="1011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Lending Club has really expanded year by year, the number of loan issued are doubled every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12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D2A4-1ED9-96AD-88CC-0F0AEF52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- Monthly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C0D06A0-A415-5277-9412-D67C2AC4691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666761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DC0D06A0-A415-5277-9412-D67C2AC469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F3A204-9065-78B6-0A65-65DC1364A1AD}"/>
              </a:ext>
            </a:extLst>
          </p:cNvPr>
          <p:cNvSpPr txBox="1"/>
          <p:nvPr/>
        </p:nvSpPr>
        <p:spPr>
          <a:xfrm>
            <a:off x="400050" y="6176963"/>
            <a:ext cx="1122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issued month of loans is increasing from January to December. In the final quarter of year there are more loans issued, this could be because of vacation and Christmas.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22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A33F-F53E-B1ED-403C-F529C1B3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Status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FCC00155-2BD4-F5E1-F570-0549B9F95D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27978130"/>
                  </p:ext>
                </p:extLst>
              </p:nvPr>
            </p:nvGraphicFramePr>
            <p:xfrm>
              <a:off x="838200" y="1144587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FCC00155-2BD4-F5E1-F570-0549B9F95D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144587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C6D454F-87A1-3C05-FFBB-64F05070009F}"/>
              </a:ext>
            </a:extLst>
          </p:cNvPr>
          <p:cNvSpPr txBox="1"/>
          <p:nvPr/>
        </p:nvSpPr>
        <p:spPr>
          <a:xfrm>
            <a:off x="776287" y="5398909"/>
            <a:ext cx="1063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loans are fully paid.</a:t>
            </a: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14% of loan are having status as defaulters.</a:t>
            </a: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loan has been increasing exponentially each year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A266-FFBB-3E5A-7CBE-BCBB9EB6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D9DD9A-9107-1C6F-CE72-AD0AE0E5C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3301" y="0"/>
            <a:ext cx="6436311" cy="228440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6880F8-65B3-DA9E-8EFA-ECD762C475F4}"/>
              </a:ext>
            </a:extLst>
          </p:cNvPr>
          <p:cNvSpPr txBox="1"/>
          <p:nvPr/>
        </p:nvSpPr>
        <p:spPr>
          <a:xfrm>
            <a:off x="838200" y="2607218"/>
            <a:ext cx="107737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loans are defaulted more. Lending club should stop/reduce issuing the loans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 having higher interest rate have more defaulters. Check the background of applicant thoroughly if interest loans are higher.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 club should reduce the high interest loans for 60 months tenure, they are prone to more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scrutiny must be done for specific states were the defaulters percentage is higher.</a:t>
            </a:r>
          </a:p>
          <a:p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35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Lending Club Case Study</vt:lpstr>
      <vt:lpstr>Case Study Objectives</vt:lpstr>
      <vt:lpstr>Problem Solving Methodology</vt:lpstr>
      <vt:lpstr>Analysis - Yearly</vt:lpstr>
      <vt:lpstr>Analysis - Monthly</vt:lpstr>
      <vt:lpstr>Loan Status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Aravinda Lokesh</dc:creator>
  <cp:lastModifiedBy>Aravinda Lokesh</cp:lastModifiedBy>
  <cp:revision>8</cp:revision>
  <dcterms:created xsi:type="dcterms:W3CDTF">2022-07-06T10:58:20Z</dcterms:created>
  <dcterms:modified xsi:type="dcterms:W3CDTF">2022-07-06T12:29:51Z</dcterms:modified>
</cp:coreProperties>
</file>