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1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9" r:id="rId4"/>
    <p:sldId id="261" r:id="rId5"/>
    <p:sldId id="268" r:id="rId6"/>
    <p:sldId id="260" r:id="rId7"/>
    <p:sldId id="267" r:id="rId8"/>
    <p:sldId id="269" r:id="rId9"/>
    <p:sldId id="262" r:id="rId10"/>
    <p:sldId id="271" r:id="rId11"/>
    <p:sldId id="270" r:id="rId12"/>
    <p:sldId id="263" r:id="rId13"/>
    <p:sldId id="264" r:id="rId14"/>
    <p:sldId id="272" r:id="rId15"/>
    <p:sldId id="265" r:id="rId16"/>
    <p:sldId id="266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\python\Rbweb\dATA%20aNALYSIS\Placement_Data_Full_Class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\python\Rbweb\dATA%20aNALYSIS\Placement_Data_Full_Class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\python\Rbweb\dATA%20aNALYSIS\Placement_Data_Full_Class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\python\Rbweb\dATA%20aNALYSIS\Placement_Data_Full_Class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D:\Work\python\Rbweb\dATA%20aNALYSIS\Placement_Data_Full_Class1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\python\Rbweb\dATA%20aNALYSIS\Placement_Data_Full_Class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\python\Rbweb\dATA%20aNALYSIS\Placement_Data_Full_Class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\python\Rbweb\dATA%20aNALYSIS\Placement_Data_Full_Class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\python\Rbweb\dATA%20aNALYSIS\Placement_Data_Full_Class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[Placement_Data_Full_Class1.xlsx]Sheet1!PivotTable1</c:name>
    <c:fmtId val="2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Sheet1!$A$4:$A$6</c:f>
              <c:strCache>
                <c:ptCount val="2"/>
                <c:pt idx="0">
                  <c:v>F</c:v>
                </c:pt>
                <c:pt idx="1">
                  <c:v>M</c:v>
                </c:pt>
              </c:strCache>
            </c:strRef>
          </c:cat>
          <c:val>
            <c:numRef>
              <c:f>Sheet1!$B$4:$B$6</c:f>
              <c:numCache>
                <c:formatCode>General</c:formatCode>
                <c:ptCount val="2"/>
                <c:pt idx="0">
                  <c:v>76</c:v>
                </c:pt>
                <c:pt idx="1">
                  <c:v>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72-4954-A88A-4DBCBDEF1F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99654872"/>
        <c:axId val="599645512"/>
        <c:axId val="0"/>
      </c:bar3DChart>
      <c:catAx>
        <c:axId val="599654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9645512"/>
        <c:crosses val="autoZero"/>
        <c:auto val="1"/>
        <c:lblAlgn val="ctr"/>
        <c:lblOffset val="100"/>
        <c:noMultiLvlLbl val="0"/>
      </c:catAx>
      <c:valAx>
        <c:axId val="599645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9654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[Placement_Data_Full_Class1.xlsx]Sheet1!PivotTable3</c:name>
    <c:fmtId val="1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Sheet1!$E$3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Sheet1!$D$4:$D$6</c:f>
              <c:strCache>
                <c:ptCount val="2"/>
                <c:pt idx="0">
                  <c:v>Not Placed</c:v>
                </c:pt>
                <c:pt idx="1">
                  <c:v>Placed</c:v>
                </c:pt>
              </c:strCache>
            </c:strRef>
          </c:cat>
          <c:val>
            <c:numRef>
              <c:f>Sheet1!$E$4:$E$6</c:f>
              <c:numCache>
                <c:formatCode>General</c:formatCode>
                <c:ptCount val="2"/>
                <c:pt idx="0">
                  <c:v>67</c:v>
                </c:pt>
                <c:pt idx="1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03-4655-BCD1-15481CC23B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97550568"/>
        <c:axId val="597552008"/>
        <c:axId val="0"/>
      </c:bar3DChart>
      <c:catAx>
        <c:axId val="597550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552008"/>
        <c:crosses val="autoZero"/>
        <c:auto val="1"/>
        <c:lblAlgn val="ctr"/>
        <c:lblOffset val="100"/>
        <c:noMultiLvlLbl val="0"/>
      </c:catAx>
      <c:valAx>
        <c:axId val="597552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550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[Placement_Data_Full_Class1.xlsx]Sheet1!PivotTable6</c:name>
    <c:fmtId val="12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Sheet1!$K$3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CED-422B-AEA0-4B5DC897D14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CED-422B-AEA0-4B5DC897D1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CED-422B-AEA0-4B5DC897D14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CED-422B-AEA0-4B5DC897D14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Sheet1!$J$4:$J$10</c:f>
              <c:multiLvlStrCache>
                <c:ptCount val="4"/>
                <c:lvl>
                  <c:pt idx="0">
                    <c:v>F</c:v>
                  </c:pt>
                  <c:pt idx="1">
                    <c:v>M</c:v>
                  </c:pt>
                  <c:pt idx="2">
                    <c:v>F</c:v>
                  </c:pt>
                  <c:pt idx="3">
                    <c:v>M</c:v>
                  </c:pt>
                </c:lvl>
                <c:lvl>
                  <c:pt idx="0">
                    <c:v>Not Placed</c:v>
                  </c:pt>
                  <c:pt idx="2">
                    <c:v>Placed</c:v>
                  </c:pt>
                </c:lvl>
              </c:multiLvlStrCache>
            </c:multiLvlStrRef>
          </c:cat>
          <c:val>
            <c:numRef>
              <c:f>Sheet1!$K$4:$K$10</c:f>
              <c:numCache>
                <c:formatCode>General</c:formatCode>
                <c:ptCount val="4"/>
                <c:pt idx="0">
                  <c:v>28</c:v>
                </c:pt>
                <c:pt idx="1">
                  <c:v>39</c:v>
                </c:pt>
                <c:pt idx="2">
                  <c:v>48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CED-422B-AEA0-4B5DC897D14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[Placement_Data_Full_Class1.xlsx]Sheet1!PivotTable2</c:name>
    <c:fmtId val="4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8871327524737377E-3"/>
          <c:y val="7.669938517959228E-2"/>
          <c:w val="0.64447388991630272"/>
          <c:h val="0.86795750188760656"/>
        </c:manualLayout>
      </c:layout>
      <c:pie3DChart>
        <c:varyColors val="1"/>
        <c:ser>
          <c:idx val="0"/>
          <c:order val="0"/>
          <c:tx>
            <c:strRef>
              <c:f>Sheet1!$B$24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242-4D11-8A3A-0BFF8402696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242-4D11-8A3A-0BFF8402696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242-4D11-8A3A-0BFF8402696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0242-4D11-8A3A-0BFF8402696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0242-4D11-8A3A-0BFF8402696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0242-4D11-8A3A-0BFF8402696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0242-4D11-8A3A-0BFF8402696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0242-4D11-8A3A-0BFF8402696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Sheet1!$A$25:$A$39</c:f>
              <c:multiLvlStrCache>
                <c:ptCount val="8"/>
                <c:lvl>
                  <c:pt idx="0">
                    <c:v>Not Placed</c:v>
                  </c:pt>
                  <c:pt idx="1">
                    <c:v>Placed</c:v>
                  </c:pt>
                  <c:pt idx="2">
                    <c:v>Not Placed</c:v>
                  </c:pt>
                  <c:pt idx="3">
                    <c:v>Placed</c:v>
                  </c:pt>
                  <c:pt idx="4">
                    <c:v>Not Placed</c:v>
                  </c:pt>
                  <c:pt idx="5">
                    <c:v>Placed</c:v>
                  </c:pt>
                  <c:pt idx="6">
                    <c:v>Not Placed</c:v>
                  </c:pt>
                  <c:pt idx="7">
                    <c:v>Placed</c:v>
                  </c:pt>
                </c:lvl>
                <c:lvl>
                  <c:pt idx="0">
                    <c:v>F</c:v>
                  </c:pt>
                  <c:pt idx="2">
                    <c:v>M</c:v>
                  </c:pt>
                  <c:pt idx="4">
                    <c:v>F</c:v>
                  </c:pt>
                  <c:pt idx="6">
                    <c:v>M</c:v>
                  </c:pt>
                </c:lvl>
                <c:lvl>
                  <c:pt idx="0">
                    <c:v>Central</c:v>
                  </c:pt>
                  <c:pt idx="4">
                    <c:v>Others</c:v>
                  </c:pt>
                </c:lvl>
              </c:multiLvlStrCache>
            </c:multiLvlStrRef>
          </c:cat>
          <c:val>
            <c:numRef>
              <c:f>Sheet1!$B$25:$B$39</c:f>
              <c:numCache>
                <c:formatCode>General</c:formatCode>
                <c:ptCount val="8"/>
                <c:pt idx="0">
                  <c:v>17</c:v>
                </c:pt>
                <c:pt idx="1">
                  <c:v>25</c:v>
                </c:pt>
                <c:pt idx="2">
                  <c:v>21</c:v>
                </c:pt>
                <c:pt idx="3">
                  <c:v>53</c:v>
                </c:pt>
                <c:pt idx="4">
                  <c:v>11</c:v>
                </c:pt>
                <c:pt idx="5">
                  <c:v>23</c:v>
                </c:pt>
                <c:pt idx="6">
                  <c:v>18</c:v>
                </c:pt>
                <c:pt idx="7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0242-4D11-8A3A-0BFF8402696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975302378439817"/>
          <c:y val="0.11684780498328121"/>
          <c:w val="0.32024698574199356"/>
          <c:h val="0.809578254772947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[Placement_Data_Full_Class1.xlsx]Sheet1!PivotTable4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Sheet1!$E$24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Sheet1!$D$25:$D$39</c:f>
              <c:multiLvlStrCache>
                <c:ptCount val="8"/>
                <c:lvl>
                  <c:pt idx="0">
                    <c:v>Not Placed</c:v>
                  </c:pt>
                  <c:pt idx="1">
                    <c:v>Placed</c:v>
                  </c:pt>
                  <c:pt idx="2">
                    <c:v>Not Placed</c:v>
                  </c:pt>
                  <c:pt idx="3">
                    <c:v>Placed</c:v>
                  </c:pt>
                  <c:pt idx="4">
                    <c:v>Not Placed</c:v>
                  </c:pt>
                  <c:pt idx="5">
                    <c:v>Placed</c:v>
                  </c:pt>
                  <c:pt idx="6">
                    <c:v>Not Placed</c:v>
                  </c:pt>
                  <c:pt idx="7">
                    <c:v>Placed</c:v>
                  </c:pt>
                </c:lvl>
                <c:lvl>
                  <c:pt idx="0">
                    <c:v>F</c:v>
                  </c:pt>
                  <c:pt idx="2">
                    <c:v>M</c:v>
                  </c:pt>
                  <c:pt idx="4">
                    <c:v>F</c:v>
                  </c:pt>
                  <c:pt idx="6">
                    <c:v>M</c:v>
                  </c:pt>
                </c:lvl>
                <c:lvl>
                  <c:pt idx="0">
                    <c:v>Central</c:v>
                  </c:pt>
                  <c:pt idx="4">
                    <c:v>Others</c:v>
                  </c:pt>
                </c:lvl>
              </c:multiLvlStrCache>
            </c:multiLvlStrRef>
          </c:cat>
          <c:val>
            <c:numRef>
              <c:f>Sheet1!$E$25:$E$39</c:f>
              <c:numCache>
                <c:formatCode>General</c:formatCode>
                <c:ptCount val="8"/>
                <c:pt idx="0">
                  <c:v>13</c:v>
                </c:pt>
                <c:pt idx="1">
                  <c:v>20</c:v>
                </c:pt>
                <c:pt idx="2">
                  <c:v>14</c:v>
                </c:pt>
                <c:pt idx="3">
                  <c:v>37</c:v>
                </c:pt>
                <c:pt idx="4">
                  <c:v>15</c:v>
                </c:pt>
                <c:pt idx="5">
                  <c:v>28</c:v>
                </c:pt>
                <c:pt idx="6">
                  <c:v>25</c:v>
                </c:pt>
                <c:pt idx="7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3A-428E-92A3-65B5FF1589B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66236496"/>
        <c:axId val="666246936"/>
      </c:barChart>
      <c:catAx>
        <c:axId val="6662364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6246936"/>
        <c:crosses val="autoZero"/>
        <c:auto val="1"/>
        <c:lblAlgn val="ctr"/>
        <c:lblOffset val="100"/>
        <c:noMultiLvlLbl val="0"/>
      </c:catAx>
      <c:valAx>
        <c:axId val="666246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6236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[Placement_Data_Full_Class1.xlsx]Sheet1!PivotTable13</c:name>
    <c:fmtId val="2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Sheet1!$I$43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multiLvlStrRef>
              <c:f>Sheet1!$H$44:$H$53</c:f>
              <c:multiLvlStrCache>
                <c:ptCount val="6"/>
                <c:lvl>
                  <c:pt idx="0">
                    <c:v>Not Placed</c:v>
                  </c:pt>
                  <c:pt idx="1">
                    <c:v>Placed</c:v>
                  </c:pt>
                  <c:pt idx="2">
                    <c:v>Not Placed</c:v>
                  </c:pt>
                  <c:pt idx="3">
                    <c:v>Placed</c:v>
                  </c:pt>
                  <c:pt idx="4">
                    <c:v>Not Placed</c:v>
                  </c:pt>
                  <c:pt idx="5">
                    <c:v>Placed</c:v>
                  </c:pt>
                </c:lvl>
                <c:lvl>
                  <c:pt idx="0">
                    <c:v>Arts</c:v>
                  </c:pt>
                  <c:pt idx="2">
                    <c:v>Commerce</c:v>
                  </c:pt>
                  <c:pt idx="4">
                    <c:v>Science</c:v>
                  </c:pt>
                </c:lvl>
              </c:multiLvlStrCache>
            </c:multiLvlStrRef>
          </c:cat>
          <c:val>
            <c:numRef>
              <c:f>Sheet1!$I$44:$I$53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34</c:v>
                </c:pt>
                <c:pt idx="3">
                  <c:v>79</c:v>
                </c:pt>
                <c:pt idx="4">
                  <c:v>28</c:v>
                </c:pt>
                <c:pt idx="5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26-4C7B-A73C-A0DD79C64E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000160"/>
        <c:axId val="782005560"/>
        <c:axId val="0"/>
      </c:bar3DChart>
      <c:catAx>
        <c:axId val="782000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782005560"/>
        <c:crosses val="autoZero"/>
        <c:auto val="1"/>
        <c:lblAlgn val="ctr"/>
        <c:lblOffset val="100"/>
        <c:noMultiLvlLbl val="0"/>
      </c:catAx>
      <c:valAx>
        <c:axId val="782005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00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[Placement_Data_Full_Class1.xlsx]Sheet1!PivotTable5</c:name>
    <c:fmtId val="30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Sheet1!$H$3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D53-4FB7-B54E-5BD72404392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D53-4FB7-B54E-5BD72404392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D53-4FB7-B54E-5BD72404392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D53-4FB7-B54E-5BD724043926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3D53-4FB7-B54E-5BD724043926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3D53-4FB7-B54E-5BD724043926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3D53-4FB7-B54E-5BD724043926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3D53-4FB7-B54E-5BD724043926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3D53-4FB7-B54E-5BD724043926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3D53-4FB7-B54E-5BD724043926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3D53-4FB7-B54E-5BD724043926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3D53-4FB7-B54E-5BD72404392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Sheet1!$G$4:$G$25</c:f>
              <c:multiLvlStrCache>
                <c:ptCount val="12"/>
                <c:lvl>
                  <c:pt idx="0">
                    <c:v>Not Placed</c:v>
                  </c:pt>
                  <c:pt idx="1">
                    <c:v>Placed</c:v>
                  </c:pt>
                  <c:pt idx="2">
                    <c:v>Not Placed</c:v>
                  </c:pt>
                  <c:pt idx="3">
                    <c:v>Placed</c:v>
                  </c:pt>
                  <c:pt idx="4">
                    <c:v>Not Placed</c:v>
                  </c:pt>
                  <c:pt idx="5">
                    <c:v>Placed</c:v>
                  </c:pt>
                  <c:pt idx="6">
                    <c:v>Not Placed</c:v>
                  </c:pt>
                  <c:pt idx="7">
                    <c:v>Placed</c:v>
                  </c:pt>
                  <c:pt idx="8">
                    <c:v>Not Placed</c:v>
                  </c:pt>
                  <c:pt idx="9">
                    <c:v>Placed</c:v>
                  </c:pt>
                  <c:pt idx="10">
                    <c:v>Not Placed</c:v>
                  </c:pt>
                  <c:pt idx="11">
                    <c:v>Placed</c:v>
                  </c:pt>
                </c:lvl>
                <c:lvl>
                  <c:pt idx="0">
                    <c:v>F</c:v>
                  </c:pt>
                  <c:pt idx="2">
                    <c:v>M</c:v>
                  </c:pt>
                  <c:pt idx="4">
                    <c:v>F</c:v>
                  </c:pt>
                  <c:pt idx="6">
                    <c:v>M</c:v>
                  </c:pt>
                  <c:pt idx="8">
                    <c:v>F</c:v>
                  </c:pt>
                  <c:pt idx="10">
                    <c:v>M</c:v>
                  </c:pt>
                </c:lvl>
                <c:lvl>
                  <c:pt idx="0">
                    <c:v>Comm&amp;Mgmt</c:v>
                  </c:pt>
                  <c:pt idx="4">
                    <c:v>Others</c:v>
                  </c:pt>
                  <c:pt idx="8">
                    <c:v>Sci&amp;Tech</c:v>
                  </c:pt>
                </c:lvl>
              </c:multiLvlStrCache>
            </c:multiLvlStrRef>
          </c:cat>
          <c:val>
            <c:numRef>
              <c:f>Sheet1!$H$4:$H$25</c:f>
              <c:numCache>
                <c:formatCode>General</c:formatCode>
                <c:ptCount val="12"/>
                <c:pt idx="0">
                  <c:v>20</c:v>
                </c:pt>
                <c:pt idx="1">
                  <c:v>33</c:v>
                </c:pt>
                <c:pt idx="2">
                  <c:v>23</c:v>
                </c:pt>
                <c:pt idx="3">
                  <c:v>69</c:v>
                </c:pt>
                <c:pt idx="4">
                  <c:v>2</c:v>
                </c:pt>
                <c:pt idx="5">
                  <c:v>4</c:v>
                </c:pt>
                <c:pt idx="6">
                  <c:v>4</c:v>
                </c:pt>
                <c:pt idx="7">
                  <c:v>1</c:v>
                </c:pt>
                <c:pt idx="8">
                  <c:v>6</c:v>
                </c:pt>
                <c:pt idx="9">
                  <c:v>11</c:v>
                </c:pt>
                <c:pt idx="10">
                  <c:v>12</c:v>
                </c:pt>
                <c:pt idx="1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3D53-4FB7-B54E-5BD72404392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787800718458573"/>
          <c:y val="7.5393887715354366E-2"/>
          <c:w val="0.37829710802278743"/>
          <c:h val="0.882427989121657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[Placement_Data_Full_Class1.xlsx]Sheet1!PivotTable14</c:name>
    <c:fmtId val="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Sheet1!$E$57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multiLvlStrRef>
              <c:f>Sheet1!$D$58:$D$64</c:f>
              <c:multiLvlStrCache>
                <c:ptCount val="4"/>
                <c:lvl>
                  <c:pt idx="0">
                    <c:v>Not Placed</c:v>
                  </c:pt>
                  <c:pt idx="1">
                    <c:v>Placed</c:v>
                  </c:pt>
                  <c:pt idx="2">
                    <c:v>Not Placed</c:v>
                  </c:pt>
                  <c:pt idx="3">
                    <c:v>Placed</c:v>
                  </c:pt>
                </c:lvl>
                <c:lvl>
                  <c:pt idx="0">
                    <c:v>No</c:v>
                  </c:pt>
                  <c:pt idx="2">
                    <c:v>Yes</c:v>
                  </c:pt>
                </c:lvl>
              </c:multiLvlStrCache>
            </c:multiLvlStrRef>
          </c:cat>
          <c:val>
            <c:numRef>
              <c:f>Sheet1!$E$58:$E$64</c:f>
              <c:numCache>
                <c:formatCode>General</c:formatCode>
                <c:ptCount val="4"/>
                <c:pt idx="0">
                  <c:v>57</c:v>
                </c:pt>
                <c:pt idx="1">
                  <c:v>84</c:v>
                </c:pt>
                <c:pt idx="2">
                  <c:v>10</c:v>
                </c:pt>
                <c:pt idx="3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86-4ADB-98F9-A3717EA8B5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6703064"/>
        <c:axId val="786699104"/>
        <c:axId val="0"/>
      </c:bar3DChart>
      <c:catAx>
        <c:axId val="786703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6699104"/>
        <c:crosses val="autoZero"/>
        <c:auto val="1"/>
        <c:lblAlgn val="ctr"/>
        <c:lblOffset val="100"/>
        <c:noMultiLvlLbl val="0"/>
      </c:catAx>
      <c:valAx>
        <c:axId val="786699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6703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[Placement_Data_Full_Class1.xlsx]Sheet1!PivotTable11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Sheet1!$O$15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9297-41BB-B162-90061019DCE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9297-41BB-B162-90061019DCEB}"/>
              </c:ext>
            </c:extLst>
          </c:dPt>
          <c:cat>
            <c:strRef>
              <c:f>Sheet1!$N$16:$N$18</c:f>
              <c:strCache>
                <c:ptCount val="2"/>
                <c:pt idx="0">
                  <c:v>Mkt&amp;Fin</c:v>
                </c:pt>
                <c:pt idx="1">
                  <c:v>Mkt&amp;HR</c:v>
                </c:pt>
              </c:strCache>
            </c:strRef>
          </c:cat>
          <c:val>
            <c:numRef>
              <c:f>Sheet1!$O$16:$O$18</c:f>
              <c:numCache>
                <c:formatCode>General</c:formatCode>
                <c:ptCount val="2"/>
                <c:pt idx="0">
                  <c:v>120</c:v>
                </c:pt>
                <c:pt idx="1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297-41BB-B162-90061019DC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1261550221156611"/>
          <c:y val="0.15514333844619455"/>
          <c:w val="0.27171028123699603"/>
          <c:h val="0.235155647893152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243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07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0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78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68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87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09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89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40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33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4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50104E6-2271-502E-0CAF-7233C5E02D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393" r="9718"/>
          <a:stretch/>
        </p:blipFill>
        <p:spPr>
          <a:xfrm>
            <a:off x="-1" y="-265715"/>
            <a:ext cx="12191980" cy="6856429"/>
          </a:xfrm>
          <a:prstGeom prst="rect">
            <a:avLst/>
          </a:prstGeom>
        </p:spPr>
      </p:pic>
      <p:sp>
        <p:nvSpPr>
          <p:cNvPr id="33" name="Freeform: Shape 26">
            <a:extLst>
              <a:ext uri="{FF2B5EF4-FFF2-40B4-BE49-F238E27FC236}">
                <a16:creationId xmlns:a16="http://schemas.microsoft.com/office/drawing/2014/main" id="{7F70A2C4-3347-EF31-F002-FB70BCCF4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344" y="938623"/>
            <a:ext cx="10369255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D356D-8FC3-AE8E-73DC-E6CD275EE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175" y="703736"/>
            <a:ext cx="4285881" cy="1810864"/>
          </a:xfrm>
          <a:noFill/>
        </p:spPr>
        <p:txBody>
          <a:bodyPr anchor="t">
            <a:normAutofit/>
          </a:bodyPr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ANALYSIS DATA OF CAMPUS REQUIRMENT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3B0CB-BE4A-B42B-33B8-5513F4B71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927" y="3879273"/>
            <a:ext cx="4403327" cy="1541756"/>
          </a:xfrm>
        </p:spPr>
        <p:txBody>
          <a:bodyPr anchor="b">
            <a:normAutofit/>
          </a:bodyPr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 SAYAN BANERJEE</a:t>
            </a:r>
          </a:p>
        </p:txBody>
      </p:sp>
    </p:spTree>
    <p:extLst>
      <p:ext uri="{BB962C8B-B14F-4D97-AF65-F5344CB8AC3E}">
        <p14:creationId xmlns:p14="http://schemas.microsoft.com/office/powerpoint/2010/main" val="1404451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2E76FDD-13CF-FA21-3E8E-F3FA8F5BE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069686"/>
              </p:ext>
            </p:extLst>
          </p:nvPr>
        </p:nvGraphicFramePr>
        <p:xfrm>
          <a:off x="1358900" y="838200"/>
          <a:ext cx="3594100" cy="5497775"/>
        </p:xfrm>
        <a:graphic>
          <a:graphicData uri="http://schemas.openxmlformats.org/drawingml/2006/table">
            <a:tbl>
              <a:tblPr/>
              <a:tblGrid>
                <a:gridCol w="1821335">
                  <a:extLst>
                    <a:ext uri="{9D8B030D-6E8A-4147-A177-3AD203B41FA5}">
                      <a16:colId xmlns:a16="http://schemas.microsoft.com/office/drawing/2014/main" val="1573614655"/>
                    </a:ext>
                  </a:extLst>
                </a:gridCol>
                <a:gridCol w="1772765">
                  <a:extLst>
                    <a:ext uri="{9D8B030D-6E8A-4147-A177-3AD203B41FA5}">
                      <a16:colId xmlns:a16="http://schemas.microsoft.com/office/drawing/2014/main" val="1643628335"/>
                    </a:ext>
                  </a:extLst>
                </a:gridCol>
              </a:tblGrid>
              <a:tr h="475673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hsc_s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243730"/>
                  </a:ext>
                </a:extLst>
              </a:tr>
              <a:tr h="475673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5392651"/>
                  </a:ext>
                </a:extLst>
              </a:tr>
              <a:tr h="475673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Placed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108953"/>
                  </a:ext>
                </a:extLst>
              </a:tr>
              <a:tr h="475673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Placed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2081714"/>
                  </a:ext>
                </a:extLst>
              </a:tr>
              <a:tr h="475673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Commerce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158184"/>
                  </a:ext>
                </a:extLst>
              </a:tr>
              <a:tr h="475673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Placed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834036"/>
                  </a:ext>
                </a:extLst>
              </a:tr>
              <a:tr h="475673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Placed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984612"/>
                  </a:ext>
                </a:extLst>
              </a:tr>
              <a:tr h="475673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Science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235976"/>
                  </a:ext>
                </a:extLst>
              </a:tr>
              <a:tr h="475673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Placed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634085"/>
                  </a:ext>
                </a:extLst>
              </a:tr>
              <a:tr h="475673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Placed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419626"/>
                  </a:ext>
                </a:extLst>
              </a:tr>
              <a:tr h="475673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053993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719688F-4F6D-75CE-1E18-CCD8753976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3449368"/>
              </p:ext>
            </p:extLst>
          </p:nvPr>
        </p:nvGraphicFramePr>
        <p:xfrm>
          <a:off x="6337300" y="1384300"/>
          <a:ext cx="45720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1572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A1DCB3C9-7FCF-194F-7FCA-186B9DE2E5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74885" y="1740241"/>
            <a:ext cx="3132998" cy="168875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</a:rPr>
              <a:t>degree_t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Comm&amp;Mgmt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145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Sci&amp;Tech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59 Others 11 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576C1CF-678A-6B03-BE76-3480C00D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361563-ADEB-47A4-A637-62746A95D669}" type="datetime1">
              <a:rPr lang="en-US" smtClean="0"/>
              <a:pPr>
                <a:spcAft>
                  <a:spcPts val="600"/>
                </a:spcAft>
              </a:pPr>
              <a:t>12/21/2023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78BEB8E-9312-2EFB-B80C-E60BD2C6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47E26EA-9AB4-A2C3-123C-3C982132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149D8DE-093B-4F40-AB80-F25E3BEC9453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11267" name="Picture 3">
            <a:extLst>
              <a:ext uri="{FF2B5EF4-FFF2-40B4-BE49-F238E27FC236}">
                <a16:creationId xmlns:a16="http://schemas.microsoft.com/office/drawing/2014/main" id="{F9A6D705-C664-39D7-EAF1-377D086FD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991" y="1100796"/>
            <a:ext cx="5200221" cy="465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822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2D0D455-770A-6694-0F88-8476300F4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427923"/>
              </p:ext>
            </p:extLst>
          </p:nvPr>
        </p:nvGraphicFramePr>
        <p:xfrm>
          <a:off x="606057" y="450848"/>
          <a:ext cx="4156443" cy="6192120"/>
        </p:xfrm>
        <a:graphic>
          <a:graphicData uri="http://schemas.openxmlformats.org/drawingml/2006/table">
            <a:tbl>
              <a:tblPr/>
              <a:tblGrid>
                <a:gridCol w="2019514">
                  <a:extLst>
                    <a:ext uri="{9D8B030D-6E8A-4147-A177-3AD203B41FA5}">
                      <a16:colId xmlns:a16="http://schemas.microsoft.com/office/drawing/2014/main" val="2030950878"/>
                    </a:ext>
                  </a:extLst>
                </a:gridCol>
                <a:gridCol w="2136929">
                  <a:extLst>
                    <a:ext uri="{9D8B030D-6E8A-4147-A177-3AD203B41FA5}">
                      <a16:colId xmlns:a16="http://schemas.microsoft.com/office/drawing/2014/main" val="3885854171"/>
                    </a:ext>
                  </a:extLst>
                </a:gridCol>
              </a:tblGrid>
              <a:tr h="2462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7140" marR="7140" marT="7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degree_t</a:t>
                      </a:r>
                    </a:p>
                  </a:txBody>
                  <a:tcPr marL="7140" marR="7140" marT="7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248321"/>
                  </a:ext>
                </a:extLst>
              </a:tr>
              <a:tr h="2462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Comm&amp;Mgmt</a:t>
                      </a:r>
                    </a:p>
                  </a:txBody>
                  <a:tcPr marL="7140" marR="7140" marT="714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7140" marR="7140" marT="714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9493765"/>
                  </a:ext>
                </a:extLst>
              </a:tr>
              <a:tr h="2462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4261" marR="7140" marT="714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140" marR="7140" marT="714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429214"/>
                  </a:ext>
                </a:extLst>
              </a:tr>
              <a:tr h="2462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Placed</a:t>
                      </a:r>
                    </a:p>
                  </a:txBody>
                  <a:tcPr marL="128523" marR="7140" marT="7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140" marR="7140" marT="7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724164"/>
                  </a:ext>
                </a:extLst>
              </a:tr>
              <a:tr h="2462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Placed</a:t>
                      </a:r>
                    </a:p>
                  </a:txBody>
                  <a:tcPr marL="128523" marR="7140" marT="7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140" marR="7140" marT="7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864728"/>
                  </a:ext>
                </a:extLst>
              </a:tr>
              <a:tr h="2462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4261" marR="7140" marT="7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140" marR="7140" marT="7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5870998"/>
                  </a:ext>
                </a:extLst>
              </a:tr>
              <a:tr h="2462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Placed</a:t>
                      </a:r>
                    </a:p>
                  </a:txBody>
                  <a:tcPr marL="128523" marR="7140" marT="7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140" marR="7140" marT="7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81906"/>
                  </a:ext>
                </a:extLst>
              </a:tr>
              <a:tr h="2462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Placed</a:t>
                      </a:r>
                    </a:p>
                  </a:txBody>
                  <a:tcPr marL="128523" marR="7140" marT="7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140" marR="7140" marT="7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156954"/>
                  </a:ext>
                </a:extLst>
              </a:tr>
              <a:tr h="2462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</a:p>
                  </a:txBody>
                  <a:tcPr marL="7140" marR="7140" marT="7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140" marR="7140" marT="7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918467"/>
                  </a:ext>
                </a:extLst>
              </a:tr>
              <a:tr h="2462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4261" marR="7140" marT="714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140" marR="7140" marT="714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533705"/>
                  </a:ext>
                </a:extLst>
              </a:tr>
              <a:tr h="2462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Placed</a:t>
                      </a:r>
                    </a:p>
                  </a:txBody>
                  <a:tcPr marL="128523" marR="7140" marT="7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40" marR="7140" marT="7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389117"/>
                  </a:ext>
                </a:extLst>
              </a:tr>
              <a:tr h="2462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Placed</a:t>
                      </a:r>
                    </a:p>
                  </a:txBody>
                  <a:tcPr marL="128523" marR="7140" marT="7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140" marR="7140" marT="7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891993"/>
                  </a:ext>
                </a:extLst>
              </a:tr>
              <a:tr h="2462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4261" marR="7140" marT="7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140" marR="7140" marT="7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574329"/>
                  </a:ext>
                </a:extLst>
              </a:tr>
              <a:tr h="2462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Placed</a:t>
                      </a:r>
                    </a:p>
                  </a:txBody>
                  <a:tcPr marL="128523" marR="7140" marT="7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140" marR="7140" marT="7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724950"/>
                  </a:ext>
                </a:extLst>
              </a:tr>
              <a:tr h="2462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Placed</a:t>
                      </a:r>
                    </a:p>
                  </a:txBody>
                  <a:tcPr marL="128523" marR="7140" marT="7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40" marR="7140" marT="7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451846"/>
                  </a:ext>
                </a:extLst>
              </a:tr>
              <a:tr h="2462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Sci&amp;Tech</a:t>
                      </a:r>
                    </a:p>
                  </a:txBody>
                  <a:tcPr marL="7140" marR="7140" marT="7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140" marR="7140" marT="7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6845630"/>
                  </a:ext>
                </a:extLst>
              </a:tr>
              <a:tr h="2462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4261" marR="7140" marT="714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140" marR="7140" marT="714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766486"/>
                  </a:ext>
                </a:extLst>
              </a:tr>
              <a:tr h="2462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Placed</a:t>
                      </a:r>
                    </a:p>
                  </a:txBody>
                  <a:tcPr marL="128523" marR="7140" marT="7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140" marR="7140" marT="7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844415"/>
                  </a:ext>
                </a:extLst>
              </a:tr>
              <a:tr h="2462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Placed</a:t>
                      </a:r>
                    </a:p>
                  </a:txBody>
                  <a:tcPr marL="128523" marR="7140" marT="7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140" marR="7140" marT="7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253863"/>
                  </a:ext>
                </a:extLst>
              </a:tr>
              <a:tr h="2462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4261" marR="7140" marT="7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140" marR="7140" marT="7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980302"/>
                  </a:ext>
                </a:extLst>
              </a:tr>
              <a:tr h="2462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Placed</a:t>
                      </a:r>
                    </a:p>
                  </a:txBody>
                  <a:tcPr marL="128523" marR="7140" marT="7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140" marR="7140" marT="7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373344"/>
                  </a:ext>
                </a:extLst>
              </a:tr>
              <a:tr h="24620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Placed</a:t>
                      </a:r>
                    </a:p>
                  </a:txBody>
                  <a:tcPr marL="128523" marR="7140" marT="7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140" marR="7140" marT="71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55898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888921B-ACCB-4B4A-72AA-8B1DDBF045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0201792"/>
              </p:ext>
            </p:extLst>
          </p:nvPr>
        </p:nvGraphicFramePr>
        <p:xfrm>
          <a:off x="5219700" y="450848"/>
          <a:ext cx="6184900" cy="6192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4802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E8A1C-9643-FB7E-611E-85CF969F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Result analysis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86E009-D61A-F7BB-1074-37EFA775C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762674"/>
              </p:ext>
            </p:extLst>
          </p:nvPr>
        </p:nvGraphicFramePr>
        <p:xfrm>
          <a:off x="2368549" y="2373063"/>
          <a:ext cx="7454901" cy="3484040"/>
        </p:xfrm>
        <a:graphic>
          <a:graphicData uri="http://schemas.openxmlformats.org/drawingml/2006/table">
            <a:tbl>
              <a:tblPr/>
              <a:tblGrid>
                <a:gridCol w="2603500">
                  <a:extLst>
                    <a:ext uri="{9D8B030D-6E8A-4147-A177-3AD203B41FA5}">
                      <a16:colId xmlns:a16="http://schemas.microsoft.com/office/drawing/2014/main" val="3626489044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3013722542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320731843"/>
                    </a:ext>
                  </a:extLst>
                </a:gridCol>
              </a:tblGrid>
              <a:tr h="319618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</a:t>
                      </a:r>
                      <a:r>
                        <a:rPr lang="en-IN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ssc_p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Max. of ssc_p2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Min. of </a:t>
                      </a:r>
                      <a:r>
                        <a:rPr lang="en-IN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ssc_p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800164"/>
                  </a:ext>
                </a:extLst>
              </a:tr>
              <a:tr h="299433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67.30339535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929808"/>
                  </a:ext>
                </a:extLst>
              </a:tr>
              <a:tr h="299433"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486838"/>
                  </a:ext>
                </a:extLst>
              </a:tr>
              <a:tr h="319618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</a:t>
                      </a:r>
                      <a:r>
                        <a:rPr lang="en-IN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hsc_p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Max. of hsc_p2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Min. of hsc_p3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910886"/>
                  </a:ext>
                </a:extLst>
              </a:tr>
              <a:tr h="299433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66.33316279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790016"/>
                  </a:ext>
                </a:extLst>
              </a:tr>
              <a:tr h="299433"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354163"/>
                  </a:ext>
                </a:extLst>
              </a:tr>
              <a:tr h="319618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degree_p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Max. of degree_p2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Min. of degree_p3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625078"/>
                  </a:ext>
                </a:extLst>
              </a:tr>
              <a:tr h="299433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66.37018605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515871"/>
                  </a:ext>
                </a:extLst>
              </a:tr>
              <a:tr h="299433"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067158"/>
                  </a:ext>
                </a:extLst>
              </a:tr>
              <a:tr h="319618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</a:t>
                      </a:r>
                      <a:r>
                        <a:rPr lang="en-IN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mba_p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Max. of mba_p2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Min. of mba_p3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056360"/>
                  </a:ext>
                </a:extLst>
              </a:tr>
              <a:tr h="319618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62.27818605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509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3471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93A7-8BD1-BEA6-A74E-FD9C6E76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WORK EXPERIENCE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11BEC1-BC83-54BC-A9BF-D6F0C1B2A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459915"/>
              </p:ext>
            </p:extLst>
          </p:nvPr>
        </p:nvGraphicFramePr>
        <p:xfrm>
          <a:off x="1594047" y="2307024"/>
          <a:ext cx="2735658" cy="1475211"/>
        </p:xfrm>
        <a:graphic>
          <a:graphicData uri="http://schemas.openxmlformats.org/drawingml/2006/table">
            <a:tbl>
              <a:tblPr/>
              <a:tblGrid>
                <a:gridCol w="1241845">
                  <a:extLst>
                    <a:ext uri="{9D8B030D-6E8A-4147-A177-3AD203B41FA5}">
                      <a16:colId xmlns:a16="http://schemas.microsoft.com/office/drawing/2014/main" val="3753463720"/>
                    </a:ext>
                  </a:extLst>
                </a:gridCol>
                <a:gridCol w="1493813">
                  <a:extLst>
                    <a:ext uri="{9D8B030D-6E8A-4147-A177-3AD203B41FA5}">
                      <a16:colId xmlns:a16="http://schemas.microsoft.com/office/drawing/2014/main" val="4011005481"/>
                    </a:ext>
                  </a:extLst>
                </a:gridCol>
              </a:tblGrid>
              <a:tr h="45852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</a:t>
                      </a:r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workex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29450"/>
                  </a:ext>
                </a:extLst>
              </a:tr>
              <a:tr h="45852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098869"/>
                  </a:ext>
                </a:extLst>
              </a:tr>
              <a:tr h="45852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44549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F855D6-0584-C0F6-E071-24B8BB5DD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301645"/>
              </p:ext>
            </p:extLst>
          </p:nvPr>
        </p:nvGraphicFramePr>
        <p:xfrm>
          <a:off x="1620442" y="3923000"/>
          <a:ext cx="3205558" cy="1986915"/>
        </p:xfrm>
        <a:graphic>
          <a:graphicData uri="http://schemas.openxmlformats.org/drawingml/2006/table">
            <a:tbl>
              <a:tblPr/>
              <a:tblGrid>
                <a:gridCol w="1521626">
                  <a:extLst>
                    <a:ext uri="{9D8B030D-6E8A-4147-A177-3AD203B41FA5}">
                      <a16:colId xmlns:a16="http://schemas.microsoft.com/office/drawing/2014/main" val="3529714500"/>
                    </a:ext>
                  </a:extLst>
                </a:gridCol>
                <a:gridCol w="1683932">
                  <a:extLst>
                    <a:ext uri="{9D8B030D-6E8A-4147-A177-3AD203B41FA5}">
                      <a16:colId xmlns:a16="http://schemas.microsoft.com/office/drawing/2014/main" val="3667459478"/>
                    </a:ext>
                  </a:extLst>
                </a:gridCol>
              </a:tblGrid>
              <a:tr h="28321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workex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301886"/>
                  </a:ext>
                </a:extLst>
              </a:tr>
              <a:tr h="28321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387427"/>
                  </a:ext>
                </a:extLst>
              </a:tr>
              <a:tr h="28321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Placed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210508"/>
                  </a:ext>
                </a:extLst>
              </a:tr>
              <a:tr h="28321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Placed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951075"/>
                  </a:ext>
                </a:extLst>
              </a:tr>
              <a:tr h="28321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041655"/>
                  </a:ext>
                </a:extLst>
              </a:tr>
              <a:tr h="28321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Placed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091944"/>
                  </a:ext>
                </a:extLst>
              </a:tr>
              <a:tr h="28321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Placed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415519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3FA9A5D-9CBF-1EDA-75F5-7794809AD3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0904257"/>
              </p:ext>
            </p:extLst>
          </p:nvPr>
        </p:nvGraphicFramePr>
        <p:xfrm>
          <a:off x="5413717" y="2410635"/>
          <a:ext cx="5530948" cy="3214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9317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8B59B-5893-D018-9342-701B3D04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specialisation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DC6AAD8-9493-D080-6C6B-98BBB8BFF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505487"/>
              </p:ext>
            </p:extLst>
          </p:nvPr>
        </p:nvGraphicFramePr>
        <p:xfrm>
          <a:off x="1620442" y="2701131"/>
          <a:ext cx="3307158" cy="1852355"/>
        </p:xfrm>
        <a:graphic>
          <a:graphicData uri="http://schemas.openxmlformats.org/drawingml/2006/table">
            <a:tbl>
              <a:tblPr/>
              <a:tblGrid>
                <a:gridCol w="1252093">
                  <a:extLst>
                    <a:ext uri="{9D8B030D-6E8A-4147-A177-3AD203B41FA5}">
                      <a16:colId xmlns:a16="http://schemas.microsoft.com/office/drawing/2014/main" val="2895366421"/>
                    </a:ext>
                  </a:extLst>
                </a:gridCol>
                <a:gridCol w="2055065">
                  <a:extLst>
                    <a:ext uri="{9D8B030D-6E8A-4147-A177-3AD203B41FA5}">
                      <a16:colId xmlns:a16="http://schemas.microsoft.com/office/drawing/2014/main" val="4001540323"/>
                    </a:ext>
                  </a:extLst>
                </a:gridCol>
              </a:tblGrid>
              <a:tr h="61661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specialisation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770458"/>
                  </a:ext>
                </a:extLst>
              </a:tr>
              <a:tr h="61661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Mkt&amp;Fin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085656"/>
                  </a:ext>
                </a:extLst>
              </a:tr>
              <a:tr h="61661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Mkt&amp;HR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603767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FA008AA-E190-96C6-437C-E8BCF34E3A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1773563"/>
              </p:ext>
            </p:extLst>
          </p:nvPr>
        </p:nvGraphicFramePr>
        <p:xfrm>
          <a:off x="5872162" y="2307023"/>
          <a:ext cx="4861487" cy="3317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5402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12DA0-50C9-807D-6C50-EC80EDCA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SALARY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F62C676-F621-C616-8C01-C517316AE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835259"/>
              </p:ext>
            </p:extLst>
          </p:nvPr>
        </p:nvGraphicFramePr>
        <p:xfrm>
          <a:off x="1780167" y="2307024"/>
          <a:ext cx="8817786" cy="1354131"/>
        </p:xfrm>
        <a:graphic>
          <a:graphicData uri="http://schemas.openxmlformats.org/drawingml/2006/table">
            <a:tbl>
              <a:tblPr/>
              <a:tblGrid>
                <a:gridCol w="2372036">
                  <a:extLst>
                    <a:ext uri="{9D8B030D-6E8A-4147-A177-3AD203B41FA5}">
                      <a16:colId xmlns:a16="http://schemas.microsoft.com/office/drawing/2014/main" val="4270245896"/>
                    </a:ext>
                  </a:extLst>
                </a:gridCol>
                <a:gridCol w="3893232">
                  <a:extLst>
                    <a:ext uri="{9D8B030D-6E8A-4147-A177-3AD203B41FA5}">
                      <a16:colId xmlns:a16="http://schemas.microsoft.com/office/drawing/2014/main" val="1192168892"/>
                    </a:ext>
                  </a:extLst>
                </a:gridCol>
                <a:gridCol w="2552518">
                  <a:extLst>
                    <a:ext uri="{9D8B030D-6E8A-4147-A177-3AD203B41FA5}">
                      <a16:colId xmlns:a16="http://schemas.microsoft.com/office/drawing/2014/main" val="1696804327"/>
                    </a:ext>
                  </a:extLst>
                </a:gridCol>
              </a:tblGrid>
              <a:tr h="815927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salary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Max. of salary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Min. of salary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596914"/>
                  </a:ext>
                </a:extLst>
              </a:tr>
              <a:tr h="538204"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288655.4054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192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333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3306A8-8049-DE93-776A-B10A018A3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244" y="2781300"/>
            <a:ext cx="8977511" cy="1295399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>
            <a:normAutofit fontScale="90000"/>
          </a:bodyPr>
          <a:lstStyle/>
          <a:p>
            <a:pPr algn="ctr"/>
            <a:r>
              <a:rPr lang="en-IN" sz="8000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reflection blurRad="6350" stA="55000" endA="50" endPos="85000" dist="29997" dir="5400000" sy="-10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3071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B9D7F851-00E2-BF89-DDFE-A680487885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41" r="38292"/>
          <a:stretch/>
        </p:blipFill>
        <p:spPr>
          <a:xfrm>
            <a:off x="7543800" y="10"/>
            <a:ext cx="4648202" cy="6857990"/>
          </a:xfrm>
          <a:prstGeom prst="rect">
            <a:avLst/>
          </a:prstGeom>
          <a:noFill/>
        </p:spPr>
      </p:pic>
      <p:sp useBgFill="1">
        <p:nvSpPr>
          <p:cNvPr id="27" name="Title 1">
            <a:extLst>
              <a:ext uri="{FF2B5EF4-FFF2-40B4-BE49-F238E27FC236}">
                <a16:creationId xmlns:a16="http://schemas.microsoft.com/office/drawing/2014/main" id="{C3593A3F-E735-77A3-8300-AE62B0AFB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044" y="293687"/>
            <a:ext cx="4662104" cy="1828800"/>
          </a:xfrm>
        </p:spPr>
        <p:txBody>
          <a:bodyPr tIns="182880" bIns="182880" anchor="b">
            <a:normAutofit/>
          </a:bodyPr>
          <a:lstStyle/>
          <a:p>
            <a:r>
              <a:rPr lang="en-US" dirty="0"/>
              <a:t>GENERAL INFORMATION </a:t>
            </a:r>
          </a:p>
        </p:txBody>
      </p:sp>
      <p:sp useBgFill="1">
        <p:nvSpPr>
          <p:cNvPr id="28" name="Subtitle 2">
            <a:extLst>
              <a:ext uri="{FF2B5EF4-FFF2-40B4-BE49-F238E27FC236}">
                <a16:creationId xmlns:a16="http://schemas.microsoft.com/office/drawing/2014/main" id="{8C9CBC84-F0D5-F7BE-6145-63C8057F4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973" y="2598736"/>
            <a:ext cx="6373916" cy="1828800"/>
          </a:xfrm>
        </p:spPr>
        <p:txBody>
          <a:bodyPr anchor="t">
            <a:no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THIS DATA SET HAS 15 COLUMNS AND 215 ROWS.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THIS DATA SET HAS NO NULL VALUE 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 COLLUMNS ARE: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'sl_no', 'gender', 'ssc_p', 'ssc_b', 'hsc_p', 'hsc_b', 'hsc_s','degree_p', 'degree_t', 'workex', 'etest_p', 'specialisation', 'mba_p', 'status', 'salary’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9FCB5473-B2AC-50FF-ADE7-8D84E711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3E1AE07-A6CC-4CE8-B5AE-2BA60D53944B}" type="datetime1">
              <a:rPr lang="en-US" smtClean="0"/>
              <a:pPr>
                <a:spcAft>
                  <a:spcPts val="600"/>
                </a:spcAft>
              </a:pPr>
              <a:t>12/21/2023</a:t>
            </a:fld>
            <a:endParaRPr lang="en-US" dirty="0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021D83DD-E689-972A-3282-553D133A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0112CAD7-DB87-EDC8-F4EF-714A76AD3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148D15-E19B-45B0-FD37-C49CCBAF6B2A}"/>
              </a:ext>
            </a:extLst>
          </p:cNvPr>
          <p:cNvSpPr txBox="1"/>
          <p:nvPr/>
        </p:nvSpPr>
        <p:spPr>
          <a:xfrm>
            <a:off x="7749540" y="973979"/>
            <a:ext cx="2085485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Data columns (total 15 columns):</a:t>
            </a:r>
          </a:p>
          <a:p>
            <a:r>
              <a:rPr lang="en-IN" sz="20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 #   Column          Non-Null Count  Dtype  </a:t>
            </a:r>
          </a:p>
          <a:p>
            <a:r>
              <a:rPr lang="en-IN" sz="20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---  ------          --------------  -----  </a:t>
            </a:r>
          </a:p>
          <a:p>
            <a:r>
              <a:rPr lang="en-IN" sz="20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 0   sl_no           215 non-null    int64  </a:t>
            </a:r>
          </a:p>
          <a:p>
            <a:r>
              <a:rPr lang="en-IN" sz="20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 1   gender          215 non-null    object </a:t>
            </a:r>
          </a:p>
          <a:p>
            <a:r>
              <a:rPr lang="en-IN" sz="20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 2   ssc_p           215 non-null    float64</a:t>
            </a:r>
          </a:p>
          <a:p>
            <a:r>
              <a:rPr lang="en-IN" sz="20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 3   ssc_b           215 non-null    object </a:t>
            </a:r>
          </a:p>
          <a:p>
            <a:r>
              <a:rPr lang="en-IN" sz="20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 4   hsc_p           215 non-null    float64</a:t>
            </a:r>
          </a:p>
          <a:p>
            <a:r>
              <a:rPr lang="en-IN" sz="20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 5   hsc_b           215 non-null    object </a:t>
            </a:r>
          </a:p>
          <a:p>
            <a:r>
              <a:rPr lang="en-IN" sz="20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 6   hsc_s           215 non-null    object </a:t>
            </a:r>
          </a:p>
          <a:p>
            <a:r>
              <a:rPr lang="en-IN" sz="20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 7   degree_p        215 non-null    float64</a:t>
            </a:r>
          </a:p>
          <a:p>
            <a:r>
              <a:rPr lang="en-IN" sz="20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 8   degree_t        215 non-null    object </a:t>
            </a:r>
          </a:p>
          <a:p>
            <a:r>
              <a:rPr lang="en-IN" sz="20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 9   workex          215 non-null    object </a:t>
            </a:r>
          </a:p>
          <a:p>
            <a:r>
              <a:rPr lang="en-IN" sz="20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 10  etest_p         215 non-null    float64</a:t>
            </a:r>
          </a:p>
          <a:p>
            <a:r>
              <a:rPr lang="en-IN" sz="20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 11  specialisation  215 non-null    object </a:t>
            </a:r>
          </a:p>
          <a:p>
            <a:r>
              <a:rPr lang="en-IN" sz="20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 12  mba_p           215 non-null    float64</a:t>
            </a:r>
          </a:p>
          <a:p>
            <a:r>
              <a:rPr lang="en-IN" sz="20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 13  status          215 non-null    object </a:t>
            </a:r>
          </a:p>
          <a:p>
            <a:r>
              <a:rPr lang="en-IN" sz="20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 14  salary          148 non-null    float64</a:t>
            </a:r>
          </a:p>
        </p:txBody>
      </p:sp>
    </p:spTree>
    <p:extLst>
      <p:ext uri="{BB962C8B-B14F-4D97-AF65-F5344CB8AC3E}">
        <p14:creationId xmlns:p14="http://schemas.microsoft.com/office/powerpoint/2010/main" val="1439674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7950E7-0DC3-1EB0-FF18-EDD03DE23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Plcement Status &amp; gender </a:t>
            </a:r>
            <a:br>
              <a:rPr lang="en-IN" dirty="0"/>
            </a:b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81509-094D-FADA-3A42-9AFD04316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617" y="1193800"/>
            <a:ext cx="4449412" cy="1273180"/>
          </a:xfrm>
        </p:spPr>
        <p:txBody>
          <a:bodyPr>
            <a:noAutofit/>
          </a:bodyPr>
          <a:lstStyle/>
          <a:p>
            <a:pPr algn="ctr"/>
            <a:r>
              <a:rPr lang="en-GB" sz="2000" b="1" dirty="0"/>
              <a:t>status</a:t>
            </a:r>
          </a:p>
          <a:p>
            <a:pPr algn="ctr"/>
            <a:r>
              <a:rPr lang="en-GB" sz="2000" b="1" dirty="0"/>
              <a:t>Not Placed     67</a:t>
            </a:r>
          </a:p>
          <a:p>
            <a:pPr algn="ctr"/>
            <a:r>
              <a:rPr lang="en-GB" sz="2000" b="1" dirty="0"/>
              <a:t>Placed	148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A46926-D2F7-ADF0-BFB9-DC806FDF9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193800"/>
            <a:ext cx="4599588" cy="127318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IN" b="1" dirty="0"/>
              <a:t>Gender </a:t>
            </a:r>
          </a:p>
          <a:p>
            <a:pPr algn="ctr"/>
            <a:r>
              <a:rPr lang="en-IN" b="1" dirty="0"/>
              <a:t>Female	76</a:t>
            </a:r>
          </a:p>
          <a:p>
            <a:pPr algn="ctr"/>
            <a:r>
              <a:rPr lang="en-IN" b="1" dirty="0"/>
              <a:t>Male	139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73D6A63C-973D-5E6B-86DD-C0AAF247F23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30599756"/>
              </p:ext>
            </p:extLst>
          </p:nvPr>
        </p:nvGraphicFramePr>
        <p:xfrm>
          <a:off x="6497638" y="2776538"/>
          <a:ext cx="4598987" cy="3278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4C50B164-AC62-6C9A-71B0-59E848BEF6F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67886165"/>
              </p:ext>
            </p:extLst>
          </p:nvPr>
        </p:nvGraphicFramePr>
        <p:xfrm>
          <a:off x="1017588" y="2776538"/>
          <a:ext cx="4598987" cy="3278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00994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7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7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5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charRg st="25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Graphic spid="16" grpId="0">
        <p:bldAsOne/>
      </p:bldGraphic>
      <p:bldGraphic spid="1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C4AE-3668-496E-762C-4C06ADC99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687" y="1296987"/>
            <a:ext cx="4940301" cy="4328225"/>
          </a:xfrm>
        </p:spPr>
        <p:txBody>
          <a:bodyPr>
            <a:normAutofit fontScale="90000"/>
          </a:bodyPr>
          <a:lstStyle/>
          <a:p>
            <a:r>
              <a:rPr lang="en-GB" dirty="0"/>
              <a:t>Count of status on gender  </a:t>
            </a:r>
            <a:br>
              <a:rPr lang="en-GB" dirty="0"/>
            </a:br>
            <a:r>
              <a:rPr lang="en-GB" dirty="0">
                <a:latin typeface="+mn-lt"/>
              </a:rPr>
              <a:t>Not Placed	67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			F	28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			M	39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Placed	148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			F	48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			M	100</a:t>
            </a:r>
            <a:br>
              <a:rPr lang="en-GB" dirty="0">
                <a:latin typeface="+mn-lt"/>
              </a:rPr>
            </a:br>
            <a:endParaRPr lang="en-IN" dirty="0">
              <a:latin typeface="+mn-lt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7F1192-D92E-542C-5D72-1DA353CB26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892120"/>
              </p:ext>
            </p:extLst>
          </p:nvPr>
        </p:nvGraphicFramePr>
        <p:xfrm>
          <a:off x="6122988" y="1233488"/>
          <a:ext cx="4913312" cy="4327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9878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2E821-4061-B7F7-C3E2-B6E829AC2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044" y="2743199"/>
            <a:ext cx="3355901" cy="1828800"/>
          </a:xfrm>
        </p:spPr>
        <p:txBody>
          <a:bodyPr anchor="b">
            <a:normAutofit/>
          </a:bodyPr>
          <a:lstStyle/>
          <a:p>
            <a:r>
              <a:rPr lang="en-GB" sz="3000" dirty="0"/>
              <a:t>ssc_b</a:t>
            </a:r>
            <a:br>
              <a:rPr lang="en-GB" sz="3000" dirty="0"/>
            </a:br>
            <a:r>
              <a:rPr lang="en-GB" sz="3000" dirty="0"/>
              <a:t>Central    116</a:t>
            </a:r>
            <a:br>
              <a:rPr lang="en-GB" sz="3000" dirty="0"/>
            </a:br>
            <a:r>
              <a:rPr lang="en-GB" sz="3000" dirty="0"/>
              <a:t>Others      99</a:t>
            </a:r>
            <a:endParaRPr lang="en-IN" sz="3000" dirty="0"/>
          </a:p>
        </p:txBody>
      </p:sp>
      <p:pic>
        <p:nvPicPr>
          <p:cNvPr id="8197" name="Picture 5">
            <a:extLst>
              <a:ext uri="{FF2B5EF4-FFF2-40B4-BE49-F238E27FC236}">
                <a16:creationId xmlns:a16="http://schemas.microsoft.com/office/drawing/2014/main" id="{CF5009A5-387D-DA5B-BA27-BBB81A14555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7460" y="1365292"/>
            <a:ext cx="4609450" cy="4127416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accent3"/>
            </a:outerShdw>
          </a:effectLst>
        </p:spPr>
      </p:pic>
      <p:sp>
        <p:nvSpPr>
          <p:cNvPr id="8211" name="Date Placeholder 3">
            <a:extLst>
              <a:ext uri="{FF2B5EF4-FFF2-40B4-BE49-F238E27FC236}">
                <a16:creationId xmlns:a16="http://schemas.microsoft.com/office/drawing/2014/main" id="{86EB3901-53C6-2F86-AB1B-8B105353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9B20D4E-EA3E-41A6-BD59-54D78BA30266}" type="datetime1">
              <a:rPr lang="en-US" smtClean="0"/>
              <a:pPr>
                <a:spcAft>
                  <a:spcPts val="600"/>
                </a:spcAft>
              </a:pPr>
              <a:t>12/21/2023</a:t>
            </a:fld>
            <a:endParaRPr lang="en-US" dirty="0"/>
          </a:p>
        </p:txBody>
      </p:sp>
      <p:sp>
        <p:nvSpPr>
          <p:cNvPr id="8212" name="Footer Placeholder 4">
            <a:extLst>
              <a:ext uri="{FF2B5EF4-FFF2-40B4-BE49-F238E27FC236}">
                <a16:creationId xmlns:a16="http://schemas.microsoft.com/office/drawing/2014/main" id="{22AAAFF2-72FA-E450-DFB2-9E76164A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8213" name="Slide Number Placeholder 5">
            <a:extLst>
              <a:ext uri="{FF2B5EF4-FFF2-40B4-BE49-F238E27FC236}">
                <a16:creationId xmlns:a16="http://schemas.microsoft.com/office/drawing/2014/main" id="{EF4883EF-396E-8A71-8D20-6054ED84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51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4DFA8-1F57-9ED7-9121-FE29F994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400" y="1117601"/>
            <a:ext cx="4800601" cy="4635500"/>
          </a:xfrm>
        </p:spPr>
        <p:txBody>
          <a:bodyPr>
            <a:noAutofit/>
          </a:bodyPr>
          <a:lstStyle/>
          <a:p>
            <a:r>
              <a:rPr lang="en-GB" sz="1600" dirty="0"/>
              <a:t>Count of ssc_b on gender and place status</a:t>
            </a:r>
            <a:br>
              <a:rPr lang="en-GB" sz="1600" dirty="0">
                <a:latin typeface="+mn-lt"/>
              </a:rPr>
            </a:br>
            <a:r>
              <a:rPr lang="en-GB" sz="1600" dirty="0">
                <a:latin typeface="+mn-lt"/>
              </a:rPr>
              <a:t>Central	116</a:t>
            </a:r>
            <a:br>
              <a:rPr lang="en-GB" sz="1600" dirty="0">
                <a:latin typeface="+mn-lt"/>
              </a:rPr>
            </a:br>
            <a:r>
              <a:rPr lang="en-GB" sz="1600" dirty="0">
                <a:latin typeface="+mn-lt"/>
              </a:rPr>
              <a:t>	F	42</a:t>
            </a:r>
            <a:br>
              <a:rPr lang="en-GB" sz="1600" dirty="0">
                <a:latin typeface="+mn-lt"/>
              </a:rPr>
            </a:br>
            <a:r>
              <a:rPr lang="en-GB" sz="1600" dirty="0">
                <a:latin typeface="+mn-lt"/>
              </a:rPr>
              <a:t>		Not Placed	17</a:t>
            </a:r>
            <a:br>
              <a:rPr lang="en-GB" sz="1600" dirty="0">
                <a:latin typeface="+mn-lt"/>
              </a:rPr>
            </a:br>
            <a:r>
              <a:rPr lang="en-GB" sz="1600" dirty="0">
                <a:latin typeface="+mn-lt"/>
              </a:rPr>
              <a:t>		Placed	25</a:t>
            </a:r>
            <a:br>
              <a:rPr lang="en-GB" sz="1600" dirty="0">
                <a:latin typeface="+mn-lt"/>
              </a:rPr>
            </a:br>
            <a:r>
              <a:rPr lang="en-GB" sz="1600" dirty="0">
                <a:latin typeface="+mn-lt"/>
              </a:rPr>
              <a:t>	M	74</a:t>
            </a:r>
            <a:br>
              <a:rPr lang="en-GB" sz="1600" dirty="0">
                <a:latin typeface="+mn-lt"/>
              </a:rPr>
            </a:br>
            <a:r>
              <a:rPr lang="en-GB" sz="1600" dirty="0">
                <a:latin typeface="+mn-lt"/>
              </a:rPr>
              <a:t>		Not Placed	21</a:t>
            </a:r>
            <a:br>
              <a:rPr lang="en-GB" sz="1600" dirty="0">
                <a:latin typeface="+mn-lt"/>
              </a:rPr>
            </a:br>
            <a:r>
              <a:rPr lang="en-GB" sz="1600" dirty="0">
                <a:latin typeface="+mn-lt"/>
              </a:rPr>
              <a:t>		Placed	53</a:t>
            </a:r>
            <a:br>
              <a:rPr lang="en-GB" sz="1600" dirty="0">
                <a:latin typeface="+mn-lt"/>
              </a:rPr>
            </a:br>
            <a:r>
              <a:rPr lang="en-GB" sz="1600" dirty="0">
                <a:latin typeface="+mn-lt"/>
              </a:rPr>
              <a:t>Others	99</a:t>
            </a:r>
            <a:br>
              <a:rPr lang="en-GB" sz="1600" dirty="0">
                <a:latin typeface="+mn-lt"/>
              </a:rPr>
            </a:br>
            <a:r>
              <a:rPr lang="en-GB" sz="1600" dirty="0">
                <a:latin typeface="+mn-lt"/>
              </a:rPr>
              <a:t>	F	34</a:t>
            </a:r>
            <a:br>
              <a:rPr lang="en-GB" sz="1600" dirty="0">
                <a:latin typeface="+mn-lt"/>
              </a:rPr>
            </a:br>
            <a:r>
              <a:rPr lang="en-GB" sz="1600" dirty="0">
                <a:latin typeface="+mn-lt"/>
              </a:rPr>
              <a:t>		Not Placed	11</a:t>
            </a:r>
            <a:br>
              <a:rPr lang="en-GB" sz="1600" dirty="0">
                <a:latin typeface="+mn-lt"/>
              </a:rPr>
            </a:br>
            <a:r>
              <a:rPr lang="en-GB" sz="1600" dirty="0">
                <a:latin typeface="+mn-lt"/>
              </a:rPr>
              <a:t>		Placed	23</a:t>
            </a:r>
            <a:br>
              <a:rPr lang="en-GB" sz="1600" dirty="0">
                <a:latin typeface="+mn-lt"/>
              </a:rPr>
            </a:br>
            <a:r>
              <a:rPr lang="en-GB" sz="1600" dirty="0">
                <a:latin typeface="+mn-lt"/>
              </a:rPr>
              <a:t>	M	65</a:t>
            </a:r>
            <a:br>
              <a:rPr lang="en-GB" sz="1600" dirty="0">
                <a:latin typeface="+mn-lt"/>
              </a:rPr>
            </a:br>
            <a:r>
              <a:rPr lang="en-GB" sz="1600" dirty="0">
                <a:latin typeface="+mn-lt"/>
              </a:rPr>
              <a:t>		Not Placed	18</a:t>
            </a:r>
            <a:br>
              <a:rPr lang="en-GB" sz="1600" dirty="0">
                <a:latin typeface="+mn-lt"/>
              </a:rPr>
            </a:br>
            <a:r>
              <a:rPr lang="en-GB" sz="1600" dirty="0">
                <a:latin typeface="+mn-lt"/>
              </a:rPr>
              <a:t>		Placed	47</a:t>
            </a:r>
            <a:endParaRPr lang="en-IN" sz="1600" dirty="0">
              <a:latin typeface="+mn-lt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13A3730-E7CD-D27E-8F91-AF0ED15022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247139"/>
              </p:ext>
            </p:extLst>
          </p:nvPr>
        </p:nvGraphicFramePr>
        <p:xfrm>
          <a:off x="5651500" y="1104899"/>
          <a:ext cx="5245100" cy="4635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6102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9A1F-2A73-04BA-BE1A-9CD83871A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597225"/>
            <a:ext cx="3997036" cy="2410804"/>
          </a:xfrm>
        </p:spPr>
        <p:txBody>
          <a:bodyPr anchor="ctr">
            <a:normAutofit/>
          </a:bodyPr>
          <a:lstStyle/>
          <a:p>
            <a:r>
              <a:rPr lang="en-GB" dirty="0" err="1"/>
              <a:t>hsc_b</a:t>
            </a:r>
            <a:br>
              <a:rPr lang="en-GB" dirty="0"/>
            </a:br>
            <a:r>
              <a:rPr lang="en-GB" dirty="0"/>
              <a:t>Others     131</a:t>
            </a:r>
            <a:br>
              <a:rPr lang="en-GB" dirty="0"/>
            </a:br>
            <a:r>
              <a:rPr lang="en-GB" dirty="0"/>
              <a:t>Central     84</a:t>
            </a:r>
            <a:endParaRPr lang="en-IN" dirty="0"/>
          </a:p>
        </p:txBody>
      </p:sp>
      <p:pic>
        <p:nvPicPr>
          <p:cNvPr id="9221" name="Picture 5">
            <a:extLst>
              <a:ext uri="{FF2B5EF4-FFF2-40B4-BE49-F238E27FC236}">
                <a16:creationId xmlns:a16="http://schemas.microsoft.com/office/drawing/2014/main" id="{9548457F-6015-B257-0250-DF56F16910C8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8006" y="1680964"/>
            <a:ext cx="3987147" cy="357019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8" name="Date Placeholder 9">
            <a:extLst>
              <a:ext uri="{FF2B5EF4-FFF2-40B4-BE49-F238E27FC236}">
                <a16:creationId xmlns:a16="http://schemas.microsoft.com/office/drawing/2014/main" id="{82DEB276-8311-D167-F4A6-6AEF7829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46B33A0-D651-42CF-A758-EF0190F84F4B}" type="datetime1">
              <a:rPr lang="en-US" smtClean="0"/>
              <a:pPr>
                <a:spcAft>
                  <a:spcPts val="600"/>
                </a:spcAft>
              </a:pPr>
              <a:t>12/21/2023</a:t>
            </a:fld>
            <a:endParaRPr lang="en-US" dirty="0"/>
          </a:p>
        </p:txBody>
      </p:sp>
      <p:sp>
        <p:nvSpPr>
          <p:cNvPr id="9230" name="Footer Placeholder 10">
            <a:extLst>
              <a:ext uri="{FF2B5EF4-FFF2-40B4-BE49-F238E27FC236}">
                <a16:creationId xmlns:a16="http://schemas.microsoft.com/office/drawing/2014/main" id="{A951C292-0895-FBAE-FACD-6218C51C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9232" name="Slide Number Placeholder 11">
            <a:extLst>
              <a:ext uri="{FF2B5EF4-FFF2-40B4-BE49-F238E27FC236}">
                <a16:creationId xmlns:a16="http://schemas.microsoft.com/office/drawing/2014/main" id="{431ADC51-CCC5-C549-E32C-8D4B995D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55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Title 1">
            <a:extLst>
              <a:ext uri="{FF2B5EF4-FFF2-40B4-BE49-F238E27FC236}">
                <a16:creationId xmlns:a16="http://schemas.microsoft.com/office/drawing/2014/main" id="{C3593A3F-E735-77A3-8300-AE62B0AFB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0868" y="1592239"/>
            <a:ext cx="4417226" cy="2852761"/>
          </a:xfrm>
        </p:spPr>
        <p:txBody>
          <a:bodyPr lIns="91440" tIns="91440" rIns="91440" bIns="91440" anchor="ctr">
            <a:normAutofit/>
          </a:bodyPr>
          <a:lstStyle/>
          <a:p>
            <a:r>
              <a:rPr lang="en-US" dirty="0" err="1"/>
              <a:t>hsc_s</a:t>
            </a:r>
            <a:br>
              <a:rPr lang="en-US" dirty="0"/>
            </a:br>
            <a:r>
              <a:rPr lang="en-US" dirty="0"/>
              <a:t>Commerce    113</a:t>
            </a:r>
            <a:br>
              <a:rPr lang="en-US" dirty="0"/>
            </a:br>
            <a:r>
              <a:rPr lang="en-US" dirty="0"/>
              <a:t>Science      91</a:t>
            </a:r>
            <a:br>
              <a:rPr lang="en-US" dirty="0"/>
            </a:br>
            <a:r>
              <a:rPr lang="en-US" dirty="0"/>
              <a:t>Arts         11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6D5FB39-9B6B-5ED1-3B52-42953BE95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997" y="1592238"/>
            <a:ext cx="3877634" cy="3880093"/>
          </a:xfrm>
          <a:prstGeom prst="rect">
            <a:avLst/>
          </a:prstGeom>
        </p:spPr>
      </p:pic>
      <p:sp>
        <p:nvSpPr>
          <p:cNvPr id="22" name="Date Placeholder 14">
            <a:extLst>
              <a:ext uri="{FF2B5EF4-FFF2-40B4-BE49-F238E27FC236}">
                <a16:creationId xmlns:a16="http://schemas.microsoft.com/office/drawing/2014/main" id="{673D1B81-B8EF-347D-3624-BE8AC8BA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A783C27-C117-4975-86A6-10B4AF5646F0}" type="datetime1">
              <a:rPr lang="en-US" smtClean="0"/>
              <a:pPr>
                <a:spcAft>
                  <a:spcPts val="600"/>
                </a:spcAft>
              </a:pPr>
              <a:t>12/21/2023</a:t>
            </a:fld>
            <a:endParaRPr lang="en-US"/>
          </a:p>
        </p:txBody>
      </p:sp>
      <p:sp>
        <p:nvSpPr>
          <p:cNvPr id="24" name="Footer Placeholder 15">
            <a:extLst>
              <a:ext uri="{FF2B5EF4-FFF2-40B4-BE49-F238E27FC236}">
                <a16:creationId xmlns:a16="http://schemas.microsoft.com/office/drawing/2014/main" id="{718CA18C-7C63-A380-1EBD-94242A37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26" name="Slide Number Placeholder 16">
            <a:extLst>
              <a:ext uri="{FF2B5EF4-FFF2-40B4-BE49-F238E27FC236}">
                <a16:creationId xmlns:a16="http://schemas.microsoft.com/office/drawing/2014/main" id="{E8226B91-0A80-0B15-7F9A-8B178074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3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5793FDA-5A10-F83A-4597-F39EA8304B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0717033"/>
              </p:ext>
            </p:extLst>
          </p:nvPr>
        </p:nvGraphicFramePr>
        <p:xfrm>
          <a:off x="6096000" y="825498"/>
          <a:ext cx="4978400" cy="5029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AA64E79-A65E-1D93-0435-F8E3A61BB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271347"/>
              </p:ext>
            </p:extLst>
          </p:nvPr>
        </p:nvGraphicFramePr>
        <p:xfrm>
          <a:off x="750094" y="825498"/>
          <a:ext cx="4978400" cy="5629275"/>
        </p:xfrm>
        <a:graphic>
          <a:graphicData uri="http://schemas.openxmlformats.org/drawingml/2006/table">
            <a:tbl>
              <a:tblPr/>
              <a:tblGrid>
                <a:gridCol w="2671715">
                  <a:extLst>
                    <a:ext uri="{9D8B030D-6E8A-4147-A177-3AD203B41FA5}">
                      <a16:colId xmlns:a16="http://schemas.microsoft.com/office/drawing/2014/main" val="3572650130"/>
                    </a:ext>
                  </a:extLst>
                </a:gridCol>
                <a:gridCol w="2306685">
                  <a:extLst>
                    <a:ext uri="{9D8B030D-6E8A-4147-A177-3AD203B41FA5}">
                      <a16:colId xmlns:a16="http://schemas.microsoft.com/office/drawing/2014/main" val="3831385413"/>
                    </a:ext>
                  </a:extLst>
                </a:gridCol>
              </a:tblGrid>
              <a:tr h="354753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Row Labels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Count of hsc_b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905719"/>
                  </a:ext>
                </a:extLst>
              </a:tr>
              <a:tr h="354753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Central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70948"/>
                  </a:ext>
                </a:extLst>
              </a:tr>
              <a:tr h="354753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681669"/>
                  </a:ext>
                </a:extLst>
              </a:tr>
              <a:tr h="354753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Not Placed</a:t>
                      </a:r>
                    </a:p>
                  </a:txBody>
                  <a:tcPr marL="171450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146948"/>
                  </a:ext>
                </a:extLst>
              </a:tr>
              <a:tr h="354753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Placed</a:t>
                      </a:r>
                    </a:p>
                  </a:txBody>
                  <a:tcPr marL="171450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777144"/>
                  </a:ext>
                </a:extLst>
              </a:tr>
              <a:tr h="354753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665322"/>
                  </a:ext>
                </a:extLst>
              </a:tr>
              <a:tr h="354753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Not Placed</a:t>
                      </a:r>
                    </a:p>
                  </a:txBody>
                  <a:tcPr marL="171450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049108"/>
                  </a:ext>
                </a:extLst>
              </a:tr>
              <a:tr h="354753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Placed</a:t>
                      </a:r>
                    </a:p>
                  </a:txBody>
                  <a:tcPr marL="171450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755840"/>
                  </a:ext>
                </a:extLst>
              </a:tr>
              <a:tr h="354753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404807"/>
                  </a:ext>
                </a:extLst>
              </a:tr>
              <a:tr h="354753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83354"/>
                  </a:ext>
                </a:extLst>
              </a:tr>
              <a:tr h="354753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Not Placed</a:t>
                      </a:r>
                    </a:p>
                  </a:txBody>
                  <a:tcPr marL="171450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574405"/>
                  </a:ext>
                </a:extLst>
              </a:tr>
              <a:tr h="354753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Placed</a:t>
                      </a:r>
                    </a:p>
                  </a:txBody>
                  <a:tcPr marL="171450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852134"/>
                  </a:ext>
                </a:extLst>
              </a:tr>
              <a:tr h="354753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183574"/>
                  </a:ext>
                </a:extLst>
              </a:tr>
              <a:tr h="354753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Not Placed</a:t>
                      </a:r>
                    </a:p>
                  </a:txBody>
                  <a:tcPr marL="171450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145001"/>
                  </a:ext>
                </a:extLst>
              </a:tr>
              <a:tr h="354753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Placed</a:t>
                      </a:r>
                    </a:p>
                  </a:txBody>
                  <a:tcPr marL="171450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896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34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theme/theme1.xml><?xml version="1.0" encoding="utf-8"?>
<a:theme xmlns:a="http://schemas.openxmlformats.org/drawingml/2006/main" name="LimelightVTI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612</TotalTime>
  <Words>711</Words>
  <Application>Microsoft Office PowerPoint</Application>
  <PresentationFormat>Widescreen</PresentationFormat>
  <Paragraphs>219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Trade Gothic Next Cond</vt:lpstr>
      <vt:lpstr>Trade Gothic Next Light</vt:lpstr>
      <vt:lpstr>LimelightVTI</vt:lpstr>
      <vt:lpstr>ANALYSIS DATA OF CAMPUS REQUIRMENT</vt:lpstr>
      <vt:lpstr>GENERAL INFORMATION </vt:lpstr>
      <vt:lpstr>Plcement Status &amp; gender  </vt:lpstr>
      <vt:lpstr>Count of status on gender   Not Placed 67    F 28    M 39 Placed 148    F 48    M 100 </vt:lpstr>
      <vt:lpstr>ssc_b Central    116 Others      99</vt:lpstr>
      <vt:lpstr>Count of ssc_b on gender and place status Central 116  F 42   Not Placed 17   Placed 25  M 74   Not Placed 21   Placed 53 Others 99  F 34   Not Placed 11   Placed 23  M 65   Not Placed 18   Placed 47</vt:lpstr>
      <vt:lpstr>hsc_b Others     131 Central     84</vt:lpstr>
      <vt:lpstr>hsc_s Commerce    113 Science      91 Arts         11</vt:lpstr>
      <vt:lpstr>PowerPoint Presentation</vt:lpstr>
      <vt:lpstr>PowerPoint Presentation</vt:lpstr>
      <vt:lpstr>degree_t Comm&amp;Mgmt 145 Sci&amp;Tech 59 Others 11 </vt:lpstr>
      <vt:lpstr>PowerPoint Presentation</vt:lpstr>
      <vt:lpstr>Result analysis</vt:lpstr>
      <vt:lpstr>WORK EXPERIENCE</vt:lpstr>
      <vt:lpstr>specialisation</vt:lpstr>
      <vt:lpstr>SALARY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DATA OF CAMPUS REQUIRMENT</dc:title>
  <dc:creator>Sayan Banerjee</dc:creator>
  <cp:lastModifiedBy>Sayan Banerjee</cp:lastModifiedBy>
  <cp:revision>3</cp:revision>
  <dcterms:created xsi:type="dcterms:W3CDTF">2023-12-20T08:54:21Z</dcterms:created>
  <dcterms:modified xsi:type="dcterms:W3CDTF">2023-12-21T17:05:43Z</dcterms:modified>
</cp:coreProperties>
</file>