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59" r:id="rId6"/>
    <p:sldId id="260" r:id="rId7"/>
    <p:sldId id="261"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2" autoAdjust="0"/>
    <p:restoredTop sz="94660"/>
  </p:normalViewPr>
  <p:slideViewPr>
    <p:cSldViewPr>
      <p:cViewPr varScale="1">
        <p:scale>
          <a:sx n="62" d="100"/>
          <a:sy n="62" d="100"/>
        </p:scale>
        <p:origin x="138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980CFB-C202-4801-A269-F8EA4B9661C7}"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190E-B104-4294-BBAE-8B3A097F3F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980CFB-C202-4801-A269-F8EA4B9661C7}"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190E-B104-4294-BBAE-8B3A097F3F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980CFB-C202-4801-A269-F8EA4B9661C7}"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190E-B104-4294-BBAE-8B3A097F3F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980CFB-C202-4801-A269-F8EA4B9661C7}"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190E-B104-4294-BBAE-8B3A097F3F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980CFB-C202-4801-A269-F8EA4B9661C7}"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190E-B104-4294-BBAE-8B3A097F3F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980CFB-C202-4801-A269-F8EA4B9661C7}"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190E-B104-4294-BBAE-8B3A097F3F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80CFB-C202-4801-A269-F8EA4B9661C7}" type="datetimeFigureOut">
              <a:rPr lang="en-US" smtClean="0"/>
              <a:pPr/>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84190E-B104-4294-BBAE-8B3A097F3F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980CFB-C202-4801-A269-F8EA4B9661C7}" type="datetimeFigureOut">
              <a:rPr lang="en-US" smtClean="0"/>
              <a:pPr/>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84190E-B104-4294-BBAE-8B3A097F3F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80CFB-C202-4801-A269-F8EA4B9661C7}" type="datetimeFigureOut">
              <a:rPr lang="en-US" smtClean="0"/>
              <a:pPr/>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84190E-B104-4294-BBAE-8B3A097F3F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980CFB-C202-4801-A269-F8EA4B9661C7}"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190E-B104-4294-BBAE-8B3A097F3F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980CFB-C202-4801-A269-F8EA4B9661C7}"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190E-B104-4294-BBAE-8B3A097F3F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80CFB-C202-4801-A269-F8EA4B9661C7}" type="datetimeFigureOut">
              <a:rPr lang="en-US" smtClean="0"/>
              <a:pPr/>
              <a:t>1/11/2021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4190E-B104-4294-BBAE-8B3A097F3F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Nostradamus</a:t>
            </a:r>
          </a:p>
        </p:txBody>
      </p:sp>
      <p:sp>
        <p:nvSpPr>
          <p:cNvPr id="3" name="Subtitle 2"/>
          <p:cNvSpPr>
            <a:spLocks noGrp="1"/>
          </p:cNvSpPr>
          <p:nvPr>
            <p:ph type="subTitle" idx="1"/>
          </p:nvPr>
        </p:nvSpPr>
        <p:spPr/>
        <p:txBody>
          <a:bodyPr/>
          <a:lstStyle/>
          <a:p>
            <a:r>
              <a:rPr lang="en-US" dirty="0"/>
              <a:t>A Framework to predict performance of ML models in Production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ML-QA Automation Framework</a:t>
            </a:r>
          </a:p>
        </p:txBody>
      </p:sp>
      <p:pic>
        <p:nvPicPr>
          <p:cNvPr id="5" name="Picture 4" descr="Blank Diagram (26).png"/>
          <p:cNvPicPr>
            <a:picLocks noChangeAspect="1"/>
          </p:cNvPicPr>
          <p:nvPr/>
        </p:nvPicPr>
        <p:blipFill>
          <a:blip r:embed="rId2"/>
          <a:stretch>
            <a:fillRect/>
          </a:stretch>
        </p:blipFill>
        <p:spPr>
          <a:xfrm>
            <a:off x="399909" y="1524000"/>
            <a:ext cx="8344182" cy="47625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ML-QA Research Problem</a:t>
            </a:r>
          </a:p>
        </p:txBody>
      </p:sp>
      <p:sp>
        <p:nvSpPr>
          <p:cNvPr id="3" name="Content Placeholder 2"/>
          <p:cNvSpPr>
            <a:spLocks noGrp="1"/>
          </p:cNvSpPr>
          <p:nvPr>
            <p:ph idx="1"/>
          </p:nvPr>
        </p:nvSpPr>
        <p:spPr/>
        <p:txBody>
          <a:bodyPr>
            <a:normAutofit fontScale="85000" lnSpcReduction="20000"/>
          </a:bodyPr>
          <a:lstStyle/>
          <a:p>
            <a:r>
              <a:rPr lang="en-US" dirty="0"/>
              <a:t>Let X is a model that has a KPI (Key Performance Indicator) K, will run on an infinite data set S. In S the value of K is K</a:t>
            </a:r>
            <a:r>
              <a:rPr lang="en-US" baseline="-25000" dirty="0"/>
              <a:t>S</a:t>
            </a:r>
            <a:r>
              <a:rPr lang="en-US" dirty="0"/>
              <a:t> . We need to define a sampling function F, and a, b, c, d which map the S into a subset A such that, if the value of K in A is K</a:t>
            </a:r>
            <a:r>
              <a:rPr lang="en-US" baseline="-25000" dirty="0"/>
              <a:t>A</a:t>
            </a:r>
            <a:r>
              <a:rPr lang="en-US" dirty="0"/>
              <a:t> and a &lt; K</a:t>
            </a:r>
            <a:r>
              <a:rPr lang="en-US" baseline="-25000" dirty="0"/>
              <a:t>A</a:t>
            </a:r>
            <a:r>
              <a:rPr lang="en-US" dirty="0"/>
              <a:t> &lt; b, then we will have two finite number c, d such that c &lt; K</a:t>
            </a:r>
            <a:r>
              <a:rPr lang="en-US" baseline="-25000" dirty="0"/>
              <a:t>S</a:t>
            </a:r>
            <a:r>
              <a:rPr lang="en-US" dirty="0"/>
              <a:t> &lt; d</a:t>
            </a:r>
          </a:p>
          <a:p>
            <a:r>
              <a:rPr lang="en-US" dirty="0"/>
              <a:t>We have to do random sampling. Sample collection should be unbiased and independent. It should have all cordial elements of important features in ad price. If we collect data from different dates for a particular publisher, days should be selected from different week, month and year.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–Sample of Mean</a:t>
            </a:r>
          </a:p>
        </p:txBody>
      </p:sp>
      <p:sp>
        <p:nvSpPr>
          <p:cNvPr id="3" name="Content Placeholder 2"/>
          <p:cNvSpPr>
            <a:spLocks noGrp="1"/>
          </p:cNvSpPr>
          <p:nvPr>
            <p:ph idx="1"/>
          </p:nvPr>
        </p:nvSpPr>
        <p:spPr/>
        <p:txBody>
          <a:bodyPr>
            <a:normAutofit fontScale="70000" lnSpcReduction="20000"/>
          </a:bodyPr>
          <a:lstStyle/>
          <a:p>
            <a:pPr>
              <a:buNone/>
            </a:pPr>
            <a:r>
              <a:rPr lang="en-US" b="1" dirty="0"/>
              <a:t>Experiment:</a:t>
            </a:r>
          </a:p>
          <a:p>
            <a:pPr>
              <a:buNone/>
            </a:pPr>
            <a:r>
              <a:rPr lang="en-US" dirty="0"/>
              <a:t>	Calculate prediction of site revenue of a user go out prediction algorithm for 100 days data. </a:t>
            </a:r>
          </a:p>
          <a:p>
            <a:pPr>
              <a:buNone/>
            </a:pPr>
            <a:r>
              <a:rPr lang="en-US" b="1" dirty="0"/>
              <a:t>Analysis:</a:t>
            </a:r>
          </a:p>
          <a:p>
            <a:pPr>
              <a:buNone/>
            </a:pPr>
            <a:r>
              <a:rPr lang="en-US" dirty="0"/>
              <a:t>Mean revenue is </a:t>
            </a:r>
            <a:r>
              <a:rPr lang="en-US" dirty="0" err="1"/>
              <a:t>X</a:t>
            </a:r>
            <a:r>
              <a:rPr lang="en-US" baseline="-25000" dirty="0" err="1"/>
              <a:t>mean</a:t>
            </a:r>
            <a:r>
              <a:rPr lang="en-US" baseline="-25000" dirty="0"/>
              <a:t> </a:t>
            </a:r>
            <a:r>
              <a:rPr lang="en-US" dirty="0"/>
              <a:t>and standard deviation is </a:t>
            </a:r>
            <a:r>
              <a:rPr lang="en-US" dirty="0" err="1"/>
              <a:t>S</a:t>
            </a:r>
            <a:r>
              <a:rPr lang="en-US" baseline="-25000" dirty="0" err="1"/>
              <a:t>std</a:t>
            </a:r>
            <a:r>
              <a:rPr lang="en-US" baseline="-25000" dirty="0"/>
              <a:t>. </a:t>
            </a:r>
            <a:r>
              <a:rPr lang="en-US" dirty="0"/>
              <a:t>We can claim we are </a:t>
            </a:r>
            <a:r>
              <a:rPr lang="en-US" b="1" dirty="0"/>
              <a:t>95%</a:t>
            </a:r>
            <a:r>
              <a:rPr lang="en-US" dirty="0"/>
              <a:t> confident that for this algorithm for that publisher revenue will be in range of </a:t>
            </a:r>
            <a:r>
              <a:rPr lang="en-US" b="1" dirty="0" err="1"/>
              <a:t>X</a:t>
            </a:r>
            <a:r>
              <a:rPr lang="en-US" b="1" baseline="-25000" dirty="0" err="1"/>
              <a:t>mean</a:t>
            </a:r>
            <a:r>
              <a:rPr lang="en-US" b="1" baseline="-25000" dirty="0"/>
              <a:t> </a:t>
            </a:r>
            <a:r>
              <a:rPr lang="en-US" b="1" dirty="0"/>
              <a:t>+/- .196 </a:t>
            </a:r>
            <a:r>
              <a:rPr lang="en-US" b="1" baseline="-25000" dirty="0"/>
              <a:t>* </a:t>
            </a:r>
            <a:r>
              <a:rPr lang="en-US" b="1" dirty="0" err="1"/>
              <a:t>S</a:t>
            </a:r>
            <a:r>
              <a:rPr lang="en-US" b="1" baseline="-25000" dirty="0" err="1"/>
              <a:t>std</a:t>
            </a:r>
            <a:r>
              <a:rPr lang="en-US" baseline="-25000" dirty="0"/>
              <a:t>.  ; </a:t>
            </a:r>
            <a:r>
              <a:rPr lang="en-US" dirty="0"/>
              <a:t>we are </a:t>
            </a:r>
            <a:r>
              <a:rPr lang="en-US" b="1" dirty="0"/>
              <a:t>99% </a:t>
            </a:r>
            <a:r>
              <a:rPr lang="en-US" dirty="0"/>
              <a:t>confident that for this algorithm site revenue will be in range of </a:t>
            </a:r>
            <a:r>
              <a:rPr lang="en-US" b="1" dirty="0" err="1"/>
              <a:t>X</a:t>
            </a:r>
            <a:r>
              <a:rPr lang="en-US" b="1" baseline="-25000" dirty="0" err="1"/>
              <a:t>mean</a:t>
            </a:r>
            <a:r>
              <a:rPr lang="en-US" b="1" baseline="-25000" dirty="0"/>
              <a:t> </a:t>
            </a:r>
            <a:r>
              <a:rPr lang="en-US" b="1" dirty="0"/>
              <a:t>+/-</a:t>
            </a:r>
            <a:r>
              <a:rPr lang="en-US" b="1" baseline="-25000" dirty="0"/>
              <a:t> </a:t>
            </a:r>
            <a:r>
              <a:rPr lang="en-US" b="1" dirty="0"/>
              <a:t>.3</a:t>
            </a:r>
            <a:r>
              <a:rPr lang="en-US" b="1" baseline="-25000" dirty="0"/>
              <a:t> * </a:t>
            </a:r>
            <a:r>
              <a:rPr lang="en-US" b="1" dirty="0" err="1"/>
              <a:t>S</a:t>
            </a:r>
            <a:r>
              <a:rPr lang="en-US" b="1" baseline="-25000" dirty="0" err="1"/>
              <a:t>std</a:t>
            </a:r>
            <a:endParaRPr lang="en-US" b="1" baseline="-25000" dirty="0"/>
          </a:p>
          <a:p>
            <a:pPr>
              <a:buNone/>
            </a:pPr>
            <a:r>
              <a:rPr lang="en-US" b="1" dirty="0"/>
              <a:t>For example </a:t>
            </a:r>
            <a:r>
              <a:rPr lang="en-US" dirty="0"/>
              <a:t>if for site A we have average revenue USD 30,000 and standard deviation USD 1,000 then we can we will be 95% confident that range will be between USD 29804 and USD 30196.</a:t>
            </a:r>
          </a:p>
          <a:p>
            <a:r>
              <a:rPr lang="en-US" dirty="0"/>
              <a:t>We can do the same thing for other algorithm and compare the ranges. We can do the same for other KPI also.</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–Difference of Mean</a:t>
            </a:r>
          </a:p>
        </p:txBody>
      </p:sp>
      <p:sp>
        <p:nvSpPr>
          <p:cNvPr id="3" name="Content Placeholder 2"/>
          <p:cNvSpPr>
            <a:spLocks noGrp="1"/>
          </p:cNvSpPr>
          <p:nvPr>
            <p:ph idx="1"/>
          </p:nvPr>
        </p:nvSpPr>
        <p:spPr/>
        <p:txBody>
          <a:bodyPr>
            <a:normAutofit fontScale="55000" lnSpcReduction="20000"/>
          </a:bodyPr>
          <a:lstStyle/>
          <a:p>
            <a:r>
              <a:rPr lang="en-US" dirty="0"/>
              <a:t>For 100 days data we run A and B algorithm. For N1 days one version run without any exception and for N2 days other version run without any exception</a:t>
            </a:r>
          </a:p>
          <a:p>
            <a:r>
              <a:rPr lang="en-US" dirty="0"/>
              <a:t>Average revenue of algorithm A is X</a:t>
            </a:r>
            <a:r>
              <a:rPr lang="en-US" baseline="-25000" dirty="0"/>
              <a:t>A</a:t>
            </a:r>
            <a:r>
              <a:rPr lang="en-US" dirty="0"/>
              <a:t> and standard deviation is S</a:t>
            </a:r>
            <a:r>
              <a:rPr lang="en-US" baseline="-25000" dirty="0"/>
              <a:t>B</a:t>
            </a:r>
            <a:r>
              <a:rPr lang="en-US" dirty="0"/>
              <a:t> , Similarly for algorithm B the average revenue is X</a:t>
            </a:r>
            <a:r>
              <a:rPr lang="en-US" baseline="-25000" dirty="0"/>
              <a:t>B </a:t>
            </a:r>
            <a:r>
              <a:rPr lang="en-US" dirty="0"/>
              <a:t>and standard deviation is S</a:t>
            </a:r>
            <a:r>
              <a:rPr lang="en-US" baseline="-25000" dirty="0"/>
              <a:t>B</a:t>
            </a:r>
            <a:r>
              <a:rPr lang="en-US" dirty="0"/>
              <a:t> . </a:t>
            </a:r>
          </a:p>
          <a:p>
            <a:r>
              <a:rPr lang="en-US" dirty="0"/>
              <a:t>We define </a:t>
            </a:r>
          </a:p>
          <a:p>
            <a:pPr lvl="1"/>
            <a:r>
              <a:rPr lang="en-US" dirty="0"/>
              <a:t>z score = (X</a:t>
            </a:r>
            <a:r>
              <a:rPr lang="en-US" baseline="-25000" dirty="0"/>
              <a:t>A </a:t>
            </a:r>
            <a:r>
              <a:rPr lang="en-US" dirty="0"/>
              <a:t>- X</a:t>
            </a:r>
            <a:r>
              <a:rPr lang="en-US" baseline="-25000" dirty="0"/>
              <a:t>B</a:t>
            </a:r>
            <a:r>
              <a:rPr lang="en-US" dirty="0"/>
              <a:t> ) /sqrt(S</a:t>
            </a:r>
            <a:r>
              <a:rPr lang="en-US" baseline="30000" dirty="0"/>
              <a:t>2</a:t>
            </a:r>
            <a:r>
              <a:rPr lang="en-US" baseline="-25000" dirty="0"/>
              <a:t>B </a:t>
            </a:r>
            <a:r>
              <a:rPr lang="en-US" dirty="0"/>
              <a:t>/N2 + S</a:t>
            </a:r>
            <a:r>
              <a:rPr lang="en-US" baseline="30000" dirty="0"/>
              <a:t>2</a:t>
            </a:r>
            <a:r>
              <a:rPr lang="en-US" baseline="-25000" dirty="0"/>
              <a:t>A </a:t>
            </a:r>
            <a:r>
              <a:rPr lang="en-US" dirty="0"/>
              <a:t>/N1)</a:t>
            </a:r>
          </a:p>
          <a:p>
            <a:pPr lvl="1"/>
            <a:endParaRPr lang="en-US" dirty="0"/>
          </a:p>
          <a:p>
            <a:pPr lvl="1"/>
            <a:r>
              <a:rPr lang="en-US" dirty="0"/>
              <a:t>If Z &gt; 1.96 then</a:t>
            </a:r>
            <a:endParaRPr lang="en-US" baseline="-25000" dirty="0"/>
          </a:p>
          <a:p>
            <a:pPr lvl="2"/>
            <a:r>
              <a:rPr lang="en-US" dirty="0"/>
              <a:t>We have 95% confidence that algorithm A is a better algorithm than B</a:t>
            </a:r>
          </a:p>
          <a:p>
            <a:pPr lvl="1"/>
            <a:r>
              <a:rPr lang="en-US" dirty="0"/>
              <a:t>If Z &gt; 2.58 then</a:t>
            </a:r>
          </a:p>
          <a:p>
            <a:pPr lvl="2"/>
            <a:r>
              <a:rPr lang="en-US" dirty="0"/>
              <a:t>We have 99% confidence that algorithm A is a better algorithm than B</a:t>
            </a:r>
          </a:p>
          <a:p>
            <a:pPr lvl="1"/>
            <a:r>
              <a:rPr lang="en-US" dirty="0"/>
              <a:t>If Z &lt; -1.96 then</a:t>
            </a:r>
          </a:p>
          <a:p>
            <a:pPr lvl="2"/>
            <a:r>
              <a:rPr lang="en-US" dirty="0"/>
              <a:t>We have 95% confidence that B is a better algorithm than A</a:t>
            </a:r>
          </a:p>
          <a:p>
            <a:pPr lvl="1"/>
            <a:r>
              <a:rPr lang="en-US" dirty="0"/>
              <a:t>If Z &lt; -2.58 then</a:t>
            </a:r>
          </a:p>
          <a:p>
            <a:pPr lvl="2"/>
            <a:r>
              <a:rPr lang="en-US" dirty="0"/>
              <a:t>We have 99% confidence that B is a better algorithm than A</a:t>
            </a:r>
          </a:p>
          <a:p>
            <a:r>
              <a:rPr lang="en-US" dirty="0"/>
              <a:t>This experiment can be used to compare any two algorithm calculating other KPI.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Experiment – Difference of proportion </a:t>
            </a:r>
          </a:p>
        </p:txBody>
      </p:sp>
      <p:sp>
        <p:nvSpPr>
          <p:cNvPr id="3" name="Content Placeholder 2"/>
          <p:cNvSpPr>
            <a:spLocks noGrp="1"/>
          </p:cNvSpPr>
          <p:nvPr>
            <p:ph idx="1"/>
          </p:nvPr>
        </p:nvSpPr>
        <p:spPr/>
        <p:txBody>
          <a:bodyPr>
            <a:normAutofit fontScale="62500" lnSpcReduction="20000"/>
          </a:bodyPr>
          <a:lstStyle/>
          <a:p>
            <a:r>
              <a:rPr lang="en-US" dirty="0"/>
              <a:t>For 100 days data we run two different versions of user go out prediction  . For N1 days version one run without any exception and for N2 days version two run without any exception. </a:t>
            </a:r>
          </a:p>
          <a:p>
            <a:r>
              <a:rPr lang="en-US" dirty="0"/>
              <a:t>Average error rate of  version one is X</a:t>
            </a:r>
            <a:r>
              <a:rPr lang="en-US" baseline="-25000" dirty="0"/>
              <a:t>1</a:t>
            </a:r>
            <a:r>
              <a:rPr lang="en-US" dirty="0"/>
              <a:t>, Similarly for other version the average error rate is X</a:t>
            </a:r>
            <a:r>
              <a:rPr lang="en-US" baseline="-25000" dirty="0"/>
              <a:t>2</a:t>
            </a:r>
            <a:r>
              <a:rPr lang="en-US" dirty="0"/>
              <a:t> </a:t>
            </a:r>
          </a:p>
          <a:p>
            <a:r>
              <a:rPr lang="en-US" dirty="0"/>
              <a:t>We define </a:t>
            </a:r>
          </a:p>
          <a:p>
            <a:pPr lvl="1"/>
            <a:r>
              <a:rPr lang="en-US" dirty="0"/>
              <a:t>z score = (X</a:t>
            </a:r>
            <a:r>
              <a:rPr lang="en-US" baseline="-25000" dirty="0"/>
              <a:t>1 </a:t>
            </a:r>
            <a:r>
              <a:rPr lang="en-US" dirty="0"/>
              <a:t>– X</a:t>
            </a:r>
            <a:r>
              <a:rPr lang="en-US" baseline="-25000" dirty="0"/>
              <a:t>2</a:t>
            </a:r>
            <a:r>
              <a:rPr lang="en-US" dirty="0"/>
              <a:t> ) /</a:t>
            </a:r>
            <a:r>
              <a:rPr lang="en-US" dirty="0" err="1"/>
              <a:t>sqrt</a:t>
            </a:r>
            <a:r>
              <a:rPr lang="en-US" dirty="0"/>
              <a:t>(X</a:t>
            </a:r>
            <a:r>
              <a:rPr lang="en-US" baseline="-25000" dirty="0"/>
              <a:t>1</a:t>
            </a:r>
            <a:r>
              <a:rPr lang="en-US" dirty="0"/>
              <a:t>*(1</a:t>
            </a:r>
            <a:r>
              <a:rPr lang="en-US" baseline="-25000" dirty="0"/>
              <a:t> </a:t>
            </a:r>
            <a:r>
              <a:rPr lang="en-US" dirty="0"/>
              <a:t>– X</a:t>
            </a:r>
            <a:r>
              <a:rPr lang="en-US" baseline="-25000" dirty="0"/>
              <a:t>1</a:t>
            </a:r>
            <a:r>
              <a:rPr lang="en-US" dirty="0"/>
              <a:t> )</a:t>
            </a:r>
            <a:r>
              <a:rPr lang="en-US" baseline="-25000" dirty="0"/>
              <a:t> </a:t>
            </a:r>
            <a:r>
              <a:rPr lang="en-US" dirty="0"/>
              <a:t>/N1 + X</a:t>
            </a:r>
            <a:r>
              <a:rPr lang="en-US" baseline="-25000" dirty="0"/>
              <a:t>2</a:t>
            </a:r>
            <a:r>
              <a:rPr lang="en-US" dirty="0"/>
              <a:t>*(1</a:t>
            </a:r>
            <a:r>
              <a:rPr lang="en-US" baseline="-25000" dirty="0"/>
              <a:t> </a:t>
            </a:r>
            <a:r>
              <a:rPr lang="en-US" dirty="0"/>
              <a:t>– X</a:t>
            </a:r>
            <a:r>
              <a:rPr lang="en-US" baseline="-25000" dirty="0"/>
              <a:t>2</a:t>
            </a:r>
            <a:r>
              <a:rPr lang="en-US" dirty="0"/>
              <a:t> ) /N2)</a:t>
            </a:r>
          </a:p>
          <a:p>
            <a:pPr lvl="1"/>
            <a:r>
              <a:rPr lang="en-US" dirty="0"/>
              <a:t>If Z &gt; 1.96 then</a:t>
            </a:r>
            <a:endParaRPr lang="en-US" baseline="-25000" dirty="0"/>
          </a:p>
          <a:p>
            <a:pPr lvl="2"/>
            <a:r>
              <a:rPr lang="en-US" dirty="0"/>
              <a:t>We have 95% confidence that version two is a better algorithm than version one</a:t>
            </a:r>
          </a:p>
          <a:p>
            <a:pPr lvl="1"/>
            <a:r>
              <a:rPr lang="en-US" dirty="0"/>
              <a:t>If Z &gt; 2.58 then</a:t>
            </a:r>
          </a:p>
          <a:p>
            <a:pPr lvl="2"/>
            <a:r>
              <a:rPr lang="en-US" dirty="0"/>
              <a:t>We have 99% confidence that version two is a better algorithm than version one</a:t>
            </a:r>
          </a:p>
          <a:p>
            <a:pPr lvl="1"/>
            <a:r>
              <a:rPr lang="en-US" dirty="0"/>
              <a:t>If Z &lt; -1.96 then</a:t>
            </a:r>
          </a:p>
          <a:p>
            <a:pPr lvl="2"/>
            <a:r>
              <a:rPr lang="en-US" dirty="0"/>
              <a:t>We have 95% confidence that version one is a better algorithm than version two</a:t>
            </a:r>
          </a:p>
          <a:p>
            <a:pPr lvl="1"/>
            <a:r>
              <a:rPr lang="en-US" dirty="0"/>
              <a:t>If Z &lt; -2.58 then</a:t>
            </a:r>
          </a:p>
          <a:p>
            <a:pPr lvl="2"/>
            <a:r>
              <a:rPr lang="en-US" dirty="0"/>
              <a:t>We have 99% confidence that version one is a better algorithm than version two</a:t>
            </a:r>
          </a:p>
          <a:p>
            <a:r>
              <a:rPr lang="en-US" dirty="0"/>
              <a:t>This experiment can be used to compare any two classification algorithm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 Analysis of Variance</a:t>
            </a:r>
          </a:p>
        </p:txBody>
      </p:sp>
      <p:sp>
        <p:nvSpPr>
          <p:cNvPr id="3" name="Content Placeholder 2"/>
          <p:cNvSpPr>
            <a:spLocks noGrp="1"/>
          </p:cNvSpPr>
          <p:nvPr>
            <p:ph idx="1"/>
          </p:nvPr>
        </p:nvSpPr>
        <p:spPr/>
        <p:txBody>
          <a:bodyPr>
            <a:normAutofit lnSpcReduction="10000"/>
          </a:bodyPr>
          <a:lstStyle/>
          <a:p>
            <a:pPr>
              <a:buNone/>
            </a:pPr>
            <a:r>
              <a:rPr lang="en-US" dirty="0"/>
              <a:t>There are four models to predict the user go off. For each of those we have 100 days predicted revenue. Analysis of variance will verify the Null Hypothesis that all models are same. </a:t>
            </a:r>
          </a:p>
          <a:p>
            <a:pPr>
              <a:buNone/>
            </a:pPr>
            <a:r>
              <a:rPr lang="en-US" dirty="0"/>
              <a:t>It can be used for feature importance also. To verify the country is an important feature or not we will take 100 days revenue of four country US, UK, IN and SA and test the null hypothesis all countries are same.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5" name="Text Placeholder 4"/>
          <p:cNvSpPr>
            <a:spLocks noGrp="1"/>
          </p:cNvSpPr>
          <p:nvPr>
            <p:ph type="body" idx="1"/>
          </p:nvPr>
        </p:nvSpPr>
        <p:spPr/>
        <p:txBody>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758</Words>
  <Application>Microsoft Office PowerPoint</Application>
  <PresentationFormat>On-screen Show (4:3)</PresentationFormat>
  <Paragraphs>46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Nostradamus</vt:lpstr>
      <vt:lpstr>ML-QA Automation Framework</vt:lpstr>
      <vt:lpstr>ML-QA Research Problem</vt:lpstr>
      <vt:lpstr>Experiment –Sample of Mean</vt:lpstr>
      <vt:lpstr>Experiment –Difference of Mean</vt:lpstr>
      <vt:lpstr>Experiment – Difference of proportion </vt:lpstr>
      <vt:lpstr>Experiment – Analysis of Variance</vt:lpstr>
      <vt:lpstr>Questions??..</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Nostradamus</dc:title>
  <dc:creator>user</dc:creator>
  <cp:lastModifiedBy>Sayan Mukhopadhyay</cp:lastModifiedBy>
  <cp:revision>18</cp:revision>
  <dcterms:created xsi:type="dcterms:W3CDTF">2020-05-23T07:20:14Z</dcterms:created>
  <dcterms:modified xsi:type="dcterms:W3CDTF">2021-01-11T07:04:56Z</dcterms:modified>
</cp:coreProperties>
</file>