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FLIP ROBO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HOUSING PROJECT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MODEL TRAINING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models were trained and hyper-parameter tuning was done on them.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2717128"/>
          <a:ext cx="73152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7400"/>
                <a:gridCol w="1447800"/>
              </a:tblGrid>
              <a:tr h="340192">
                <a:tc>
                  <a:txBody>
                    <a:bodyPr/>
                    <a:lstStyle/>
                    <a:p>
                      <a:r>
                        <a:rPr lang="en-US" dirty="0" smtClean="0"/>
                        <a:t>ML</a:t>
                      </a:r>
                      <a:r>
                        <a:rPr lang="en-US" baseline="0" dirty="0" smtClean="0"/>
                        <a:t> 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Best R2_score</a:t>
                      </a:r>
                      <a:endParaRPr lang="en-US" dirty="0"/>
                    </a:p>
                  </a:txBody>
                  <a:tcPr/>
                </a:tc>
              </a:tr>
              <a:tr h="340192">
                <a:tc>
                  <a:txBody>
                    <a:bodyPr/>
                    <a:lstStyle/>
                    <a:p>
                      <a:r>
                        <a:rPr lang="en-US" dirty="0" smtClean="0"/>
                        <a:t>Linear</a:t>
                      </a:r>
                      <a:r>
                        <a:rPr lang="en-US" baseline="0" dirty="0" smtClean="0"/>
                        <a:t>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0.918</a:t>
                      </a:r>
                      <a:endParaRPr lang="en-US" dirty="0"/>
                    </a:p>
                  </a:txBody>
                  <a:tcPr/>
                </a:tc>
              </a:tr>
              <a:tr h="391832">
                <a:tc>
                  <a:txBody>
                    <a:bodyPr/>
                    <a:lstStyle/>
                    <a:p>
                      <a:r>
                        <a:rPr lang="en-US" dirty="0" smtClean="0"/>
                        <a:t>Ridge Regression</a:t>
                      </a:r>
                    </a:p>
                    <a:p>
                      <a:r>
                        <a:rPr lang="en-US" dirty="0" smtClean="0"/>
                        <a:t>Lasso 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0.901</a:t>
                      </a:r>
                    </a:p>
                    <a:p>
                      <a:r>
                        <a:rPr lang="en-US" dirty="0" smtClean="0"/>
                        <a:t>0.901</a:t>
                      </a:r>
                      <a:endParaRPr lang="en-US" dirty="0"/>
                    </a:p>
                  </a:txBody>
                  <a:tcPr/>
                </a:tc>
              </a:tr>
              <a:tr h="340192">
                <a:tc>
                  <a:txBody>
                    <a:bodyPr/>
                    <a:lstStyle/>
                    <a:p>
                      <a:r>
                        <a:rPr lang="en-US" dirty="0" smtClean="0"/>
                        <a:t>KNN </a:t>
                      </a:r>
                      <a:r>
                        <a:rPr lang="en-US" dirty="0" err="1" smtClean="0"/>
                        <a:t>Regressor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0.904</a:t>
                      </a:r>
                      <a:endParaRPr lang="en-US" dirty="0"/>
                    </a:p>
                  </a:txBody>
                  <a:tcPr/>
                </a:tc>
              </a:tr>
              <a:tr h="340192">
                <a:tc>
                  <a:txBody>
                    <a:bodyPr/>
                    <a:lstStyle/>
                    <a:p>
                      <a:r>
                        <a:rPr lang="en-US" dirty="0" smtClean="0"/>
                        <a:t>Random Forest </a:t>
                      </a:r>
                      <a:r>
                        <a:rPr lang="en-US" dirty="0" err="1" smtClean="0"/>
                        <a:t>Regressor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0.927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FINAL MODEL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sz="2800" dirty="0" smtClean="0"/>
              <a:t>Since Random Forest </a:t>
            </a:r>
            <a:r>
              <a:rPr lang="en-US" sz="2800" dirty="0" err="1" smtClean="0"/>
              <a:t>Regressor</a:t>
            </a:r>
            <a:r>
              <a:rPr lang="en-US" sz="2800" dirty="0" smtClean="0"/>
              <a:t> gave the best results. We are </a:t>
            </a:r>
            <a:r>
              <a:rPr lang="en-US" sz="2800" dirty="0" err="1" smtClean="0"/>
              <a:t>finalising</a:t>
            </a:r>
            <a:r>
              <a:rPr lang="en-US" sz="2800" dirty="0" smtClean="0"/>
              <a:t> the model and applying it on the test data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67000"/>
            <a:ext cx="7591947" cy="1981200"/>
          </a:xfrm>
          <a:prstGeom prst="rect">
            <a:avLst/>
          </a:prstGeom>
        </p:spPr>
      </p:pic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800600"/>
            <a:ext cx="73914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CONCLUSION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were many columns which had low correlation with the target. They gave bad results with </a:t>
            </a:r>
            <a:r>
              <a:rPr lang="en-US" dirty="0" err="1" smtClean="0"/>
              <a:t>LinearRegression</a:t>
            </a:r>
            <a:r>
              <a:rPr lang="en-US" dirty="0" smtClean="0"/>
              <a:t> like algorithms but gave good results with algorithms like random forest </a:t>
            </a:r>
            <a:r>
              <a:rPr lang="en-US" dirty="0" err="1" smtClean="0"/>
              <a:t>regressor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is better to test as many combination of columns as possible until we get the best possible results.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590800"/>
            <a:ext cx="7772400" cy="3178175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Thank you</a:t>
            </a:r>
            <a:endParaRPr lang="en-US" sz="7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PROBLEM STATEMENT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A MACHINE LEARNING MODEL TO PREDICT THE HOUSE PRICES USING THE GIVEN INDEPENDENT VARIABLES.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EDA STEPS AND VISUALIZATIONS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Columns 'Alley</a:t>
            </a:r>
            <a:r>
              <a:rPr lang="en-US" dirty="0" smtClean="0"/>
              <a:t>', '</a:t>
            </a:r>
            <a:r>
              <a:rPr lang="en-US" dirty="0" err="1" smtClean="0"/>
              <a:t>PoolQC</a:t>
            </a:r>
            <a:r>
              <a:rPr lang="en-US" dirty="0" smtClean="0"/>
              <a:t>', '</a:t>
            </a:r>
            <a:r>
              <a:rPr lang="en-US" dirty="0" err="1" smtClean="0"/>
              <a:t>MiscFeature</a:t>
            </a:r>
            <a:r>
              <a:rPr lang="en-US" dirty="0" smtClean="0"/>
              <a:t>’, </a:t>
            </a:r>
            <a:r>
              <a:rPr lang="en-US" dirty="0" smtClean="0"/>
              <a:t>'</a:t>
            </a:r>
            <a:r>
              <a:rPr lang="en-US" dirty="0" err="1" smtClean="0"/>
              <a:t>FireplaceQu</a:t>
            </a:r>
            <a:r>
              <a:rPr lang="en-US" dirty="0" smtClean="0"/>
              <a:t>', 'Fence</a:t>
            </a:r>
            <a:r>
              <a:rPr lang="en-US" dirty="0" smtClean="0"/>
              <a:t>' </a:t>
            </a:r>
            <a:r>
              <a:rPr lang="en-US" dirty="0" smtClean="0"/>
              <a:t>has very high number of null values. So we are dropping these columns.</a:t>
            </a:r>
          </a:p>
          <a:p>
            <a:r>
              <a:rPr lang="en-US" dirty="0" smtClean="0"/>
              <a:t>Still there are columns containing null values. They are replaced with mean in case of numerical values and mode in case of nominal values.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/>
              <a:t>DATASETS USED FOR TRAINING PURPOSE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df_rev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All columns that has very low(&lt;0.15) correlation with the target has been removed. Also columns having high multi </a:t>
            </a:r>
            <a:r>
              <a:rPr lang="en-US" dirty="0" err="1" smtClean="0">
                <a:sym typeface="Wingdings" pitchFamily="2" charset="2"/>
              </a:rPr>
              <a:t>collinearity</a:t>
            </a:r>
            <a:r>
              <a:rPr lang="en-US" dirty="0" smtClean="0">
                <a:sym typeface="Wingdings" pitchFamily="2" charset="2"/>
              </a:rPr>
              <a:t> has been removed. This dataset was used for Linear, Ridge, Lasso regression testing.</a:t>
            </a:r>
          </a:p>
          <a:p>
            <a:r>
              <a:rPr lang="en-US" dirty="0" err="1" smtClean="0">
                <a:sym typeface="Wingdings" pitchFamily="2" charset="2"/>
              </a:rPr>
              <a:t>df_irev</a:t>
            </a:r>
            <a:r>
              <a:rPr lang="en-US" dirty="0" smtClean="0">
                <a:sym typeface="Wingdings" pitchFamily="2" charset="2"/>
              </a:rPr>
              <a:t> Only those columns whose visualizations shows very less relevance with the target variable has </a:t>
            </a:r>
            <a:r>
              <a:rPr lang="en-US" dirty="0" smtClean="0">
                <a:sym typeface="Wingdings" pitchFamily="2" charset="2"/>
              </a:rPr>
              <a:t>been removed. '</a:t>
            </a:r>
            <a:r>
              <a:rPr lang="en-US" dirty="0" err="1" smtClean="0">
                <a:sym typeface="Wingdings" pitchFamily="2" charset="2"/>
              </a:rPr>
              <a:t>MoSold','MasVnrType','Id','YrSold',</a:t>
            </a:r>
            <a:r>
              <a:rPr lang="en-US" dirty="0" err="1" smtClean="0">
                <a:sym typeface="Wingdings" pitchFamily="2" charset="2"/>
              </a:rPr>
              <a:t>'LotConfig</a:t>
            </a:r>
            <a:r>
              <a:rPr lang="en-US" dirty="0" smtClean="0">
                <a:sym typeface="Wingdings" pitchFamily="2" charset="2"/>
              </a:rPr>
              <a:t>‘ columns has been removed. This dataset was used for algorithms like Random Forest </a:t>
            </a:r>
            <a:r>
              <a:rPr lang="en-US" dirty="0" err="1" smtClean="0">
                <a:sym typeface="Wingdings" pitchFamily="2" charset="2"/>
              </a:rPr>
              <a:t>Regressor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Knearest</a:t>
            </a:r>
            <a:r>
              <a:rPr lang="en-US" dirty="0" smtClean="0">
                <a:sym typeface="Wingdings" pitchFamily="2" charset="2"/>
              </a:rPr>
              <a:t> Neighbor etc.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SOME VISUALIZATIONS</a:t>
            </a:r>
            <a:endParaRPr lang="en-US" u="sng" dirty="0"/>
          </a:p>
        </p:txBody>
      </p:sp>
      <p:pic>
        <p:nvPicPr>
          <p:cNvPr id="4" name="Content Placeholder 3" descr="download (4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295401"/>
            <a:ext cx="3886200" cy="2686050"/>
          </a:xfrm>
        </p:spPr>
      </p:pic>
      <p:pic>
        <p:nvPicPr>
          <p:cNvPr id="5" name="Picture 4" descr="download (5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1295400"/>
            <a:ext cx="3810000" cy="2530661"/>
          </a:xfrm>
          <a:prstGeom prst="rect">
            <a:avLst/>
          </a:prstGeom>
        </p:spPr>
      </p:pic>
      <p:pic>
        <p:nvPicPr>
          <p:cNvPr id="6" name="Picture 5" descr="download (6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3810000"/>
            <a:ext cx="3900540" cy="2590800"/>
          </a:xfrm>
          <a:prstGeom prst="rect">
            <a:avLst/>
          </a:prstGeom>
        </p:spPr>
      </p:pic>
      <p:pic>
        <p:nvPicPr>
          <p:cNvPr id="7" name="Picture 6" descr="download (7)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00" y="3810000"/>
            <a:ext cx="3913376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SOME MORE VISUALIZATIONS</a:t>
            </a:r>
            <a:endParaRPr lang="en-US" u="sng" dirty="0"/>
          </a:p>
        </p:txBody>
      </p:sp>
      <p:pic>
        <p:nvPicPr>
          <p:cNvPr id="4" name="Content Placeholder 3" descr="download (8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24000"/>
            <a:ext cx="3681790" cy="2391359"/>
          </a:xfrm>
        </p:spPr>
      </p:pic>
      <p:pic>
        <p:nvPicPr>
          <p:cNvPr id="5" name="Picture 4" descr="download (9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447800"/>
            <a:ext cx="3886200" cy="2466975"/>
          </a:xfrm>
          <a:prstGeom prst="rect">
            <a:avLst/>
          </a:prstGeom>
        </p:spPr>
      </p:pic>
      <p:pic>
        <p:nvPicPr>
          <p:cNvPr id="6" name="Picture 5" descr="download (10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4102320"/>
            <a:ext cx="3733800" cy="2544108"/>
          </a:xfrm>
          <a:prstGeom prst="rect">
            <a:avLst/>
          </a:prstGeom>
        </p:spPr>
      </p:pic>
      <p:pic>
        <p:nvPicPr>
          <p:cNvPr id="7" name="Picture 6" descr="download (11)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4114800"/>
            <a:ext cx="3810000" cy="248397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/>
              <a:t>PRE-PROCESSING</a:t>
            </a:r>
            <a:br>
              <a:rPr lang="en-US" u="sng" dirty="0" smtClean="0"/>
            </a:br>
            <a:r>
              <a:rPr lang="en-US" b="1" u="sng" dirty="0" smtClean="0"/>
              <a:t>LABEL ENCODING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Label encoding was done on all the columns containing nominal data. </a:t>
            </a:r>
            <a:r>
              <a:rPr lang="en-US" dirty="0" err="1" smtClean="0"/>
              <a:t>fit_transform</a:t>
            </a:r>
            <a:r>
              <a:rPr lang="en-US" dirty="0" smtClean="0"/>
              <a:t> was applied on training data and transform was applied on test data.</a:t>
            </a:r>
          </a:p>
          <a:p>
            <a:endParaRPr lang="en-US" dirty="0"/>
          </a:p>
        </p:txBody>
      </p:sp>
      <p:pic>
        <p:nvPicPr>
          <p:cNvPr id="4" name="Picture 3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886200"/>
            <a:ext cx="6434415" cy="2209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/>
              <a:t>PRE PROCESSING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u="sng" dirty="0" smtClean="0"/>
              <a:t>POWER TRANSFORMER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Power Transformer was applied on columns having </a:t>
            </a:r>
            <a:r>
              <a:rPr lang="en-US" sz="2800" dirty="0" err="1" smtClean="0"/>
              <a:t>skewness</a:t>
            </a:r>
            <a:r>
              <a:rPr lang="en-US" sz="2800" dirty="0" smtClean="0"/>
              <a:t> more than 0.65 or less than </a:t>
            </a:r>
          </a:p>
          <a:p>
            <a:pPr marL="514350" indent="-514350">
              <a:buNone/>
            </a:pPr>
            <a:r>
              <a:rPr lang="en-US" sz="2800" dirty="0" smtClean="0"/>
              <a:t> </a:t>
            </a:r>
            <a:r>
              <a:rPr lang="en-US" sz="2800" dirty="0" smtClean="0"/>
              <a:t>   -0.65</a:t>
            </a:r>
          </a:p>
          <a:p>
            <a:r>
              <a:rPr lang="en-US" sz="2800" dirty="0" err="1" smtClean="0"/>
              <a:t>Fit_transform</a:t>
            </a:r>
            <a:r>
              <a:rPr lang="en-US" sz="2800" dirty="0" smtClean="0"/>
              <a:t> was applied on training data and </a:t>
            </a:r>
            <a:r>
              <a:rPr lang="en-US" sz="2800" dirty="0" err="1" smtClean="0"/>
              <a:t>tranform</a:t>
            </a:r>
            <a:r>
              <a:rPr lang="en-US" sz="2800" dirty="0" smtClean="0"/>
              <a:t> was applied on testing data.</a:t>
            </a:r>
          </a:p>
          <a:p>
            <a:r>
              <a:rPr lang="en-US" sz="2800" dirty="0" smtClean="0"/>
              <a:t>It was applied on both datasets </a:t>
            </a:r>
            <a:r>
              <a:rPr lang="en-US" sz="2800" dirty="0" err="1" smtClean="0"/>
              <a:t>df_rev</a:t>
            </a:r>
            <a:r>
              <a:rPr lang="en-US" sz="2800" dirty="0" smtClean="0"/>
              <a:t> and </a:t>
            </a:r>
            <a:r>
              <a:rPr lang="en-US" sz="2800" dirty="0" err="1" smtClean="0"/>
              <a:t>df_irev</a:t>
            </a:r>
            <a:r>
              <a:rPr lang="en-US" sz="2800" dirty="0" smtClean="0"/>
              <a:t>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4724400"/>
            <a:ext cx="5791200" cy="1752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OUTLIER</a:t>
            </a:r>
            <a:r>
              <a:rPr lang="en-US" b="1" u="sng" dirty="0" smtClean="0"/>
              <a:t> </a:t>
            </a:r>
            <a:r>
              <a:rPr lang="en-US" u="sng" dirty="0" smtClean="0"/>
              <a:t>REMOVAL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Keeping absolute value of z&lt;3 was resulting in huge loss of data in </a:t>
            </a:r>
            <a:r>
              <a:rPr lang="en-US" dirty="0" err="1" smtClean="0"/>
              <a:t>df_rev</a:t>
            </a:r>
            <a:r>
              <a:rPr lang="en-US" dirty="0" smtClean="0"/>
              <a:t>. So we increased the value to 3.75</a:t>
            </a:r>
            <a:endParaRPr lang="en-US" dirty="0"/>
          </a:p>
        </p:txBody>
      </p:sp>
      <p:pic>
        <p:nvPicPr>
          <p:cNvPr id="4" name="Picture 3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581400"/>
            <a:ext cx="6934198" cy="2133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385</Words>
  <Application>Microsoft Office PowerPoint</Application>
  <PresentationFormat>On-screen Show (4:3)</PresentationFormat>
  <Paragraphs>41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FLIP ROBO</vt:lpstr>
      <vt:lpstr>PROBLEM STATEMENT</vt:lpstr>
      <vt:lpstr>EDA STEPS AND VISUALIZATIONS</vt:lpstr>
      <vt:lpstr>DATASETS USED FOR TRAINING PURPOSE</vt:lpstr>
      <vt:lpstr>SOME VISUALIZATIONS</vt:lpstr>
      <vt:lpstr>SOME MORE VISUALIZATIONS</vt:lpstr>
      <vt:lpstr>PRE-PROCESSING LABEL ENCODING</vt:lpstr>
      <vt:lpstr>PRE PROCESSING POWER TRANSFORMER</vt:lpstr>
      <vt:lpstr>OUTLIER REMOVAL</vt:lpstr>
      <vt:lpstr>MODEL TRAINING</vt:lpstr>
      <vt:lpstr>FINAL MODEL</vt:lpstr>
      <vt:lpstr>CONCLUSION</vt:lpstr>
      <vt:lpstr>Slide 13</vt:lpstr>
      <vt:lpstr>Thank you</vt:lpstr>
      <vt:lpstr>Slide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FLIP ROBO</dc:title>
  <dc:creator>Sayan Paul</dc:creator>
  <cp:lastModifiedBy>Sayan Paul</cp:lastModifiedBy>
  <cp:revision>19</cp:revision>
  <dcterms:created xsi:type="dcterms:W3CDTF">2006-08-16T00:00:00Z</dcterms:created>
  <dcterms:modified xsi:type="dcterms:W3CDTF">2022-06-23T15:29:56Z</dcterms:modified>
</cp:coreProperties>
</file>