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080D-F40A-309F-AC96-AFC4AFEE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6D31-75AF-7F16-D272-40A6866E9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AD8-4214-35F1-BDBC-2B17ED2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0459-CCCF-00A1-D29C-641DC766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FCC2-CF63-2D82-C161-47ABB441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178-F220-958B-90C8-E645137E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23960-B8A0-92FF-2CE3-2E8C65AA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4205-5544-C50E-343A-D779D52D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78E1-7682-2DB8-71B7-EF45B8AF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8459-CB57-AA33-C1F5-5AA9AACE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DF71-4824-C126-E447-CBE3EED65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A039-1B1E-F34B-A27B-7F4F619E8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17E3-8A30-4EFE-909C-A2041C45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EFBF-C822-05E9-951A-5C3F9538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DEA95-455F-3670-6821-EC498BFF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0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ED2-32C9-9937-EDBB-242E467F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98AB-F515-D3D0-D104-51EEFF1A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C4A0-437A-A448-7F12-E3838A7A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4147-C03A-E95F-F7A3-8A51A5DF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12A49-14B1-AD30-C772-452083B0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3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553B-6101-5F47-5A8E-A6F2F4A4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6F69-DA4E-9AB9-34BF-B23FF667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21EC-F3D0-5404-CC68-B724E13F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459AE-09A3-FF44-DC63-B30E25DD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CA30-57F1-25A3-A8FC-558E7F8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E885-DFA4-6BB1-DF86-3C7D653D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D903-098C-BDBC-00B1-C8BAD490B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FB7C1-2E80-B169-5321-FF2C95E46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21F35-84BA-E587-3E45-D4AE77F9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2735-A632-F034-6EC1-14C17D29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2E9B-BA62-FBA6-787D-D46E6033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2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9044-0164-6256-7786-3A2FF66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599E-53EB-7FB3-BA5F-7244D133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6409-0835-A57E-85F8-7883735A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3194-659C-08B6-61E1-9BF6C62A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A6745-ECBA-7DB1-CD21-3427A0E8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3724B-3308-CA41-ED84-72072F66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E5C8-B192-4457-4738-F1029D71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FF7F9-3B64-5867-732A-4D79B3B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CCBC-C1C2-8279-E899-0573332E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269C4-F4D4-6661-29E7-245501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29EF0-446C-4766-0653-25D1D232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BD116-770C-A67F-7315-B10E50E4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8EFFB-8648-4045-3540-A80C3B64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14353-96BF-2950-3840-3C653D35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0A33-C436-5659-0EDB-0D170FBC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AD6D-989E-FF36-5B0E-3DD8D234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E67F-5F1F-062A-2BA8-2E9AABA5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8399-4F67-F999-51F4-6EFB3EA3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17B5-BA3A-1862-8238-547F62D7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6503-22E5-A51D-F3EE-AC868379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0DC6-4DB0-7E0D-B5B5-89B5D620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71DF-2326-9296-8E5C-FE8F3341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0542D-BB6B-23B2-8FC6-0CF1BB46A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6050-DEC6-20E9-20F2-EFFCB4E0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6E5-31CD-8759-EF0E-52950646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D612-46B4-7613-AC08-232245C1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0980-8579-5ADC-DEDC-66153546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CB311-C7FC-397C-3991-961B69DD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F6FD-7FBA-8A5B-1A16-AEE829AB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3407-3ABF-579E-9D28-F94AF489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F4A4-C7EC-4DFF-A8B2-9D7C4633791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521D-912E-F31B-7B31-DA9650A94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D960-415A-8207-57FC-FD84D505C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1035-9ED6-444E-9A0C-40AF371C3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7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8ED08-F607-89EF-A7C1-9FD0B33200E1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9F694-2E78-746C-D0C4-F54AE5C9491F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Exercise 16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Google Shape;207;p1">
            <a:extLst>
              <a:ext uri="{FF2B5EF4-FFF2-40B4-BE49-F238E27FC236}">
                <a16:creationId xmlns:a16="http://schemas.microsoft.com/office/drawing/2014/main" id="{A983554A-346E-86DC-D178-7ED7241B1C09}"/>
              </a:ext>
            </a:extLst>
          </p:cNvPr>
          <p:cNvSpPr txBox="1"/>
          <p:nvPr/>
        </p:nvSpPr>
        <p:spPr>
          <a:xfrm>
            <a:off x="922642" y="1904833"/>
            <a:ext cx="1069270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Determine the maximum length of characters in the product name from the Product table.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Retrieve the product name, sub-category, and category from the Product table, along with an additional column called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product_details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” that contains a concatenated string of the product name, sub-category, and category.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Analyze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product_id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column and extract its three components into three separate columns.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 the product names as a comma-separated string where the sub-category is either Chairs or Tables.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51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37D11-C2EC-E968-26F5-8FA0BA077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35699-1ADD-CE1E-001E-347F34F86BC9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4DFB1-418D-416C-480D-4E889EA05C03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Solution 20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B7CB6-2B25-FDEE-7E97-E991979C9BD9}"/>
              </a:ext>
            </a:extLst>
          </p:cNvPr>
          <p:cNvSpPr txBox="1"/>
          <p:nvPr/>
        </p:nvSpPr>
        <p:spPr>
          <a:xfrm>
            <a:off x="1153990" y="1420137"/>
            <a:ext cx="97308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select * from (</a:t>
            </a:r>
          </a:p>
          <a:p>
            <a:pPr lvl="1"/>
            <a:r>
              <a:rPr lang="en-IN" dirty="0"/>
              <a:t>select *,</a:t>
            </a:r>
            <a:r>
              <a:rPr lang="en-IN" dirty="0" err="1"/>
              <a:t>dense_rank</a:t>
            </a:r>
            <a:r>
              <a:rPr lang="en-IN" dirty="0"/>
              <a:t>() over(partition by state order by </a:t>
            </a:r>
            <a:r>
              <a:rPr lang="en-IN" dirty="0" err="1"/>
              <a:t>tsales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) ranks </a:t>
            </a:r>
          </a:p>
          <a:p>
            <a:pPr lvl="1"/>
            <a:r>
              <a:rPr lang="en-IN" dirty="0"/>
              <a:t>from(</a:t>
            </a:r>
          </a:p>
          <a:p>
            <a:pPr lvl="1"/>
            <a:r>
              <a:rPr lang="en-IN" dirty="0"/>
              <a:t>	select </a:t>
            </a:r>
            <a:r>
              <a:rPr lang="en-IN" dirty="0" err="1"/>
              <a:t>customer_name,state,sum</a:t>
            </a:r>
            <a:r>
              <a:rPr lang="en-IN" dirty="0"/>
              <a:t>(sales)as </a:t>
            </a:r>
            <a:r>
              <a:rPr lang="en-IN" dirty="0" err="1"/>
              <a:t>tsales</a:t>
            </a:r>
            <a:r>
              <a:rPr lang="en-IN" dirty="0"/>
              <a:t> from customer left join sales on 	</a:t>
            </a:r>
            <a:r>
              <a:rPr lang="en-IN" dirty="0" err="1"/>
              <a:t>customer.customer_id</a:t>
            </a:r>
            <a:r>
              <a:rPr lang="en-IN" dirty="0"/>
              <a:t>=</a:t>
            </a:r>
            <a:r>
              <a:rPr lang="en-IN" dirty="0" err="1"/>
              <a:t>sales.customer_id</a:t>
            </a:r>
            <a:r>
              <a:rPr lang="en-IN" dirty="0"/>
              <a:t> group by 1,2 order by 3 </a:t>
            </a:r>
            <a:r>
              <a:rPr lang="en-IN" dirty="0" err="1"/>
              <a:t>desc</a:t>
            </a:r>
            <a:r>
              <a:rPr lang="en-IN" dirty="0"/>
              <a:t>) as </a:t>
            </a:r>
            <a:r>
              <a:rPr lang="en-IN" dirty="0" err="1"/>
              <a:t>rankedcusts</a:t>
            </a:r>
            <a:endParaRPr lang="en-IN" dirty="0"/>
          </a:p>
          <a:p>
            <a:pPr lvl="1"/>
            <a:r>
              <a:rPr lang="en-IN" dirty="0"/>
              <a:t>	) as top_1 where ranks=1;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DAE4D-E6B3-FF87-FEF3-39C57AC975E1}"/>
              </a:ext>
            </a:extLst>
          </p:cNvPr>
          <p:cNvSpPr txBox="1"/>
          <p:nvPr/>
        </p:nvSpPr>
        <p:spPr>
          <a:xfrm>
            <a:off x="1153989" y="3894882"/>
            <a:ext cx="107595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select * from (</a:t>
            </a:r>
          </a:p>
          <a:p>
            <a:r>
              <a:rPr lang="en-IN" dirty="0"/>
              <a:t>	select *,</a:t>
            </a:r>
            <a:r>
              <a:rPr lang="en-IN" dirty="0" err="1"/>
              <a:t>dense_rank</a:t>
            </a:r>
            <a:r>
              <a:rPr lang="en-IN" dirty="0"/>
              <a:t>() over(order by </a:t>
            </a:r>
            <a:r>
              <a:rPr lang="en-IN" dirty="0" err="1"/>
              <a:t>total_sales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) ranks </a:t>
            </a:r>
          </a:p>
          <a:p>
            <a:pPr lvl="3"/>
            <a:r>
              <a:rPr lang="en-IN" dirty="0"/>
              <a:t>from (</a:t>
            </a:r>
          </a:p>
          <a:p>
            <a:pPr lvl="3"/>
            <a:r>
              <a:rPr lang="en-IN" dirty="0"/>
              <a:t>select </a:t>
            </a:r>
            <a:r>
              <a:rPr lang="en-IN" dirty="0" err="1"/>
              <a:t>sub_category,sum</a:t>
            </a:r>
            <a:r>
              <a:rPr lang="en-IN" dirty="0"/>
              <a:t>(sales) as 	</a:t>
            </a:r>
            <a:r>
              <a:rPr lang="en-IN" dirty="0" err="1"/>
              <a:t>total_sales</a:t>
            </a:r>
            <a:r>
              <a:rPr lang="en-IN" dirty="0"/>
              <a:t> from product inner join </a:t>
            </a:r>
            <a:r>
              <a:rPr lang="en-IN" dirty="0" err="1"/>
              <a:t>saleson</a:t>
            </a:r>
            <a:r>
              <a:rPr lang="en-IN" dirty="0"/>
              <a:t> </a:t>
            </a:r>
            <a:r>
              <a:rPr lang="en-IN" dirty="0" err="1"/>
              <a:t>product.product_id</a:t>
            </a:r>
            <a:r>
              <a:rPr lang="en-IN" dirty="0"/>
              <a:t>=</a:t>
            </a:r>
            <a:r>
              <a:rPr lang="en-IN" dirty="0" err="1"/>
              <a:t>sales.product_id</a:t>
            </a:r>
            <a:r>
              <a:rPr lang="en-IN" dirty="0"/>
              <a:t> group by 1 order by 2 	</a:t>
            </a:r>
            <a:r>
              <a:rPr lang="en-IN" dirty="0" err="1"/>
              <a:t>desc</a:t>
            </a:r>
            <a:endParaRPr lang="en-IN" dirty="0"/>
          </a:p>
          <a:p>
            <a:pPr lvl="3"/>
            <a:r>
              <a:rPr lang="en-IN" dirty="0"/>
              <a:t>) as </a:t>
            </a:r>
            <a:r>
              <a:rPr lang="en-IN" dirty="0" err="1"/>
              <a:t>salesby_product</a:t>
            </a:r>
            <a:endParaRPr lang="en-IN" dirty="0"/>
          </a:p>
          <a:p>
            <a:pPr lvl="3"/>
            <a:r>
              <a:rPr lang="en-IN" dirty="0"/>
              <a:t>) top_5 where ranks&lt;=5;</a:t>
            </a:r>
          </a:p>
        </p:txBody>
      </p:sp>
    </p:spTree>
    <p:extLst>
      <p:ext uri="{BB962C8B-B14F-4D97-AF65-F5344CB8AC3E}">
        <p14:creationId xmlns:p14="http://schemas.microsoft.com/office/powerpoint/2010/main" val="46036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B834-E9CF-E061-46AE-CA130889D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44EEF4-0C2A-9476-CCC3-C29C4DEE41D0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DE76-6505-1E6B-6B5E-34ECF960145A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Solution 16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13;p2">
            <a:extLst>
              <a:ext uri="{FF2B5EF4-FFF2-40B4-BE49-F238E27FC236}">
                <a16:creationId xmlns:a16="http://schemas.microsoft.com/office/drawing/2014/main" id="{0C3CF28A-9194-0B6C-1B35-540F9431796D}"/>
              </a:ext>
            </a:extLst>
          </p:cNvPr>
          <p:cNvSpPr txBox="1">
            <a:spLocks/>
          </p:cNvSpPr>
          <p:nvPr/>
        </p:nvSpPr>
        <p:spPr>
          <a:xfrm>
            <a:off x="645255" y="1532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select max(length(</a:t>
            </a:r>
            <a:r>
              <a:rPr lang="en-US" dirty="0" err="1"/>
              <a:t>product_name</a:t>
            </a:r>
            <a:r>
              <a:rPr lang="en-US" dirty="0"/>
              <a:t>)) from product;</a:t>
            </a:r>
          </a:p>
          <a:p>
            <a:pPr marL="457200" indent="-457200" algn="l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 algn="l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product_name,sub_category</a:t>
            </a:r>
            <a:r>
              <a:rPr lang="en-US" dirty="0"/>
              <a:t>, category, (</a:t>
            </a:r>
            <a:r>
              <a:rPr lang="en-US" dirty="0" err="1"/>
              <a:t>product_name</a:t>
            </a:r>
            <a:r>
              <a:rPr lang="en-US" dirty="0"/>
              <a:t>||' , '||</a:t>
            </a:r>
            <a:r>
              <a:rPr lang="en-US" dirty="0" err="1"/>
              <a:t>sub_category</a:t>
            </a:r>
            <a:r>
              <a:rPr lang="en-US" dirty="0"/>
              <a:t>||’ , '||category) as </a:t>
            </a:r>
            <a:r>
              <a:rPr lang="en-US" dirty="0" err="1"/>
              <a:t>product_details</a:t>
            </a:r>
            <a:r>
              <a:rPr lang="en-US" dirty="0"/>
              <a:t> from product;</a:t>
            </a:r>
          </a:p>
          <a:p>
            <a:pPr marL="457200" indent="-457200" algn="l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 algn="l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product_id</a:t>
            </a:r>
            <a:r>
              <a:rPr lang="en-US" dirty="0"/>
              <a:t>, substring(</a:t>
            </a:r>
            <a:r>
              <a:rPr lang="en-US" dirty="0" err="1"/>
              <a:t>product_id</a:t>
            </a:r>
            <a:r>
              <a:rPr lang="en-US" dirty="0"/>
              <a:t> for 3) as </a:t>
            </a:r>
            <a:r>
              <a:rPr lang="en-US" dirty="0" err="1"/>
              <a:t>category_short</a:t>
            </a:r>
            <a:r>
              <a:rPr lang="en-US" dirty="0"/>
              <a:t>, substring(</a:t>
            </a:r>
            <a:r>
              <a:rPr lang="en-US" dirty="0" err="1"/>
              <a:t>product_id</a:t>
            </a:r>
            <a:r>
              <a:rPr lang="en-US" dirty="0"/>
              <a:t> from 5 for 2) as </a:t>
            </a:r>
            <a:r>
              <a:rPr lang="en-US" dirty="0" err="1"/>
              <a:t>sub_short</a:t>
            </a:r>
            <a:r>
              <a:rPr lang="en-US" dirty="0"/>
              <a:t> , substring(</a:t>
            </a:r>
            <a:r>
              <a:rPr lang="en-US" dirty="0" err="1"/>
              <a:t>product_id</a:t>
            </a:r>
            <a:r>
              <a:rPr lang="en-US" dirty="0"/>
              <a:t> from 8) as id from product;</a:t>
            </a:r>
          </a:p>
          <a:p>
            <a:pPr marL="457200" indent="-457200" algn="l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 algn="l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string_agg</a:t>
            </a:r>
            <a:r>
              <a:rPr lang="en-US" dirty="0"/>
              <a:t>(</a:t>
            </a:r>
            <a:r>
              <a:rPr lang="en-US" dirty="0" err="1"/>
              <a:t>product_name</a:t>
            </a:r>
            <a:r>
              <a:rPr lang="en-US" dirty="0"/>
              <a:t>,', ') from product where </a:t>
            </a:r>
            <a:r>
              <a:rPr lang="en-US" dirty="0" err="1"/>
              <a:t>sub_category</a:t>
            </a:r>
            <a:r>
              <a:rPr lang="en-US" dirty="0"/>
              <a:t> in ('</a:t>
            </a:r>
            <a:r>
              <a:rPr lang="en-US" dirty="0" err="1"/>
              <a:t>Chairs','Tables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733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520A6-4B2D-0CE0-6110-81AD2ADD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B7A4FD-291B-7F36-FEDA-25032E44EF71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520B7-486D-8979-38C4-174E6C02F04E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Exercise 17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19;p3">
            <a:extLst>
              <a:ext uri="{FF2B5EF4-FFF2-40B4-BE49-F238E27FC236}">
                <a16:creationId xmlns:a16="http://schemas.microsoft.com/office/drawing/2014/main" id="{CD643335-AA54-2392-8474-31670C34CB3C}"/>
              </a:ext>
            </a:extLst>
          </p:cNvPr>
          <p:cNvSpPr txBox="1"/>
          <p:nvPr/>
        </p:nvSpPr>
        <p:spPr>
          <a:xfrm>
            <a:off x="922642" y="1904833"/>
            <a:ext cx="1069270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You’re hosting a lottery for your customers. Select a list of 5 lucky customers from the customer table using a random function.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Since you cannot charge customers in fractional amounts, for a sales value of 1.63, you would charge either 1 or 2. In this case, calculate:     </a:t>
            </a:r>
            <a:endParaRPr lang="en-US" sz="2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total sales revenue if you always charge the lower integer value.     </a:t>
            </a: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total sales revenue if you always charge the higher integer value.     </a:t>
            </a:r>
            <a:endParaRPr lang="en-US" sz="2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total sales revenue if you round the sales amount.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62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C5E0F-AB9F-94D4-406E-FC2FE4446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1BB064-8846-1274-6110-767C55469494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264C4-3A22-03B7-AA70-AB76CA3DBC0B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Solution 17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25;p4">
            <a:extLst>
              <a:ext uri="{FF2B5EF4-FFF2-40B4-BE49-F238E27FC236}">
                <a16:creationId xmlns:a16="http://schemas.microsoft.com/office/drawing/2014/main" id="{F75CE34C-275B-3DEB-B45F-1442E840262F}"/>
              </a:ext>
            </a:extLst>
          </p:cNvPr>
          <p:cNvSpPr txBox="1">
            <a:spLocks/>
          </p:cNvSpPr>
          <p:nvPr/>
        </p:nvSpPr>
        <p:spPr>
          <a:xfrm>
            <a:off x="645255" y="1532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select customer_id, random() as rand_n from customer order by rand_n limit 5;</a:t>
            </a:r>
          </a:p>
          <a:p>
            <a:pPr algn="l">
              <a:buClr>
                <a:schemeClr val="dk1"/>
              </a:buClr>
              <a:buSzPts val="2800"/>
            </a:pPr>
            <a:endParaRPr lang="en-US"/>
          </a:p>
          <a:p>
            <a:pPr algn="l">
              <a:buClr>
                <a:schemeClr val="dk1"/>
              </a:buClr>
              <a:buSzPts val="2800"/>
            </a:pPr>
            <a:r>
              <a:rPr lang="en-US"/>
              <a:t>select sum(ceil(sales)) as higher_int_sales, sum(floor(sales)) as lower_int_sales, sum(round(sales)) as round_int_sales from sales;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14AA1-7D61-CAEE-EE52-98F4603A7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B648C-EE04-F25F-918B-6896673DF7B6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CE830-0C96-8BB3-54DD-69F75324F5CD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Exercise 18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31;p5">
            <a:extLst>
              <a:ext uri="{FF2B5EF4-FFF2-40B4-BE49-F238E27FC236}">
                <a16:creationId xmlns:a16="http://schemas.microsoft.com/office/drawing/2014/main" id="{44C90C8D-B99C-56A1-E0E8-2E1EEB0C8827}"/>
              </a:ext>
            </a:extLst>
          </p:cNvPr>
          <p:cNvSpPr txBox="1"/>
          <p:nvPr/>
        </p:nvSpPr>
        <p:spPr>
          <a:xfrm>
            <a:off x="922642" y="1904833"/>
            <a:ext cx="1069270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Determine the current age of "Batman," who was born on April 6, 1939, in years, months, and days.  </a:t>
            </a:r>
            <a:endParaRPr lang="en-US" sz="2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Examine the monthly sales for the chair sub-category. Do you notice any seasonal trends in the sales of this sub-category?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1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AFB33-22EA-A2FB-CD8A-62C0BFBDD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4F970-ED0E-5D54-B30C-34884A4DFA7C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64F35-C525-9205-B714-DBBBE84CEE33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Solution 18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37;p6">
            <a:extLst>
              <a:ext uri="{FF2B5EF4-FFF2-40B4-BE49-F238E27FC236}">
                <a16:creationId xmlns:a16="http://schemas.microsoft.com/office/drawing/2014/main" id="{5E547F1B-88B3-971E-FD3C-7C12B8B77FD2}"/>
              </a:ext>
            </a:extLst>
          </p:cNvPr>
          <p:cNvSpPr txBox="1">
            <a:spLocks/>
          </p:cNvSpPr>
          <p:nvPr/>
        </p:nvSpPr>
        <p:spPr>
          <a:xfrm>
            <a:off x="645255" y="1532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select age(current_date,'1939-04-06’);</a:t>
            </a:r>
          </a:p>
          <a:p>
            <a:pPr algn="l">
              <a:buClr>
                <a:schemeClr val="dk1"/>
              </a:buClr>
              <a:buSzPts val="2800"/>
            </a:pPr>
            <a:endParaRPr lang="en-US" dirty="0"/>
          </a:p>
          <a:p>
            <a:pPr algn="l">
              <a:buClr>
                <a:schemeClr val="dk1"/>
              </a:buClr>
              <a:buSzPts val="2800"/>
            </a:pPr>
            <a:r>
              <a:rPr lang="en-US" dirty="0"/>
              <a:t>select extract(month from </a:t>
            </a:r>
            <a:r>
              <a:rPr lang="en-US" dirty="0" err="1"/>
              <a:t>order_date</a:t>
            </a:r>
            <a:r>
              <a:rPr lang="en-US" dirty="0"/>
              <a:t>) as </a:t>
            </a:r>
            <a:r>
              <a:rPr lang="en-US" dirty="0" err="1"/>
              <a:t>month_n</a:t>
            </a:r>
            <a:r>
              <a:rPr lang="en-US" dirty="0"/>
              <a:t>, sum(sales) as </a:t>
            </a:r>
            <a:r>
              <a:rPr lang="en-US" dirty="0" err="1"/>
              <a:t>total_sales</a:t>
            </a:r>
            <a:r>
              <a:rPr lang="en-US" dirty="0"/>
              <a:t> from sales where </a:t>
            </a:r>
            <a:r>
              <a:rPr lang="en-US" dirty="0" err="1"/>
              <a:t>product_id</a:t>
            </a:r>
            <a:r>
              <a:rPr lang="en-US" dirty="0"/>
              <a:t> in (select </a:t>
            </a:r>
            <a:r>
              <a:rPr lang="en-US" dirty="0" err="1"/>
              <a:t>product_id</a:t>
            </a:r>
            <a:r>
              <a:rPr lang="en-US" dirty="0"/>
              <a:t> from product where </a:t>
            </a:r>
            <a:r>
              <a:rPr lang="en-US" dirty="0" err="1"/>
              <a:t>sub_category</a:t>
            </a:r>
            <a:r>
              <a:rPr lang="en-US" dirty="0"/>
              <a:t> = 'Chairs')</a:t>
            </a:r>
          </a:p>
          <a:p>
            <a:pPr algn="l">
              <a:buClr>
                <a:schemeClr val="dk1"/>
              </a:buClr>
              <a:buSzPts val="2800"/>
            </a:pPr>
            <a:r>
              <a:rPr lang="en-US" dirty="0"/>
              <a:t>group by </a:t>
            </a:r>
            <a:r>
              <a:rPr lang="en-US" dirty="0" err="1"/>
              <a:t>month_n</a:t>
            </a:r>
            <a:endParaRPr lang="en-US" dirty="0"/>
          </a:p>
          <a:p>
            <a:pPr algn="l">
              <a:buClr>
                <a:schemeClr val="dk1"/>
              </a:buClr>
              <a:buSzPts val="2800"/>
            </a:pPr>
            <a:r>
              <a:rPr lang="en-US" dirty="0"/>
              <a:t>order by </a:t>
            </a:r>
            <a:r>
              <a:rPr lang="en-US" dirty="0" err="1"/>
              <a:t>month_n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4089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6F5A2-986A-EF9A-12B0-5FA275A64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90947D-8938-B19D-ACEF-64B2CD01B49F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C00A5-FE61-39C1-6D65-471DB4688C22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Exercise 19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43;p7">
            <a:extLst>
              <a:ext uri="{FF2B5EF4-FFF2-40B4-BE49-F238E27FC236}">
                <a16:creationId xmlns:a16="http://schemas.microsoft.com/office/drawing/2014/main" id="{215DFD32-87E2-4D93-7ED0-1BAF44D114CB}"/>
              </a:ext>
            </a:extLst>
          </p:cNvPr>
          <p:cNvSpPr txBox="1"/>
          <p:nvPr/>
        </p:nvSpPr>
        <p:spPr>
          <a:xfrm>
            <a:off x="922642" y="1904833"/>
            <a:ext cx="1069270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Retrieve all customers whose first name and last name are both 5 characters long, and whose last name starts with the letters "a," "b," "c," or "d.“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Create a table named "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zipcode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" and insert the specified data into it.</a:t>
            </a:r>
            <a:endParaRPr lang="en-US" dirty="0"/>
          </a:p>
        </p:txBody>
      </p:sp>
      <p:graphicFrame>
        <p:nvGraphicFramePr>
          <p:cNvPr id="3" name="Google Shape;244;p7">
            <a:extLst>
              <a:ext uri="{FF2B5EF4-FFF2-40B4-BE49-F238E27FC236}">
                <a16:creationId xmlns:a16="http://schemas.microsoft.com/office/drawing/2014/main" id="{401F2815-F4D8-2BFE-DBF1-C53195327354}"/>
              </a:ext>
            </a:extLst>
          </p:cNvPr>
          <p:cNvGraphicFramePr/>
          <p:nvPr/>
        </p:nvGraphicFramePr>
        <p:xfrm>
          <a:off x="2828839" y="3382161"/>
          <a:ext cx="1224175" cy="1706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PIN/ZIP codes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234432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23345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sdfe4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123&amp;3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67424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7895432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12312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245;p7">
            <a:extLst>
              <a:ext uri="{FF2B5EF4-FFF2-40B4-BE49-F238E27FC236}">
                <a16:creationId xmlns:a16="http://schemas.microsoft.com/office/drawing/2014/main" id="{FAC8045E-62A4-837D-7953-E9EC64A5E40C}"/>
              </a:ext>
            </a:extLst>
          </p:cNvPr>
          <p:cNvSpPr txBox="1"/>
          <p:nvPr/>
        </p:nvSpPr>
        <p:spPr>
          <a:xfrm>
            <a:off x="831076" y="5089041"/>
            <a:ext cx="1069270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Retrieve the valid zip codes from this table, which consist of either 5 or 6 numeric characters.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09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EA8E-2858-0207-99C8-AD8A6C5E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237CF-1D92-D3B7-7344-88F5FE38423A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A45F3-3A6F-9CE9-4E77-277A98FD3D45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Solution 19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51;p8">
            <a:extLst>
              <a:ext uri="{FF2B5EF4-FFF2-40B4-BE49-F238E27FC236}">
                <a16:creationId xmlns:a16="http://schemas.microsoft.com/office/drawing/2014/main" id="{BC92A90B-FBE1-6DB4-0914-36879FD2AA3C}"/>
              </a:ext>
            </a:extLst>
          </p:cNvPr>
          <p:cNvSpPr txBox="1">
            <a:spLocks/>
          </p:cNvSpPr>
          <p:nvPr/>
        </p:nvSpPr>
        <p:spPr>
          <a:xfrm>
            <a:off x="645255" y="1532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select * from customer where customer_name ~* '^[a-z]{5}\s(a|b|c|d)[a-z]{4}$’;</a:t>
            </a:r>
          </a:p>
          <a:p>
            <a:pPr algn="l">
              <a:buClr>
                <a:schemeClr val="dk1"/>
              </a:buClr>
              <a:buSzPct val="100000"/>
            </a:pPr>
            <a:endParaRPr lang="en-US"/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create table zipcode (zip varchar);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('234432');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('23345');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('sdfe4');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('123&amp;3');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('67424');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('7895432');</a:t>
            </a:r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insert into zipcode values ('12312’);</a:t>
            </a:r>
          </a:p>
          <a:p>
            <a:pPr algn="l">
              <a:buClr>
                <a:schemeClr val="dk1"/>
              </a:buClr>
              <a:buSzPct val="100000"/>
            </a:pPr>
            <a:endParaRPr lang="en-US"/>
          </a:p>
          <a:p>
            <a:pPr algn="l">
              <a:buClr>
                <a:schemeClr val="dk1"/>
              </a:buClr>
              <a:buSzPct val="100000"/>
            </a:pPr>
            <a:r>
              <a:rPr lang="en-US"/>
              <a:t>select * from zipcode where zip ~* '^[0-9]{5,6}$';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9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9023D-A9D5-5F49-1707-2AA22A8F9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C1B6B-3004-D727-34C4-FAB8C96A01E9}"/>
              </a:ext>
            </a:extLst>
          </p:cNvPr>
          <p:cNvSpPr/>
          <p:nvPr/>
        </p:nvSpPr>
        <p:spPr>
          <a:xfrm>
            <a:off x="0" y="219808"/>
            <a:ext cx="12192000" cy="949569"/>
          </a:xfrm>
          <a:prstGeom prst="rect">
            <a:avLst/>
          </a:prstGeom>
          <a:solidFill>
            <a:srgbClr val="0303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ABC19-0382-90B3-A213-2F69BCB5B019}"/>
              </a:ext>
            </a:extLst>
          </p:cNvPr>
          <p:cNvSpPr txBox="1"/>
          <p:nvPr/>
        </p:nvSpPr>
        <p:spPr>
          <a:xfrm>
            <a:off x="202222" y="94427"/>
            <a:ext cx="65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Exercise 20</a:t>
            </a:r>
            <a:endParaRPr lang="en-IN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43;p7">
            <a:extLst>
              <a:ext uri="{FF2B5EF4-FFF2-40B4-BE49-F238E27FC236}">
                <a16:creationId xmlns:a16="http://schemas.microsoft.com/office/drawing/2014/main" id="{34A5F620-A574-3B69-7A68-141A438295E9}"/>
              </a:ext>
            </a:extLst>
          </p:cNvPr>
          <p:cNvSpPr txBox="1"/>
          <p:nvPr/>
        </p:nvSpPr>
        <p:spPr>
          <a:xfrm>
            <a:off x="922642" y="1904833"/>
            <a:ext cx="1069270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Who are the top customers by total sales in each state?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are the top 5 sub-categories based on total sales?"</a:t>
            </a:r>
            <a:endParaRPr lang="en-US" sz="25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B4220-2160-5C07-7916-9F3A06263F9B}"/>
              </a:ext>
            </a:extLst>
          </p:cNvPr>
          <p:cNvSpPr txBox="1"/>
          <p:nvPr/>
        </p:nvSpPr>
        <p:spPr>
          <a:xfrm>
            <a:off x="1039690" y="4624185"/>
            <a:ext cx="622935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(hint: - join the tables, make use of </a:t>
            </a:r>
            <a:r>
              <a:rPr lang="en-US" sz="1800" dirty="0" err="1"/>
              <a:t>subqueries,use</a:t>
            </a:r>
            <a:r>
              <a:rPr lang="en-US" sz="1800" dirty="0"/>
              <a:t> ranking 	functions)</a:t>
            </a:r>
          </a:p>
        </p:txBody>
      </p:sp>
    </p:spTree>
    <p:extLst>
      <p:ext uri="{BB962C8B-B14F-4D97-AF65-F5344CB8AC3E}">
        <p14:creationId xmlns:p14="http://schemas.microsoft.com/office/powerpoint/2010/main" val="425235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858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raj</dc:creator>
  <cp:lastModifiedBy>charan raj</cp:lastModifiedBy>
  <cp:revision>6</cp:revision>
  <dcterms:created xsi:type="dcterms:W3CDTF">2024-10-07T16:21:10Z</dcterms:created>
  <dcterms:modified xsi:type="dcterms:W3CDTF">2024-10-22T11:06:52Z</dcterms:modified>
</cp:coreProperties>
</file>