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B46B-1444-E143-E472-D6249FD8B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C5D28F-60C5-FC1D-14D3-0C3D8B470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7731D6-9F0B-2CE0-97EC-34C50B46FC74}"/>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271BC7CC-1447-699D-6445-EA649D486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E704FD-E577-BF5C-43C3-A1D6B174BAD3}"/>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3616994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2F71-BBA5-6D40-937F-6B6318C852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FE927-BCEA-E619-7C65-587D136D9C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C7FCF2-1496-FC19-34A2-D882281D73C8}"/>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E6BDECD6-7042-D31B-DD70-94F53787E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ECE64B-0ADE-5D6A-F1C5-F44145C619EF}"/>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105163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45C88A-E358-790D-D21D-91D3893257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5DB14A-70ED-A850-97C5-F9B14521D2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564C4-E10D-B9DC-285C-402AC8FC39DF}"/>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2AADA02F-92DA-098D-E40B-A9F65F614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8159A-094E-44F6-8C0C-A690DE2046A4}"/>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221973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BEBA-52FB-E38A-6871-B1A07E291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D429EF-9F7B-1DF7-CE3B-DD855A3FD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814067-4075-DAC0-3955-4DE219B9F047}"/>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D49F4FE0-02FD-B6BA-65E9-969AE00558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221E1-FE23-1439-F76E-3DFC43176850}"/>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79220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2A8F-603A-A665-8644-F793A46BA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574229-E4AB-E559-9F74-8ED5747CB8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29E7B8-47EA-C750-DDAA-4DB9935EE324}"/>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764D5601-9709-34F0-7A0D-48319E4068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9D5BE-70A9-C6E4-0B9E-432D58FAC999}"/>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2321750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F614-B98F-EC00-50A9-C6F944FF84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3161B-2125-704C-2B2C-A3886406CD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B5E885-6992-200F-82B9-CB9B0835B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B365A2-767D-E688-5316-7C020BD1A93D}"/>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6" name="Footer Placeholder 5">
            <a:extLst>
              <a:ext uri="{FF2B5EF4-FFF2-40B4-BE49-F238E27FC236}">
                <a16:creationId xmlns:a16="http://schemas.microsoft.com/office/drawing/2014/main" id="{70E79008-E4E5-825E-35B2-9889517B1D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9D528-734C-F226-5019-E59B22367CA4}"/>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39424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4B46-4B4F-8A71-5F59-DBF083A396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6995-97C5-B8F7-BA74-7F3DDEF88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D76DD8-1635-5925-80FC-3EEDF27AF0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6962D9-6CDD-18DD-714A-696BC5159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CA1164-5BC8-F6FD-17FE-06418E1996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F06753-5AC2-D195-EC9D-81C3814D62FF}"/>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8" name="Footer Placeholder 7">
            <a:extLst>
              <a:ext uri="{FF2B5EF4-FFF2-40B4-BE49-F238E27FC236}">
                <a16:creationId xmlns:a16="http://schemas.microsoft.com/office/drawing/2014/main" id="{F18BA420-47AD-4B52-1C03-67AC9B5193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1855E5-43EB-ABF1-FB99-48C0013BB450}"/>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225181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60D1-1601-E7A3-F35A-FA1A57FD3A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47FCA3-8B00-1104-3E09-8D829D3800DF}"/>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4" name="Footer Placeholder 3">
            <a:extLst>
              <a:ext uri="{FF2B5EF4-FFF2-40B4-BE49-F238E27FC236}">
                <a16:creationId xmlns:a16="http://schemas.microsoft.com/office/drawing/2014/main" id="{E8F2E4F1-EEF3-1967-40B9-1C7E9DFD25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D34E9C-70CC-4276-2858-E45A40DC6A0C}"/>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356004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45D3E2-57C9-3E65-BBF2-262FC9825755}"/>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3" name="Footer Placeholder 2">
            <a:extLst>
              <a:ext uri="{FF2B5EF4-FFF2-40B4-BE49-F238E27FC236}">
                <a16:creationId xmlns:a16="http://schemas.microsoft.com/office/drawing/2014/main" id="{C20730DD-72F2-DD1A-9840-7306EF6C68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08E6FB-C608-C222-C08B-1C47958C9ECE}"/>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312715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BD7-70F6-6A6D-8A4A-A8E2E6664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591E29-43BE-90B3-A879-0F00446B6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6F980D-DFE5-EB8D-E7C0-12ABBC4A0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B059A-EF80-8535-1F94-2BA08C2EF68E}"/>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6" name="Footer Placeholder 5">
            <a:extLst>
              <a:ext uri="{FF2B5EF4-FFF2-40B4-BE49-F238E27FC236}">
                <a16:creationId xmlns:a16="http://schemas.microsoft.com/office/drawing/2014/main" id="{0B84F0B2-8E64-2FD2-959D-A1EA999CD6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EB85D-BC0C-4BA5-1BC6-1A95769CEE3E}"/>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287654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EACDA-E4F3-293F-D260-EA5475080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AD5704-29A4-F70D-5322-5D3C0A6471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A5EEAA-EC99-8D6C-18E8-29D576A16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5A0795-56CB-EB7E-AA7A-0FC4701EF7B9}"/>
              </a:ext>
            </a:extLst>
          </p:cNvPr>
          <p:cNvSpPr>
            <a:spLocks noGrp="1"/>
          </p:cNvSpPr>
          <p:nvPr>
            <p:ph type="dt" sz="half" idx="10"/>
          </p:nvPr>
        </p:nvSpPr>
        <p:spPr/>
        <p:txBody>
          <a:bodyPr/>
          <a:lstStyle/>
          <a:p>
            <a:fld id="{070BDA0F-A7F6-4D17-86DD-F512A447F2F6}" type="datetimeFigureOut">
              <a:rPr lang="en-IN" smtClean="0"/>
              <a:t>11-11-2024</a:t>
            </a:fld>
            <a:endParaRPr lang="en-IN"/>
          </a:p>
        </p:txBody>
      </p:sp>
      <p:sp>
        <p:nvSpPr>
          <p:cNvPr id="6" name="Footer Placeholder 5">
            <a:extLst>
              <a:ext uri="{FF2B5EF4-FFF2-40B4-BE49-F238E27FC236}">
                <a16:creationId xmlns:a16="http://schemas.microsoft.com/office/drawing/2014/main" id="{D14F1B9A-D4E6-8324-2771-500F8C1A1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96C72F-1ED3-BBDB-B7E4-8CD472A37BFE}"/>
              </a:ext>
            </a:extLst>
          </p:cNvPr>
          <p:cNvSpPr>
            <a:spLocks noGrp="1"/>
          </p:cNvSpPr>
          <p:nvPr>
            <p:ph type="sldNum" sz="quarter" idx="12"/>
          </p:nvPr>
        </p:nvSpPr>
        <p:spPr/>
        <p:txBody>
          <a:bodyPr/>
          <a:lstStyle/>
          <a:p>
            <a:fld id="{353BB0CC-CBCF-44F1-899B-1B82E0EC056D}" type="slidenum">
              <a:rPr lang="en-IN" smtClean="0"/>
              <a:t>‹#›</a:t>
            </a:fld>
            <a:endParaRPr lang="en-IN"/>
          </a:p>
        </p:txBody>
      </p:sp>
    </p:spTree>
    <p:extLst>
      <p:ext uri="{BB962C8B-B14F-4D97-AF65-F5344CB8AC3E}">
        <p14:creationId xmlns:p14="http://schemas.microsoft.com/office/powerpoint/2010/main" val="238499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A3111-9016-2BB0-FB02-5C90B0038C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4E133F-4CFE-8337-E1A0-C21C2C9E3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2D490B-CCFD-2B88-0160-BD2B625DB9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BDA0F-A7F6-4D17-86DD-F512A447F2F6}" type="datetimeFigureOut">
              <a:rPr lang="en-IN" smtClean="0"/>
              <a:t>11-11-2024</a:t>
            </a:fld>
            <a:endParaRPr lang="en-IN"/>
          </a:p>
        </p:txBody>
      </p:sp>
      <p:sp>
        <p:nvSpPr>
          <p:cNvPr id="5" name="Footer Placeholder 4">
            <a:extLst>
              <a:ext uri="{FF2B5EF4-FFF2-40B4-BE49-F238E27FC236}">
                <a16:creationId xmlns:a16="http://schemas.microsoft.com/office/drawing/2014/main" id="{2652793B-AE5C-D7FB-4BFA-A22B990A8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15BFBB-A644-4647-A349-153CB0C1C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BB0CC-CBCF-44F1-899B-1B82E0EC056D}" type="slidenum">
              <a:rPr lang="en-IN" smtClean="0"/>
              <a:t>‹#›</a:t>
            </a:fld>
            <a:endParaRPr lang="en-IN"/>
          </a:p>
        </p:txBody>
      </p:sp>
    </p:spTree>
    <p:extLst>
      <p:ext uri="{BB962C8B-B14F-4D97-AF65-F5344CB8AC3E}">
        <p14:creationId xmlns:p14="http://schemas.microsoft.com/office/powerpoint/2010/main" val="189532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31271C-881B-60E3-0BB9-9030A8F0F0B3}"/>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D4A2756-670F-0EB5-DE32-389C2E66583E}"/>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10</a:t>
            </a:r>
            <a:endParaRPr lang="en-IN" sz="7200" dirty="0">
              <a:solidFill>
                <a:schemeClr val="bg2">
                  <a:lumMod val="90000"/>
                </a:schemeClr>
              </a:solidFill>
            </a:endParaRPr>
          </a:p>
        </p:txBody>
      </p:sp>
      <p:sp>
        <p:nvSpPr>
          <p:cNvPr id="6" name="Google Shape;207;p1">
            <a:extLst>
              <a:ext uri="{FF2B5EF4-FFF2-40B4-BE49-F238E27FC236}">
                <a16:creationId xmlns:a16="http://schemas.microsoft.com/office/drawing/2014/main" id="{D20ED0CF-D570-CAE1-656A-FCC59AF71C33}"/>
              </a:ext>
            </a:extLst>
          </p:cNvPr>
          <p:cNvSpPr txBox="1"/>
          <p:nvPr/>
        </p:nvSpPr>
        <p:spPr>
          <a:xfrm>
            <a:off x="1001774" y="1802423"/>
            <a:ext cx="9197304" cy="4154943"/>
          </a:xfrm>
          <a:prstGeom prst="rect">
            <a:avLst/>
          </a:prstGeom>
          <a:noFill/>
          <a:ln>
            <a:noFill/>
          </a:ln>
        </p:spPr>
        <p:txBody>
          <a:bodyPr spcFirstLastPara="1" wrap="square" lIns="91425" tIns="45700" rIns="91425" bIns="45700" anchor="t" anchorCtr="0">
            <a:spAutoFit/>
          </a:bodyPr>
          <a:lstStyle/>
          <a:p>
            <a:pPr marL="457200" indent="-457200" rtl="0" fontAlgn="base">
              <a:lnSpc>
                <a:spcPct val="150000"/>
              </a:lnSpc>
              <a:spcBef>
                <a:spcPts val="0"/>
              </a:spcBef>
              <a:spcAft>
                <a:spcPts val="0"/>
              </a:spcAft>
              <a:buFont typeface="+mj-lt"/>
              <a:buAutoNum type="arabicPeriod"/>
            </a:pP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Query 1</a:t>
            </a:r>
          </a:p>
          <a:p>
            <a:pPr marL="914400" lvl="1" indent="-457200" fontAlgn="base">
              <a:lnSpc>
                <a:spcPct val="150000"/>
              </a:lnSpc>
              <a:buFont typeface="Arial" panose="020B0604020202020204" pitchFamily="34" charset="0"/>
              <a:buChar char="•"/>
            </a:pP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Retrieve Data</a:t>
            </a: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Get the Product ID, Product Name, Sales Value, and Profit.</a:t>
            </a:r>
          </a:p>
          <a:p>
            <a:pPr marL="914400" lvl="1" indent="-457200" fontAlgn="base">
              <a:lnSpc>
                <a:spcPct val="150000"/>
              </a:lnSpc>
              <a:buFont typeface="Arial" panose="020B0604020202020204" pitchFamily="34" charset="0"/>
              <a:buChar char="•"/>
            </a:pP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Join Method: </a:t>
            </a: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an INNER JOIN to combine the product and sales tables based on the Product ID column as the common key.</a:t>
            </a:r>
          </a:p>
          <a:p>
            <a:pPr marL="457200" indent="-457200" rtl="0" fontAlgn="base">
              <a:lnSpc>
                <a:spcPct val="150000"/>
              </a:lnSpc>
              <a:spcBef>
                <a:spcPts val="0"/>
              </a:spcBef>
              <a:spcAft>
                <a:spcPts val="0"/>
              </a:spcAft>
              <a:buFont typeface="+mj-lt"/>
              <a:buAutoNum type="arabicPeriod"/>
            </a:pP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rtl="0" fontAlgn="base">
              <a:lnSpc>
                <a:spcPct val="150000"/>
              </a:lnSpc>
              <a:spcBef>
                <a:spcPts val="0"/>
              </a:spcBef>
              <a:spcAft>
                <a:spcPts val="0"/>
              </a:spcAft>
              <a:buFont typeface="+mj-lt"/>
              <a:buAutoNum type="arabicPeriod"/>
            </a:pP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Query 2</a:t>
            </a:r>
          </a:p>
          <a:p>
            <a:pPr marL="457200" indent="-457200" rtl="0" fontAlgn="base">
              <a:lnSpc>
                <a:spcPct val="150000"/>
              </a:lnSpc>
              <a:spcBef>
                <a:spcPts val="0"/>
              </a:spcBef>
              <a:spcAft>
                <a:spcPts val="0"/>
              </a:spcAft>
              <a:buFont typeface="+mj-lt"/>
              <a:buAutoNum type="arabicPeriod"/>
            </a:pPr>
            <a:endPar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914400" lvl="1" indent="-457200" fontAlgn="base">
              <a:lnSpc>
                <a:spcPct val="150000"/>
              </a:lnSpc>
              <a:buFont typeface="Arial" panose="020B0604020202020204" pitchFamily="34" charset="0"/>
              <a:buChar char="•"/>
            </a:pP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Customer Sales Summary: </a:t>
            </a: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Fetch the Customer Name and City along with the total sales amount for each customer.</a:t>
            </a:r>
          </a:p>
          <a:p>
            <a:pPr marL="914400" lvl="1" indent="-457200" fontAlgn="base">
              <a:lnSpc>
                <a:spcPct val="150000"/>
              </a:lnSpc>
              <a:buFont typeface="Arial" panose="020B0604020202020204" pitchFamily="34" charset="0"/>
              <a:buChar char="•"/>
            </a:pPr>
            <a:r>
              <a:rPr lang="en-US" sz="16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Grouping: </a:t>
            </a:r>
            <a:r>
              <a:rPr lang="en-US" sz="1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GROUP BY clause on Customer ID to calculate the total sales for each customer, and then join this result with the customer table to get the corresponding customer details.</a:t>
            </a:r>
            <a:endParaRPr sz="1600" b="0" i="0" u="none" strike="noStrike" cap="none"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328668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7D97B-B3D5-E4F9-844B-9AA2D64C4B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DCF96DD-09F8-647D-4689-BAD3532F4E67}"/>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6B44CB5-8035-71D1-5EC6-0340AE8992F4}"/>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14</a:t>
            </a:r>
            <a:endParaRPr lang="en-IN" sz="7200" dirty="0">
              <a:solidFill>
                <a:schemeClr val="bg2">
                  <a:lumMod val="90000"/>
                </a:schemeClr>
              </a:solidFill>
            </a:endParaRPr>
          </a:p>
        </p:txBody>
      </p:sp>
      <p:sp>
        <p:nvSpPr>
          <p:cNvPr id="2" name="Google Shape;225;p4">
            <a:extLst>
              <a:ext uri="{FF2B5EF4-FFF2-40B4-BE49-F238E27FC236}">
                <a16:creationId xmlns:a16="http://schemas.microsoft.com/office/drawing/2014/main" id="{8585F83E-81B2-9273-2204-F30961114681}"/>
              </a:ext>
            </a:extLst>
          </p:cNvPr>
          <p:cNvSpPr txBox="1">
            <a:spLocks/>
          </p:cNvSpPr>
          <p:nvPr/>
        </p:nvSpPr>
        <p:spPr>
          <a:xfrm>
            <a:off x="645255" y="1532811"/>
            <a:ext cx="10515600" cy="43512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ts val="2800"/>
            </a:pPr>
            <a:r>
              <a:rPr lang="en-US"/>
              <a:t>select c.customer_name, c.age, sp.* from</a:t>
            </a:r>
          </a:p>
          <a:p>
            <a:pPr algn="l">
              <a:buClr>
                <a:schemeClr val="dk1"/>
              </a:buClr>
              <a:buSzPts val="2800"/>
            </a:pPr>
            <a:r>
              <a:rPr lang="en-US"/>
              <a:t>customer as c</a:t>
            </a:r>
          </a:p>
          <a:p>
            <a:pPr algn="l">
              <a:buClr>
                <a:schemeClr val="dk1"/>
              </a:buClr>
              <a:buSzPts val="2800"/>
            </a:pPr>
            <a:r>
              <a:rPr lang="en-US"/>
              <a:t>right join (select s.*, p.product_name, p.category</a:t>
            </a:r>
          </a:p>
          <a:p>
            <a:pPr algn="l">
              <a:buClr>
                <a:schemeClr val="dk1"/>
              </a:buClr>
              <a:buSzPts val="2800"/>
            </a:pPr>
            <a:r>
              <a:rPr lang="en-US"/>
              <a:t>from sales as s</a:t>
            </a:r>
          </a:p>
          <a:p>
            <a:pPr algn="l">
              <a:buClr>
                <a:schemeClr val="dk1"/>
              </a:buClr>
              <a:buSzPts val="2800"/>
            </a:pPr>
            <a:r>
              <a:rPr lang="en-US"/>
              <a:t>left join product as p</a:t>
            </a:r>
          </a:p>
          <a:p>
            <a:pPr algn="l">
              <a:buClr>
                <a:schemeClr val="dk1"/>
              </a:buClr>
              <a:buSzPts val="2800"/>
            </a:pPr>
            <a:r>
              <a:rPr lang="en-US"/>
              <a:t>on s.product_id = p.product_id) as sp</a:t>
            </a:r>
          </a:p>
          <a:p>
            <a:pPr algn="l">
              <a:buClr>
                <a:schemeClr val="dk1"/>
              </a:buClr>
              <a:buSzPts val="2800"/>
            </a:pPr>
            <a:r>
              <a:rPr lang="en-US"/>
              <a:t>on c.customer_id = sp.customer_id;</a:t>
            </a:r>
            <a:endParaRPr lang="en-US" dirty="0"/>
          </a:p>
        </p:txBody>
      </p:sp>
    </p:spTree>
    <p:extLst>
      <p:ext uri="{BB962C8B-B14F-4D97-AF65-F5344CB8AC3E}">
        <p14:creationId xmlns:p14="http://schemas.microsoft.com/office/powerpoint/2010/main" val="62089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93862-AAD8-28C0-5361-669304DB1B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0F70909-348B-C8EC-DB6A-3DFCAF0F4E0A}"/>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EAF5518-A98E-5FBB-613A-E573B5358313}"/>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15</a:t>
            </a:r>
            <a:endParaRPr lang="en-IN" sz="7200" dirty="0">
              <a:solidFill>
                <a:schemeClr val="bg2">
                  <a:lumMod val="90000"/>
                </a:schemeClr>
              </a:solidFill>
            </a:endParaRPr>
          </a:p>
        </p:txBody>
      </p:sp>
      <p:sp>
        <p:nvSpPr>
          <p:cNvPr id="3" name="Google Shape;231;p5">
            <a:extLst>
              <a:ext uri="{FF2B5EF4-FFF2-40B4-BE49-F238E27FC236}">
                <a16:creationId xmlns:a16="http://schemas.microsoft.com/office/drawing/2014/main" id="{EF5FED71-2732-48AE-5510-D40CFBCAA4C9}"/>
              </a:ext>
            </a:extLst>
          </p:cNvPr>
          <p:cNvSpPr txBox="1"/>
          <p:nvPr/>
        </p:nvSpPr>
        <p:spPr>
          <a:xfrm>
            <a:off x="922642" y="1904833"/>
            <a:ext cx="10692709" cy="230828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Ubuntu"/>
                <a:ea typeface="Ubuntu"/>
                <a:cs typeface="Ubuntu"/>
                <a:sym typeface="Ubuntu"/>
              </a:rPr>
              <a:t>Create a view named “</a:t>
            </a:r>
            <a:r>
              <a:rPr lang="en-US" sz="2400" b="0" i="0" u="none" strike="noStrike" cap="none" dirty="0" err="1">
                <a:solidFill>
                  <a:schemeClr val="dk1"/>
                </a:solidFill>
                <a:latin typeface="Ubuntu"/>
                <a:ea typeface="Ubuntu"/>
                <a:cs typeface="Ubuntu"/>
                <a:sym typeface="Ubuntu"/>
              </a:rPr>
              <a:t>Daily_Billing</a:t>
            </a:r>
            <a:r>
              <a:rPr lang="en-US" sz="2400" b="0" i="0" u="none" strike="noStrike" cap="none" dirty="0">
                <a:solidFill>
                  <a:schemeClr val="dk1"/>
                </a:solidFill>
                <a:latin typeface="Ubuntu"/>
                <a:ea typeface="Ubuntu"/>
                <a:cs typeface="Ubuntu"/>
                <a:sym typeface="Ubuntu"/>
              </a:rPr>
              <a:t>” that includes `</a:t>
            </a:r>
            <a:r>
              <a:rPr lang="en-US" sz="2400" b="0" i="0" u="none" strike="noStrike" cap="none" dirty="0" err="1">
                <a:solidFill>
                  <a:schemeClr val="dk1"/>
                </a:solidFill>
                <a:latin typeface="Ubuntu"/>
                <a:ea typeface="Ubuntu"/>
                <a:cs typeface="Ubuntu"/>
                <a:sym typeface="Ubuntu"/>
              </a:rPr>
              <a:t>order_line</a:t>
            </a:r>
            <a:r>
              <a:rPr lang="en-US" sz="2400" b="0" i="0" u="none" strike="noStrike" cap="none" dirty="0">
                <a:solidFill>
                  <a:schemeClr val="dk1"/>
                </a:solidFill>
                <a:latin typeface="Ubuntu"/>
                <a:ea typeface="Ubuntu"/>
                <a:cs typeface="Ubuntu"/>
                <a:sym typeface="Ubuntu"/>
              </a:rPr>
              <a:t>`, `</a:t>
            </a:r>
            <a:r>
              <a:rPr lang="en-US" sz="2400" b="0" i="0" u="none" strike="noStrike" cap="none" dirty="0" err="1">
                <a:solidFill>
                  <a:schemeClr val="dk1"/>
                </a:solidFill>
                <a:latin typeface="Ubuntu"/>
                <a:ea typeface="Ubuntu"/>
                <a:cs typeface="Ubuntu"/>
                <a:sym typeface="Ubuntu"/>
              </a:rPr>
              <a:t>product_id</a:t>
            </a:r>
            <a:r>
              <a:rPr lang="en-US" sz="2400" b="0" i="0" u="none" strike="noStrike" cap="none" dirty="0">
                <a:solidFill>
                  <a:schemeClr val="dk1"/>
                </a:solidFill>
                <a:latin typeface="Ubuntu"/>
                <a:ea typeface="Ubuntu"/>
                <a:cs typeface="Ubuntu"/>
                <a:sym typeface="Ubuntu"/>
              </a:rPr>
              <a:t>`, `sales`, and discount values for the earliest order date in the sales table.</a:t>
            </a:r>
          </a:p>
          <a:p>
            <a:pPr marL="457200" marR="0" lvl="0" indent="-457200" algn="l" rtl="0">
              <a:lnSpc>
                <a:spcPct val="150000"/>
              </a:lnSpc>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Ubuntu"/>
                <a:ea typeface="Ubuntu"/>
                <a:cs typeface="Ubuntu"/>
                <a:sym typeface="Ubuntu"/>
              </a:rPr>
              <a:t>Remove this view.</a:t>
            </a:r>
            <a:endParaRPr sz="2400" b="0" i="0" u="none" strike="noStrike" cap="none"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154287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17CBC-D887-207F-D5A8-FD21A7BB298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BE1E881-F8F8-CD65-1053-575D357EFA08}"/>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E61CBD8-F633-EC9D-4EDA-E94D8A6FA7E6}"/>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15</a:t>
            </a:r>
            <a:endParaRPr lang="en-IN" sz="7200" dirty="0">
              <a:solidFill>
                <a:schemeClr val="bg2">
                  <a:lumMod val="90000"/>
                </a:schemeClr>
              </a:solidFill>
            </a:endParaRPr>
          </a:p>
        </p:txBody>
      </p:sp>
      <p:sp>
        <p:nvSpPr>
          <p:cNvPr id="6" name="Google Shape;237;p6">
            <a:extLst>
              <a:ext uri="{FF2B5EF4-FFF2-40B4-BE49-F238E27FC236}">
                <a16:creationId xmlns:a16="http://schemas.microsoft.com/office/drawing/2014/main" id="{70B66727-ACB0-64FA-C485-8373D9E7360E}"/>
              </a:ext>
            </a:extLst>
          </p:cNvPr>
          <p:cNvSpPr txBox="1">
            <a:spLocks/>
          </p:cNvSpPr>
          <p:nvPr/>
        </p:nvSpPr>
        <p:spPr>
          <a:xfrm>
            <a:off x="645255" y="1532811"/>
            <a:ext cx="10515600" cy="435133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ts val="2800"/>
            </a:pPr>
            <a:r>
              <a:rPr lang="en-US" dirty="0"/>
              <a:t>1. create view </a:t>
            </a:r>
            <a:r>
              <a:rPr lang="en-US" dirty="0" err="1"/>
              <a:t>Daily_Billing</a:t>
            </a:r>
            <a:r>
              <a:rPr lang="en-US" dirty="0"/>
              <a:t> as select </a:t>
            </a:r>
            <a:r>
              <a:rPr lang="en-US" dirty="0" err="1"/>
              <a:t>order_line</a:t>
            </a:r>
            <a:r>
              <a:rPr lang="en-US" dirty="0"/>
              <a:t>, </a:t>
            </a:r>
            <a:r>
              <a:rPr lang="en-US" dirty="0" err="1"/>
              <a:t>product_id</a:t>
            </a:r>
            <a:r>
              <a:rPr lang="en-US" dirty="0"/>
              <a:t>, sales, discount</a:t>
            </a:r>
          </a:p>
          <a:p>
            <a:pPr algn="l">
              <a:buClr>
                <a:schemeClr val="dk1"/>
              </a:buClr>
              <a:buSzPts val="2800"/>
            </a:pPr>
            <a:r>
              <a:rPr lang="en-US" dirty="0"/>
              <a:t>from sales where </a:t>
            </a:r>
            <a:r>
              <a:rPr lang="en-US" dirty="0" err="1"/>
              <a:t>order_date</a:t>
            </a:r>
            <a:r>
              <a:rPr lang="en-US" dirty="0"/>
              <a:t> in (select min(</a:t>
            </a:r>
            <a:r>
              <a:rPr lang="en-US" dirty="0" err="1"/>
              <a:t>order_date</a:t>
            </a:r>
            <a:r>
              <a:rPr lang="en-US" dirty="0"/>
              <a:t>) from sales);</a:t>
            </a:r>
          </a:p>
          <a:p>
            <a:pPr algn="l">
              <a:buClr>
                <a:schemeClr val="dk1"/>
              </a:buClr>
              <a:buSzPts val="2800"/>
            </a:pPr>
            <a:endParaRPr lang="en-US" dirty="0"/>
          </a:p>
          <a:p>
            <a:pPr algn="l">
              <a:buClr>
                <a:schemeClr val="dk1"/>
              </a:buClr>
              <a:buSzPts val="2800"/>
            </a:pPr>
            <a:r>
              <a:rPr lang="en-US" dirty="0"/>
              <a:t>2. drop view </a:t>
            </a:r>
            <a:r>
              <a:rPr lang="en-US" dirty="0" err="1"/>
              <a:t>Daily_Billing</a:t>
            </a:r>
            <a:r>
              <a:rPr lang="en-US" dirty="0"/>
              <a:t>;</a:t>
            </a:r>
          </a:p>
        </p:txBody>
      </p:sp>
    </p:spTree>
    <p:extLst>
      <p:ext uri="{BB962C8B-B14F-4D97-AF65-F5344CB8AC3E}">
        <p14:creationId xmlns:p14="http://schemas.microsoft.com/office/powerpoint/2010/main" val="2900523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C25C9-D789-AF2C-E58C-A68D1179872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3013E06-F101-4416-2C28-BCE3B652DE8F}"/>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768EF1EE-A749-D960-215C-402D4B1E5C65}"/>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10</a:t>
            </a:r>
            <a:endParaRPr lang="en-IN" sz="7200" dirty="0">
              <a:solidFill>
                <a:schemeClr val="bg2">
                  <a:lumMod val="90000"/>
                </a:schemeClr>
              </a:solidFill>
            </a:endParaRPr>
          </a:p>
        </p:txBody>
      </p:sp>
      <p:sp>
        <p:nvSpPr>
          <p:cNvPr id="2" name="Google Shape;207;p1">
            <a:extLst>
              <a:ext uri="{FF2B5EF4-FFF2-40B4-BE49-F238E27FC236}">
                <a16:creationId xmlns:a16="http://schemas.microsoft.com/office/drawing/2014/main" id="{15AAD158-4979-FF72-E7DD-36B1DE81F16C}"/>
              </a:ext>
            </a:extLst>
          </p:cNvPr>
          <p:cNvSpPr txBox="1"/>
          <p:nvPr/>
        </p:nvSpPr>
        <p:spPr>
          <a:xfrm>
            <a:off x="922642" y="1904833"/>
            <a:ext cx="10692709" cy="3531696"/>
          </a:xfrm>
          <a:prstGeom prst="rect">
            <a:avLst/>
          </a:prstGeom>
          <a:noFill/>
          <a:ln>
            <a:noFill/>
          </a:ln>
        </p:spPr>
        <p:txBody>
          <a:bodyPr spcFirstLastPara="1" wrap="square" lIns="91425" tIns="45700" rIns="91425" bIns="45700" anchor="t" anchorCtr="0">
            <a:spAutoFit/>
          </a:bodyPr>
          <a:lstStyle/>
          <a:p>
            <a:pPr marL="457200" indent="-457200" rtl="0" fontAlgn="base">
              <a:lnSpc>
                <a:spcPct val="150000"/>
              </a:lnSpc>
              <a:spcBef>
                <a:spcPts val="0"/>
              </a:spcBef>
              <a:spcAft>
                <a:spcPts val="0"/>
              </a:spcAft>
              <a:buFont typeface="+mj-lt"/>
              <a:buAutoNum type="arabicPeriod"/>
            </a:pP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SELECT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p.Product_id</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p.product</a:t>
            </a:r>
            <a:r>
              <a:rPr lang="en-US" sz="2500" dirty="0" err="1">
                <a:latin typeface="Calibri" panose="020F0502020204030204" pitchFamily="34" charset="0"/>
                <a:ea typeface="Calibri" panose="020F0502020204030204" pitchFamily="34" charset="0"/>
                <a:cs typeface="Calibri" panose="020F0502020204030204" pitchFamily="34" charset="0"/>
              </a:rPr>
              <a:t>_</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name</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s.sales</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s.profit</a:t>
            </a:r>
            <a:r>
              <a:rPr lang="en-US" sz="2500" dirty="0">
                <a:latin typeface="Calibri" panose="020F0502020204030204" pitchFamily="34" charset="0"/>
                <a:ea typeface="Calibri" panose="020F0502020204030204" pitchFamily="34" charset="0"/>
                <a:cs typeface="Calibri" panose="020F0502020204030204" pitchFamily="34" charset="0"/>
              </a:rPr>
              <a:t> FROM product as p inner join sales as s on </a:t>
            </a:r>
            <a:r>
              <a:rPr lang="en-US" sz="2500" dirty="0" err="1">
                <a:latin typeface="Calibri" panose="020F0502020204030204" pitchFamily="34" charset="0"/>
                <a:ea typeface="Calibri" panose="020F0502020204030204" pitchFamily="34" charset="0"/>
                <a:cs typeface="Calibri" panose="020F0502020204030204" pitchFamily="34" charset="0"/>
              </a:rPr>
              <a:t>p.product_id</a:t>
            </a:r>
            <a:r>
              <a:rPr lang="en-US" sz="2500" dirty="0">
                <a:latin typeface="Calibri" panose="020F0502020204030204" pitchFamily="34" charset="0"/>
                <a:ea typeface="Calibri" panose="020F0502020204030204" pitchFamily="34" charset="0"/>
                <a:cs typeface="Calibri" panose="020F0502020204030204" pitchFamily="34" charset="0"/>
              </a:rPr>
              <a:t>=</a:t>
            </a:r>
            <a:r>
              <a:rPr lang="en-US" sz="2500" dirty="0" err="1">
                <a:latin typeface="Calibri" panose="020F0502020204030204" pitchFamily="34" charset="0"/>
                <a:ea typeface="Calibri" panose="020F0502020204030204" pitchFamily="34" charset="0"/>
                <a:cs typeface="Calibri" panose="020F0502020204030204" pitchFamily="34" charset="0"/>
              </a:rPr>
              <a:t>s.product_id</a:t>
            </a:r>
            <a:r>
              <a:rPr lang="en-US" sz="2500" dirty="0">
                <a:latin typeface="Calibri" panose="020F0502020204030204" pitchFamily="34" charset="0"/>
                <a:ea typeface="Calibri" panose="020F0502020204030204" pitchFamily="34" charset="0"/>
                <a:cs typeface="Calibri" panose="020F0502020204030204" pitchFamily="34" charset="0"/>
              </a:rPr>
              <a:t>;</a:t>
            </a:r>
            <a:endPar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rtl="0" fontAlgn="base">
              <a:lnSpc>
                <a:spcPct val="150000"/>
              </a:lnSpc>
              <a:spcBef>
                <a:spcPts val="0"/>
              </a:spcBef>
              <a:spcAft>
                <a:spcPts val="0"/>
              </a:spcAft>
              <a:buFont typeface="+mj-lt"/>
              <a:buAutoNum type="arabicPeriod"/>
            </a:pP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SELECT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c.customer_name</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max(</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c.city</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SUM(</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s.sales</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FROM customer as c JOIN sales as s on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c.customer_id</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s.customer_id</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rtl="0" fontAlgn="base">
              <a:lnSpc>
                <a:spcPct val="150000"/>
              </a:lnSpc>
              <a:spcBef>
                <a:spcPts val="0"/>
              </a:spcBef>
              <a:spcAft>
                <a:spcPts val="0"/>
              </a:spcAft>
            </a:pPr>
            <a:r>
              <a:rPr lang="en-US" sz="2500" dirty="0">
                <a:latin typeface="Calibri" panose="020F0502020204030204" pitchFamily="34" charset="0"/>
                <a:ea typeface="Calibri" panose="020F0502020204030204" pitchFamily="34" charset="0"/>
                <a:cs typeface="Calibri" panose="020F0502020204030204" pitchFamily="34" charset="0"/>
              </a:rPr>
              <a:t>       </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 BY </a:t>
            </a:r>
            <a:r>
              <a:rPr lang="en-US" sz="25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c.customer_name</a:t>
            </a: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0" indent="-304800" algn="l" rtl="0">
              <a:lnSpc>
                <a:spcPct val="150000"/>
              </a:lnSpc>
              <a:spcBef>
                <a:spcPts val="0"/>
              </a:spcBef>
              <a:spcAft>
                <a:spcPts val="0"/>
              </a:spcAft>
              <a:buClr>
                <a:schemeClr val="dk1"/>
              </a:buClr>
              <a:buSzPts val="2400"/>
              <a:buFont typeface="Calibri"/>
              <a:buNone/>
            </a:pPr>
            <a:endParaRPr sz="2400" b="0" i="0" u="none" strike="noStrike" cap="none"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186846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4A8D2-39CB-592B-EDF3-9112B8D413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C14F0AD-6616-F90F-04D5-03285B4BFAF9}"/>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842FB18-3F61-DAF2-E471-BB5AB8702C56}"/>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11</a:t>
            </a:r>
            <a:endParaRPr lang="en-IN" sz="7200" dirty="0">
              <a:solidFill>
                <a:schemeClr val="bg2">
                  <a:lumMod val="90000"/>
                </a:schemeClr>
              </a:solidFill>
            </a:endParaRPr>
          </a:p>
        </p:txBody>
      </p:sp>
      <p:sp>
        <p:nvSpPr>
          <p:cNvPr id="2" name="Google Shape;207;p1">
            <a:extLst>
              <a:ext uri="{FF2B5EF4-FFF2-40B4-BE49-F238E27FC236}">
                <a16:creationId xmlns:a16="http://schemas.microsoft.com/office/drawing/2014/main" id="{7A8CA0F4-E856-4188-50BB-F8C03406C7EA}"/>
              </a:ext>
            </a:extLst>
          </p:cNvPr>
          <p:cNvSpPr txBox="1"/>
          <p:nvPr/>
        </p:nvSpPr>
        <p:spPr>
          <a:xfrm>
            <a:off x="922642" y="1904833"/>
            <a:ext cx="10692709" cy="3416279"/>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Ubuntu"/>
                <a:ea typeface="Ubuntu"/>
                <a:cs typeface="Ubuntu"/>
                <a:sym typeface="Ubuntu"/>
              </a:rPr>
              <a:t>1. Calculate the total sales for each state using the `customer_20_60` and `sales_2015` tables. Remember to utilize joins and the GROUP BY command.</a:t>
            </a:r>
          </a:p>
          <a:p>
            <a:pPr marL="457200" marR="0" lvl="0" indent="-457200" algn="l" rtl="0">
              <a:lnSpc>
                <a:spcPct val="150000"/>
              </a:lnSpc>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Ubuntu"/>
                <a:ea typeface="Ubuntu"/>
                <a:cs typeface="Ubuntu"/>
                <a:sym typeface="Ubuntu"/>
              </a:rPr>
              <a:t>Retrieve data that includes the product ID, product name, category, total sales value for each product, and total quantity sold. (Make sure to use the `sales` and `product` tables.)</a:t>
            </a:r>
            <a:endParaRPr sz="2400" b="0" i="0" u="none" strike="noStrike" cap="none" dirty="0">
              <a:solidFill>
                <a:schemeClr val="dk1"/>
              </a:solidFill>
              <a:latin typeface="Ubuntu"/>
              <a:ea typeface="Ubuntu"/>
              <a:cs typeface="Ubuntu"/>
              <a:sym typeface="Ubuntu"/>
            </a:endParaRPr>
          </a:p>
        </p:txBody>
      </p:sp>
    </p:spTree>
    <p:extLst>
      <p:ext uri="{BB962C8B-B14F-4D97-AF65-F5344CB8AC3E}">
        <p14:creationId xmlns:p14="http://schemas.microsoft.com/office/powerpoint/2010/main" val="31049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894B0-3181-A282-04FF-114BBC1ADBD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1796427-730F-B2B6-A108-8C892830710B}"/>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64857BE4-A504-46AA-1578-9246B7746C60}"/>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11</a:t>
            </a:r>
            <a:endParaRPr lang="en-IN" sz="7200" dirty="0">
              <a:solidFill>
                <a:schemeClr val="bg2">
                  <a:lumMod val="90000"/>
                </a:schemeClr>
              </a:solidFill>
            </a:endParaRPr>
          </a:p>
        </p:txBody>
      </p:sp>
      <p:sp>
        <p:nvSpPr>
          <p:cNvPr id="2" name="Google Shape;213;p2">
            <a:extLst>
              <a:ext uri="{FF2B5EF4-FFF2-40B4-BE49-F238E27FC236}">
                <a16:creationId xmlns:a16="http://schemas.microsoft.com/office/drawing/2014/main" id="{37B0960A-14A8-C2A3-6753-4AEDD244B312}"/>
              </a:ext>
            </a:extLst>
          </p:cNvPr>
          <p:cNvSpPr txBox="1">
            <a:spLocks/>
          </p:cNvSpPr>
          <p:nvPr/>
        </p:nvSpPr>
        <p:spPr>
          <a:xfrm>
            <a:off x="645255" y="1532811"/>
            <a:ext cx="10515600" cy="435133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ct val="100000"/>
            </a:pPr>
            <a:r>
              <a:rPr lang="en-US"/>
              <a:t>select b.state, sum(sales) as total_sales</a:t>
            </a:r>
          </a:p>
          <a:p>
            <a:pPr algn="l">
              <a:buClr>
                <a:schemeClr val="dk1"/>
              </a:buClr>
              <a:buSzPct val="100000"/>
            </a:pPr>
            <a:r>
              <a:rPr lang="en-US"/>
              <a:t>from sales_2015 as a left join customer_20_60 as b</a:t>
            </a:r>
          </a:p>
          <a:p>
            <a:pPr algn="l">
              <a:buClr>
                <a:schemeClr val="dk1"/>
              </a:buClr>
              <a:buSzPct val="100000"/>
            </a:pPr>
            <a:r>
              <a:rPr lang="en-US"/>
              <a:t>on a.customer_id = b.customer_id</a:t>
            </a:r>
          </a:p>
          <a:p>
            <a:pPr algn="l">
              <a:buClr>
                <a:schemeClr val="dk1"/>
              </a:buClr>
              <a:buSzPct val="100000"/>
            </a:pPr>
            <a:r>
              <a:rPr lang="en-US"/>
              <a:t>group by b.state;</a:t>
            </a:r>
          </a:p>
          <a:p>
            <a:pPr algn="l">
              <a:buClr>
                <a:schemeClr val="dk1"/>
              </a:buClr>
              <a:buSzPct val="100000"/>
            </a:pPr>
            <a:endParaRPr lang="en-US"/>
          </a:p>
          <a:p>
            <a:pPr algn="l">
              <a:buClr>
                <a:schemeClr val="dk1"/>
              </a:buClr>
              <a:buSzPct val="100000"/>
            </a:pPr>
            <a:r>
              <a:rPr lang="en-US"/>
              <a:t>select a.*,total_sales, total_quantity</a:t>
            </a:r>
          </a:p>
          <a:p>
            <a:pPr algn="l">
              <a:buClr>
                <a:schemeClr val="dk1"/>
              </a:buClr>
              <a:buSzPct val="100000"/>
            </a:pPr>
            <a:r>
              <a:rPr lang="en-US"/>
              <a:t>from  product as a left join (select product_id, sum(sales) as total_sales, sum(quantity) as total_quantity from sales group by product_id) as b</a:t>
            </a:r>
          </a:p>
          <a:p>
            <a:pPr algn="l">
              <a:buClr>
                <a:schemeClr val="dk1"/>
              </a:buClr>
              <a:buSzPct val="100000"/>
            </a:pPr>
            <a:r>
              <a:rPr lang="en-US"/>
              <a:t>on a.product_id = b.product_id order by product_id;</a:t>
            </a:r>
            <a:endParaRPr lang="en-US" dirty="0"/>
          </a:p>
        </p:txBody>
      </p:sp>
    </p:spTree>
    <p:extLst>
      <p:ext uri="{BB962C8B-B14F-4D97-AF65-F5344CB8AC3E}">
        <p14:creationId xmlns:p14="http://schemas.microsoft.com/office/powerpoint/2010/main" val="2107499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5FE1E-5617-F051-E058-79E0B9DB5D2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E13411-8B9E-72D8-C0DE-8807016B9CFD}"/>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C26083D-B2AD-52EE-350F-A8E9A812AD90}"/>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12</a:t>
            </a:r>
            <a:endParaRPr lang="en-IN" sz="7200" dirty="0">
              <a:solidFill>
                <a:schemeClr val="bg2">
                  <a:lumMod val="90000"/>
                </a:schemeClr>
              </a:solidFill>
            </a:endParaRPr>
          </a:p>
        </p:txBody>
      </p:sp>
      <p:sp>
        <p:nvSpPr>
          <p:cNvPr id="2" name="Google Shape;207;p1">
            <a:extLst>
              <a:ext uri="{FF2B5EF4-FFF2-40B4-BE49-F238E27FC236}">
                <a16:creationId xmlns:a16="http://schemas.microsoft.com/office/drawing/2014/main" id="{C5587E89-D07E-38FB-B18C-1188D9B634C3}"/>
              </a:ext>
            </a:extLst>
          </p:cNvPr>
          <p:cNvSpPr txBox="1"/>
          <p:nvPr/>
        </p:nvSpPr>
        <p:spPr>
          <a:xfrm>
            <a:off x="749645" y="1888790"/>
            <a:ext cx="10692709" cy="1246455"/>
          </a:xfrm>
          <a:prstGeom prst="rect">
            <a:avLst/>
          </a:prstGeom>
          <a:noFill/>
          <a:ln>
            <a:noFill/>
          </a:ln>
        </p:spPr>
        <p:txBody>
          <a:bodyPr spcFirstLastPara="1" wrap="square" lIns="91425" tIns="45700" rIns="91425" bIns="45700" anchor="t" anchorCtr="0">
            <a:spAutoFit/>
          </a:bodyPr>
          <a:lstStyle/>
          <a:p>
            <a:pPr rtl="0">
              <a:spcBef>
                <a:spcPts val="0"/>
              </a:spcBef>
              <a:spcAft>
                <a:spcPts val="0"/>
              </a:spcAft>
            </a:pP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Retrieve the names of all customer IDs from the sales table along with the sales information for each customer listed in the customer table. Display both customer IDs in separate columns.</a:t>
            </a:r>
            <a:endParaRPr sz="25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Ubuntu"/>
            </a:endParaRPr>
          </a:p>
        </p:txBody>
      </p:sp>
    </p:spTree>
    <p:extLst>
      <p:ext uri="{BB962C8B-B14F-4D97-AF65-F5344CB8AC3E}">
        <p14:creationId xmlns:p14="http://schemas.microsoft.com/office/powerpoint/2010/main" val="136628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A34F0-5613-C6EE-275E-A8F97E7CE2D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E4921C-97B6-52D2-5E99-F9EA87632022}"/>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A2519E93-6223-499F-77E7-FAF06240D612}"/>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12</a:t>
            </a:r>
          </a:p>
        </p:txBody>
      </p:sp>
      <p:sp>
        <p:nvSpPr>
          <p:cNvPr id="2" name="Google Shape;213;p2">
            <a:extLst>
              <a:ext uri="{FF2B5EF4-FFF2-40B4-BE49-F238E27FC236}">
                <a16:creationId xmlns:a16="http://schemas.microsoft.com/office/drawing/2014/main" id="{3D06CE4A-84ED-6587-1657-E890EC46FE06}"/>
              </a:ext>
            </a:extLst>
          </p:cNvPr>
          <p:cNvSpPr txBox="1">
            <a:spLocks/>
          </p:cNvSpPr>
          <p:nvPr/>
        </p:nvSpPr>
        <p:spPr>
          <a:xfrm>
            <a:off x="645255" y="1532811"/>
            <a:ext cx="10515600" cy="435133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ct val="100000"/>
            </a:pPr>
            <a:endParaRPr lang="en-US" dirty="0"/>
          </a:p>
          <a:p>
            <a:pPr algn="l">
              <a:spcBef>
                <a:spcPts val="0"/>
              </a:spcBef>
              <a:buClr>
                <a:schemeClr val="dk1"/>
              </a:buClr>
              <a:buSzPct val="100000"/>
            </a:pPr>
            <a:r>
              <a:rPr lang="en-US" dirty="0"/>
              <a:t>select </a:t>
            </a:r>
            <a:r>
              <a:rPr lang="en-US" dirty="0" err="1"/>
              <a:t>c.customer_name</a:t>
            </a:r>
            <a:r>
              <a:rPr lang="en-US" dirty="0"/>
              <a:t>, </a:t>
            </a:r>
            <a:r>
              <a:rPr lang="en-US" dirty="0" err="1"/>
              <a:t>c.customer_id</a:t>
            </a:r>
            <a:r>
              <a:rPr lang="en-US" dirty="0"/>
              <a:t> as </a:t>
            </a:r>
            <a:r>
              <a:rPr lang="en-US" dirty="0" err="1"/>
              <a:t>cust_id_cust_table</a:t>
            </a:r>
            <a:r>
              <a:rPr lang="en-US" dirty="0"/>
              <a:t>, </a:t>
            </a:r>
            <a:r>
              <a:rPr lang="en-US" dirty="0" err="1"/>
              <a:t>s.customer_id</a:t>
            </a:r>
            <a:r>
              <a:rPr lang="en-US" dirty="0"/>
              <a:t> as </a:t>
            </a:r>
            <a:r>
              <a:rPr lang="en-US" dirty="0" err="1"/>
              <a:t>cust_id_sales_table</a:t>
            </a:r>
            <a:r>
              <a:rPr lang="en-US" dirty="0"/>
              <a:t>, </a:t>
            </a:r>
            <a:r>
              <a:rPr lang="en-US" dirty="0" err="1"/>
              <a:t>s.sales</a:t>
            </a:r>
            <a:r>
              <a:rPr lang="en-US" dirty="0"/>
              <a:t> from customer as c</a:t>
            </a:r>
          </a:p>
          <a:p>
            <a:pPr algn="l">
              <a:spcBef>
                <a:spcPts val="0"/>
              </a:spcBef>
              <a:buClr>
                <a:schemeClr val="dk1"/>
              </a:buClr>
              <a:buSzPct val="100000"/>
            </a:pPr>
            <a:r>
              <a:rPr lang="en-US" dirty="0"/>
              <a:t>full join sales as s on </a:t>
            </a:r>
            <a:r>
              <a:rPr lang="en-US" dirty="0" err="1"/>
              <a:t>c.customer_id</a:t>
            </a:r>
            <a:r>
              <a:rPr lang="en-US" dirty="0"/>
              <a:t>=</a:t>
            </a:r>
            <a:r>
              <a:rPr lang="en-US" dirty="0" err="1"/>
              <a:t>s.customer_id</a:t>
            </a:r>
            <a:r>
              <a:rPr lang="en-US" dirty="0"/>
              <a:t>;</a:t>
            </a:r>
          </a:p>
        </p:txBody>
      </p:sp>
    </p:spTree>
    <p:extLst>
      <p:ext uri="{BB962C8B-B14F-4D97-AF65-F5344CB8AC3E}">
        <p14:creationId xmlns:p14="http://schemas.microsoft.com/office/powerpoint/2010/main" val="136048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A90BE-2428-D141-C9CD-AA6AB84E87B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B30F15C-6D53-D7F9-0BB0-16D80469149E}"/>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4413AA4-0E7A-B4E0-3A1E-1736A0825110}"/>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13</a:t>
            </a:r>
            <a:endParaRPr lang="en-IN" sz="7200" dirty="0">
              <a:solidFill>
                <a:schemeClr val="bg2">
                  <a:lumMod val="90000"/>
                </a:schemeClr>
              </a:solidFill>
            </a:endParaRPr>
          </a:p>
        </p:txBody>
      </p:sp>
      <p:sp>
        <p:nvSpPr>
          <p:cNvPr id="2" name="Google Shape;207;p1">
            <a:extLst>
              <a:ext uri="{FF2B5EF4-FFF2-40B4-BE49-F238E27FC236}">
                <a16:creationId xmlns:a16="http://schemas.microsoft.com/office/drawing/2014/main" id="{68F2E229-776D-9828-7FE8-C5ED4A24D751}"/>
              </a:ext>
            </a:extLst>
          </p:cNvPr>
          <p:cNvSpPr txBox="1"/>
          <p:nvPr/>
        </p:nvSpPr>
        <p:spPr>
          <a:xfrm>
            <a:off x="922642" y="1904833"/>
            <a:ext cx="10692709" cy="1246455"/>
          </a:xfrm>
          <a:prstGeom prst="rect">
            <a:avLst/>
          </a:prstGeom>
          <a:noFill/>
          <a:ln>
            <a:noFill/>
          </a:ln>
        </p:spPr>
        <p:txBody>
          <a:bodyPr spcFirstLastPara="1" wrap="square" lIns="91425" tIns="45700" rIns="91425" bIns="45700" anchor="t" anchorCtr="0">
            <a:spAutoFit/>
          </a:bodyPr>
          <a:lstStyle/>
          <a:p>
            <a:pPr rtl="0">
              <a:spcBef>
                <a:spcPts val="0"/>
              </a:spcBef>
              <a:spcAft>
                <a:spcPts val="0"/>
              </a:spcAft>
            </a:pPr>
            <a:r>
              <a:rPr lang="en-US" sz="25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Retrieve the customers from the customer table who have total sales exceeding 1000 and reside in 'New York City,' along with those who live in 'Mesa' and have total sales below 500.</a:t>
            </a:r>
            <a:endParaRPr sz="25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Ubuntu"/>
            </a:endParaRPr>
          </a:p>
        </p:txBody>
      </p:sp>
    </p:spTree>
    <p:extLst>
      <p:ext uri="{BB962C8B-B14F-4D97-AF65-F5344CB8AC3E}">
        <p14:creationId xmlns:p14="http://schemas.microsoft.com/office/powerpoint/2010/main" val="801531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F6A6-3FF4-D21A-A966-DF20385571E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82CD32-017D-106A-C170-0B292F7C32DC}"/>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7BE4649-184A-9DA1-D13A-883A3B67C5BF}"/>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Solution 13</a:t>
            </a:r>
            <a:endParaRPr lang="en-IN" sz="7200" dirty="0">
              <a:solidFill>
                <a:schemeClr val="bg2">
                  <a:lumMod val="90000"/>
                </a:schemeClr>
              </a:solidFill>
            </a:endParaRPr>
          </a:p>
        </p:txBody>
      </p:sp>
      <p:sp>
        <p:nvSpPr>
          <p:cNvPr id="2" name="Google Shape;213;p2">
            <a:extLst>
              <a:ext uri="{FF2B5EF4-FFF2-40B4-BE49-F238E27FC236}">
                <a16:creationId xmlns:a16="http://schemas.microsoft.com/office/drawing/2014/main" id="{4A869B47-C5BB-05A5-C240-CFED504CB7AE}"/>
              </a:ext>
            </a:extLst>
          </p:cNvPr>
          <p:cNvSpPr txBox="1">
            <a:spLocks/>
          </p:cNvSpPr>
          <p:nvPr/>
        </p:nvSpPr>
        <p:spPr>
          <a:xfrm>
            <a:off x="645255" y="1532811"/>
            <a:ext cx="11143622" cy="4351338"/>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buClr>
                <a:schemeClr val="dk1"/>
              </a:buClr>
              <a:buSzPct val="100000"/>
            </a:pPr>
            <a:endParaRPr lang="en-US"/>
          </a:p>
          <a:p>
            <a:pPr algn="l">
              <a:spcBef>
                <a:spcPts val="0"/>
              </a:spcBef>
              <a:buClr>
                <a:schemeClr val="dk1"/>
              </a:buClr>
              <a:buSzPct val="100000"/>
            </a:pPr>
            <a:r>
              <a:rPr lang="en-US"/>
              <a:t>SELECT customer_name, sales, city FROM</a:t>
            </a:r>
          </a:p>
          <a:p>
            <a:pPr algn="l">
              <a:spcBef>
                <a:spcPts val="0"/>
              </a:spcBef>
              <a:buClr>
                <a:schemeClr val="dk1"/>
              </a:buClr>
              <a:buSzPct val="100000"/>
            </a:pPr>
            <a:r>
              <a:rPr lang="en-US"/>
              <a:t>	(SELECT c.customer_name, SUM(s.sales)as sales, max(c.city) as city</a:t>
            </a:r>
          </a:p>
          <a:p>
            <a:pPr algn="l">
              <a:spcBef>
                <a:spcPts val="0"/>
              </a:spcBef>
              <a:buClr>
                <a:schemeClr val="dk1"/>
              </a:buClr>
              <a:buSzPct val="100000"/>
            </a:pPr>
            <a:r>
              <a:rPr lang="en-US"/>
              <a:t> 	from customer as c JOIN sales as s on c.customer_id=s.customer_id </a:t>
            </a:r>
          </a:p>
          <a:p>
            <a:pPr algn="l">
              <a:spcBef>
                <a:spcPts val="0"/>
              </a:spcBef>
              <a:buClr>
                <a:schemeClr val="dk1"/>
              </a:buClr>
              <a:buSzPct val="100000"/>
            </a:pPr>
            <a:r>
              <a:rPr lang="en-US"/>
              <a:t> 	group by c.customer_name) as mt </a:t>
            </a:r>
          </a:p>
          <a:p>
            <a:pPr algn="l">
              <a:spcBef>
                <a:spcPts val="0"/>
              </a:spcBef>
              <a:buClr>
                <a:schemeClr val="dk1"/>
              </a:buClr>
              <a:buSzPct val="100000"/>
            </a:pPr>
            <a:r>
              <a:rPr lang="en-US"/>
              <a:t>WHERE mt.sales&gt;1000 and mt.city='New York City' or mt.sales&lt;500 and mt.city='Mesa';</a:t>
            </a:r>
            <a:endParaRPr lang="en-US" dirty="0"/>
          </a:p>
        </p:txBody>
      </p:sp>
    </p:spTree>
    <p:extLst>
      <p:ext uri="{BB962C8B-B14F-4D97-AF65-F5344CB8AC3E}">
        <p14:creationId xmlns:p14="http://schemas.microsoft.com/office/powerpoint/2010/main" val="288223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8F7C9-88F9-DAFB-89D7-6E50B983A8C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A669874-1940-CAA5-7D73-AA185D4F66D2}"/>
              </a:ext>
            </a:extLst>
          </p:cNvPr>
          <p:cNvSpPr/>
          <p:nvPr/>
        </p:nvSpPr>
        <p:spPr>
          <a:xfrm>
            <a:off x="0" y="219808"/>
            <a:ext cx="12192000" cy="949569"/>
          </a:xfrm>
          <a:prstGeom prst="rect">
            <a:avLst/>
          </a:prstGeom>
          <a:solidFill>
            <a:srgbClr val="030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90AE2A1B-DF86-585A-C25A-ED2A3D8F6D50}"/>
              </a:ext>
            </a:extLst>
          </p:cNvPr>
          <p:cNvSpPr txBox="1"/>
          <p:nvPr/>
        </p:nvSpPr>
        <p:spPr>
          <a:xfrm>
            <a:off x="202222" y="94427"/>
            <a:ext cx="6541477" cy="1200329"/>
          </a:xfrm>
          <a:prstGeom prst="rect">
            <a:avLst/>
          </a:prstGeom>
          <a:noFill/>
        </p:spPr>
        <p:txBody>
          <a:bodyPr wrap="square" rtlCol="0">
            <a:spAutoFit/>
          </a:bodyPr>
          <a:lstStyle/>
          <a:p>
            <a:r>
              <a:rPr lang="en-US" sz="7200" dirty="0">
                <a:solidFill>
                  <a:schemeClr val="bg2">
                    <a:lumMod val="90000"/>
                  </a:schemeClr>
                </a:solidFill>
              </a:rPr>
              <a:t>Exercise 14</a:t>
            </a:r>
            <a:endParaRPr lang="en-IN" sz="7200" dirty="0">
              <a:solidFill>
                <a:schemeClr val="bg2">
                  <a:lumMod val="90000"/>
                </a:schemeClr>
              </a:solidFill>
            </a:endParaRPr>
          </a:p>
        </p:txBody>
      </p:sp>
      <p:sp>
        <p:nvSpPr>
          <p:cNvPr id="2" name="Google Shape;219;p3">
            <a:extLst>
              <a:ext uri="{FF2B5EF4-FFF2-40B4-BE49-F238E27FC236}">
                <a16:creationId xmlns:a16="http://schemas.microsoft.com/office/drawing/2014/main" id="{8A19C96E-6E58-DF84-ECDE-20F405984B57}"/>
              </a:ext>
            </a:extLst>
          </p:cNvPr>
          <p:cNvSpPr txBox="1"/>
          <p:nvPr/>
        </p:nvSpPr>
        <p:spPr>
          <a:xfrm>
            <a:off x="922642" y="1904833"/>
            <a:ext cx="10692709" cy="175428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2400"/>
              <a:buFont typeface="Calibri"/>
              <a:buAutoNum type="arabicPeriod"/>
            </a:pPr>
            <a:r>
              <a:rPr lang="en-US" sz="2400" b="0" i="0" u="none" strike="noStrike" cap="none" dirty="0">
                <a:solidFill>
                  <a:schemeClr val="dk1"/>
                </a:solidFill>
                <a:latin typeface="Ubuntu"/>
                <a:ea typeface="Ubuntu"/>
                <a:cs typeface="Ubuntu"/>
                <a:sym typeface="Ubuntu"/>
              </a:rPr>
              <a:t>Retrieve all columns from the sales table, along with the customer name, customer age, product name, and product category, all within the same result set using a JOIN in a subquery.</a:t>
            </a:r>
            <a:endParaRPr dirty="0"/>
          </a:p>
        </p:txBody>
      </p:sp>
    </p:spTree>
    <p:extLst>
      <p:ext uri="{BB962C8B-B14F-4D97-AF65-F5344CB8AC3E}">
        <p14:creationId xmlns:p14="http://schemas.microsoft.com/office/powerpoint/2010/main" val="3479829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819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charan raj</dc:creator>
  <cp:lastModifiedBy>charan raj</cp:lastModifiedBy>
  <cp:revision>7</cp:revision>
  <dcterms:created xsi:type="dcterms:W3CDTF">2024-10-07T10:15:16Z</dcterms:created>
  <dcterms:modified xsi:type="dcterms:W3CDTF">2024-11-11T09:45:56Z</dcterms:modified>
</cp:coreProperties>
</file>