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4" r:id="rId3"/>
    <p:sldId id="257" r:id="rId4"/>
    <p:sldId id="263" r:id="rId5"/>
    <p:sldId id="258" r:id="rId6"/>
    <p:sldId id="259"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p:scale>
          <a:sx n="75" d="100"/>
          <a:sy n="75" d="100"/>
        </p:scale>
        <p:origin x="965" y="36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147690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1303D-30BA-44C1-AC01-7DD0A73C296A}"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197250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2211241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15125249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40642019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3844725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21223240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1750398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3243102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73865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51303D-30BA-44C1-AC01-7DD0A73C296A}" type="datetimeFigureOut">
              <a:rPr lang="en-IN" smtClean="0"/>
              <a:t>15-09-2023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3113094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51303D-30BA-44C1-AC01-7DD0A73C296A}"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231770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51303D-30BA-44C1-AC01-7DD0A73C296A}" type="datetimeFigureOut">
              <a:rPr lang="en-IN" smtClean="0"/>
              <a:t>15-09-2023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407089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51303D-30BA-44C1-AC01-7DD0A73C296A}" type="datetimeFigureOut">
              <a:rPr lang="en-IN" smtClean="0"/>
              <a:t>15-09-2023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2558062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51303D-30BA-44C1-AC01-7DD0A73C296A}" type="datetimeFigureOut">
              <a:rPr lang="en-IN" smtClean="0"/>
              <a:t>15-09-2023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90841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1303D-30BA-44C1-AC01-7DD0A73C296A}"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583464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51303D-30BA-44C1-AC01-7DD0A73C296A}" type="datetimeFigureOut">
              <a:rPr lang="en-IN" smtClean="0"/>
              <a:t>15-09-2023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AE0BE1-3104-4F80-AC76-5FA486CF6589}" type="slidenum">
              <a:rPr lang="en-IN" smtClean="0"/>
              <a:t>‹#›</a:t>
            </a:fld>
            <a:endParaRPr lang="en-IN"/>
          </a:p>
        </p:txBody>
      </p:sp>
    </p:spTree>
    <p:extLst>
      <p:ext uri="{BB962C8B-B14F-4D97-AF65-F5344CB8AC3E}">
        <p14:creationId xmlns:p14="http://schemas.microsoft.com/office/powerpoint/2010/main" val="1858745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alphaModFix amt="78000"/>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51303D-30BA-44C1-AC01-7DD0A73C296A}" type="datetimeFigureOut">
              <a:rPr lang="en-IN" smtClean="0"/>
              <a:t>15-09-2023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AE0BE1-3104-4F80-AC76-5FA486CF6589}" type="slidenum">
              <a:rPr lang="en-IN" smtClean="0"/>
              <a:t>‹#›</a:t>
            </a:fld>
            <a:endParaRPr lang="en-IN"/>
          </a:p>
        </p:txBody>
      </p:sp>
    </p:spTree>
    <p:extLst>
      <p:ext uri="{BB962C8B-B14F-4D97-AF65-F5344CB8AC3E}">
        <p14:creationId xmlns:p14="http://schemas.microsoft.com/office/powerpoint/2010/main" val="17793286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AFB2481-F94F-C01B-E7F3-772A7BF9D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65759"/>
            <a:ext cx="4678201" cy="215392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1" name="Picture 10">
            <a:extLst>
              <a:ext uri="{FF2B5EF4-FFF2-40B4-BE49-F238E27FC236}">
                <a16:creationId xmlns:a16="http://schemas.microsoft.com/office/drawing/2014/main" id="{79312F3C-2F10-6B0F-6BDB-E5B3518C7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711" y="3688081"/>
            <a:ext cx="4528289" cy="301337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 name="Title 5">
            <a:extLst>
              <a:ext uri="{FF2B5EF4-FFF2-40B4-BE49-F238E27FC236}">
                <a16:creationId xmlns:a16="http://schemas.microsoft.com/office/drawing/2014/main" id="{2593C35C-A8AB-1D5B-652D-E6770DA969C3}"/>
              </a:ext>
            </a:extLst>
          </p:cNvPr>
          <p:cNvSpPr>
            <a:spLocks noGrp="1"/>
          </p:cNvSpPr>
          <p:nvPr>
            <p:ph type="ctrTitle"/>
          </p:nvPr>
        </p:nvSpPr>
        <p:spPr>
          <a:xfrm>
            <a:off x="925720" y="3015826"/>
            <a:ext cx="11022440" cy="826347"/>
          </a:xfrm>
          <a:effectLst>
            <a:outerShdw blurRad="50800" dist="38100" dir="18900000" algn="bl" rotWithShape="0">
              <a:prstClr val="black">
                <a:alpha val="40000"/>
              </a:prstClr>
            </a:outerShdw>
          </a:effectLst>
        </p:spPr>
        <p:txBody>
          <a:bodyPr>
            <a:noAutofit/>
          </a:bodyPr>
          <a:lstStyle/>
          <a:p>
            <a:pPr algn="ctr"/>
            <a:r>
              <a:rPr lang="en-US" sz="7200" b="1" i="1" dirty="0">
                <a:effectLst>
                  <a:outerShdw blurRad="38100" dist="38100" dir="2700000" algn="tl">
                    <a:srgbClr val="000000">
                      <a:alpha val="43137"/>
                    </a:srgbClr>
                  </a:outerShdw>
                </a:effectLst>
                <a:latin typeface="Söhne"/>
              </a:rPr>
              <a:t>WhatsApp  Automation</a:t>
            </a:r>
            <a:endParaRPr lang="en-IN" sz="7200" i="1" dirty="0">
              <a:effectLst>
                <a:outerShdw blurRad="38100" dist="38100" dir="2700000" algn="tl">
                  <a:srgbClr val="000000">
                    <a:alpha val="43137"/>
                  </a:srgbClr>
                </a:outerShdw>
              </a:effectLst>
            </a:endParaRPr>
          </a:p>
        </p:txBody>
      </p:sp>
      <p:sp>
        <p:nvSpPr>
          <p:cNvPr id="7" name="Subtitle 6">
            <a:extLst>
              <a:ext uri="{FF2B5EF4-FFF2-40B4-BE49-F238E27FC236}">
                <a16:creationId xmlns:a16="http://schemas.microsoft.com/office/drawing/2014/main" id="{A3C7E166-CF72-8480-6CCE-CF59E705ED67}"/>
              </a:ext>
            </a:extLst>
          </p:cNvPr>
          <p:cNvSpPr>
            <a:spLocks noGrp="1"/>
          </p:cNvSpPr>
          <p:nvPr>
            <p:ph type="subTitle" idx="1"/>
          </p:nvPr>
        </p:nvSpPr>
        <p:spPr>
          <a:xfrm>
            <a:off x="4352817" y="5103707"/>
            <a:ext cx="6987645" cy="1388534"/>
          </a:xfrm>
        </p:spPr>
        <p:txBody>
          <a:bodyPr/>
          <a:lstStyle/>
          <a:p>
            <a:endParaRPr lang="en-IN" dirty="0"/>
          </a:p>
        </p:txBody>
      </p:sp>
    </p:spTree>
    <p:extLst>
      <p:ext uri="{BB962C8B-B14F-4D97-AF65-F5344CB8AC3E}">
        <p14:creationId xmlns:p14="http://schemas.microsoft.com/office/powerpoint/2010/main" val="42249758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par>
                                <p:cTn id="8" presetID="6" presetClass="entr" presetSubtype="16"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2000"/>
                                        <p:tgtEl>
                                          <p:spTgt spid="11"/>
                                        </p:tgtEl>
                                      </p:cBhvr>
                                    </p:animEffect>
                                  </p:childTnLst>
                                </p:cTn>
                              </p:par>
                              <p:par>
                                <p:cTn id="11" presetID="18" presetClass="emph" presetSubtype="0" fill="hold" grpId="0" nodeType="withEffect">
                                  <p:stCondLst>
                                    <p:cond delay="0"/>
                                  </p:stCondLst>
                                  <p:iterate type="lt">
                                    <p:tmPct val="4000"/>
                                  </p:iterate>
                                  <p:childTnLst>
                                    <p:set>
                                      <p:cBhvr override="childStyle">
                                        <p:cTn id="12" dur="500" fill="hold"/>
                                        <p:tgtEl>
                                          <p:spTgt spid="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DF46F0-DEFD-399A-82CD-061B77B7861B}"/>
              </a:ext>
            </a:extLst>
          </p:cNvPr>
          <p:cNvSpPr>
            <a:spLocks noGrp="1"/>
          </p:cNvSpPr>
          <p:nvPr>
            <p:ph type="title"/>
          </p:nvPr>
        </p:nvSpPr>
        <p:spPr>
          <a:xfrm>
            <a:off x="-659449" y="3114040"/>
            <a:ext cx="10018713" cy="1752599"/>
          </a:xfrm>
          <a:ln>
            <a:noFill/>
          </a:ln>
          <a:effectLst>
            <a:glow rad="63500">
              <a:schemeClr val="accent2">
                <a:satMod val="175000"/>
                <a:alpha val="40000"/>
              </a:schemeClr>
            </a:glow>
            <a:outerShdw blurRad="190500" dist="228600" dir="2700000" algn="ctr">
              <a:srgbClr val="000000">
                <a:alpha val="30000"/>
              </a:srgbClr>
            </a:outerShdw>
          </a:effectLst>
          <a:scene3d>
            <a:camera prst="perspectiveHeroicExtremeRightFacing"/>
            <a:lightRig rig="glow" dir="t">
              <a:rot lat="0" lon="0" rev="4800000"/>
            </a:lightRig>
          </a:scene3d>
          <a:sp3d prstMaterial="matte">
            <a:bevelT w="127000" h="63500"/>
          </a:sp3d>
        </p:spPr>
        <p:txBody>
          <a:bodyPr>
            <a:normAutofit/>
          </a:bodyPr>
          <a:lstStyle/>
          <a:p>
            <a:r>
              <a:rPr lang="en-US" sz="5400" b="1" i="1" u="sng" dirty="0">
                <a:effectLst>
                  <a:outerShdw blurRad="38100" dist="38100" dir="2700000" algn="tl">
                    <a:srgbClr val="000000">
                      <a:alpha val="43137"/>
                    </a:srgbClr>
                  </a:outerShdw>
                </a:effectLst>
              </a:rPr>
              <a:t>THANK </a:t>
            </a:r>
            <a:r>
              <a:rPr lang="en-US" sz="5400" b="1" i="1" dirty="0">
                <a:effectLst>
                  <a:outerShdw blurRad="38100" dist="38100" dir="2700000" algn="tl">
                    <a:srgbClr val="000000">
                      <a:alpha val="43137"/>
                    </a:srgbClr>
                  </a:outerShdw>
                </a:effectLst>
              </a:rPr>
              <a:t>  </a:t>
            </a:r>
            <a:r>
              <a:rPr lang="en-US" sz="5400" b="1" i="1" u="sng" dirty="0">
                <a:effectLst>
                  <a:outerShdw blurRad="38100" dist="38100" dir="2700000" algn="tl">
                    <a:srgbClr val="000000">
                      <a:alpha val="43137"/>
                    </a:srgbClr>
                  </a:outerShdw>
                </a:effectLst>
              </a:rPr>
              <a:t>YOU</a:t>
            </a:r>
            <a:r>
              <a:rPr lang="en-US" sz="5400" b="1" dirty="0">
                <a:effectLst>
                  <a:outerShdw blurRad="38100" dist="38100" dir="2700000" algn="tl">
                    <a:srgbClr val="000000">
                      <a:alpha val="43137"/>
                    </a:srgbClr>
                  </a:outerShdw>
                </a:effectLst>
              </a:rPr>
              <a:t>  !!</a:t>
            </a:r>
            <a:endParaRPr lang="en-IN"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83257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8" presetClass="entr" presetSubtype="0" accel="50000" fill="hold" grpId="0" nodeType="withEffect">
                                  <p:stCondLst>
                                    <p:cond delay="0"/>
                                  </p:stCondLst>
                                  <p:iterate type="lt">
                                    <p:tmPct val="50000"/>
                                  </p:iterate>
                                  <p:childTnLst>
                                    <p:set>
                                      <p:cBhvr>
                                        <p:cTn id="6" dur="1" fill="hold">
                                          <p:stCondLst>
                                            <p:cond delay="0"/>
                                          </p:stCondLst>
                                        </p:cTn>
                                        <p:tgtEl>
                                          <p:spTgt spid="4"/>
                                        </p:tgtEl>
                                        <p:attrNameLst>
                                          <p:attrName>style.visibility</p:attrName>
                                        </p:attrNameLst>
                                      </p:cBhvr>
                                      <p:to>
                                        <p:strVal val="visible"/>
                                      </p:to>
                                    </p:set>
                                    <p:set>
                                      <p:cBhvr>
                                        <p:cTn id="7" dur="227" fill="hold">
                                          <p:stCondLst>
                                            <p:cond delay="0"/>
                                          </p:stCondLst>
                                        </p:cTn>
                                        <p:tgtEl>
                                          <p:spTgt spid="4"/>
                                        </p:tgtEl>
                                        <p:attrNameLst>
                                          <p:attrName>style.rotation</p:attrName>
                                        </p:attrNameLst>
                                      </p:cBhvr>
                                      <p:to>
                                        <p:strVal val="-45.0"/>
                                      </p:to>
                                    </p:set>
                                    <p:anim calcmode="lin" valueType="num">
                                      <p:cBhvr>
                                        <p:cTn id="8" dur="227" fill="hold">
                                          <p:stCondLst>
                                            <p:cond delay="227"/>
                                          </p:stCondLst>
                                        </p:cTn>
                                        <p:tgtEl>
                                          <p:spTgt spid="4"/>
                                        </p:tgtEl>
                                        <p:attrNameLst>
                                          <p:attrName>style.rotation</p:attrName>
                                        </p:attrNameLst>
                                      </p:cBhvr>
                                      <p:tavLst>
                                        <p:tav tm="0">
                                          <p:val>
                                            <p:fltVal val="-45"/>
                                          </p:val>
                                        </p:tav>
                                        <p:tav tm="69900">
                                          <p:val>
                                            <p:fltVal val="45"/>
                                          </p:val>
                                        </p:tav>
                                        <p:tav tm="100000">
                                          <p:val>
                                            <p:fltVal val="0"/>
                                          </p:val>
                                        </p:tav>
                                      </p:tavLst>
                                    </p:anim>
                                    <p:anim calcmode="lin" valueType="num">
                                      <p:cBhvr>
                                        <p:cTn id="9" dur="227" fill="hold">
                                          <p:stCondLst>
                                            <p:cond delay="0"/>
                                          </p:stCondLst>
                                        </p:cTn>
                                        <p:tgtEl>
                                          <p:spTgt spid="4"/>
                                        </p:tgtEl>
                                        <p:attrNameLst>
                                          <p:attrName>ppt_y</p:attrName>
                                        </p:attrNameLst>
                                      </p:cBhvr>
                                      <p:tavLst>
                                        <p:tav tm="0">
                                          <p:val>
                                            <p:strVal val="#ppt_y-1"/>
                                          </p:val>
                                        </p:tav>
                                        <p:tav tm="100000">
                                          <p:val>
                                            <p:strVal val="#ppt_y-(0.354*#ppt_w-0.172*#ppt_h)"/>
                                          </p:val>
                                        </p:tav>
                                      </p:tavLst>
                                    </p:anim>
                                    <p:anim calcmode="lin" valueType="num">
                                      <p:cBhvr>
                                        <p:cTn id="10" dur="78" decel="50000" autoRev="1" fill="hold">
                                          <p:stCondLst>
                                            <p:cond delay="227"/>
                                          </p:stCondLst>
                                        </p:cTn>
                                        <p:tgtEl>
                                          <p:spTgt spid="4"/>
                                        </p:tgtEl>
                                        <p:attrNameLst>
                                          <p:attrName>ppt_y</p:attrName>
                                        </p:attrNameLst>
                                      </p:cBhvr>
                                      <p:tavLst>
                                        <p:tav tm="0">
                                          <p:val>
                                            <p:strVal val="#ppt_y-(0.354*#ppt_w-0.172*#ppt_h)"/>
                                          </p:val>
                                        </p:tav>
                                        <p:tav tm="100000">
                                          <p:val>
                                            <p:strVal val="#ppt_y-(0.354*#ppt_w-0.172*#ppt_h)-#ppt_h/2"/>
                                          </p:val>
                                        </p:tav>
                                      </p:tavLst>
                                    </p:anim>
                                    <p:anim calcmode="lin" valueType="num">
                                      <p:cBhvr>
                                        <p:cTn id="11" dur="68" fill="hold">
                                          <p:stCondLst>
                                            <p:cond delay="432"/>
                                          </p:stCondLst>
                                        </p:cTn>
                                        <p:tgtEl>
                                          <p:spTgt spid="4"/>
                                        </p:tgtEl>
                                        <p:attrNameLst>
                                          <p:attrName>ppt_y</p:attrName>
                                        </p:attrNameLst>
                                      </p:cBhvr>
                                      <p:tavLst>
                                        <p:tav tm="0">
                                          <p:val>
                                            <p:strVal val="#ppt_y-(0.354*#ppt_w-0.172*#ppt_h)"/>
                                          </p:val>
                                        </p:tav>
                                        <p:tav tm="100000">
                                          <p:val>
                                            <p:strVal val="#ppt_y"/>
                                          </p:val>
                                        </p:tav>
                                      </p:tavLst>
                                    </p:anim>
                                  </p:childTnLst>
                                </p:cTn>
                              </p:par>
                            </p:childTnLst>
                          </p:cTn>
                        </p:par>
                        <p:par>
                          <p:cTn id="12" fill="hold">
                            <p:stCondLst>
                              <p:cond delay="2750"/>
                            </p:stCondLst>
                            <p:childTnLst>
                              <p:par>
                                <p:cTn id="13" presetID="12" presetClass="exit" presetSubtype="4" fill="hold" grpId="1" nodeType="afterEffect">
                                  <p:stCondLst>
                                    <p:cond delay="0"/>
                                  </p:stCondLst>
                                  <p:iterate type="lt">
                                    <p:tmPct val="0"/>
                                  </p:iterate>
                                  <p:childTnLst>
                                    <p:anim calcmode="lin" valueType="num">
                                      <p:cBhvr additive="base">
                                        <p:cTn id="14" dur="500"/>
                                        <p:tgtEl>
                                          <p:spTgt spid="4"/>
                                        </p:tgtEl>
                                        <p:attrNameLst>
                                          <p:attrName>ppt_y</p:attrName>
                                        </p:attrNameLst>
                                      </p:cBhvr>
                                      <p:tavLst>
                                        <p:tav tm="0">
                                          <p:val>
                                            <p:strVal val="#ppt_y"/>
                                          </p:val>
                                        </p:tav>
                                        <p:tav tm="100000">
                                          <p:val>
                                            <p:strVal val="#ppt_y+#ppt_h*1.125000"/>
                                          </p:val>
                                        </p:tav>
                                      </p:tavLst>
                                    </p:anim>
                                    <p:animEffect transition="out" filter="wipe(down)">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FC5742-03A6-8A7E-02FA-A6EAAD970F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0202616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0C0D4C-81C1-622E-06A8-1C54FB67E26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497684" y="-330249"/>
            <a:ext cx="4004628" cy="2834737"/>
          </a:xfrm>
          <a:prstGeom prst="rect">
            <a:avLst/>
          </a:prstGeom>
          <a:scene3d>
            <a:camera prst="isometricOffAxis2Left"/>
            <a:lightRig rig="threePt" dir="t"/>
          </a:scene3d>
        </p:spPr>
      </p:pic>
      <p:sp>
        <p:nvSpPr>
          <p:cNvPr id="2" name="Title 1">
            <a:extLst>
              <a:ext uri="{FF2B5EF4-FFF2-40B4-BE49-F238E27FC236}">
                <a16:creationId xmlns:a16="http://schemas.microsoft.com/office/drawing/2014/main" id="{73B67201-D4B5-E44D-FBEC-B1544B1F6D0E}"/>
              </a:ext>
            </a:extLst>
          </p:cNvPr>
          <p:cNvSpPr>
            <a:spLocks noGrp="1"/>
          </p:cNvSpPr>
          <p:nvPr>
            <p:ph type="title"/>
          </p:nvPr>
        </p:nvSpPr>
        <p:spPr>
          <a:xfrm>
            <a:off x="1249680" y="894080"/>
            <a:ext cx="12041505" cy="1752599"/>
          </a:xfrm>
          <a:effectLst>
            <a:outerShdw blurRad="50800" dist="38100" dir="2700000" algn="tl" rotWithShape="0">
              <a:prstClr val="black">
                <a:alpha val="40000"/>
              </a:prstClr>
            </a:outerShdw>
          </a:effectLst>
        </p:spPr>
        <p:txBody>
          <a:bodyPr>
            <a:normAutofit/>
          </a:bodyPr>
          <a:lstStyle/>
          <a:p>
            <a:pPr algn="l"/>
            <a:r>
              <a:rPr lang="en-US" sz="4400" b="1" i="1" dirty="0">
                <a:effectLst>
                  <a:outerShdw blurRad="38100" dist="38100" dir="2700000" algn="tl">
                    <a:srgbClr val="000000">
                      <a:alpha val="43137"/>
                    </a:srgbClr>
                  </a:outerShdw>
                </a:effectLst>
                <a:latin typeface="Söhne"/>
              </a:rPr>
              <a:t>Introduction to WhatsApp Automation Project</a:t>
            </a:r>
            <a:endParaRPr lang="en-IN" sz="4400"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5736DA3-4A13-CBE8-1B50-27DE1D81A532}"/>
              </a:ext>
            </a:extLst>
          </p:cNvPr>
          <p:cNvSpPr>
            <a:spLocks noGrp="1"/>
          </p:cNvSpPr>
          <p:nvPr>
            <p:ph idx="1"/>
          </p:nvPr>
        </p:nvSpPr>
        <p:spPr>
          <a:xfrm>
            <a:off x="1504630" y="2646679"/>
            <a:ext cx="10018713" cy="31242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2500"/>
          </a:bodyPr>
          <a:lstStyle/>
          <a:p>
            <a:pPr marL="0" indent="0" algn="just">
              <a:buNone/>
            </a:pPr>
            <a:r>
              <a:rPr lang="en-US" sz="2800" b="1" i="0" dirty="0">
                <a:solidFill>
                  <a:srgbClr val="002060"/>
                </a:solidFill>
                <a:effectLst/>
                <a:latin typeface="Söhne"/>
              </a:rPr>
              <a:t>In an age of constant communication and digital connectivity, WhatsApp has emerged as one of the most widely used messaging platforms worldwide. Leveraging the power of automation within WhatsApp can significantly enhance productivity, streamline processes, and improve user experiences. This introduction provides an overview of our WhatsApp automation project, outlining its objectives and the value it brings to both individuals and businesses.</a:t>
            </a:r>
            <a:endParaRPr lang="en-IN" sz="2800" b="1" dirty="0">
              <a:solidFill>
                <a:srgbClr val="002060"/>
              </a:solidFill>
            </a:endParaRPr>
          </a:p>
        </p:txBody>
      </p:sp>
    </p:spTree>
    <p:extLst>
      <p:ext uri="{BB962C8B-B14F-4D97-AF65-F5344CB8AC3E}">
        <p14:creationId xmlns:p14="http://schemas.microsoft.com/office/powerpoint/2010/main" val="2879393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par>
                          <p:cTn id="7" fill="hold">
                            <p:stCondLst>
                              <p:cond delay="1260"/>
                            </p:stCondLst>
                            <p:childTnLst>
                              <p:par>
                                <p:cTn id="8" presetID="22" presetClass="entr" presetSubtype="4"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0F22-318A-F200-C6F6-EADAE0DF2117}"/>
              </a:ext>
            </a:extLst>
          </p:cNvPr>
          <p:cNvSpPr>
            <a:spLocks noGrp="1"/>
          </p:cNvSpPr>
          <p:nvPr>
            <p:ph type="title"/>
          </p:nvPr>
        </p:nvSpPr>
        <p:spPr>
          <a:effectLst>
            <a:outerShdw blurRad="50800" dist="38100" dir="2700000" algn="tl" rotWithShape="0">
              <a:prstClr val="black">
                <a:alpha val="40000"/>
              </a:prstClr>
            </a:outerShdw>
          </a:effectLst>
        </p:spPr>
        <p:txBody>
          <a:bodyPr>
            <a:normAutofit/>
          </a:bodyPr>
          <a:lstStyle/>
          <a:p>
            <a:pPr algn="just"/>
            <a:r>
              <a:rPr lang="en-IN" sz="4800" b="1" i="1" dirty="0">
                <a:effectLst>
                  <a:outerShdw blurRad="38100" dist="38100" dir="2700000" algn="tl">
                    <a:srgbClr val="000000">
                      <a:alpha val="43137"/>
                    </a:srgbClr>
                  </a:outerShdw>
                </a:effectLst>
                <a:latin typeface="Söhne"/>
              </a:rPr>
              <a:t>Project  Objectives</a:t>
            </a:r>
            <a:endParaRPr lang="en-IN" sz="4800"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F8AEA87-83F9-59A1-960F-77E42E9AD01A}"/>
              </a:ext>
            </a:extLst>
          </p:cNvPr>
          <p:cNvSpPr>
            <a:spLocks noGrp="1"/>
          </p:cNvSpPr>
          <p:nvPr>
            <p:ph idx="1"/>
          </p:nvPr>
        </p:nvSpPr>
        <p:spPr>
          <a:xfrm>
            <a:off x="1392870" y="2857501"/>
            <a:ext cx="10018713" cy="31242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pPr algn="just"/>
            <a:r>
              <a:rPr lang="en-US" sz="2600" b="1" i="1" u="sng" dirty="0">
                <a:effectLst/>
                <a:latin typeface="Söhne"/>
              </a:rPr>
              <a:t>Efficient Customer Service </a:t>
            </a:r>
            <a:r>
              <a:rPr lang="en-US" sz="2600" b="1" i="0" dirty="0">
                <a:effectLst/>
                <a:latin typeface="Söhne"/>
              </a:rPr>
              <a:t>:</a:t>
            </a:r>
            <a:r>
              <a:rPr lang="en-US" sz="2600" b="0" i="0" dirty="0">
                <a:solidFill>
                  <a:srgbClr val="D1D5DB"/>
                </a:solidFill>
                <a:effectLst/>
                <a:latin typeface="Söhne"/>
              </a:rPr>
              <a:t> </a:t>
            </a:r>
            <a:r>
              <a:rPr lang="en-US" sz="2600" b="1" i="0" dirty="0">
                <a:solidFill>
                  <a:srgbClr val="002060"/>
                </a:solidFill>
                <a:latin typeface="Söhne"/>
              </a:rPr>
              <a:t>Automating responses to common queries and inquiries, providing instant support, and ensuring timely customer engagement.</a:t>
            </a:r>
          </a:p>
          <a:p>
            <a:pPr algn="just"/>
            <a:r>
              <a:rPr lang="en-US" sz="2600" b="1" i="1" u="sng" dirty="0">
                <a:effectLst/>
                <a:latin typeface="Söhne"/>
              </a:rPr>
              <a:t>Personal Productivity </a:t>
            </a:r>
            <a:r>
              <a:rPr lang="en-US" sz="2600" b="1" i="0" dirty="0">
                <a:effectLst/>
                <a:latin typeface="Söhne"/>
              </a:rPr>
              <a:t>:</a:t>
            </a:r>
            <a:r>
              <a:rPr lang="en-US" sz="2600" b="0" i="0" dirty="0">
                <a:solidFill>
                  <a:srgbClr val="D1D5DB"/>
                </a:solidFill>
                <a:effectLst/>
                <a:latin typeface="Söhne"/>
              </a:rPr>
              <a:t> </a:t>
            </a:r>
            <a:r>
              <a:rPr lang="en-US" sz="2600" i="0" dirty="0">
                <a:solidFill>
                  <a:srgbClr val="002060"/>
                </a:solidFill>
                <a:effectLst>
                  <a:outerShdw blurRad="38100" dist="38100" dir="2700000" algn="tl">
                    <a:srgbClr val="000000">
                      <a:alpha val="43137"/>
                    </a:srgbClr>
                  </a:outerShdw>
                </a:effectLst>
                <a:latin typeface="Söhne"/>
              </a:rPr>
              <a:t>Automating repetitive tasks, such as sending routine messages or reminders, to free up time for more important activities.</a:t>
            </a:r>
            <a:endParaRPr lang="en-US" sz="2600" dirty="0">
              <a:solidFill>
                <a:srgbClr val="002060"/>
              </a:solidFill>
              <a:effectLst>
                <a:outerShdw blurRad="38100" dist="38100" dir="2700000" algn="tl">
                  <a:srgbClr val="000000">
                    <a:alpha val="43137"/>
                  </a:srgbClr>
                </a:outerShdw>
              </a:effectLst>
              <a:latin typeface="Söhne"/>
            </a:endParaRPr>
          </a:p>
          <a:p>
            <a:pPr algn="just"/>
            <a:r>
              <a:rPr lang="en-US" sz="2600" b="1" i="1" u="sng" dirty="0">
                <a:effectLst/>
                <a:latin typeface="Söhne"/>
              </a:rPr>
              <a:t>Appointment Scheduling </a:t>
            </a:r>
            <a:r>
              <a:rPr lang="en-US" sz="2600" b="1" i="0" dirty="0">
                <a:effectLst/>
                <a:latin typeface="Söhne"/>
              </a:rPr>
              <a:t>:</a:t>
            </a:r>
            <a:r>
              <a:rPr lang="en-US" sz="2600" b="0" i="0" dirty="0">
                <a:solidFill>
                  <a:srgbClr val="D1D5DB"/>
                </a:solidFill>
                <a:effectLst/>
                <a:latin typeface="Söhne"/>
              </a:rPr>
              <a:t> </a:t>
            </a:r>
            <a:r>
              <a:rPr lang="en-US" sz="2600" i="0" dirty="0">
                <a:solidFill>
                  <a:srgbClr val="002060"/>
                </a:solidFill>
                <a:effectLst>
                  <a:outerShdw blurRad="38100" dist="38100" dir="2700000" algn="tl">
                    <a:srgbClr val="000000">
                      <a:alpha val="43137"/>
                    </a:srgbClr>
                  </a:outerShdw>
                </a:effectLst>
                <a:latin typeface="Söhne"/>
              </a:rPr>
              <a:t>Automating the process of scheduling appointments, reminders, and confirmations for businesses and professionals.</a:t>
            </a:r>
            <a:endParaRPr lang="en-IN" sz="2600" dirty="0">
              <a:solidFill>
                <a:srgbClr val="00206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08375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childTnLst>
                          </p:cTn>
                        </p:par>
                        <p:par>
                          <p:cTn id="7" fill="hold">
                            <p:stCondLst>
                              <p:cond delay="820"/>
                            </p:stCondLst>
                            <p:childTnLst>
                              <p:par>
                                <p:cTn id="8" presetID="37" presetClass="entr" presetSubtype="0" fill="hold"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par>
                          <p:cTn id="14" fill="hold">
                            <p:stCondLst>
                              <p:cond delay="1820"/>
                            </p:stCondLst>
                            <p:childTnLst>
                              <p:par>
                                <p:cTn id="15" presetID="37" presetClass="entr" presetSubtype="0"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par>
                          <p:cTn id="21" fill="hold">
                            <p:stCondLst>
                              <p:cond delay="2820"/>
                            </p:stCondLst>
                            <p:childTnLst>
                              <p:par>
                                <p:cTn id="22" presetID="37" presetClass="entr" presetSubtype="0" fill="hold"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580F207-B547-0A5B-A8CF-30442DAAD9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0242" y="120574"/>
            <a:ext cx="3576700" cy="238013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Title 1">
            <a:extLst>
              <a:ext uri="{FF2B5EF4-FFF2-40B4-BE49-F238E27FC236}">
                <a16:creationId xmlns:a16="http://schemas.microsoft.com/office/drawing/2014/main" id="{EFDDCE6F-8E9F-3D3A-8FCD-1A644A205E7B}"/>
              </a:ext>
            </a:extLst>
          </p:cNvPr>
          <p:cNvSpPr>
            <a:spLocks noGrp="1"/>
          </p:cNvSpPr>
          <p:nvPr>
            <p:ph type="title"/>
          </p:nvPr>
        </p:nvSpPr>
        <p:spPr>
          <a:xfrm>
            <a:off x="1484310" y="441960"/>
            <a:ext cx="10018713" cy="1752599"/>
          </a:xfrm>
        </p:spPr>
        <p:txBody>
          <a:bodyPr>
            <a:normAutofit/>
          </a:bodyPr>
          <a:lstStyle/>
          <a:p>
            <a:pPr algn="just"/>
            <a:r>
              <a:rPr lang="en-US" sz="4800" b="1" i="1" dirty="0">
                <a:effectLst>
                  <a:outerShdw blurRad="38100" dist="38100" dir="2700000" algn="tl">
                    <a:srgbClr val="000000">
                      <a:alpha val="43137"/>
                    </a:srgbClr>
                  </a:outerShdw>
                </a:effectLst>
              </a:rPr>
              <a:t>Advantages</a:t>
            </a:r>
            <a:endParaRPr lang="en-IN" sz="6000"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8465517-9AF0-679A-42DF-021FE324EC0C}"/>
              </a:ext>
            </a:extLst>
          </p:cNvPr>
          <p:cNvSpPr>
            <a:spLocks noGrp="1"/>
          </p:cNvSpPr>
          <p:nvPr>
            <p:ph idx="1"/>
          </p:nvPr>
        </p:nvSpPr>
        <p:spPr>
          <a:xfrm>
            <a:off x="1484309" y="2423159"/>
            <a:ext cx="10018713" cy="31242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just">
              <a:buFont typeface="Arial" panose="020B0604020202020204" pitchFamily="34" charset="0"/>
              <a:buChar char="•"/>
            </a:pPr>
            <a:r>
              <a:rPr lang="en-US" b="1" i="1" u="sng" dirty="0">
                <a:effectLst/>
                <a:latin typeface="Söhne"/>
              </a:rPr>
              <a:t>Time Savings:</a:t>
            </a:r>
            <a:r>
              <a:rPr lang="en-US" b="0" i="1" dirty="0">
                <a:effectLst/>
                <a:latin typeface="Söhne"/>
              </a:rPr>
              <a:t>  </a:t>
            </a:r>
            <a:r>
              <a:rPr lang="en-US" sz="2600" b="1" i="0" dirty="0">
                <a:solidFill>
                  <a:srgbClr val="002060"/>
                </a:solidFill>
                <a:effectLst/>
                <a:latin typeface="Söhne"/>
              </a:rPr>
              <a:t>Automation reduces the need for manual intervention, saving time and allowing users to focus on more critical tasks.</a:t>
            </a:r>
          </a:p>
          <a:p>
            <a:pPr algn="just">
              <a:buFont typeface="Arial" panose="020B0604020202020204" pitchFamily="34" charset="0"/>
              <a:buChar char="•"/>
            </a:pPr>
            <a:r>
              <a:rPr lang="en-US" b="1" i="1" u="sng" dirty="0">
                <a:latin typeface="Söhne"/>
              </a:rPr>
              <a:t>Consistency:</a:t>
            </a:r>
            <a:r>
              <a:rPr lang="en-US" b="1" i="1" dirty="0">
                <a:latin typeface="Söhne"/>
              </a:rPr>
              <a:t> </a:t>
            </a:r>
            <a:r>
              <a:rPr lang="en-US" sz="2600" b="1" i="0" dirty="0">
                <a:solidFill>
                  <a:srgbClr val="002060"/>
                </a:solidFill>
                <a:effectLst/>
                <a:latin typeface="Söhne"/>
              </a:rPr>
              <a:t>Automated </a:t>
            </a:r>
            <a:r>
              <a:rPr lang="en-US" sz="2800" b="1" i="0" dirty="0">
                <a:solidFill>
                  <a:srgbClr val="002060"/>
                </a:solidFill>
                <a:effectLst/>
                <a:latin typeface="Söhne"/>
              </a:rPr>
              <a:t>responses</a:t>
            </a:r>
            <a:r>
              <a:rPr lang="en-US" sz="2600" b="1" i="0" dirty="0">
                <a:solidFill>
                  <a:srgbClr val="002060"/>
                </a:solidFill>
                <a:effectLst/>
                <a:latin typeface="Söhne"/>
              </a:rPr>
              <a:t> ensure that users receive consistent and accurate information every time.</a:t>
            </a:r>
          </a:p>
          <a:p>
            <a:pPr algn="just">
              <a:buFont typeface="Arial" panose="020B0604020202020204" pitchFamily="34" charset="0"/>
              <a:buChar char="•"/>
            </a:pPr>
            <a:r>
              <a:rPr lang="en-US" b="1" i="1" u="sng" dirty="0">
                <a:latin typeface="Söhne"/>
              </a:rPr>
              <a:t>Enhanced User Experience</a:t>
            </a:r>
            <a:r>
              <a:rPr lang="en-US" sz="2600" b="1" i="1" u="sng" dirty="0">
                <a:solidFill>
                  <a:srgbClr val="002060"/>
                </a:solidFill>
                <a:latin typeface="Söhne"/>
              </a:rPr>
              <a:t>:</a:t>
            </a:r>
            <a:r>
              <a:rPr lang="en-US" sz="2600" b="1" i="1" dirty="0">
                <a:solidFill>
                  <a:srgbClr val="002060"/>
                </a:solidFill>
                <a:latin typeface="Söhne"/>
              </a:rPr>
              <a:t>  </a:t>
            </a:r>
            <a:r>
              <a:rPr lang="en-US" sz="2600" b="1" i="0" dirty="0">
                <a:solidFill>
                  <a:srgbClr val="002060"/>
                </a:solidFill>
                <a:effectLst/>
                <a:latin typeface="Söhne"/>
              </a:rPr>
              <a:t>Faster response times and personalized messages improve the overall experience for WhatsApp users.</a:t>
            </a:r>
          </a:p>
          <a:p>
            <a:pPr algn="just"/>
            <a:endParaRPr lang="en-IN" dirty="0"/>
          </a:p>
        </p:txBody>
      </p:sp>
    </p:spTree>
    <p:extLst>
      <p:ext uri="{BB962C8B-B14F-4D97-AF65-F5344CB8AC3E}">
        <p14:creationId xmlns:p14="http://schemas.microsoft.com/office/powerpoint/2010/main" val="39011100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Left)">
                                      <p:cBhvr>
                                        <p:cTn id="7" dur="500"/>
                                        <p:tgtEl>
                                          <p:spTgt spid="6"/>
                                        </p:tgtEl>
                                      </p:cBhvr>
                                    </p:animEffect>
                                  </p:childTnLst>
                                </p:cTn>
                              </p:par>
                              <p:par>
                                <p:cTn id="8" presetID="23" presetClass="entr" presetSubtype="16"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 calcmode="lin" valueType="num">
                                      <p:cBhvr>
                                        <p:cTn id="10"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1" dur="500" fill="hold"/>
                                        <p:tgtEl>
                                          <p:spTgt spid="3">
                                            <p:txEl>
                                              <p:pRg st="0" end="0"/>
                                            </p:txEl>
                                          </p:spTgt>
                                        </p:tgtEl>
                                        <p:attrNameLst>
                                          <p:attrName>ppt_h</p:attrName>
                                        </p:attrNameLst>
                                      </p:cBhvr>
                                      <p:tavLst>
                                        <p:tav tm="0">
                                          <p:val>
                                            <p:fltVal val="0"/>
                                          </p:val>
                                        </p:tav>
                                        <p:tav tm="100000">
                                          <p:val>
                                            <p:strVal val="#ppt_h"/>
                                          </p:val>
                                        </p:tav>
                                      </p:tavLst>
                                    </p:anim>
                                  </p:childTnLst>
                                </p:cTn>
                              </p:par>
                              <p:par>
                                <p:cTn id="12" presetID="23" presetClass="entr" presetSubtype="16"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childTnLst>
                                </p:cTn>
                              </p:par>
                              <p:par>
                                <p:cTn id="16" presetID="23" presetClass="entr" presetSubtype="16"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p:cTn id="1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2" end="2"/>
                                            </p:txEl>
                                          </p:spTgt>
                                        </p:tgtEl>
                                        <p:attrNameLst>
                                          <p:attrName>ppt_h</p:attrName>
                                        </p:attrNameLst>
                                      </p:cBhvr>
                                      <p:tavLst>
                                        <p:tav tm="0">
                                          <p:val>
                                            <p:fltVal val="0"/>
                                          </p:val>
                                        </p:tav>
                                        <p:tav tm="100000">
                                          <p:val>
                                            <p:strVal val="#ppt_h"/>
                                          </p:val>
                                        </p:tav>
                                      </p:tavLst>
                                    </p:anim>
                                  </p:childTnLst>
                                </p:cTn>
                              </p:par>
                              <p:par>
                                <p:cTn id="20" presetID="18" presetClass="emph" presetSubtype="0" fill="hold" grpId="0" nodeType="withEffect">
                                  <p:stCondLst>
                                    <p:cond delay="0"/>
                                  </p:stCondLst>
                                  <p:iterate type="lt">
                                    <p:tmPct val="4000"/>
                                  </p:iterate>
                                  <p:childTnLst>
                                    <p:set>
                                      <p:cBhvr override="childStyle">
                                        <p:cTn id="21" dur="500" fill="hold"/>
                                        <p:tgtEl>
                                          <p:spTgt spid="2"/>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5D587-A345-F504-32A7-36AEC5414532}"/>
              </a:ext>
            </a:extLst>
          </p:cNvPr>
          <p:cNvSpPr>
            <a:spLocks noGrp="1"/>
          </p:cNvSpPr>
          <p:nvPr>
            <p:ph type="title"/>
          </p:nvPr>
        </p:nvSpPr>
        <p:spPr>
          <a:xfrm>
            <a:off x="802640" y="462280"/>
            <a:ext cx="11612879" cy="175259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r>
              <a:rPr lang="en-US" sz="4400" b="1" i="1" dirty="0">
                <a:effectLst>
                  <a:outerShdw blurRad="38100" dist="38100" dir="2700000" algn="tl">
                    <a:srgbClr val="000000">
                      <a:alpha val="43137"/>
                    </a:srgbClr>
                  </a:outerShdw>
                </a:effectLst>
              </a:rPr>
              <a:t>Automate WhatsApp Messages Using Module</a:t>
            </a:r>
            <a:endParaRPr lang="en-IN" sz="4400"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9F04ADD-955D-D793-6ACD-B59E9D6A18CF}"/>
              </a:ext>
            </a:extLst>
          </p:cNvPr>
          <p:cNvSpPr>
            <a:spLocks noGrp="1"/>
          </p:cNvSpPr>
          <p:nvPr>
            <p:ph idx="1"/>
          </p:nvPr>
        </p:nvSpPr>
        <p:spPr>
          <a:xfrm>
            <a:off x="1199830" y="2331719"/>
            <a:ext cx="10018713" cy="31242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indent="0" algn="just">
              <a:buNone/>
            </a:pPr>
            <a:r>
              <a:rPr lang="en-US" sz="2800" b="1" i="0" dirty="0">
                <a:solidFill>
                  <a:srgbClr val="002060"/>
                </a:solidFill>
                <a:effectLst/>
                <a:latin typeface="Google Sans"/>
              </a:rPr>
              <a:t>Automate WhatsApp Messages With Python using Pywhatkit module. We can automate a Python script to send WhatsApp messages. In this article, we will learn the easiest ways using </a:t>
            </a:r>
            <a:r>
              <a:rPr lang="en-US" sz="2800" b="1" dirty="0">
                <a:solidFill>
                  <a:srgbClr val="002060"/>
                </a:solidFill>
                <a:latin typeface="Google Sans"/>
              </a:rPr>
              <a:t>P</a:t>
            </a:r>
            <a:r>
              <a:rPr lang="en-US" sz="2800" b="1" i="0" dirty="0">
                <a:solidFill>
                  <a:srgbClr val="002060"/>
                </a:solidFill>
                <a:effectLst/>
                <a:latin typeface="Google Sans"/>
              </a:rPr>
              <a:t>ywhatkit module that the website web.whatsapp.com uses to automate the sending of messages to any WhatsApp number.</a:t>
            </a:r>
            <a:endParaRPr lang="en-IN" sz="2800" b="1" dirty="0">
              <a:solidFill>
                <a:srgbClr val="002060"/>
              </a:solidFill>
            </a:endParaRPr>
          </a:p>
        </p:txBody>
      </p:sp>
    </p:spTree>
    <p:extLst>
      <p:ext uri="{BB962C8B-B14F-4D97-AF65-F5344CB8AC3E}">
        <p14:creationId xmlns:p14="http://schemas.microsoft.com/office/powerpoint/2010/main" val="38746050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20"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animEffect transition="in" filter="wedge">
                                      <p:cBhvr>
                                        <p:cTn id="9"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4958E6-D545-16D2-8E2D-000475D00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564" y="4267200"/>
            <a:ext cx="6417340" cy="2123440"/>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2" name="Title 1">
            <a:extLst>
              <a:ext uri="{FF2B5EF4-FFF2-40B4-BE49-F238E27FC236}">
                <a16:creationId xmlns:a16="http://schemas.microsoft.com/office/drawing/2014/main" id="{0CE27589-6343-5A03-0943-B3CE4BD80206}"/>
              </a:ext>
            </a:extLst>
          </p:cNvPr>
          <p:cNvSpPr>
            <a:spLocks noGrp="1"/>
          </p:cNvSpPr>
          <p:nvPr>
            <p:ph type="title"/>
          </p:nvPr>
        </p:nvSpPr>
        <p:spPr>
          <a:xfrm>
            <a:off x="1342071" y="695960"/>
            <a:ext cx="10018713" cy="175259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l"/>
            <a:r>
              <a:rPr lang="en-US" sz="5400" b="1" dirty="0">
                <a:effectLst>
                  <a:outerShdw blurRad="38100" dist="38100" dir="2700000" algn="tl">
                    <a:srgbClr val="000000">
                      <a:alpha val="43137"/>
                    </a:srgbClr>
                  </a:outerShdw>
                </a:effectLst>
              </a:rPr>
              <a:t>PyWhatKit  Module</a:t>
            </a:r>
            <a:endParaRPr lang="en-IN" sz="5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91046184-5332-BDB3-9F35-FF7CE8A3A57B}"/>
              </a:ext>
            </a:extLst>
          </p:cNvPr>
          <p:cNvSpPr>
            <a:spLocks noGrp="1"/>
          </p:cNvSpPr>
          <p:nvPr>
            <p:ph idx="1"/>
          </p:nvPr>
        </p:nvSpPr>
        <p:spPr>
          <a:xfrm>
            <a:off x="1413191" y="1715928"/>
            <a:ext cx="10018713" cy="31242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indent="0" algn="just">
              <a:buNone/>
            </a:pPr>
            <a:r>
              <a:rPr lang="en-US" sz="2800" b="1" i="0" dirty="0">
                <a:solidFill>
                  <a:srgbClr val="002060"/>
                </a:solidFill>
                <a:effectLst/>
                <a:latin typeface="Google Sans"/>
              </a:rPr>
              <a:t>PyWhatKit is a Python library with various helpful features. It's easy-to-use and does not require you to do any additional setup. Currently, it is one of the most popular library for WhatsApp and YouTube automation. New updates are released frequently with new features and bug fixes.</a:t>
            </a:r>
            <a:endParaRPr lang="en-IN" sz="2800" b="1" dirty="0">
              <a:solidFill>
                <a:srgbClr val="002060"/>
              </a:solidFill>
            </a:endParaRPr>
          </a:p>
        </p:txBody>
      </p:sp>
    </p:spTree>
    <p:extLst>
      <p:ext uri="{BB962C8B-B14F-4D97-AF65-F5344CB8AC3E}">
        <p14:creationId xmlns:p14="http://schemas.microsoft.com/office/powerpoint/2010/main" val="16799530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4" presetClass="entr" presetSubtype="16"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box(in)">
                                      <p:cBhvr>
                                        <p:cTn id="9" dur="2000"/>
                                        <p:tgtEl>
                                          <p:spTgt spid="5"/>
                                        </p:tgtEl>
                                      </p:cBhvr>
                                    </p:animEffect>
                                  </p:childTnLst>
                                </p:cTn>
                              </p:par>
                              <p:par>
                                <p:cTn id="10" presetID="20"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edge">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902776-C9D0-4CA7-57D2-D5E18DE06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6240" y="4075774"/>
            <a:ext cx="6807201" cy="2251367"/>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5" name="Picture 4">
            <a:extLst>
              <a:ext uri="{FF2B5EF4-FFF2-40B4-BE49-F238E27FC236}">
                <a16:creationId xmlns:a16="http://schemas.microsoft.com/office/drawing/2014/main" id="{5437033B-95AF-8788-39C5-1885E814843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093" b="89691" l="3089" r="97683">
                        <a14:foregroundMark x1="61004" y1="22680" x2="51737" y2="38660"/>
                        <a14:foregroundMark x1="51737" y1="38660" x2="49035" y2="36082"/>
                        <a14:foregroundMark x1="58687" y1="26289" x2="50965" y2="34536"/>
                        <a14:foregroundMark x1="55212" y1="26289" x2="51106" y2="31379"/>
                        <a14:foregroundMark x1="59459" y1="22165" x2="50892" y2="29660"/>
                        <a14:foregroundMark x1="47272" y1="34163" x2="47104" y2="34536"/>
                        <a14:foregroundMark x1="18149" y1="6404" x2="16602" y2="5670"/>
                        <a14:foregroundMark x1="23455" y1="8923" x2="22285" y2="8368"/>
                        <a14:foregroundMark x1="39524" y1="16551" x2="32067" y2="13011"/>
                        <a14:foregroundMark x1="41579" y1="17526" x2="40692" y2="17105"/>
                        <a14:foregroundMark x1="44460" y1="18894" x2="43750" y2="18557"/>
                        <a14:foregroundMark x1="51351" y1="22165" x2="49868" y2="21461"/>
                        <a14:foregroundMark x1="16602" y1="5670" x2="3089" y2="3093"/>
                        <a14:foregroundMark x1="65044" y1="42039" x2="65637" y2="47423"/>
                        <a14:foregroundMark x1="65637" y1="47423" x2="69164" y2="48306"/>
                        <a14:foregroundMark x1="87568" y1="56907" x2="91120" y2="59278"/>
                        <a14:foregroundMark x1="86091" y1="55921" x2="87063" y2="56570"/>
                        <a14:foregroundMark x1="91120" y1="59278" x2="97683" y2="82474"/>
                        <a14:foregroundMark x1="97683" y1="82474" x2="82625" y2="77320"/>
                        <a14:foregroundMark x1="82625" y1="77320" x2="81853" y2="78351"/>
                        <a14:foregroundMark x1="30502" y1="6701" x2="20463" y2="3093"/>
                        <a14:foregroundMark x1="20463" y1="3093" x2="30116" y2="7732"/>
                        <a14:foregroundMark x1="30116" y1="7732" x2="30116" y2="7732"/>
                        <a14:backgroundMark x1="67568" y1="25773" x2="74131" y2="41237"/>
                        <a14:backgroundMark x1="74131" y1="41237" x2="88803" y2="52062"/>
                        <a14:backgroundMark x1="88803" y1="52062" x2="91506" y2="34536"/>
                        <a14:backgroundMark x1="91506" y1="34536" x2="81467" y2="22165"/>
                        <a14:backgroundMark x1="81467" y1="22165" x2="68726" y2="22680"/>
                        <a14:backgroundMark x1="57143" y1="64433" x2="71815" y2="59794"/>
                        <a14:backgroundMark x1="71815" y1="59794" x2="72587" y2="77320"/>
                        <a14:backgroundMark x1="72587" y1="77320" x2="59073" y2="70103"/>
                        <a14:backgroundMark x1="59073" y1="70103" x2="57529" y2="65464"/>
                        <a14:backgroundMark x1="43243" y1="37113" x2="41313" y2="19588"/>
                        <a14:backgroundMark x1="41313" y1="19588" x2="43243" y2="35052"/>
                        <a14:backgroundMark x1="47876" y1="17526" x2="47876" y2="18557"/>
                        <a14:backgroundMark x1="69884" y1="61856" x2="80695" y2="58247"/>
                        <a14:backgroundMark x1="80695" y1="58247" x2="71042" y2="65464"/>
                        <a14:backgroundMark x1="71042" y1="65464" x2="70270" y2="60309"/>
                      </a14:backgroundRemoval>
                    </a14:imgEffect>
                  </a14:imgLayer>
                </a14:imgProps>
              </a:ext>
              <a:ext uri="{28A0092B-C50C-407E-A947-70E740481C1C}">
                <a14:useLocalDpi xmlns:a14="http://schemas.microsoft.com/office/drawing/2010/main" val="0"/>
              </a:ext>
            </a:extLst>
          </a:blip>
          <a:stretch>
            <a:fillRect/>
          </a:stretch>
        </p:blipFill>
        <p:spPr>
          <a:xfrm>
            <a:off x="7452187" y="0"/>
            <a:ext cx="4739813" cy="355028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itle 1">
            <a:extLst>
              <a:ext uri="{FF2B5EF4-FFF2-40B4-BE49-F238E27FC236}">
                <a16:creationId xmlns:a16="http://schemas.microsoft.com/office/drawing/2014/main" id="{6DD8D1BF-2888-AAB5-5896-BA26A766E2F7}"/>
              </a:ext>
            </a:extLst>
          </p:cNvPr>
          <p:cNvSpPr>
            <a:spLocks noGrp="1"/>
          </p:cNvSpPr>
          <p:nvPr>
            <p:ph type="title"/>
          </p:nvPr>
        </p:nvSpPr>
        <p:spPr>
          <a:xfrm>
            <a:off x="1667189" y="530859"/>
            <a:ext cx="10018713" cy="175259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l"/>
            <a:r>
              <a:rPr lang="en-US" sz="6600" b="1" i="1" dirty="0">
                <a:effectLst>
                  <a:outerShdw blurRad="38100" dist="38100" dir="2700000" algn="tl">
                    <a:srgbClr val="000000">
                      <a:alpha val="43137"/>
                    </a:srgbClr>
                  </a:outerShdw>
                </a:effectLst>
              </a:rPr>
              <a:t>Tkinter  Toolkit</a:t>
            </a:r>
            <a:endParaRPr lang="en-IN" sz="6600"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8A8ECFC3-A784-D985-1EDC-91C29A253169}"/>
              </a:ext>
            </a:extLst>
          </p:cNvPr>
          <p:cNvSpPr>
            <a:spLocks noGrp="1"/>
          </p:cNvSpPr>
          <p:nvPr>
            <p:ph idx="1"/>
          </p:nvPr>
        </p:nvSpPr>
        <p:spPr>
          <a:xfrm>
            <a:off x="1809430" y="1988184"/>
            <a:ext cx="10018713" cy="3124201"/>
          </a:xfrm>
          <a:effectLst>
            <a:outerShdw blurRad="50800" dist="38100" dir="8100000" algn="tr" rotWithShape="0">
              <a:prstClr val="black">
                <a:alpha val="40000"/>
              </a:prstClr>
            </a:outerShdw>
          </a:effectLst>
        </p:spPr>
        <p:txBody>
          <a:bodyPr>
            <a:normAutofit/>
          </a:bodyPr>
          <a:lstStyle/>
          <a:p>
            <a:pPr marL="0" indent="0" algn="just">
              <a:buNone/>
            </a:pPr>
            <a:r>
              <a:rPr lang="en-US" sz="3200" b="1" i="0" dirty="0">
                <a:solidFill>
                  <a:srgbClr val="002060"/>
                </a:solidFill>
                <a:effectLst/>
                <a:latin typeface="Google Sans"/>
              </a:rPr>
              <a:t>Tkinter is a Python binding to the Tk GUI toolkit. It is the standard Python interface to the Tk GUI toolkit, and is Python's de facto standard GUI. Tkinter is included with standard Linux, Microsoft Windows and macOS installs of Python.</a:t>
            </a:r>
            <a:endParaRPr lang="en-IN" sz="3200" b="1" dirty="0">
              <a:solidFill>
                <a:srgbClr val="002060"/>
              </a:solidFill>
            </a:endParaRPr>
          </a:p>
        </p:txBody>
      </p:sp>
    </p:spTree>
    <p:extLst>
      <p:ext uri="{BB962C8B-B14F-4D97-AF65-F5344CB8AC3E}">
        <p14:creationId xmlns:p14="http://schemas.microsoft.com/office/powerpoint/2010/main" val="343516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2" presetClass="entr" presetSubtype="4" fill="hold" nodeType="withEffect">
                                  <p:stCondLst>
                                    <p:cond delay="0"/>
                                  </p:stCondLst>
                                  <p:childTnLst>
                                    <p:set>
                                      <p:cBhvr>
                                        <p:cTn id="8" dur="1" fill="hold">
                                          <p:stCondLst>
                                            <p:cond delay="0"/>
                                          </p:stCondLst>
                                        </p:cTn>
                                        <p:tgtEl>
                                          <p:spTgt spid="7"/>
                                        </p:tgtEl>
                                        <p:attrNameLst>
                                          <p:attrName>style.visibility</p:attrName>
                                        </p:attrNameLst>
                                      </p:cBhvr>
                                      <p:to>
                                        <p:strVal val="visible"/>
                                      </p:to>
                                    </p:set>
                                    <p:anim calcmode="lin" valueType="num">
                                      <p:cBhvr additive="base">
                                        <p:cTn id="9" dur="500" fill="hold"/>
                                        <p:tgtEl>
                                          <p:spTgt spid="7"/>
                                        </p:tgtEl>
                                        <p:attrNameLst>
                                          <p:attrName>ppt_x</p:attrName>
                                        </p:attrNameLst>
                                      </p:cBhvr>
                                      <p:tavLst>
                                        <p:tav tm="0">
                                          <p:val>
                                            <p:strVal val="#ppt_x"/>
                                          </p:val>
                                        </p:tav>
                                        <p:tav tm="100000">
                                          <p:val>
                                            <p:strVal val="#ppt_x"/>
                                          </p:val>
                                        </p:tav>
                                      </p:tavLst>
                                    </p:anim>
                                    <p:anim calcmode="lin" valueType="num">
                                      <p:cBhvr additive="base">
                                        <p:cTn id="10" dur="500" fill="hold"/>
                                        <p:tgtEl>
                                          <p:spTgt spid="7"/>
                                        </p:tgtEl>
                                        <p:attrNameLst>
                                          <p:attrName>ppt_y</p:attrName>
                                        </p:attrNameLst>
                                      </p:cBhvr>
                                      <p:tavLst>
                                        <p:tav tm="0">
                                          <p:val>
                                            <p:strVal val="1+#ppt_h/2"/>
                                          </p:val>
                                        </p:tav>
                                        <p:tav tm="100000">
                                          <p:val>
                                            <p:strVal val="#ppt_y"/>
                                          </p:val>
                                        </p:tav>
                                      </p:tavLst>
                                    </p:anim>
                                  </p:childTnLst>
                                </p:cTn>
                              </p:par>
                              <p:par>
                                <p:cTn id="11" presetID="14" presetClass="entr" presetSubtype="1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7AD84E-DA00-778A-F6DE-D737ED5C74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0" y="4551682"/>
            <a:ext cx="5699760" cy="2235763"/>
          </a:xfrm>
          <a:prstGeom prst="round2DiagRect">
            <a:avLst>
              <a:gd name="adj1" fmla="val 16667"/>
              <a:gd name="adj2" fmla="val 0"/>
            </a:avLst>
          </a:prstGeom>
          <a:ln w="88900" cap="sq">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
        <p:nvSpPr>
          <p:cNvPr id="2" name="Title 1">
            <a:extLst>
              <a:ext uri="{FF2B5EF4-FFF2-40B4-BE49-F238E27FC236}">
                <a16:creationId xmlns:a16="http://schemas.microsoft.com/office/drawing/2014/main" id="{C7A37C69-4B2C-300C-37EA-EBDD1C4C069D}"/>
              </a:ext>
            </a:extLst>
          </p:cNvPr>
          <p:cNvSpPr>
            <a:spLocks noGrp="1"/>
          </p:cNvSpPr>
          <p:nvPr>
            <p:ph type="title"/>
          </p:nvPr>
        </p:nvSpPr>
        <p:spPr>
          <a:xfrm>
            <a:off x="1484310" y="614680"/>
            <a:ext cx="10018713" cy="1752599"/>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lgn="l"/>
            <a:r>
              <a:rPr lang="en-US" sz="5400" b="1" i="1" dirty="0">
                <a:effectLst>
                  <a:outerShdw blurRad="38100" dist="38100" dir="2700000" algn="tl">
                    <a:srgbClr val="000000">
                      <a:alpha val="43137"/>
                    </a:srgbClr>
                  </a:outerShdw>
                </a:effectLst>
              </a:rPr>
              <a:t>Speech Recognition</a:t>
            </a:r>
            <a:endParaRPr lang="en-IN" sz="5400" b="1" i="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E7C53EF5-ADBD-B304-40B5-C4A8E9E2C96F}"/>
              </a:ext>
            </a:extLst>
          </p:cNvPr>
          <p:cNvSpPr>
            <a:spLocks noGrp="1"/>
          </p:cNvSpPr>
          <p:nvPr>
            <p:ph idx="1"/>
          </p:nvPr>
        </p:nvSpPr>
        <p:spPr>
          <a:xfrm>
            <a:off x="1585910" y="1963421"/>
            <a:ext cx="10018713" cy="3124201"/>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marL="0" indent="0" algn="just">
              <a:buNone/>
            </a:pPr>
            <a:r>
              <a:rPr lang="en-US" sz="3200" b="1" i="0" dirty="0">
                <a:solidFill>
                  <a:srgbClr val="002060"/>
                </a:solidFill>
                <a:effectLst/>
                <a:latin typeface="Google Sans"/>
              </a:rPr>
              <a:t>Speech recognition technology is capable of converting spoken language (an audio signal) into written text that is often used as a command. Today's most advanced software can accurately process varying language dialects</a:t>
            </a:r>
            <a:endParaRPr lang="en-IN" sz="3200" b="1" dirty="0">
              <a:solidFill>
                <a:srgbClr val="002060"/>
              </a:solidFill>
            </a:endParaRPr>
          </a:p>
        </p:txBody>
      </p:sp>
    </p:spTree>
    <p:extLst>
      <p:ext uri="{BB962C8B-B14F-4D97-AF65-F5344CB8AC3E}">
        <p14:creationId xmlns:p14="http://schemas.microsoft.com/office/powerpoint/2010/main" val="2601045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withEffect">
                                  <p:stCondLst>
                                    <p:cond delay="0"/>
                                  </p:stCondLst>
                                  <p:iterate type="lt">
                                    <p:tmPct val="4000"/>
                                  </p:iterate>
                                  <p:childTnLst>
                                    <p:set>
                                      <p:cBhvr override="childStyle">
                                        <p:cTn id="6" dur="500" fill="hold"/>
                                        <p:tgtEl>
                                          <p:spTgt spid="2"/>
                                        </p:tgtEl>
                                        <p:attrNameLst>
                                          <p:attrName>style.textDecorationUnderline</p:attrName>
                                        </p:attrNameLst>
                                      </p:cBhvr>
                                      <p:to>
                                        <p:strVal val="true"/>
                                      </p:to>
                                    </p:set>
                                  </p:childTnLst>
                                </p:cTn>
                              </p:par>
                              <p:par>
                                <p:cTn id="7" presetID="6" presetClass="entr" presetSubtype="16"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circle(in)">
                                      <p:cBhvr>
                                        <p:cTn id="9" dur="2000"/>
                                        <p:tgtEl>
                                          <p:spTgt spid="5"/>
                                        </p:tgtEl>
                                      </p:cBhvr>
                                    </p:animEffect>
                                  </p:childTnLst>
                                </p:cTn>
                              </p:par>
                              <p:par>
                                <p:cTn id="10" presetID="55" presetClass="entr" presetSubtype="0" fill="hold"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TM03457496[[fn=Parallax]]</Template>
  <TotalTime>241</TotalTime>
  <Words>399</Words>
  <Application>Microsoft Office PowerPoint</Application>
  <PresentationFormat>Widescreen</PresentationFormat>
  <Paragraphs>20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Garamond</vt:lpstr>
      <vt:lpstr>Google Sans</vt:lpstr>
      <vt:lpstr>Söhne</vt:lpstr>
      <vt:lpstr>Trebuchet MS</vt:lpstr>
      <vt:lpstr>Parallax</vt:lpstr>
      <vt:lpstr>WhatsApp  Automation</vt:lpstr>
      <vt:lpstr>PowerPoint Presentation</vt:lpstr>
      <vt:lpstr>Introduction to WhatsApp Automation Project</vt:lpstr>
      <vt:lpstr>Project  Objectives</vt:lpstr>
      <vt:lpstr>Advantages</vt:lpstr>
      <vt:lpstr>Automate WhatsApp Messages Using Module</vt:lpstr>
      <vt:lpstr>PyWhatKit  Module</vt:lpstr>
      <vt:lpstr>Tkinter  Toolkit</vt:lpstr>
      <vt:lpstr>Speech Recognition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WhatsApp  Automation</dc:title>
  <dc:creator>Sayan Das</dc:creator>
  <cp:lastModifiedBy>Sayan Das</cp:lastModifiedBy>
  <cp:revision>2</cp:revision>
  <dcterms:created xsi:type="dcterms:W3CDTF">2023-09-14T15:02:42Z</dcterms:created>
  <dcterms:modified xsi:type="dcterms:W3CDTF">2023-09-15T06:13:48Z</dcterms:modified>
</cp:coreProperties>
</file>