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9"/>
  </p:notesMasterIdLst>
  <p:sldIdLst>
    <p:sldId id="256" r:id="rId2"/>
    <p:sldId id="286" r:id="rId3"/>
    <p:sldId id="289" r:id="rId4"/>
    <p:sldId id="290" r:id="rId5"/>
    <p:sldId id="287" r:id="rId6"/>
    <p:sldId id="288" r:id="rId7"/>
    <p:sldId id="29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3" r:id="rId20"/>
    <p:sldId id="274" r:id="rId21"/>
    <p:sldId id="275" r:id="rId22"/>
    <p:sldId id="276" r:id="rId23"/>
    <p:sldId id="277" r:id="rId24"/>
    <p:sldId id="281" r:id="rId25"/>
    <p:sldId id="282" r:id="rId26"/>
    <p:sldId id="295" r:id="rId27"/>
    <p:sldId id="296" r:id="rId28"/>
    <p:sldId id="297" r:id="rId29"/>
    <p:sldId id="298" r:id="rId30"/>
    <p:sldId id="299" r:id="rId31"/>
    <p:sldId id="300" r:id="rId32"/>
    <p:sldId id="283" r:id="rId33"/>
    <p:sldId id="292" r:id="rId34"/>
    <p:sldId id="293" r:id="rId35"/>
    <p:sldId id="294" r:id="rId36"/>
    <p:sldId id="284" r:id="rId37"/>
    <p:sldId id="285" r:id="rId3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1852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16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7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gi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system.blogspot.in/2008/09/google-audio-indexing.html" TargetMode="External"/><Relationship Id="rId3" Type="http://schemas.openxmlformats.org/officeDocument/2006/relationships/hyperlink" Target="http://opencv.org/" TargetMode="External"/><Relationship Id="rId7" Type="http://schemas.openxmlformats.org/officeDocument/2006/relationships/hyperlink" Target="http://www.autonomy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research.microsoft.com/en-us/projects/mavis/" TargetMode="External"/><Relationship Id="rId5" Type="http://schemas.openxmlformats.org/officeDocument/2006/relationships/hyperlink" Target="http://muvis.cs.tut.fi/" TargetMode="External"/><Relationship Id="rId4" Type="http://schemas.openxmlformats.org/officeDocument/2006/relationships/hyperlink" Target="http://cmusphinx.sourceforge.net/" TargetMode="External"/><Relationship Id="rId9" Type="http://schemas.openxmlformats.org/officeDocument/2006/relationships/hyperlink" Target="http://www.speech.kth.se/snack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shabdo.technicise.com/display/index.php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musphinx.sourceforge.net/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-22225"/>
            <a:ext cx="8229600" cy="1470025"/>
          </a:xfrm>
        </p:spPr>
        <p:txBody>
          <a:bodyPr/>
          <a:lstStyle/>
          <a:p>
            <a:pPr lvl="0"/>
            <a:r>
              <a:rPr lang="en" dirty="0" smtClean="0">
                <a:solidFill>
                  <a:srgbClr val="FFFF00"/>
                </a:solidFill>
              </a:rPr>
              <a:t>Audio Video Indexing And Retrieval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" sz="2800" dirty="0" smtClean="0"/>
              <a:t>By</a:t>
            </a:r>
          </a:p>
          <a:p>
            <a:pPr lvl="0"/>
            <a:r>
              <a:rPr lang="en" sz="2800" dirty="0" smtClean="0"/>
              <a:t>Chandra Shekhar Sengupta</a:t>
            </a:r>
          </a:p>
          <a:p>
            <a:pPr lvl="0"/>
            <a:r>
              <a:rPr lang="en" sz="2800" dirty="0" smtClean="0"/>
              <a:t>Roll - 11IT61K14, </a:t>
            </a:r>
          </a:p>
          <a:p>
            <a:pPr lvl="0"/>
            <a:r>
              <a:rPr lang="en" sz="2800" dirty="0" smtClean="0"/>
              <a:t>M</a:t>
            </a:r>
            <a:r>
              <a:rPr lang="en-US" sz="2800" dirty="0"/>
              <a:t>T</a:t>
            </a:r>
            <a:r>
              <a:rPr lang="en" sz="2800" dirty="0" smtClean="0"/>
              <a:t>ech (ICT )</a:t>
            </a:r>
            <a:endParaRPr lang="en" sz="2800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04800" y="3048000"/>
            <a:ext cx="8534400" cy="19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  <a:endParaRPr lang="en-IN" sz="2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Prof.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K. S.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School of Information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Technology, </a:t>
            </a:r>
          </a:p>
          <a:p>
            <a:pPr marL="0" indent="0"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INDIAN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INSTITUTE OF TECHNOLOGY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KHARAGPUR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" sz="2000" dirty="0" smtClean="0"/>
          </a:p>
        </p:txBody>
      </p:sp>
      <p:pic>
        <p:nvPicPr>
          <p:cNvPr id="5" name="Picture 5" descr="_Pic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5205414"/>
            <a:ext cx="1206858" cy="134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805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>
                <a:solidFill>
                  <a:srgbClr val="FFFF00"/>
                </a:solidFill>
              </a:rPr>
              <a:t>Ratio of Searchable Data</a:t>
            </a:r>
          </a:p>
        </p:txBody>
      </p:sp>
      <p:sp>
        <p:nvSpPr>
          <p:cNvPr id="137" name="Shape 137"/>
          <p:cNvSpPr/>
          <p:nvPr/>
        </p:nvSpPr>
        <p:spPr>
          <a:xfrm>
            <a:off x="71068" y="1466034"/>
            <a:ext cx="8619571" cy="4947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8" name="Shape 138"/>
          <p:cNvSpPr txBox="1"/>
          <p:nvPr/>
        </p:nvSpPr>
        <p:spPr>
          <a:xfrm>
            <a:off x="3849400" y="4015908"/>
            <a:ext cx="14681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Audio &amp; Video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944400" y="4854108"/>
            <a:ext cx="14681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     Text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868200" y="3634908"/>
            <a:ext cx="14681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Image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554000" y="2491908"/>
            <a:ext cx="14681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     Other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89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>
                <a:solidFill>
                  <a:srgbClr val="FFFF00"/>
                </a:solidFill>
              </a:rPr>
              <a:t>Input method for Devices</a:t>
            </a:r>
          </a:p>
        </p:txBody>
      </p:sp>
      <p:sp>
        <p:nvSpPr>
          <p:cNvPr id="147" name="Shape 147"/>
          <p:cNvSpPr/>
          <p:nvPr/>
        </p:nvSpPr>
        <p:spPr>
          <a:xfrm>
            <a:off x="538162" y="1204912"/>
            <a:ext cx="8250835" cy="51191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315901"/>
            <a:ext cx="8229600" cy="598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3600" dirty="0">
                <a:solidFill>
                  <a:srgbClr val="FFFF00"/>
                </a:solidFill>
              </a:rPr>
              <a:t>Motivation &amp; Objectives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066799"/>
            <a:ext cx="8229600" cy="51054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20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Current web search engines 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searches 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into audio, video files. </a:t>
            </a:r>
            <a:endParaRPr lang="en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>
              <a:lnSpc>
                <a:spcPct val="20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Manually 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entered 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tag may not be relevant</a:t>
            </a:r>
          </a:p>
          <a:p>
            <a:pPr marL="457200" lvl="0" indent="-368300" rtl="0">
              <a:lnSpc>
                <a:spcPct val="20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Huge amount of data is not searchable yet.</a:t>
            </a:r>
            <a:endParaRPr lang="en"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lnSpc>
                <a:spcPct val="20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come up with an audio,video indexing &amp; retrieval technique which </a:t>
            </a: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indexes relevant information out of audio, video file .  </a:t>
            </a:r>
            <a:endParaRPr lang="en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7502"/>
            <a:ext cx="8229600" cy="59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/>
              <a:t>New Approach</a:t>
            </a:r>
          </a:p>
        </p:txBody>
      </p:sp>
      <p:sp>
        <p:nvSpPr>
          <p:cNvPr id="159" name="Shape 159"/>
          <p:cNvSpPr/>
          <p:nvPr/>
        </p:nvSpPr>
        <p:spPr>
          <a:xfrm>
            <a:off x="3518924" y="498750"/>
            <a:ext cx="5091676" cy="6206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" name="Shape 152"/>
          <p:cNvSpPr txBox="1">
            <a:spLocks/>
          </p:cNvSpPr>
          <p:nvPr/>
        </p:nvSpPr>
        <p:spPr>
          <a:xfrm>
            <a:off x="457200" y="315901"/>
            <a:ext cx="2590800" cy="1893899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buSzPct val="100000"/>
              <a:buFont typeface="Georgia"/>
              <a:buNone/>
              <a:defRPr sz="4800" b="0" kern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ctr"/>
            <a:r>
              <a:rPr lang="en" sz="3600" dirty="0" smtClean="0">
                <a:solidFill>
                  <a:srgbClr val="FFFF00"/>
                </a:solidFill>
              </a:rPr>
              <a:t>Our Approach</a:t>
            </a:r>
            <a:endParaRPr lang="en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61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>
                <a:solidFill>
                  <a:srgbClr val="FFFF00"/>
                </a:solidFill>
              </a:rPr>
              <a:t>Survey of Existing work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533400" y="1905000"/>
            <a:ext cx="8001000" cy="407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Informative metadata / tags based Audio Indexing System</a:t>
            </a:r>
          </a:p>
          <a:p>
            <a:pPr marL="457200" lvl="0" indent="-381000" rtl="0">
              <a:lnSpc>
                <a:spcPct val="20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Speech Recognition based Audio Indexing System</a:t>
            </a:r>
          </a:p>
          <a:p>
            <a:pPr marL="457200" lvl="0" indent="-381000" rtl="0">
              <a:lnSpc>
                <a:spcPct val="20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Content-Based Audio Indexing and Retrieval</a:t>
            </a:r>
          </a:p>
          <a:p>
            <a:pPr marL="457200" lvl="0" indent="-381000">
              <a:lnSpc>
                <a:spcPct val="20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Vector-Based Audio Indexing and Retrieval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 idx="4294967295"/>
          </p:nvPr>
        </p:nvSpPr>
        <p:spPr>
          <a:xfrm>
            <a:off x="685800" y="1114425"/>
            <a:ext cx="7462837" cy="615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Audio Indexing and Retrieval Techniques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96666"/>
            <a:ext cx="8229600" cy="1255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3600" dirty="0">
                <a:solidFill>
                  <a:srgbClr val="FFFF00"/>
                </a:solidFill>
              </a:rPr>
              <a:t>Research Projects on Speech Indexing &amp; Retrieval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81000" y="1528330"/>
            <a:ext cx="8148103" cy="51772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MUVIS: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 A framework for management (indexing, browsing, querying, summarisation, etc.) of the multimedia collections such as audio/video clips and still images.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Rough’n’Ready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: which indexes speech data, creates a structural summarization, and provides tools for browsing the stored data.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SpeechBot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: a Speech Recognition based Audio Indexing System for the Web.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040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3600" dirty="0">
                <a:solidFill>
                  <a:srgbClr val="FFFF00"/>
                </a:solidFill>
              </a:rPr>
              <a:t>Commercially Available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30919" y="2332414"/>
            <a:ext cx="2779200" cy="2834100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</a:p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</a:p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</a:p>
          <a:p>
            <a:endParaRPr lang="en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0" y="1295400"/>
            <a:ext cx="8332788" cy="7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Audio Data Indexing &amp; Retrieval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4294967295"/>
          </p:nvPr>
        </p:nvSpPr>
        <p:spPr>
          <a:xfrm>
            <a:off x="6364288" y="2332038"/>
            <a:ext cx="2779712" cy="2825750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HP</a:t>
            </a:r>
          </a:p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Autonomy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4294967295"/>
          </p:nvPr>
        </p:nvSpPr>
        <p:spPr>
          <a:xfrm>
            <a:off x="6364288" y="2362200"/>
            <a:ext cx="2779712" cy="2811463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Microsoft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76225" y="4081462"/>
            <a:ext cx="2666884" cy="9857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2" name="Shape 182"/>
          <p:cNvSpPr/>
          <p:nvPr/>
        </p:nvSpPr>
        <p:spPr>
          <a:xfrm>
            <a:off x="3405187" y="3952875"/>
            <a:ext cx="2535847" cy="10567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84" name="Shape 184"/>
          <p:cNvSpPr/>
          <p:nvPr/>
        </p:nvSpPr>
        <p:spPr>
          <a:xfrm>
            <a:off x="6372225" y="3405187"/>
            <a:ext cx="2577093" cy="167096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515350" y="685703"/>
            <a:ext cx="8333400" cy="71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600" dirty="0">
                <a:solidFill>
                  <a:srgbClr val="FFFF00"/>
                </a:solidFill>
              </a:rPr>
              <a:t>Voice Data Search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87319" y="2020102"/>
            <a:ext cx="2828700" cy="3731999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Apple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4294967295"/>
          </p:nvPr>
        </p:nvSpPr>
        <p:spPr>
          <a:xfrm>
            <a:off x="6315075" y="2020888"/>
            <a:ext cx="2828925" cy="3730625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Google </a:t>
            </a:r>
          </a:p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Voice Search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4294967295"/>
          </p:nvPr>
        </p:nvSpPr>
        <p:spPr>
          <a:xfrm>
            <a:off x="6315075" y="2020888"/>
            <a:ext cx="2828925" cy="3730625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Vlingo</a:t>
            </a:r>
          </a:p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Voice Search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22862" y="2995322"/>
            <a:ext cx="2386264" cy="24523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3" name="Shape 193"/>
          <p:cNvSpPr/>
          <p:nvPr/>
        </p:nvSpPr>
        <p:spPr>
          <a:xfrm>
            <a:off x="3333750" y="3819525"/>
            <a:ext cx="2570165" cy="15515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95" name="Shape 195"/>
          <p:cNvSpPr/>
          <p:nvPr/>
        </p:nvSpPr>
        <p:spPr>
          <a:xfrm>
            <a:off x="6319837" y="4110037"/>
            <a:ext cx="2625534" cy="10196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70550" y="211025"/>
            <a:ext cx="7187099" cy="86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Differentiating factor of Our Approach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02600" y="1017500"/>
            <a:ext cx="8641799" cy="560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1.     Integration of index keys available from three major components of a video/audio file</a:t>
            </a:r>
          </a:p>
          <a:p>
            <a:pPr marL="457200" lvl="0" indent="0" rtl="0">
              <a:lnSpc>
                <a:spcPct val="150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2.     Index key determination algorithm(tag cloud) based on relevancy</a:t>
            </a:r>
          </a:p>
          <a:p>
            <a:pPr marL="457200" lvl="0" indent="0" rtl="0">
              <a:lnSpc>
                <a:spcPct val="150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3.     Integration with YouTube and existing video sharing websites to be able to index existing contents around the web</a:t>
            </a:r>
          </a:p>
          <a:p>
            <a:pPr marL="457200" lvl="0" indent="0" rtl="0">
              <a:lnSpc>
                <a:spcPct val="150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4.     Categorization of Index keys based on Acoustic information</a:t>
            </a:r>
          </a:p>
          <a:p>
            <a:pPr marL="457200" lvl="0" indent="0" rtl="0">
              <a:lnSpc>
                <a:spcPct val="150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5.     Index keys with time frame</a:t>
            </a:r>
          </a:p>
          <a:p>
            <a:pPr marL="457200" lvl="0" indent="0" rtl="0">
              <a:lnSpc>
                <a:spcPct val="150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6.     Retrieval from mobile device and web</a:t>
            </a:r>
          </a:p>
          <a:p>
            <a:pPr marL="457200" lvl="0" indent="0" rtl="0">
              <a:lnSpc>
                <a:spcPct val="150000"/>
              </a:lnSpc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7.     Retrieval by time frame</a:t>
            </a:r>
          </a:p>
          <a:p>
            <a:pPr marL="457200" lvl="0" indent="0" rtl="0">
              <a:lnSpc>
                <a:spcPct val="150000"/>
              </a:lnSpc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8.     Retrieval by video input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206125" y="309175"/>
            <a:ext cx="2220300" cy="13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Overall 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" sz="2400" dirty="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225" name="Shape 225"/>
          <p:cNvSpPr/>
          <p:nvPr/>
        </p:nvSpPr>
        <p:spPr>
          <a:xfrm>
            <a:off x="2646824" y="0"/>
            <a:ext cx="6064823" cy="6857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Case Study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File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79073" y="0"/>
            <a:ext cx="5624251" cy="6857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31" name="Shape 231"/>
          <p:cNvSpPr txBox="1"/>
          <p:nvPr/>
        </p:nvSpPr>
        <p:spPr>
          <a:xfrm>
            <a:off x="206125" y="309175"/>
            <a:ext cx="2220300" cy="13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Speech 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Recognition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206125" y="309175"/>
            <a:ext cx="2220300" cy="35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Tag 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Determination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from 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Recognized 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Speech</a:t>
            </a:r>
          </a:p>
        </p:txBody>
      </p:sp>
      <p:sp>
        <p:nvSpPr>
          <p:cNvPr id="237" name="Shape 237"/>
          <p:cNvSpPr/>
          <p:nvPr/>
        </p:nvSpPr>
        <p:spPr>
          <a:xfrm>
            <a:off x="3637350" y="76200"/>
            <a:ext cx="4341298" cy="66753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206125" y="309175"/>
            <a:ext cx="2220300" cy="36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Object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Detect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From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Video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Frames</a:t>
            </a:r>
          </a:p>
        </p:txBody>
      </p:sp>
      <p:sp>
        <p:nvSpPr>
          <p:cNvPr id="243" name="Shape 243"/>
          <p:cNvSpPr/>
          <p:nvPr/>
        </p:nvSpPr>
        <p:spPr>
          <a:xfrm>
            <a:off x="1676400" y="347475"/>
            <a:ext cx="7266851" cy="64253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206125" y="309175"/>
            <a:ext cx="2220300" cy="204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Acoustic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Information</a:t>
            </a:r>
          </a:p>
          <a:p>
            <a:endParaRPr lang="en" sz="2400" dirty="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2400" dirty="0">
                <a:solidFill>
                  <a:srgbClr val="FFFF00"/>
                </a:solidFill>
              </a:rPr>
              <a:t>Detect</a:t>
            </a:r>
          </a:p>
        </p:txBody>
      </p:sp>
      <p:sp>
        <p:nvSpPr>
          <p:cNvPr id="249" name="Shape 249"/>
          <p:cNvSpPr/>
          <p:nvPr/>
        </p:nvSpPr>
        <p:spPr>
          <a:xfrm>
            <a:off x="2520900" y="76200"/>
            <a:ext cx="6388200" cy="67127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511188" y="211021"/>
            <a:ext cx="2120399" cy="86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3600" dirty="0">
                <a:solidFill>
                  <a:srgbClr val="FFFF00"/>
                </a:solidFill>
              </a:rPr>
              <a:t>Tools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178888" y="1099213"/>
            <a:ext cx="2540100" cy="2732100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InCus</a:t>
            </a: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4294967295"/>
          </p:nvPr>
        </p:nvSpPr>
        <p:spPr>
          <a:xfrm>
            <a:off x="0" y="1098550"/>
            <a:ext cx="2540000" cy="2741613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Audacity</a:t>
            </a: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0" y="4051300"/>
            <a:ext cx="2540000" cy="2635250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Wave Surfer</a:t>
            </a: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4294967295"/>
          </p:nvPr>
        </p:nvSpPr>
        <p:spPr>
          <a:xfrm>
            <a:off x="0" y="1071563"/>
            <a:ext cx="2540000" cy="2770187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MaART</a:t>
            </a: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0" y="4051300"/>
            <a:ext cx="2540000" cy="2635250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CAMEL</a:t>
            </a: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body" idx="4294967295"/>
          </p:nvPr>
        </p:nvSpPr>
        <p:spPr>
          <a:xfrm>
            <a:off x="6604000" y="4051300"/>
            <a:ext cx="2540000" cy="2635250"/>
          </a:xfrm>
          <a:prstGeom prst="rect">
            <a:avLst/>
          </a:prstGeom>
          <a:solidFill>
            <a:srgbClr val="FCE5CD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solidFill>
                  <a:srgbClr val="000000"/>
                </a:solidFill>
              </a:rPr>
              <a:t>jAudio</a:t>
            </a: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367087" y="2313050"/>
            <a:ext cx="2409825" cy="952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77" name="Shape 277"/>
          <p:cNvSpPr/>
          <p:nvPr/>
        </p:nvSpPr>
        <p:spPr>
          <a:xfrm>
            <a:off x="614600" y="4692325"/>
            <a:ext cx="1905000" cy="1905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78" name="Shape 278"/>
          <p:cNvSpPr/>
          <p:nvPr/>
        </p:nvSpPr>
        <p:spPr>
          <a:xfrm>
            <a:off x="6491025" y="2313050"/>
            <a:ext cx="2034345" cy="81820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80" name="Shape 280"/>
          <p:cNvSpPr/>
          <p:nvPr/>
        </p:nvSpPr>
        <p:spPr>
          <a:xfrm>
            <a:off x="858525" y="1930363"/>
            <a:ext cx="1750333" cy="174358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282" name="Shape 282"/>
          <p:cNvSpPr/>
          <p:nvPr/>
        </p:nvSpPr>
        <p:spPr>
          <a:xfrm>
            <a:off x="3660650" y="4777850"/>
            <a:ext cx="1743567" cy="174356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284" name="Shape 284"/>
          <p:cNvSpPr/>
          <p:nvPr/>
        </p:nvSpPr>
        <p:spPr>
          <a:xfrm>
            <a:off x="6719625" y="4885850"/>
            <a:ext cx="1546928" cy="154692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71807" y="211021"/>
            <a:ext cx="3081299" cy="86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3600" dirty="0">
                <a:solidFill>
                  <a:srgbClr val="FFFF00"/>
                </a:solidFill>
              </a:rPr>
              <a:t>Platforms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031700" y="984000"/>
            <a:ext cx="7426500" cy="534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Arial"/>
              <a:buAutoNum type="arabicPeriod"/>
            </a:pPr>
            <a:r>
              <a:rPr lang="en" u="sng" dirty="0">
                <a:solidFill>
                  <a:srgbClr val="000000"/>
                </a:solidFill>
                <a:hlinkClick r:id="rId3"/>
              </a:rPr>
              <a:t>OpenCV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80000"/>
              <a:buFont typeface="Arial"/>
              <a:buAutoNum type="arabicPeriod"/>
            </a:pPr>
            <a:r>
              <a:rPr lang="en" u="sng" dirty="0">
                <a:solidFill>
                  <a:srgbClr val="000000"/>
                </a:solidFill>
                <a:hlinkClick r:id="rId4"/>
              </a:rPr>
              <a:t>CMU Sphinx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MUVIS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Microsoft Audio Video Indexing Service (MAVIS)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HP Autonomy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Google Audio Indexing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Snack Sound Toolkit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505"/>
            <a:ext cx="8229600" cy="8592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Work Done So 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Far</a:t>
            </a:r>
            <a:endParaRPr lang="en-US" sz="3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8229600" cy="762000"/>
          </a:xfrm>
        </p:spPr>
        <p:txBody>
          <a:bodyPr/>
          <a:lstStyle/>
          <a:p>
            <a:r>
              <a:rPr lang="en-US" b="1" dirty="0"/>
              <a:t>Video Access &amp; Manual Indexing Prototype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41" y="2080953"/>
            <a:ext cx="4506259" cy="47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504"/>
            <a:ext cx="2590800" cy="21546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Work Done So 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Far</a:t>
            </a:r>
            <a:endParaRPr lang="en-US" sz="3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0"/>
            <a:ext cx="3352800" cy="2819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End to End flow implemented in 5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err="1" smtClean="0"/>
              <a:t>Sem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57" y="340002"/>
            <a:ext cx="4502043" cy="65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1304"/>
            <a:ext cx="8229600" cy="10116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Algorithms &amp;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Algorithm </a:t>
            </a:r>
            <a:r>
              <a:rPr lang="en-US" dirty="0"/>
              <a:t>for determining index keys out of Recognized Speech Content</a:t>
            </a:r>
          </a:p>
          <a:p>
            <a:pPr lvl="0"/>
            <a:r>
              <a:rPr lang="en-US" dirty="0"/>
              <a:t>Workflow of Speech content &amp; Image Object extraction</a:t>
            </a:r>
          </a:p>
          <a:p>
            <a:pPr lvl="0"/>
            <a:r>
              <a:rPr lang="en-US" dirty="0"/>
              <a:t>Overall framework for indexing audios/videos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505"/>
            <a:ext cx="8229600" cy="8592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Work In 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Progress</a:t>
            </a:r>
            <a:endParaRPr lang="en-US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374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Image </a:t>
            </a:r>
            <a:r>
              <a:rPr lang="en-US" b="1" u="sng" dirty="0"/>
              <a:t>Object extraction</a:t>
            </a:r>
            <a:endParaRPr lang="en-US" b="1" dirty="0"/>
          </a:p>
          <a:p>
            <a:r>
              <a:rPr lang="en-US" dirty="0"/>
              <a:t>I am using </a:t>
            </a:r>
            <a:r>
              <a:rPr lang="en-US" u="sng" dirty="0" err="1">
                <a:solidFill>
                  <a:srgbClr val="002060"/>
                </a:solidFill>
                <a:hlinkClick r:id="rId2"/>
              </a:rPr>
              <a:t>OpenCV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framework to detect image objects from video frames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u="sng" dirty="0"/>
              <a:t>Clients for Accessing Videos</a:t>
            </a:r>
            <a:endParaRPr lang="en-US" b="1" dirty="0"/>
          </a:p>
          <a:p>
            <a:pPr lvl="0"/>
            <a:r>
              <a:rPr lang="en-US" dirty="0"/>
              <a:t>Android App with above mentioned features</a:t>
            </a:r>
          </a:p>
          <a:p>
            <a:pPr lvl="0"/>
            <a:r>
              <a:rPr lang="en-US" dirty="0"/>
              <a:t>Desktop Uploader App with above mentioned features</a:t>
            </a:r>
          </a:p>
          <a:p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Research </a:t>
            </a:r>
            <a:r>
              <a:rPr lang="en-US" b="1" u="sng" dirty="0"/>
              <a:t>newer index keys</a:t>
            </a:r>
            <a:endParaRPr lang="en-US" b="1" dirty="0"/>
          </a:p>
          <a:p>
            <a:pPr lvl="0"/>
            <a:r>
              <a:rPr lang="en-US" dirty="0"/>
              <a:t>Speaker Information as Index key</a:t>
            </a:r>
          </a:p>
          <a:p>
            <a:pPr lvl="0"/>
            <a:r>
              <a:rPr lang="en-US" dirty="0"/>
              <a:t>Acoustic information as index keys</a:t>
            </a:r>
          </a:p>
        </p:txBody>
      </p:sp>
    </p:spTree>
    <p:extLst>
      <p:ext uri="{BB962C8B-B14F-4D97-AF65-F5344CB8AC3E}">
        <p14:creationId xmlns:p14="http://schemas.microsoft.com/office/powerpoint/2010/main" val="2181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7" y="1600200"/>
            <a:ext cx="6803506" cy="4525963"/>
          </a:xfrm>
        </p:spPr>
      </p:pic>
    </p:spTree>
    <p:extLst>
      <p:ext uri="{BB962C8B-B14F-4D97-AF65-F5344CB8AC3E}">
        <p14:creationId xmlns:p14="http://schemas.microsoft.com/office/powerpoint/2010/main" val="8381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704"/>
            <a:ext cx="8229600" cy="7830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Work to be done in 6th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Sem</a:t>
            </a:r>
            <a:endParaRPr lang="en-US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962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</a:t>
            </a:r>
            <a:r>
              <a:rPr lang="en-US" u="sng" dirty="0">
                <a:hlinkClick r:id="rId2"/>
              </a:rPr>
              <a:t>CMU Sphinx</a:t>
            </a:r>
            <a:r>
              <a:rPr lang="en-US" dirty="0"/>
              <a:t> to extract speech content</a:t>
            </a:r>
          </a:p>
          <a:p>
            <a:pPr lvl="0"/>
            <a:r>
              <a:rPr lang="en-US" dirty="0"/>
              <a:t>One flow of Video Content Based Automatic Indexing(Extract Image Objects from video and tag celebrities present in a video)</a:t>
            </a:r>
          </a:p>
          <a:p>
            <a:pPr lvl="0"/>
            <a:r>
              <a:rPr lang="en-US" dirty="0"/>
              <a:t>One flow of Acoustic information Based Automatic Indexing</a:t>
            </a:r>
          </a:p>
          <a:p>
            <a:pPr lvl="0"/>
            <a:r>
              <a:rPr lang="en-US" dirty="0"/>
              <a:t>End to end Desktop Uploader App and Enhance Web Client for Indexing</a:t>
            </a:r>
          </a:p>
          <a:p>
            <a:pPr lvl="0"/>
            <a:r>
              <a:rPr lang="en-US" dirty="0"/>
              <a:t>Retrieve to time of tag </a:t>
            </a:r>
            <a:r>
              <a:rPr lang="en-US" dirty="0" smtClean="0"/>
              <a:t>occurrence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505"/>
            <a:ext cx="8229600" cy="10878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Integration With </a:t>
            </a:r>
            <a:r>
              <a:rPr lang="en-US" dirty="0" err="1"/>
              <a:t>Dropbox</a:t>
            </a:r>
            <a:r>
              <a:rPr lang="en-US" dirty="0"/>
              <a:t> &amp; other video sharing website</a:t>
            </a:r>
          </a:p>
          <a:p>
            <a:pPr lvl="0"/>
            <a:r>
              <a:rPr lang="en-US" dirty="0"/>
              <a:t>Better retrieval </a:t>
            </a:r>
            <a:r>
              <a:rPr lang="en-US" dirty="0" smtClean="0"/>
              <a:t>process</a:t>
            </a:r>
          </a:p>
          <a:p>
            <a:pPr lvl="0"/>
            <a:r>
              <a:rPr lang="en-US" dirty="0" smtClean="0"/>
              <a:t>Web Indexing 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71807" y="211021"/>
            <a:ext cx="3260399" cy="86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115294"/>
            <a:ext cx="8229600" cy="545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http://www.speech.kth.se/snack/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http://research.microsoft.com/en-us/projects/mavis/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http://googlesystem.blogspot.in/2008/09/google-audio-indexing.html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http://en.wikipedia.org/wiki/Google_Audio_Indexing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http://googleblog.blogspot.in/2008/09/google-audio-indexing-now-on-google.html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http://www.autonomy.com/content/Technology/evolution/evolution-of-search/index.en.html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http://techcrunch.com/2008/09/17/google-launches-audio-indexing/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http://en.wikipedia.org/wiki/Multimedia_search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http://en.wikipedia.org/wiki/Audio_search_engine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http://www.playaudiovideo.com/pav_start.htm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http://www.ramp.com/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http://en.wikipedia.org/wiki/Google_Voice_Search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http://music.cs.northwestern.edu/index.php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http://www.aurix.com/pages/3417/Technology.htm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http://www.apple.com/ios/siri/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http://en.wikipedia.org/wiki/Siri_(software)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http://citeseerx.ist.psu.edu/viewdoc/summary?doi=10.1.1.161.913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http://www.apple.com/ios/siri/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http://www.vlingo.com/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http://muvis.cs.tut.fi/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http://www.speech.kth.se/wavesurfer/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http://audacity.sourceforge.net/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http://www.hongkiat.com/blog/25-free-digital-audio-editors/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https://incus.greenbutton.com/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http://maart.sourceforge.net/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https://sourceforge.net/projects/camel-framework/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https://sourceforge.net/projects/jaudio/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http://sourceforge.net/projects/segfried/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http://sourceforge.net/projects/fic/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http://sourceforge.net/projects/libxtract/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1200"/>
              <a:t>http://sourceforge.net/projects/yaafe/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314943" y="211021"/>
            <a:ext cx="7219457" cy="86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3600" dirty="0">
                <a:solidFill>
                  <a:srgbClr val="FFFF00"/>
                </a:solidFill>
              </a:rPr>
              <a:t>Case </a:t>
            </a:r>
            <a:r>
              <a:rPr lang="en" sz="3600" dirty="0" smtClean="0">
                <a:solidFill>
                  <a:srgbClr val="FFFF00"/>
                </a:solidFill>
              </a:rPr>
              <a:t>Study (Problem)</a:t>
            </a:r>
            <a:endParaRPr lang="en" sz="3600" dirty="0">
              <a:solidFill>
                <a:srgbClr val="FFFF00"/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20539"/>
            <a:ext cx="8229600" cy="4265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2 days remaining for End Sem exam. Total time available for preparation is Maximum 30 hours.</a:t>
            </a:r>
          </a:p>
          <a:p>
            <a:pPr marL="457200" lvl="0" indent="-3810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30 x 3 = 90 video lectures available, which will take 90 hours to play.</a:t>
            </a:r>
          </a:p>
          <a:p>
            <a:pPr marL="457200" lvl="0" indent="-3810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Video titles are corrupted somehow. So it is not possible to identify the important lectures quickly.</a:t>
            </a:r>
          </a:p>
        </p:txBody>
      </p:sp>
    </p:spTree>
    <p:extLst>
      <p:ext uri="{BB962C8B-B14F-4D97-AF65-F5344CB8AC3E}">
        <p14:creationId xmlns:p14="http://schemas.microsoft.com/office/powerpoint/2010/main" val="373937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97643" y="211021"/>
            <a:ext cx="6365999" cy="86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3600" dirty="0">
                <a:solidFill>
                  <a:srgbClr val="FFFF00"/>
                </a:solidFill>
              </a:rPr>
              <a:t>Case </a:t>
            </a:r>
            <a:r>
              <a:rPr lang="en" sz="3600" dirty="0" smtClean="0">
                <a:solidFill>
                  <a:srgbClr val="FFFF00"/>
                </a:solidFill>
              </a:rPr>
              <a:t>Study ( Solution )</a:t>
            </a:r>
            <a:endParaRPr lang="en" sz="3600" dirty="0">
              <a:solidFill>
                <a:srgbClr val="FFFF00"/>
              </a:solidFill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175425"/>
            <a:ext cx="8229600" cy="5468999"/>
          </a:xfrm>
          <a:prstGeom prst="rect">
            <a:avLst/>
          </a:prstGeom>
          <a:ln w="952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Indexing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Index the video files according to Speaker, Creation Time, Capture Location, Recognized Speech, Metadata etc.</a:t>
            </a:r>
          </a:p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 Index videos by Image object , Image text, Background noise &amp; Acoustic information</a:t>
            </a:r>
          </a:p>
          <a:p>
            <a:pPr marL="457200" lvl="0" indent="-419100" rtl="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Create a tag cloud, determine suitable tags with file.</a:t>
            </a:r>
          </a:p>
          <a:p>
            <a:endParaRPr lang="en"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184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97643" y="211021"/>
            <a:ext cx="6365999" cy="86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" sz="3600" dirty="0">
                <a:solidFill>
                  <a:srgbClr val="FFFF00"/>
                </a:solidFill>
              </a:rPr>
              <a:t>Case Study ( Solution )</a:t>
            </a:r>
            <a:endParaRPr lang="en" sz="3600" dirty="0">
              <a:solidFill>
                <a:srgbClr val="000000"/>
              </a:solidFill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175425"/>
            <a:ext cx="8229600" cy="5468999"/>
          </a:xfrm>
          <a:prstGeom prst="rect">
            <a:avLst/>
          </a:prstGeom>
          <a:ln w="952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Searching</a:t>
            </a:r>
          </a:p>
          <a:p>
            <a:pPr marL="4191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66666"/>
              <a:buFont typeface="Wingdings" pitchFamily="2" charset="2"/>
              <a:buChar char="v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Retrieve According to Speaker : Ksrao, Rsc, Sc</a:t>
            </a:r>
          </a:p>
          <a:p>
            <a:pPr marL="4191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66666"/>
              <a:buFont typeface="Wingdings" pitchFamily="2" charset="2"/>
              <a:buChar char="v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Retrieve According to Creation Time &amp; Sort.</a:t>
            </a:r>
          </a:p>
          <a:p>
            <a:pPr marL="4191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66666"/>
              <a:buFont typeface="Wingdings" pitchFamily="2" charset="2"/>
              <a:buChar char="v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Retrieve According to Capture Location</a:t>
            </a:r>
          </a:p>
          <a:p>
            <a:pPr marL="4191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66666"/>
              <a:buFont typeface="Wingdings" pitchFamily="2" charset="2"/>
              <a:buChar char="v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Retrieve According to Recognized Speech content</a:t>
            </a:r>
          </a:p>
          <a:p>
            <a:pPr marL="4191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66666"/>
              <a:buFont typeface="Wingdings" pitchFamily="2" charset="2"/>
              <a:buChar char="v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Retrieve According to User defined metadata / tag</a:t>
            </a:r>
          </a:p>
          <a:p>
            <a:pPr marL="4191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66666"/>
              <a:buFont typeface="Wingdings" pitchFamily="2" charset="2"/>
              <a:buChar char="v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Retrieve According to Acoustic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617745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71807" y="211021"/>
            <a:ext cx="3260399" cy="86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1183094"/>
            <a:ext cx="8229600" cy="538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http://sourceforge.net/projects/marsyas/?source=recommended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http://sourceforge.net/projects/espeak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http://sourceforge.net/projects/sp-tk/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http://www.phon.ucl.ac.uk/resource/sfs/audindex/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http://en.wikipedia.org/wiki/Acoustic_fingerprint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http://en.wikipedia.org/wiki/Shazam_(service)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http://en.wikipedia.org/wiki/Query_by_humming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http://www.midomi.com/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http://www.soundhound.com/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http://en.wikipedia.org/wiki/Tunebot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http://en.wikipedia.org/wiki/Musipedia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http://www.kecl.ntt.co.jp/csl/sirg/people/yasushi/SoundCompass.pdf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http://en.wikipedia.org/wiki/Parsons_code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http://music.cs.northwestern.edu/index.php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http://tunebot.cs.northwestern.edu/index.php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http://www.musipedia.org/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http://www.cisco.com/en/US/solutions/collateral/ns341/ns525/ns537/ns705/ns827/white_paper_c11-520862.html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http://mashable.com/2012/03/06/one-day-internet-data-traffic/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http://hadoop-karma.blogspot.in/2010/03/how-much-data-is-generated-on-internet.html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http://www.scientificpsychic.com/workbook/chapter2.htm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http://www.omg-facts.com/Technology/In-2010-Google-Had-Only-Indexed-004-Of-T/52586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http://googleblog.blogspot.in/2008/07/we-knew-web-was-big.html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http://idpl.oxfordjournals.org/content/2/2/47.extract</a:t>
            </a:r>
          </a:p>
          <a:p>
            <a:pPr marL="457200" lvl="0" indent="-304800" rtl="0">
              <a:buClr>
                <a:schemeClr val="dk2"/>
              </a:buClr>
              <a:buSzPct val="100000"/>
              <a:buFont typeface="Georgia"/>
              <a:buAutoNum type="arabicPeriod" startAt="32"/>
            </a:pPr>
            <a:r>
              <a:rPr lang="en" sz="1200"/>
              <a:t>http://www.cisco.com/en/US/solutions/collateral/ns341/ns525/ns537/ns705/ns827/white_paper_c11-520862.html</a:t>
            </a:r>
          </a:p>
          <a:p>
            <a:endParaRPr lang="en" sz="12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817104"/>
            <a:ext cx="8229600" cy="139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Thank you. 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title" idx="4294967295"/>
          </p:nvPr>
        </p:nvSpPr>
        <p:spPr>
          <a:xfrm>
            <a:off x="914400" y="3255963"/>
            <a:ext cx="6553200" cy="13922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Q &amp; A </a:t>
            </a:r>
          </a:p>
        </p:txBody>
      </p:sp>
      <p:sp>
        <p:nvSpPr>
          <p:cNvPr id="4" name="Shape 219"/>
          <p:cNvSpPr txBox="1">
            <a:spLocks/>
          </p:cNvSpPr>
          <p:nvPr/>
        </p:nvSpPr>
        <p:spPr>
          <a:xfrm>
            <a:off x="1197643" y="816300"/>
            <a:ext cx="6365999" cy="8601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buSzPct val="100000"/>
              <a:buFont typeface="Georgia"/>
              <a:buNone/>
              <a:defRPr sz="4800" b="0" kern="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" sz="3600" dirty="0" smtClean="0">
                <a:solidFill>
                  <a:srgbClr val="FFFF00"/>
                </a:solidFill>
              </a:rPr>
              <a:t>Thank You</a:t>
            </a:r>
            <a:endParaRPr lang="en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Indexing Information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Acoustic Information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ackground Music</a:t>
            </a:r>
          </a:p>
          <a:p>
            <a:endParaRPr lang="en-US" dirty="0" smtClean="0"/>
          </a:p>
          <a:p>
            <a:r>
              <a:rPr lang="en-US" dirty="0" smtClean="0"/>
              <a:t>Image Information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Face Detection : 3 person </a:t>
            </a:r>
          </a:p>
          <a:p>
            <a:pPr lvl="1"/>
            <a:r>
              <a:rPr lang="en-US" dirty="0" smtClean="0"/>
              <a:t>OCR Text : </a:t>
            </a:r>
            <a:r>
              <a:rPr lang="en-US" dirty="0" err="1" smtClean="0"/>
              <a:t>fotosearch</a:t>
            </a:r>
            <a:endParaRPr lang="en-US" dirty="0" smtClean="0"/>
          </a:p>
          <a:p>
            <a:pPr lvl="1"/>
            <a:r>
              <a:rPr lang="en-US" dirty="0" smtClean="0"/>
              <a:t>Other objects : ID card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Speech Information </a:t>
            </a:r>
            <a:r>
              <a:rPr lang="en-US" dirty="0" smtClean="0">
                <a:sym typeface="Wingdings" pitchFamily="2" charset="2"/>
              </a:rPr>
              <a:t>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Case Study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File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Image Information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8" y="1600200"/>
            <a:ext cx="8033584" cy="4525963"/>
          </a:xfrm>
        </p:spPr>
      </p:pic>
    </p:spTree>
    <p:extLst>
      <p:ext uri="{BB962C8B-B14F-4D97-AF65-F5344CB8AC3E}">
        <p14:creationId xmlns:p14="http://schemas.microsoft.com/office/powerpoint/2010/main" val="8160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Indexing Information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Acoustic Information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ackground Sound</a:t>
            </a:r>
          </a:p>
          <a:p>
            <a:endParaRPr lang="en-US" dirty="0" smtClean="0"/>
          </a:p>
          <a:p>
            <a:r>
              <a:rPr lang="en-US" dirty="0" smtClean="0"/>
              <a:t>Image Information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Face Detection : none</a:t>
            </a:r>
          </a:p>
          <a:p>
            <a:pPr lvl="1"/>
            <a:r>
              <a:rPr lang="en-US" dirty="0" smtClean="0"/>
              <a:t>OCR Text : After the sunset</a:t>
            </a:r>
          </a:p>
          <a:p>
            <a:pPr lvl="1"/>
            <a:r>
              <a:rPr lang="en-US" dirty="0" smtClean="0"/>
              <a:t>Other objects : Cranes, </a:t>
            </a:r>
            <a:r>
              <a:rPr lang="en-US" dirty="0"/>
              <a:t>G</a:t>
            </a:r>
            <a:r>
              <a:rPr lang="en-US" dirty="0" smtClean="0"/>
              <a:t>rass, Reflection, Water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Speech Information </a:t>
            </a:r>
            <a:r>
              <a:rPr lang="en-US" dirty="0" smtClean="0">
                <a:sym typeface="Wingdings" pitchFamily="2" charset="2"/>
              </a:rPr>
              <a:t>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643803" y="148846"/>
            <a:ext cx="5730299" cy="756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>
                <a:solidFill>
                  <a:srgbClr val="FFFF00"/>
                </a:solidFill>
              </a:rPr>
              <a:t>Global Data Volume </a:t>
            </a:r>
          </a:p>
        </p:txBody>
      </p:sp>
      <p:sp>
        <p:nvSpPr>
          <p:cNvPr id="124" name="Shape 124"/>
          <p:cNvSpPr/>
          <p:nvPr/>
        </p:nvSpPr>
        <p:spPr>
          <a:xfrm>
            <a:off x="957872" y="996599"/>
            <a:ext cx="5545014" cy="46377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5" name="Shape 125"/>
          <p:cNvSpPr txBox="1"/>
          <p:nvPr/>
        </p:nvSpPr>
        <p:spPr>
          <a:xfrm>
            <a:off x="6747735" y="1023582"/>
            <a:ext cx="1907400" cy="4548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chemeClr val="tx1"/>
                </a:solidFill>
              </a:rPr>
              <a:t>It would take </a:t>
            </a:r>
            <a:r>
              <a:rPr lang="en" sz="2400" b="1" dirty="0">
                <a:solidFill>
                  <a:schemeClr val="tx1"/>
                </a:solidFill>
              </a:rPr>
              <a:t>13,513 </a:t>
            </a:r>
            <a:r>
              <a:rPr lang="en" sz="2400" dirty="0">
                <a:solidFill>
                  <a:schemeClr val="tx1"/>
                </a:solidFill>
              </a:rPr>
              <a:t>planes</a:t>
            </a:r>
          </a:p>
          <a:p>
            <a:pPr>
              <a:buNone/>
            </a:pPr>
            <a:r>
              <a:rPr lang="en" sz="2400" dirty="0">
                <a:solidFill>
                  <a:schemeClr val="tx1"/>
                </a:solidFill>
              </a:rPr>
              <a:t>(Boeing 747 aircraft) to transport one exabyte of data if we store data in DVDs.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76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>
                <a:solidFill>
                  <a:srgbClr val="FFFF00"/>
                </a:solidFill>
              </a:rPr>
              <a:t>Few Facts about data on Internet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093378" y="1229549"/>
            <a:ext cx="7011300" cy="50188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Using DVDs to move the data collected globally in 2010 would require a fleet of more than 16 million jumbo jets.</a:t>
            </a:r>
          </a:p>
          <a:p>
            <a:pPr marL="457200" indent="-457200">
              <a:buFont typeface="+mj-lt"/>
              <a:buAutoNum type="arabicPeriod"/>
            </a:pPr>
            <a:endParaRPr lang="en"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 Internet video &amp; Audio will account for 61% of total Internet data by 2015.</a:t>
            </a:r>
          </a:p>
          <a:p>
            <a:pPr marL="457200" indent="-457200">
              <a:buFont typeface="+mj-lt"/>
              <a:buAutoNum type="arabicPeriod"/>
            </a:pPr>
            <a:endParaRPr lang="en"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In 2010, Google had only indexed .004% of the data on the internet.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1033</Words>
  <Application>Microsoft Office PowerPoint</Application>
  <PresentationFormat>On-screen Show (4:3)</PresentationFormat>
  <Paragraphs>239</Paragraphs>
  <Slides>37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Audio Video Indexing And Retrieval</vt:lpstr>
      <vt:lpstr>Case Study 1</vt:lpstr>
      <vt:lpstr>Image Information</vt:lpstr>
      <vt:lpstr>Indexing Information</vt:lpstr>
      <vt:lpstr>Case Study 2</vt:lpstr>
      <vt:lpstr>Image Information</vt:lpstr>
      <vt:lpstr>Indexing Information</vt:lpstr>
      <vt:lpstr>Global Data Volume </vt:lpstr>
      <vt:lpstr>Few Facts about data on Internet</vt:lpstr>
      <vt:lpstr>Ratio of Searchable Data</vt:lpstr>
      <vt:lpstr>Input method for Devices</vt:lpstr>
      <vt:lpstr>Motivation &amp; Objectives</vt:lpstr>
      <vt:lpstr>New Approach</vt:lpstr>
      <vt:lpstr>Survey of Existing work</vt:lpstr>
      <vt:lpstr>Research Projects on Speech Indexing &amp; Retrieval </vt:lpstr>
      <vt:lpstr>Commercially Available</vt:lpstr>
      <vt:lpstr>Voice Data Search</vt:lpstr>
      <vt:lpstr>Differentiating factor of Our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Platforms</vt:lpstr>
      <vt:lpstr>Work Done So Far</vt:lpstr>
      <vt:lpstr>Work Done So Far</vt:lpstr>
      <vt:lpstr>Algorithms &amp; Workflow</vt:lpstr>
      <vt:lpstr>Work In Progress</vt:lpstr>
      <vt:lpstr>Work to be done in 6th Sem</vt:lpstr>
      <vt:lpstr>Future Scope</vt:lpstr>
      <vt:lpstr>References</vt:lpstr>
      <vt:lpstr>Case Study (Problem)</vt:lpstr>
      <vt:lpstr>Case Study ( Solution )</vt:lpstr>
      <vt:lpstr>Case Study ( Solution )</vt:lpstr>
      <vt:lpstr>References</vt:lpstr>
      <vt:lpstr>Thank you.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Video Indexing And Retrieval</dc:title>
  <dc:creator>chandra</dc:creator>
  <cp:lastModifiedBy>chandra</cp:lastModifiedBy>
  <cp:revision>26</cp:revision>
  <dcterms:modified xsi:type="dcterms:W3CDTF">2013-11-16T10:00:42Z</dcterms:modified>
</cp:coreProperties>
</file>