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204" r:id="rId1"/>
  </p:sldMasterIdLst>
  <p:sldIdLst>
    <p:sldId id="256" r:id="rId2"/>
    <p:sldId id="257" r:id="rId3"/>
    <p:sldId id="259" r:id="rId4"/>
    <p:sldId id="276" r:id="rId5"/>
    <p:sldId id="261" r:id="rId6"/>
    <p:sldId id="275" r:id="rId7"/>
    <p:sldId id="263" r:id="rId8"/>
    <p:sldId id="264" r:id="rId9"/>
    <p:sldId id="265" r:id="rId10"/>
    <p:sldId id="266" r:id="rId11"/>
    <p:sldId id="267" r:id="rId12"/>
    <p:sldId id="273" r:id="rId13"/>
    <p:sldId id="268" r:id="rId14"/>
    <p:sldId id="269" r:id="rId15"/>
    <p:sldId id="270" r:id="rId16"/>
    <p:sldId id="274" r:id="rId17"/>
    <p:sldId id="271" r:id="rId18"/>
    <p:sldId id="272" r:id="rId19"/>
  </p:sldIdLst>
  <p:sldSz cx="8102600" cy="6070600"/>
  <p:notesSz cx="8102600" cy="60706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947" autoAdjust="0"/>
  </p:normalViewPr>
  <p:slideViewPr>
    <p:cSldViewPr>
      <p:cViewPr>
        <p:scale>
          <a:sx n="50" d="100"/>
          <a:sy n="50" d="100"/>
        </p:scale>
        <p:origin x="1541"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7695" y="993499"/>
            <a:ext cx="6887210" cy="2113468"/>
          </a:xfrm>
        </p:spPr>
        <p:txBody>
          <a:bodyPr anchor="b"/>
          <a:lstStyle>
            <a:lvl1pPr algn="ctr">
              <a:defRPr sz="5311"/>
            </a:lvl1pPr>
          </a:lstStyle>
          <a:p>
            <a:r>
              <a:rPr lang="en-US"/>
              <a:t>Click to edit Master title style</a:t>
            </a:r>
            <a:endParaRPr lang="en-US" dirty="0"/>
          </a:p>
        </p:txBody>
      </p:sp>
      <p:sp>
        <p:nvSpPr>
          <p:cNvPr id="3" name="Subtitle 2"/>
          <p:cNvSpPr>
            <a:spLocks noGrp="1"/>
          </p:cNvSpPr>
          <p:nvPr>
            <p:ph type="subTitle" idx="1"/>
          </p:nvPr>
        </p:nvSpPr>
        <p:spPr>
          <a:xfrm>
            <a:off x="1012825" y="3188471"/>
            <a:ext cx="6076950" cy="1465656"/>
          </a:xfrm>
        </p:spPr>
        <p:txBody>
          <a:bodyPr/>
          <a:lstStyle>
            <a:lvl1pPr marL="0" indent="0" algn="ctr">
              <a:buNone/>
              <a:defRPr sz="2124"/>
            </a:lvl1pPr>
            <a:lvl2pPr marL="404713" indent="0" algn="ctr">
              <a:buNone/>
              <a:defRPr sz="1770"/>
            </a:lvl2pPr>
            <a:lvl3pPr marL="809427" indent="0" algn="ctr">
              <a:buNone/>
              <a:defRPr sz="1593"/>
            </a:lvl3pPr>
            <a:lvl4pPr marL="1214140" indent="0" algn="ctr">
              <a:buNone/>
              <a:defRPr sz="1416"/>
            </a:lvl4pPr>
            <a:lvl5pPr marL="1618854" indent="0" algn="ctr">
              <a:buNone/>
              <a:defRPr sz="1416"/>
            </a:lvl5pPr>
            <a:lvl6pPr marL="2023567" indent="0" algn="ctr">
              <a:buNone/>
              <a:defRPr sz="1416"/>
            </a:lvl6pPr>
            <a:lvl7pPr marL="2428281" indent="0" algn="ctr">
              <a:buNone/>
              <a:defRPr sz="1416"/>
            </a:lvl7pPr>
            <a:lvl8pPr marL="2832994" indent="0" algn="ctr">
              <a:buNone/>
              <a:defRPr sz="1416"/>
            </a:lvl8pPr>
            <a:lvl9pPr marL="3237708" indent="0" algn="ctr">
              <a:buNone/>
              <a:defRPr sz="1416"/>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1/3/2023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636272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1/3/2023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54136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798424" y="323203"/>
            <a:ext cx="1747123" cy="514455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57054" y="323203"/>
            <a:ext cx="5140087" cy="514455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1/3/2023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9043679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50" b="1" i="0">
                <a:solidFill>
                  <a:srgbClr val="055972"/>
                </a:solidFill>
                <a:latin typeface="Arial"/>
                <a:cs typeface="Arial"/>
              </a:defRPr>
            </a:lvl1pPr>
          </a:lstStyle>
          <a:p>
            <a:endParaRPr/>
          </a:p>
        </p:txBody>
      </p:sp>
      <p:sp>
        <p:nvSpPr>
          <p:cNvPr id="3" name="Holder 3"/>
          <p:cNvSpPr>
            <a:spLocks noGrp="1"/>
          </p:cNvSpPr>
          <p:nvPr>
            <p:ph sz="half" idx="2"/>
          </p:nvPr>
        </p:nvSpPr>
        <p:spPr>
          <a:xfrm>
            <a:off x="405130" y="1396238"/>
            <a:ext cx="3524631" cy="4006596"/>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172839" y="1396238"/>
            <a:ext cx="3524631" cy="4006596"/>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1/3/2023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764633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1/3/2023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610178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52834" y="1513436"/>
            <a:ext cx="6988493" cy="2525201"/>
          </a:xfrm>
        </p:spPr>
        <p:txBody>
          <a:bodyPr anchor="b"/>
          <a:lstStyle>
            <a:lvl1pPr>
              <a:defRPr sz="5311"/>
            </a:lvl1pPr>
          </a:lstStyle>
          <a:p>
            <a:r>
              <a:rPr lang="en-US"/>
              <a:t>Click to edit Master title style</a:t>
            </a:r>
            <a:endParaRPr lang="en-US" dirty="0"/>
          </a:p>
        </p:txBody>
      </p:sp>
      <p:sp>
        <p:nvSpPr>
          <p:cNvPr id="3" name="Text Placeholder 2"/>
          <p:cNvSpPr>
            <a:spLocks noGrp="1"/>
          </p:cNvSpPr>
          <p:nvPr>
            <p:ph type="body" idx="1"/>
          </p:nvPr>
        </p:nvSpPr>
        <p:spPr>
          <a:xfrm>
            <a:off x="552834" y="4062526"/>
            <a:ext cx="6988493" cy="1327943"/>
          </a:xfrm>
        </p:spPr>
        <p:txBody>
          <a:bodyPr/>
          <a:lstStyle>
            <a:lvl1pPr marL="0" indent="0">
              <a:buNone/>
              <a:defRPr sz="2124">
                <a:solidFill>
                  <a:schemeClr val="tx1"/>
                </a:solidFill>
              </a:defRPr>
            </a:lvl1pPr>
            <a:lvl2pPr marL="404713" indent="0">
              <a:buNone/>
              <a:defRPr sz="1770">
                <a:solidFill>
                  <a:schemeClr val="tx1">
                    <a:tint val="75000"/>
                  </a:schemeClr>
                </a:solidFill>
              </a:defRPr>
            </a:lvl2pPr>
            <a:lvl3pPr marL="809427" indent="0">
              <a:buNone/>
              <a:defRPr sz="1593">
                <a:solidFill>
                  <a:schemeClr val="tx1">
                    <a:tint val="75000"/>
                  </a:schemeClr>
                </a:solidFill>
              </a:defRPr>
            </a:lvl3pPr>
            <a:lvl4pPr marL="1214140" indent="0">
              <a:buNone/>
              <a:defRPr sz="1416">
                <a:solidFill>
                  <a:schemeClr val="tx1">
                    <a:tint val="75000"/>
                  </a:schemeClr>
                </a:solidFill>
              </a:defRPr>
            </a:lvl4pPr>
            <a:lvl5pPr marL="1618854" indent="0">
              <a:buNone/>
              <a:defRPr sz="1416">
                <a:solidFill>
                  <a:schemeClr val="tx1">
                    <a:tint val="75000"/>
                  </a:schemeClr>
                </a:solidFill>
              </a:defRPr>
            </a:lvl5pPr>
            <a:lvl6pPr marL="2023567" indent="0">
              <a:buNone/>
              <a:defRPr sz="1416">
                <a:solidFill>
                  <a:schemeClr val="tx1">
                    <a:tint val="75000"/>
                  </a:schemeClr>
                </a:solidFill>
              </a:defRPr>
            </a:lvl6pPr>
            <a:lvl7pPr marL="2428281" indent="0">
              <a:buNone/>
              <a:defRPr sz="1416">
                <a:solidFill>
                  <a:schemeClr val="tx1">
                    <a:tint val="75000"/>
                  </a:schemeClr>
                </a:solidFill>
              </a:defRPr>
            </a:lvl7pPr>
            <a:lvl8pPr marL="2832994" indent="0">
              <a:buNone/>
              <a:defRPr sz="1416">
                <a:solidFill>
                  <a:schemeClr val="tx1">
                    <a:tint val="75000"/>
                  </a:schemeClr>
                </a:solidFill>
              </a:defRPr>
            </a:lvl8pPr>
            <a:lvl9pPr marL="3237708" indent="0">
              <a:buNone/>
              <a:defRPr sz="141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1/3/2023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335473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57054" y="1616016"/>
            <a:ext cx="3443605" cy="38517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101941" y="1616016"/>
            <a:ext cx="3443605" cy="38517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1/3/2023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143236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58109" y="323204"/>
            <a:ext cx="6988493" cy="1173369"/>
          </a:xfrm>
        </p:spPr>
        <p:txBody>
          <a:bodyPr/>
          <a:lstStyle/>
          <a:p>
            <a:r>
              <a:rPr lang="en-US"/>
              <a:t>Click to edit Master title style</a:t>
            </a:r>
            <a:endParaRPr lang="en-US" dirty="0"/>
          </a:p>
        </p:txBody>
      </p:sp>
      <p:sp>
        <p:nvSpPr>
          <p:cNvPr id="3" name="Text Placeholder 2"/>
          <p:cNvSpPr>
            <a:spLocks noGrp="1"/>
          </p:cNvSpPr>
          <p:nvPr>
            <p:ph type="body" idx="1"/>
          </p:nvPr>
        </p:nvSpPr>
        <p:spPr>
          <a:xfrm>
            <a:off x="558110" y="1488140"/>
            <a:ext cx="3427779" cy="729315"/>
          </a:xfrm>
        </p:spPr>
        <p:txBody>
          <a:bodyPr anchor="b"/>
          <a:lstStyle>
            <a:lvl1pPr marL="0" indent="0">
              <a:buNone/>
              <a:defRPr sz="2124" b="1"/>
            </a:lvl1pPr>
            <a:lvl2pPr marL="404713" indent="0">
              <a:buNone/>
              <a:defRPr sz="1770" b="1"/>
            </a:lvl2pPr>
            <a:lvl3pPr marL="809427" indent="0">
              <a:buNone/>
              <a:defRPr sz="1593" b="1"/>
            </a:lvl3pPr>
            <a:lvl4pPr marL="1214140" indent="0">
              <a:buNone/>
              <a:defRPr sz="1416" b="1"/>
            </a:lvl4pPr>
            <a:lvl5pPr marL="1618854" indent="0">
              <a:buNone/>
              <a:defRPr sz="1416" b="1"/>
            </a:lvl5pPr>
            <a:lvl6pPr marL="2023567" indent="0">
              <a:buNone/>
              <a:defRPr sz="1416" b="1"/>
            </a:lvl6pPr>
            <a:lvl7pPr marL="2428281" indent="0">
              <a:buNone/>
              <a:defRPr sz="1416" b="1"/>
            </a:lvl7pPr>
            <a:lvl8pPr marL="2832994" indent="0">
              <a:buNone/>
              <a:defRPr sz="1416" b="1"/>
            </a:lvl8pPr>
            <a:lvl9pPr marL="3237708" indent="0">
              <a:buNone/>
              <a:defRPr sz="1416" b="1"/>
            </a:lvl9pPr>
          </a:lstStyle>
          <a:p>
            <a:pPr lvl="0"/>
            <a:r>
              <a:rPr lang="en-US"/>
              <a:t>Click to edit Master text styles</a:t>
            </a:r>
          </a:p>
        </p:txBody>
      </p:sp>
      <p:sp>
        <p:nvSpPr>
          <p:cNvPr id="4" name="Content Placeholder 3"/>
          <p:cNvSpPr>
            <a:spLocks noGrp="1"/>
          </p:cNvSpPr>
          <p:nvPr>
            <p:ph sz="half" idx="2"/>
          </p:nvPr>
        </p:nvSpPr>
        <p:spPr>
          <a:xfrm>
            <a:off x="558110" y="2217455"/>
            <a:ext cx="3427779" cy="32615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101942" y="1488140"/>
            <a:ext cx="3444660" cy="729315"/>
          </a:xfrm>
        </p:spPr>
        <p:txBody>
          <a:bodyPr anchor="b"/>
          <a:lstStyle>
            <a:lvl1pPr marL="0" indent="0">
              <a:buNone/>
              <a:defRPr sz="2124" b="1"/>
            </a:lvl1pPr>
            <a:lvl2pPr marL="404713" indent="0">
              <a:buNone/>
              <a:defRPr sz="1770" b="1"/>
            </a:lvl2pPr>
            <a:lvl3pPr marL="809427" indent="0">
              <a:buNone/>
              <a:defRPr sz="1593" b="1"/>
            </a:lvl3pPr>
            <a:lvl4pPr marL="1214140" indent="0">
              <a:buNone/>
              <a:defRPr sz="1416" b="1"/>
            </a:lvl4pPr>
            <a:lvl5pPr marL="1618854" indent="0">
              <a:buNone/>
              <a:defRPr sz="1416" b="1"/>
            </a:lvl5pPr>
            <a:lvl6pPr marL="2023567" indent="0">
              <a:buNone/>
              <a:defRPr sz="1416" b="1"/>
            </a:lvl6pPr>
            <a:lvl7pPr marL="2428281" indent="0">
              <a:buNone/>
              <a:defRPr sz="1416" b="1"/>
            </a:lvl7pPr>
            <a:lvl8pPr marL="2832994" indent="0">
              <a:buNone/>
              <a:defRPr sz="1416" b="1"/>
            </a:lvl8pPr>
            <a:lvl9pPr marL="3237708" indent="0">
              <a:buNone/>
              <a:defRPr sz="1416" b="1"/>
            </a:lvl9pPr>
          </a:lstStyle>
          <a:p>
            <a:pPr lvl="0"/>
            <a:r>
              <a:rPr lang="en-US"/>
              <a:t>Click to edit Master text styles</a:t>
            </a:r>
          </a:p>
        </p:txBody>
      </p:sp>
      <p:sp>
        <p:nvSpPr>
          <p:cNvPr id="6" name="Content Placeholder 5"/>
          <p:cNvSpPr>
            <a:spLocks noGrp="1"/>
          </p:cNvSpPr>
          <p:nvPr>
            <p:ph sz="quarter" idx="4"/>
          </p:nvPr>
        </p:nvSpPr>
        <p:spPr>
          <a:xfrm>
            <a:off x="4101942" y="2217455"/>
            <a:ext cx="3444660" cy="32615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1/3/2023</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827560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1/3/2023</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193892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1/3/2023</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347065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8109" y="404707"/>
            <a:ext cx="2613299" cy="1416473"/>
          </a:xfrm>
        </p:spPr>
        <p:txBody>
          <a:bodyPr anchor="b"/>
          <a:lstStyle>
            <a:lvl1pPr>
              <a:defRPr sz="2833"/>
            </a:lvl1pPr>
          </a:lstStyle>
          <a:p>
            <a:r>
              <a:rPr lang="en-US"/>
              <a:t>Click to edit Master title style</a:t>
            </a:r>
            <a:endParaRPr lang="en-US" dirty="0"/>
          </a:p>
        </p:txBody>
      </p:sp>
      <p:sp>
        <p:nvSpPr>
          <p:cNvPr id="3" name="Content Placeholder 2"/>
          <p:cNvSpPr>
            <a:spLocks noGrp="1"/>
          </p:cNvSpPr>
          <p:nvPr>
            <p:ph idx="1"/>
          </p:nvPr>
        </p:nvSpPr>
        <p:spPr>
          <a:xfrm>
            <a:off x="3444660" y="874055"/>
            <a:ext cx="4101941" cy="4314061"/>
          </a:xfrm>
        </p:spPr>
        <p:txBody>
          <a:bodyPr/>
          <a:lstStyle>
            <a:lvl1pPr>
              <a:defRPr sz="2833"/>
            </a:lvl1pPr>
            <a:lvl2pPr>
              <a:defRPr sz="2479"/>
            </a:lvl2pPr>
            <a:lvl3pPr>
              <a:defRPr sz="2124"/>
            </a:lvl3pPr>
            <a:lvl4pPr>
              <a:defRPr sz="1770"/>
            </a:lvl4pPr>
            <a:lvl5pPr>
              <a:defRPr sz="1770"/>
            </a:lvl5pPr>
            <a:lvl6pPr>
              <a:defRPr sz="1770"/>
            </a:lvl6pPr>
            <a:lvl7pPr>
              <a:defRPr sz="1770"/>
            </a:lvl7pPr>
            <a:lvl8pPr>
              <a:defRPr sz="1770"/>
            </a:lvl8pPr>
            <a:lvl9pPr>
              <a:defRPr sz="177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58109" y="1821180"/>
            <a:ext cx="2613299" cy="3373961"/>
          </a:xfrm>
        </p:spPr>
        <p:txBody>
          <a:bodyPr/>
          <a:lstStyle>
            <a:lvl1pPr marL="0" indent="0">
              <a:buNone/>
              <a:defRPr sz="1416"/>
            </a:lvl1pPr>
            <a:lvl2pPr marL="404713" indent="0">
              <a:buNone/>
              <a:defRPr sz="1239"/>
            </a:lvl2pPr>
            <a:lvl3pPr marL="809427" indent="0">
              <a:buNone/>
              <a:defRPr sz="1062"/>
            </a:lvl3pPr>
            <a:lvl4pPr marL="1214140" indent="0">
              <a:buNone/>
              <a:defRPr sz="885"/>
            </a:lvl4pPr>
            <a:lvl5pPr marL="1618854" indent="0">
              <a:buNone/>
              <a:defRPr sz="885"/>
            </a:lvl5pPr>
            <a:lvl6pPr marL="2023567" indent="0">
              <a:buNone/>
              <a:defRPr sz="885"/>
            </a:lvl6pPr>
            <a:lvl7pPr marL="2428281" indent="0">
              <a:buNone/>
              <a:defRPr sz="885"/>
            </a:lvl7pPr>
            <a:lvl8pPr marL="2832994" indent="0">
              <a:buNone/>
              <a:defRPr sz="885"/>
            </a:lvl8pPr>
            <a:lvl9pPr marL="3237708" indent="0">
              <a:buNone/>
              <a:defRPr sz="885"/>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1/3/2023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297857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8109" y="404707"/>
            <a:ext cx="2613299" cy="1416473"/>
          </a:xfrm>
        </p:spPr>
        <p:txBody>
          <a:bodyPr anchor="b"/>
          <a:lstStyle>
            <a:lvl1pPr>
              <a:defRPr sz="2833"/>
            </a:lvl1pPr>
          </a:lstStyle>
          <a:p>
            <a:r>
              <a:rPr lang="en-US"/>
              <a:t>Click to edit Master title style</a:t>
            </a:r>
            <a:endParaRPr lang="en-US" dirty="0"/>
          </a:p>
        </p:txBody>
      </p:sp>
      <p:sp>
        <p:nvSpPr>
          <p:cNvPr id="3" name="Picture Placeholder 2"/>
          <p:cNvSpPr>
            <a:spLocks noGrp="1" noChangeAspect="1"/>
          </p:cNvSpPr>
          <p:nvPr>
            <p:ph type="pic" idx="1"/>
          </p:nvPr>
        </p:nvSpPr>
        <p:spPr>
          <a:xfrm>
            <a:off x="3444660" y="874055"/>
            <a:ext cx="4101941" cy="4314061"/>
          </a:xfrm>
        </p:spPr>
        <p:txBody>
          <a:bodyPr anchor="t"/>
          <a:lstStyle>
            <a:lvl1pPr marL="0" indent="0">
              <a:buNone/>
              <a:defRPr sz="2833"/>
            </a:lvl1pPr>
            <a:lvl2pPr marL="404713" indent="0">
              <a:buNone/>
              <a:defRPr sz="2479"/>
            </a:lvl2pPr>
            <a:lvl3pPr marL="809427" indent="0">
              <a:buNone/>
              <a:defRPr sz="2124"/>
            </a:lvl3pPr>
            <a:lvl4pPr marL="1214140" indent="0">
              <a:buNone/>
              <a:defRPr sz="1770"/>
            </a:lvl4pPr>
            <a:lvl5pPr marL="1618854" indent="0">
              <a:buNone/>
              <a:defRPr sz="1770"/>
            </a:lvl5pPr>
            <a:lvl6pPr marL="2023567" indent="0">
              <a:buNone/>
              <a:defRPr sz="1770"/>
            </a:lvl6pPr>
            <a:lvl7pPr marL="2428281" indent="0">
              <a:buNone/>
              <a:defRPr sz="1770"/>
            </a:lvl7pPr>
            <a:lvl8pPr marL="2832994" indent="0">
              <a:buNone/>
              <a:defRPr sz="1770"/>
            </a:lvl8pPr>
            <a:lvl9pPr marL="3237708" indent="0">
              <a:buNone/>
              <a:defRPr sz="1770"/>
            </a:lvl9pPr>
          </a:lstStyle>
          <a:p>
            <a:r>
              <a:rPr lang="en-US"/>
              <a:t>Click icon to add picture</a:t>
            </a:r>
            <a:endParaRPr lang="en-US" dirty="0"/>
          </a:p>
        </p:txBody>
      </p:sp>
      <p:sp>
        <p:nvSpPr>
          <p:cNvPr id="4" name="Text Placeholder 3"/>
          <p:cNvSpPr>
            <a:spLocks noGrp="1"/>
          </p:cNvSpPr>
          <p:nvPr>
            <p:ph type="body" sz="half" idx="2"/>
          </p:nvPr>
        </p:nvSpPr>
        <p:spPr>
          <a:xfrm>
            <a:off x="558109" y="1821180"/>
            <a:ext cx="2613299" cy="3373961"/>
          </a:xfrm>
        </p:spPr>
        <p:txBody>
          <a:bodyPr/>
          <a:lstStyle>
            <a:lvl1pPr marL="0" indent="0">
              <a:buNone/>
              <a:defRPr sz="1416"/>
            </a:lvl1pPr>
            <a:lvl2pPr marL="404713" indent="0">
              <a:buNone/>
              <a:defRPr sz="1239"/>
            </a:lvl2pPr>
            <a:lvl3pPr marL="809427" indent="0">
              <a:buNone/>
              <a:defRPr sz="1062"/>
            </a:lvl3pPr>
            <a:lvl4pPr marL="1214140" indent="0">
              <a:buNone/>
              <a:defRPr sz="885"/>
            </a:lvl4pPr>
            <a:lvl5pPr marL="1618854" indent="0">
              <a:buNone/>
              <a:defRPr sz="885"/>
            </a:lvl5pPr>
            <a:lvl6pPr marL="2023567" indent="0">
              <a:buNone/>
              <a:defRPr sz="885"/>
            </a:lvl6pPr>
            <a:lvl7pPr marL="2428281" indent="0">
              <a:buNone/>
              <a:defRPr sz="885"/>
            </a:lvl7pPr>
            <a:lvl8pPr marL="2832994" indent="0">
              <a:buNone/>
              <a:defRPr sz="885"/>
            </a:lvl8pPr>
            <a:lvl9pPr marL="3237708" indent="0">
              <a:buNone/>
              <a:defRPr sz="885"/>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1/3/2023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939787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57054" y="323204"/>
            <a:ext cx="6988493" cy="117336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57054" y="1616016"/>
            <a:ext cx="6988493" cy="38517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7054" y="5626548"/>
            <a:ext cx="1823085" cy="323203"/>
          </a:xfrm>
          <a:prstGeom prst="rect">
            <a:avLst/>
          </a:prstGeom>
        </p:spPr>
        <p:txBody>
          <a:bodyPr vert="horz" lIns="91440" tIns="45720" rIns="91440" bIns="45720" rtlCol="0" anchor="ctr"/>
          <a:lstStyle>
            <a:lvl1pPr algn="l">
              <a:defRPr sz="1062">
                <a:solidFill>
                  <a:schemeClr val="tx1">
                    <a:tint val="75000"/>
                  </a:schemeClr>
                </a:solidFill>
              </a:defRPr>
            </a:lvl1pPr>
          </a:lstStyle>
          <a:p>
            <a:fld id="{1D8BD707-D9CF-40AE-B4C6-C98DA3205C09}" type="datetimeFigureOut">
              <a:rPr lang="en-US" smtClean="0"/>
              <a:t>1/3/2023</a:t>
            </a:fld>
            <a:endParaRPr lang="en-US"/>
          </a:p>
        </p:txBody>
      </p:sp>
      <p:sp>
        <p:nvSpPr>
          <p:cNvPr id="5" name="Footer Placeholder 4"/>
          <p:cNvSpPr>
            <a:spLocks noGrp="1"/>
          </p:cNvSpPr>
          <p:nvPr>
            <p:ph type="ftr" sz="quarter" idx="3"/>
          </p:nvPr>
        </p:nvSpPr>
        <p:spPr>
          <a:xfrm>
            <a:off x="2683986" y="5626548"/>
            <a:ext cx="2734628" cy="323203"/>
          </a:xfrm>
          <a:prstGeom prst="rect">
            <a:avLst/>
          </a:prstGeom>
        </p:spPr>
        <p:txBody>
          <a:bodyPr vert="horz" lIns="91440" tIns="45720" rIns="91440" bIns="45720" rtlCol="0" anchor="ctr"/>
          <a:lstStyle>
            <a:lvl1pPr algn="ctr">
              <a:defRPr sz="1062">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722461" y="5626548"/>
            <a:ext cx="1823085" cy="323203"/>
          </a:xfrm>
          <a:prstGeom prst="rect">
            <a:avLst/>
          </a:prstGeom>
        </p:spPr>
        <p:txBody>
          <a:bodyPr vert="horz" lIns="91440" tIns="45720" rIns="91440" bIns="45720" rtlCol="0" anchor="ctr"/>
          <a:lstStyle>
            <a:lvl1pPr algn="r">
              <a:defRPr sz="1062">
                <a:solidFill>
                  <a:schemeClr val="tx1">
                    <a:tint val="75000"/>
                  </a:schemeClr>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4037922766"/>
      </p:ext>
    </p:extLst>
  </p:cSld>
  <p:clrMap bg1="lt1" tx1="dk1" bg2="lt2" tx2="dk2" accent1="accent1" accent2="accent2" accent3="accent3" accent4="accent4" accent5="accent5" accent6="accent6" hlink="hlink" folHlink="folHlink"/>
  <p:sldLayoutIdLst>
    <p:sldLayoutId id="2147484205" r:id="rId1"/>
    <p:sldLayoutId id="2147484206" r:id="rId2"/>
    <p:sldLayoutId id="2147484207" r:id="rId3"/>
    <p:sldLayoutId id="2147484208" r:id="rId4"/>
    <p:sldLayoutId id="2147484209" r:id="rId5"/>
    <p:sldLayoutId id="2147484210" r:id="rId6"/>
    <p:sldLayoutId id="2147484211" r:id="rId7"/>
    <p:sldLayoutId id="2147484212" r:id="rId8"/>
    <p:sldLayoutId id="2147484213" r:id="rId9"/>
    <p:sldLayoutId id="2147484214" r:id="rId10"/>
    <p:sldLayoutId id="2147484215" r:id="rId11"/>
    <p:sldLayoutId id="2147484216" r:id="rId12"/>
  </p:sldLayoutIdLst>
  <p:txStyles>
    <p:titleStyle>
      <a:lvl1pPr algn="l" defTabSz="809427" rtl="0" eaLnBrk="1" latinLnBrk="0" hangingPunct="1">
        <a:lnSpc>
          <a:spcPct val="90000"/>
        </a:lnSpc>
        <a:spcBef>
          <a:spcPct val="0"/>
        </a:spcBef>
        <a:buNone/>
        <a:defRPr sz="3895" kern="1200">
          <a:solidFill>
            <a:schemeClr val="tx1"/>
          </a:solidFill>
          <a:latin typeface="+mj-lt"/>
          <a:ea typeface="+mj-ea"/>
          <a:cs typeface="+mj-cs"/>
        </a:defRPr>
      </a:lvl1pPr>
    </p:titleStyle>
    <p:bodyStyle>
      <a:lvl1pPr marL="202357" indent="-202357" algn="l" defTabSz="809427" rtl="0" eaLnBrk="1" latinLnBrk="0" hangingPunct="1">
        <a:lnSpc>
          <a:spcPct val="90000"/>
        </a:lnSpc>
        <a:spcBef>
          <a:spcPts val="885"/>
        </a:spcBef>
        <a:buFont typeface="Arial" panose="020B0604020202020204" pitchFamily="34" charset="0"/>
        <a:buChar char="•"/>
        <a:defRPr sz="2479" kern="1200">
          <a:solidFill>
            <a:schemeClr val="tx1"/>
          </a:solidFill>
          <a:latin typeface="+mn-lt"/>
          <a:ea typeface="+mn-ea"/>
          <a:cs typeface="+mn-cs"/>
        </a:defRPr>
      </a:lvl1pPr>
      <a:lvl2pPr marL="607070" indent="-202357" algn="l" defTabSz="809427" rtl="0" eaLnBrk="1" latinLnBrk="0" hangingPunct="1">
        <a:lnSpc>
          <a:spcPct val="90000"/>
        </a:lnSpc>
        <a:spcBef>
          <a:spcPts val="443"/>
        </a:spcBef>
        <a:buFont typeface="Arial" panose="020B0604020202020204" pitchFamily="34" charset="0"/>
        <a:buChar char="•"/>
        <a:defRPr sz="2124" kern="1200">
          <a:solidFill>
            <a:schemeClr val="tx1"/>
          </a:solidFill>
          <a:latin typeface="+mn-lt"/>
          <a:ea typeface="+mn-ea"/>
          <a:cs typeface="+mn-cs"/>
        </a:defRPr>
      </a:lvl2pPr>
      <a:lvl3pPr marL="1011784" indent="-202357" algn="l" defTabSz="809427" rtl="0" eaLnBrk="1" latinLnBrk="0" hangingPunct="1">
        <a:lnSpc>
          <a:spcPct val="90000"/>
        </a:lnSpc>
        <a:spcBef>
          <a:spcPts val="443"/>
        </a:spcBef>
        <a:buFont typeface="Arial" panose="020B0604020202020204" pitchFamily="34" charset="0"/>
        <a:buChar char="•"/>
        <a:defRPr sz="1770" kern="1200">
          <a:solidFill>
            <a:schemeClr val="tx1"/>
          </a:solidFill>
          <a:latin typeface="+mn-lt"/>
          <a:ea typeface="+mn-ea"/>
          <a:cs typeface="+mn-cs"/>
        </a:defRPr>
      </a:lvl3pPr>
      <a:lvl4pPr marL="1416497" indent="-202357" algn="l" defTabSz="809427" rtl="0" eaLnBrk="1" latinLnBrk="0" hangingPunct="1">
        <a:lnSpc>
          <a:spcPct val="90000"/>
        </a:lnSpc>
        <a:spcBef>
          <a:spcPts val="443"/>
        </a:spcBef>
        <a:buFont typeface="Arial" panose="020B0604020202020204" pitchFamily="34" charset="0"/>
        <a:buChar char="•"/>
        <a:defRPr sz="1593" kern="1200">
          <a:solidFill>
            <a:schemeClr val="tx1"/>
          </a:solidFill>
          <a:latin typeface="+mn-lt"/>
          <a:ea typeface="+mn-ea"/>
          <a:cs typeface="+mn-cs"/>
        </a:defRPr>
      </a:lvl4pPr>
      <a:lvl5pPr marL="1821210" indent="-202357" algn="l" defTabSz="809427" rtl="0" eaLnBrk="1" latinLnBrk="0" hangingPunct="1">
        <a:lnSpc>
          <a:spcPct val="90000"/>
        </a:lnSpc>
        <a:spcBef>
          <a:spcPts val="443"/>
        </a:spcBef>
        <a:buFont typeface="Arial" panose="020B0604020202020204" pitchFamily="34" charset="0"/>
        <a:buChar char="•"/>
        <a:defRPr sz="1593" kern="1200">
          <a:solidFill>
            <a:schemeClr val="tx1"/>
          </a:solidFill>
          <a:latin typeface="+mn-lt"/>
          <a:ea typeface="+mn-ea"/>
          <a:cs typeface="+mn-cs"/>
        </a:defRPr>
      </a:lvl5pPr>
      <a:lvl6pPr marL="2225924" indent="-202357" algn="l" defTabSz="809427" rtl="0" eaLnBrk="1" latinLnBrk="0" hangingPunct="1">
        <a:lnSpc>
          <a:spcPct val="90000"/>
        </a:lnSpc>
        <a:spcBef>
          <a:spcPts val="443"/>
        </a:spcBef>
        <a:buFont typeface="Arial" panose="020B0604020202020204" pitchFamily="34" charset="0"/>
        <a:buChar char="•"/>
        <a:defRPr sz="1593" kern="1200">
          <a:solidFill>
            <a:schemeClr val="tx1"/>
          </a:solidFill>
          <a:latin typeface="+mn-lt"/>
          <a:ea typeface="+mn-ea"/>
          <a:cs typeface="+mn-cs"/>
        </a:defRPr>
      </a:lvl6pPr>
      <a:lvl7pPr marL="2630637" indent="-202357" algn="l" defTabSz="809427" rtl="0" eaLnBrk="1" latinLnBrk="0" hangingPunct="1">
        <a:lnSpc>
          <a:spcPct val="90000"/>
        </a:lnSpc>
        <a:spcBef>
          <a:spcPts val="443"/>
        </a:spcBef>
        <a:buFont typeface="Arial" panose="020B0604020202020204" pitchFamily="34" charset="0"/>
        <a:buChar char="•"/>
        <a:defRPr sz="1593" kern="1200">
          <a:solidFill>
            <a:schemeClr val="tx1"/>
          </a:solidFill>
          <a:latin typeface="+mn-lt"/>
          <a:ea typeface="+mn-ea"/>
          <a:cs typeface="+mn-cs"/>
        </a:defRPr>
      </a:lvl7pPr>
      <a:lvl8pPr marL="3035351" indent="-202357" algn="l" defTabSz="809427" rtl="0" eaLnBrk="1" latinLnBrk="0" hangingPunct="1">
        <a:lnSpc>
          <a:spcPct val="90000"/>
        </a:lnSpc>
        <a:spcBef>
          <a:spcPts val="443"/>
        </a:spcBef>
        <a:buFont typeface="Arial" panose="020B0604020202020204" pitchFamily="34" charset="0"/>
        <a:buChar char="•"/>
        <a:defRPr sz="1593" kern="1200">
          <a:solidFill>
            <a:schemeClr val="tx1"/>
          </a:solidFill>
          <a:latin typeface="+mn-lt"/>
          <a:ea typeface="+mn-ea"/>
          <a:cs typeface="+mn-cs"/>
        </a:defRPr>
      </a:lvl8pPr>
      <a:lvl9pPr marL="3440064" indent="-202357" algn="l" defTabSz="809427" rtl="0" eaLnBrk="1" latinLnBrk="0" hangingPunct="1">
        <a:lnSpc>
          <a:spcPct val="90000"/>
        </a:lnSpc>
        <a:spcBef>
          <a:spcPts val="443"/>
        </a:spcBef>
        <a:buFont typeface="Arial" panose="020B0604020202020204" pitchFamily="34" charset="0"/>
        <a:buChar char="•"/>
        <a:defRPr sz="1593" kern="1200">
          <a:solidFill>
            <a:schemeClr val="tx1"/>
          </a:solidFill>
          <a:latin typeface="+mn-lt"/>
          <a:ea typeface="+mn-ea"/>
          <a:cs typeface="+mn-cs"/>
        </a:defRPr>
      </a:lvl9pPr>
    </p:bodyStyle>
    <p:otherStyle>
      <a:defPPr>
        <a:defRPr lang="en-US"/>
      </a:defPPr>
      <a:lvl1pPr marL="0" algn="l" defTabSz="809427" rtl="0" eaLnBrk="1" latinLnBrk="0" hangingPunct="1">
        <a:defRPr sz="1593" kern="1200">
          <a:solidFill>
            <a:schemeClr val="tx1"/>
          </a:solidFill>
          <a:latin typeface="+mn-lt"/>
          <a:ea typeface="+mn-ea"/>
          <a:cs typeface="+mn-cs"/>
        </a:defRPr>
      </a:lvl1pPr>
      <a:lvl2pPr marL="404713" algn="l" defTabSz="809427" rtl="0" eaLnBrk="1" latinLnBrk="0" hangingPunct="1">
        <a:defRPr sz="1593" kern="1200">
          <a:solidFill>
            <a:schemeClr val="tx1"/>
          </a:solidFill>
          <a:latin typeface="+mn-lt"/>
          <a:ea typeface="+mn-ea"/>
          <a:cs typeface="+mn-cs"/>
        </a:defRPr>
      </a:lvl2pPr>
      <a:lvl3pPr marL="809427" algn="l" defTabSz="809427" rtl="0" eaLnBrk="1" latinLnBrk="0" hangingPunct="1">
        <a:defRPr sz="1593" kern="1200">
          <a:solidFill>
            <a:schemeClr val="tx1"/>
          </a:solidFill>
          <a:latin typeface="+mn-lt"/>
          <a:ea typeface="+mn-ea"/>
          <a:cs typeface="+mn-cs"/>
        </a:defRPr>
      </a:lvl3pPr>
      <a:lvl4pPr marL="1214140" algn="l" defTabSz="809427" rtl="0" eaLnBrk="1" latinLnBrk="0" hangingPunct="1">
        <a:defRPr sz="1593" kern="1200">
          <a:solidFill>
            <a:schemeClr val="tx1"/>
          </a:solidFill>
          <a:latin typeface="+mn-lt"/>
          <a:ea typeface="+mn-ea"/>
          <a:cs typeface="+mn-cs"/>
        </a:defRPr>
      </a:lvl4pPr>
      <a:lvl5pPr marL="1618854" algn="l" defTabSz="809427" rtl="0" eaLnBrk="1" latinLnBrk="0" hangingPunct="1">
        <a:defRPr sz="1593" kern="1200">
          <a:solidFill>
            <a:schemeClr val="tx1"/>
          </a:solidFill>
          <a:latin typeface="+mn-lt"/>
          <a:ea typeface="+mn-ea"/>
          <a:cs typeface="+mn-cs"/>
        </a:defRPr>
      </a:lvl5pPr>
      <a:lvl6pPr marL="2023567" algn="l" defTabSz="809427" rtl="0" eaLnBrk="1" latinLnBrk="0" hangingPunct="1">
        <a:defRPr sz="1593" kern="1200">
          <a:solidFill>
            <a:schemeClr val="tx1"/>
          </a:solidFill>
          <a:latin typeface="+mn-lt"/>
          <a:ea typeface="+mn-ea"/>
          <a:cs typeface="+mn-cs"/>
        </a:defRPr>
      </a:lvl6pPr>
      <a:lvl7pPr marL="2428281" algn="l" defTabSz="809427" rtl="0" eaLnBrk="1" latinLnBrk="0" hangingPunct="1">
        <a:defRPr sz="1593" kern="1200">
          <a:solidFill>
            <a:schemeClr val="tx1"/>
          </a:solidFill>
          <a:latin typeface="+mn-lt"/>
          <a:ea typeface="+mn-ea"/>
          <a:cs typeface="+mn-cs"/>
        </a:defRPr>
      </a:lvl7pPr>
      <a:lvl8pPr marL="2832994" algn="l" defTabSz="809427" rtl="0" eaLnBrk="1" latinLnBrk="0" hangingPunct="1">
        <a:defRPr sz="1593" kern="1200">
          <a:solidFill>
            <a:schemeClr val="tx1"/>
          </a:solidFill>
          <a:latin typeface="+mn-lt"/>
          <a:ea typeface="+mn-ea"/>
          <a:cs typeface="+mn-cs"/>
        </a:defRPr>
      </a:lvl8pPr>
      <a:lvl9pPr marL="3237708" algn="l" defTabSz="809427" rtl="0" eaLnBrk="1" latinLnBrk="0" hangingPunct="1">
        <a:defRPr sz="159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object 9"/>
          <p:cNvSpPr txBox="1">
            <a:spLocks noGrp="1"/>
          </p:cNvSpPr>
          <p:nvPr>
            <p:ph type="title"/>
          </p:nvPr>
        </p:nvSpPr>
        <p:spPr>
          <a:xfrm>
            <a:off x="1003300" y="1195116"/>
            <a:ext cx="6556879" cy="1627625"/>
          </a:xfrm>
          <a:prstGeom prst="rect">
            <a:avLst/>
          </a:prstGeom>
        </p:spPr>
        <p:txBody>
          <a:bodyPr vert="horz" wrap="square" lIns="0" tIns="13970" rIns="0" bIns="0" rtlCol="0">
            <a:spAutoFit/>
          </a:bodyPr>
          <a:lstStyle/>
          <a:p>
            <a:pPr marL="12700">
              <a:spcBef>
                <a:spcPts val="110"/>
              </a:spcBef>
            </a:pPr>
            <a:r>
              <a:rPr lang="en-IN" sz="4400" dirty="0">
                <a:effectLst/>
                <a:latin typeface="Calibri" panose="020F0502020204030204" pitchFamily="34" charset="0"/>
                <a:ea typeface="Calibri" panose="020F0502020204030204" pitchFamily="34" charset="0"/>
                <a:cs typeface="Times New Roman" panose="02020603050405020304" pitchFamily="18" charset="0"/>
              </a:rPr>
              <a:t> </a:t>
            </a:r>
            <a:r>
              <a:rPr lang="en-US" sz="4400" b="1" dirty="0">
                <a:solidFill>
                  <a:schemeClr val="accent4"/>
                </a:solidFill>
                <a:latin typeface="Calibri" panose="020F0502020204030204" pitchFamily="34" charset="0"/>
                <a:ea typeface="Calibri" panose="020F0502020204030204" pitchFamily="34" charset="0"/>
                <a:cs typeface="Times New Roman" panose="02020603050405020304" pitchFamily="18" charset="0"/>
              </a:rPr>
              <a:t>CAR </a:t>
            </a:r>
            <a:r>
              <a:rPr lang="en-US" sz="4400" b="1" dirty="0">
                <a:solidFill>
                  <a:schemeClr val="accent6"/>
                </a:solidFill>
                <a:latin typeface="Calibri" panose="020F0502020204030204" pitchFamily="34" charset="0"/>
                <a:ea typeface="Calibri" panose="020F0502020204030204" pitchFamily="34" charset="0"/>
                <a:cs typeface="Times New Roman" panose="02020603050405020304" pitchFamily="18" charset="0"/>
              </a:rPr>
              <a:t>PRICE</a:t>
            </a:r>
            <a:r>
              <a:rPr lang="en-US" sz="4400" b="1" dirty="0">
                <a:solidFill>
                  <a:schemeClr val="accent4"/>
                </a:solidFill>
                <a:latin typeface="Calibri" panose="020F0502020204030204" pitchFamily="34" charset="0"/>
                <a:ea typeface="Calibri" panose="020F0502020204030204" pitchFamily="34" charset="0"/>
                <a:cs typeface="Times New Roman" panose="02020603050405020304" pitchFamily="18" charset="0"/>
              </a:rPr>
              <a:t> </a:t>
            </a:r>
            <a:r>
              <a:rPr lang="en-US" sz="4400" b="1" dirty="0">
                <a:solidFill>
                  <a:schemeClr val="accent4">
                    <a:lumMod val="75000"/>
                  </a:schemeClr>
                </a:solidFill>
                <a:latin typeface="Calibri" panose="020F0502020204030204" pitchFamily="34" charset="0"/>
                <a:ea typeface="Calibri" panose="020F0502020204030204" pitchFamily="34" charset="0"/>
                <a:cs typeface="Times New Roman" panose="02020603050405020304" pitchFamily="18" charset="0"/>
              </a:rPr>
              <a:t>PREDICTION</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sz="7250" dirty="0">
              <a:latin typeface="Arial"/>
              <a:cs typeface="Arial"/>
            </a:endParaRPr>
          </a:p>
        </p:txBody>
      </p:sp>
      <p:sp>
        <p:nvSpPr>
          <p:cNvPr id="11" name="object 11"/>
          <p:cNvSpPr txBox="1"/>
          <p:nvPr/>
        </p:nvSpPr>
        <p:spPr>
          <a:xfrm>
            <a:off x="4279449" y="4406900"/>
            <a:ext cx="3995619" cy="834331"/>
          </a:xfrm>
          <a:prstGeom prst="rect">
            <a:avLst/>
          </a:prstGeom>
        </p:spPr>
        <p:txBody>
          <a:bodyPr vert="horz" wrap="square" lIns="0" tIns="28575" rIns="0" bIns="0" rtlCol="0">
            <a:spAutoFit/>
          </a:bodyPr>
          <a:lstStyle/>
          <a:p>
            <a:pPr marL="34290" marR="5080" indent="-22225">
              <a:lnSpc>
                <a:spcPts val="1920"/>
              </a:lnSpc>
              <a:spcBef>
                <a:spcPts val="225"/>
              </a:spcBef>
            </a:pPr>
            <a:r>
              <a:rPr sz="2800" b="1" spc="55" dirty="0">
                <a:solidFill>
                  <a:srgbClr val="214144"/>
                </a:solidFill>
                <a:latin typeface="Times New Roman"/>
                <a:cs typeface="Times New Roman"/>
              </a:rPr>
              <a:t>Sub</a:t>
            </a:r>
            <a:r>
              <a:rPr sz="2800" b="1" spc="55" dirty="0">
                <a:solidFill>
                  <a:srgbClr val="0A181D"/>
                </a:solidFill>
                <a:latin typeface="Times New Roman"/>
                <a:cs typeface="Times New Roman"/>
              </a:rPr>
              <a:t>mit</a:t>
            </a:r>
            <a:r>
              <a:rPr sz="2800" b="1" spc="55" dirty="0">
                <a:solidFill>
                  <a:srgbClr val="214144"/>
                </a:solidFill>
                <a:latin typeface="Times New Roman"/>
                <a:cs typeface="Times New Roman"/>
              </a:rPr>
              <a:t>ed</a:t>
            </a:r>
            <a:r>
              <a:rPr sz="2800" b="1" spc="110" dirty="0">
                <a:solidFill>
                  <a:srgbClr val="214144"/>
                </a:solidFill>
                <a:latin typeface="Times New Roman"/>
                <a:cs typeface="Times New Roman"/>
              </a:rPr>
              <a:t> </a:t>
            </a:r>
            <a:r>
              <a:rPr sz="2800" b="1" spc="-25" dirty="0">
                <a:solidFill>
                  <a:srgbClr val="162A2D"/>
                </a:solidFill>
                <a:latin typeface="Times New Roman"/>
                <a:cs typeface="Times New Roman"/>
              </a:rPr>
              <a:t>By:</a:t>
            </a:r>
            <a:endParaRPr lang="en-IN" sz="2800" b="1" spc="-25" dirty="0">
              <a:solidFill>
                <a:srgbClr val="162A2D"/>
              </a:solidFill>
              <a:latin typeface="Times New Roman"/>
              <a:cs typeface="Times New Roman"/>
            </a:endParaRPr>
          </a:p>
          <a:p>
            <a:pPr marL="34290" marR="5080" indent="-22225">
              <a:lnSpc>
                <a:spcPts val="1920"/>
              </a:lnSpc>
              <a:spcBef>
                <a:spcPts val="225"/>
              </a:spcBef>
            </a:pPr>
            <a:endParaRPr lang="en-IN" sz="2800" b="1" spc="-25" dirty="0">
              <a:solidFill>
                <a:srgbClr val="162A2D"/>
              </a:solidFill>
              <a:latin typeface="Times New Roman"/>
              <a:cs typeface="Times New Roman"/>
            </a:endParaRPr>
          </a:p>
          <a:p>
            <a:pPr marL="34290" marR="5080" indent="-22225">
              <a:lnSpc>
                <a:spcPts val="1920"/>
              </a:lnSpc>
              <a:spcBef>
                <a:spcPts val="225"/>
              </a:spcBef>
            </a:pPr>
            <a:r>
              <a:rPr lang="en-IN" sz="2800" b="1" spc="-25" dirty="0">
                <a:solidFill>
                  <a:srgbClr val="162A2D"/>
                </a:solidFill>
                <a:latin typeface="Times New Roman"/>
                <a:cs typeface="Times New Roman"/>
              </a:rPr>
              <a:t>Sayan Kumar </a:t>
            </a:r>
            <a:r>
              <a:rPr lang="en-IN" sz="2800" b="1" spc="-25" dirty="0" err="1">
                <a:solidFill>
                  <a:srgbClr val="162A2D"/>
                </a:solidFill>
                <a:latin typeface="Times New Roman"/>
                <a:cs typeface="Times New Roman"/>
              </a:rPr>
              <a:t>Bhunia</a:t>
            </a:r>
            <a:endParaRPr sz="2800" dirty="0">
              <a:latin typeface="Times New Roman"/>
              <a:cs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789898" y="582160"/>
            <a:ext cx="6827191" cy="622393"/>
          </a:xfrm>
          <a:prstGeom prst="rect">
            <a:avLst/>
          </a:prstGeom>
        </p:spPr>
        <p:txBody>
          <a:bodyPr vert="horz" wrap="square" lIns="0" tIns="67734" rIns="0" bIns="0" rtlCol="0">
            <a:spAutoFit/>
          </a:bodyPr>
          <a:lstStyle/>
          <a:p>
            <a:pPr marL="15240">
              <a:lnSpc>
                <a:spcPct val="100000"/>
              </a:lnSpc>
              <a:spcBef>
                <a:spcPts val="130"/>
              </a:spcBef>
            </a:pPr>
            <a:r>
              <a:rPr lang="en-IN" sz="3600" b="1" spc="-160" dirty="0">
                <a:solidFill>
                  <a:srgbClr val="055970"/>
                </a:solidFill>
                <a:latin typeface="Arial" panose="020B0604020202020204" pitchFamily="34" charset="0"/>
                <a:cs typeface="Arial" panose="020B0604020202020204" pitchFamily="34" charset="0"/>
              </a:rPr>
              <a:t>             </a:t>
            </a:r>
            <a:r>
              <a:rPr sz="3600" b="1" spc="-160" dirty="0">
                <a:solidFill>
                  <a:srgbClr val="055970"/>
                </a:solidFill>
                <a:latin typeface="Arial" panose="020B0604020202020204" pitchFamily="34" charset="0"/>
                <a:cs typeface="Arial" panose="020B0604020202020204" pitchFamily="34" charset="0"/>
              </a:rPr>
              <a:t>OUTLIER</a:t>
            </a:r>
            <a:r>
              <a:rPr sz="3600" b="1" spc="-80" dirty="0">
                <a:solidFill>
                  <a:srgbClr val="055970"/>
                </a:solidFill>
                <a:latin typeface="Arial" panose="020B0604020202020204" pitchFamily="34" charset="0"/>
                <a:cs typeface="Arial" panose="020B0604020202020204" pitchFamily="34" charset="0"/>
              </a:rPr>
              <a:t> </a:t>
            </a:r>
            <a:r>
              <a:rPr sz="3600" b="1" spc="-105" dirty="0">
                <a:solidFill>
                  <a:srgbClr val="055970"/>
                </a:solidFill>
                <a:latin typeface="Arial" panose="020B0604020202020204" pitchFamily="34" charset="0"/>
                <a:cs typeface="Arial" panose="020B0604020202020204" pitchFamily="34" charset="0"/>
              </a:rPr>
              <a:t>REMOVAL</a:t>
            </a:r>
          </a:p>
        </p:txBody>
      </p:sp>
      <p:sp>
        <p:nvSpPr>
          <p:cNvPr id="5" name="object 5"/>
          <p:cNvSpPr txBox="1"/>
          <p:nvPr/>
        </p:nvSpPr>
        <p:spPr>
          <a:xfrm>
            <a:off x="774700" y="1663700"/>
            <a:ext cx="7152005" cy="1704569"/>
          </a:xfrm>
          <a:prstGeom prst="rect">
            <a:avLst/>
          </a:prstGeom>
        </p:spPr>
        <p:txBody>
          <a:bodyPr vert="horz" wrap="square" lIns="0" tIns="13335" rIns="0" bIns="0" rtlCol="0">
            <a:spAutoFit/>
          </a:bodyPr>
          <a:lstStyle/>
          <a:p>
            <a:pPr marL="260985" marR="643890" indent="-236220">
              <a:lnSpc>
                <a:spcPct val="100499"/>
              </a:lnSpc>
              <a:spcBef>
                <a:spcPts val="105"/>
              </a:spcBef>
              <a:buClr>
                <a:srgbClr val="1AC6CC"/>
              </a:buClr>
              <a:buChar char="•"/>
              <a:tabLst>
                <a:tab pos="255904" algn="l"/>
                <a:tab pos="257175" algn="l"/>
              </a:tabLst>
            </a:pPr>
            <a:r>
              <a:rPr sz="1600" dirty="0">
                <a:latin typeface="Calibri" panose="020F0502020204030204" pitchFamily="34" charset="0"/>
                <a:cs typeface="Times New Roman" panose="02020603050405020304" pitchFamily="18" charset="0"/>
              </a:rPr>
              <a:t>After detecting the outlier, correct that errors if possible and if you can not fix it, then remove that observation.</a:t>
            </a:r>
          </a:p>
          <a:p>
            <a:pPr marL="272415" marR="270510" indent="-260350">
              <a:lnSpc>
                <a:spcPts val="2720"/>
              </a:lnSpc>
              <a:spcBef>
                <a:spcPts val="790"/>
              </a:spcBef>
              <a:buClr>
                <a:srgbClr val="1AC6CC"/>
              </a:buClr>
              <a:buChar char="•"/>
              <a:tabLst>
                <a:tab pos="264160" algn="l"/>
                <a:tab pos="264795" algn="l"/>
              </a:tabLst>
            </a:pPr>
            <a:r>
              <a:rPr sz="1600" dirty="0">
                <a:latin typeface="Calibri" panose="020F0502020204030204" pitchFamily="34" charset="0"/>
                <a:cs typeface="Times New Roman" panose="02020603050405020304" pitchFamily="18" charset="0"/>
              </a:rPr>
              <a:t>In our dataset, we observed variations in the relation between values of some attributes.</a:t>
            </a:r>
          </a:p>
          <a:p>
            <a:pPr marL="261620" marR="915669" indent="-249554">
              <a:lnSpc>
                <a:spcPts val="2720"/>
              </a:lnSpc>
              <a:spcBef>
                <a:spcPts val="710"/>
              </a:spcBef>
              <a:buClr>
                <a:srgbClr val="1AC6CC"/>
              </a:buClr>
              <a:buChar char="•"/>
              <a:tabLst>
                <a:tab pos="254000" algn="l"/>
              </a:tabLst>
            </a:pPr>
            <a:r>
              <a:rPr sz="1600" dirty="0">
                <a:latin typeface="Calibri" panose="020F0502020204030204" pitchFamily="34" charset="0"/>
                <a:cs typeface="Times New Roman" panose="02020603050405020304" pitchFamily="18" charset="0"/>
              </a:rPr>
              <a:t>So that these type of rows are dropped from the dataset.</a:t>
            </a:r>
          </a:p>
        </p:txBody>
      </p:sp>
      <p:pic>
        <p:nvPicPr>
          <p:cNvPr id="7" name="Picture 6">
            <a:extLst>
              <a:ext uri="{FF2B5EF4-FFF2-40B4-BE49-F238E27FC236}">
                <a16:creationId xmlns:a16="http://schemas.microsoft.com/office/drawing/2014/main" id="{A5CB94E4-6FF6-0818-9ACC-543DF550C5AB}"/>
              </a:ext>
            </a:extLst>
          </p:cNvPr>
          <p:cNvPicPr>
            <a:picLocks noChangeAspect="1"/>
          </p:cNvPicPr>
          <p:nvPr/>
        </p:nvPicPr>
        <p:blipFill>
          <a:blip r:embed="rId2"/>
          <a:stretch>
            <a:fillRect/>
          </a:stretch>
        </p:blipFill>
        <p:spPr>
          <a:xfrm>
            <a:off x="1210945" y="4025900"/>
            <a:ext cx="5731510" cy="910330"/>
          </a:xfrm>
          <a:prstGeom prst="rect">
            <a:avLst/>
          </a:prstGeom>
        </p:spPr>
      </p:pic>
      <p:pic>
        <p:nvPicPr>
          <p:cNvPr id="8" name="Picture 7">
            <a:extLst>
              <a:ext uri="{FF2B5EF4-FFF2-40B4-BE49-F238E27FC236}">
                <a16:creationId xmlns:a16="http://schemas.microsoft.com/office/drawing/2014/main" id="{B768D91F-DF51-5CE7-0D62-B9E90B5FB77A}"/>
              </a:ext>
            </a:extLst>
          </p:cNvPr>
          <p:cNvPicPr>
            <a:picLocks noChangeAspect="1"/>
          </p:cNvPicPr>
          <p:nvPr/>
        </p:nvPicPr>
        <p:blipFill>
          <a:blip r:embed="rId3"/>
          <a:stretch>
            <a:fillRect/>
          </a:stretch>
        </p:blipFill>
        <p:spPr>
          <a:xfrm>
            <a:off x="1201993" y="4908956"/>
            <a:ext cx="5731510" cy="1116965"/>
          </a:xfrm>
          <a:prstGeom prst="rect">
            <a:avLst/>
          </a:prstGeom>
        </p:spPr>
      </p:pic>
      <p:pic>
        <p:nvPicPr>
          <p:cNvPr id="9" name="Picture 8">
            <a:extLst>
              <a:ext uri="{FF2B5EF4-FFF2-40B4-BE49-F238E27FC236}">
                <a16:creationId xmlns:a16="http://schemas.microsoft.com/office/drawing/2014/main" id="{158A85B5-95CE-1E67-ED6A-071178F7E113}"/>
              </a:ext>
            </a:extLst>
          </p:cNvPr>
          <p:cNvPicPr>
            <a:picLocks noChangeAspect="1"/>
          </p:cNvPicPr>
          <p:nvPr/>
        </p:nvPicPr>
        <p:blipFill>
          <a:blip r:embed="rId4"/>
          <a:stretch>
            <a:fillRect/>
          </a:stretch>
        </p:blipFill>
        <p:spPr>
          <a:xfrm>
            <a:off x="1224061" y="3470535"/>
            <a:ext cx="5709442" cy="55536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287284" y="382735"/>
            <a:ext cx="7041298" cy="670880"/>
          </a:xfrm>
          <a:prstGeom prst="rect">
            <a:avLst/>
          </a:prstGeom>
        </p:spPr>
        <p:txBody>
          <a:bodyPr vert="horz" wrap="square" lIns="0" tIns="99749" rIns="0" bIns="0" rtlCol="0">
            <a:spAutoFit/>
          </a:bodyPr>
          <a:lstStyle/>
          <a:p>
            <a:pPr marL="16510">
              <a:lnSpc>
                <a:spcPct val="100000"/>
              </a:lnSpc>
              <a:spcBef>
                <a:spcPts val="130"/>
              </a:spcBef>
            </a:pPr>
            <a:r>
              <a:rPr lang="en-US" sz="3600" b="1" spc="100" dirty="0">
                <a:solidFill>
                  <a:srgbClr val="075972"/>
                </a:solidFill>
                <a:latin typeface="Arial" panose="020B0604020202020204" pitchFamily="34" charset="0"/>
                <a:cs typeface="Arial" panose="020B0604020202020204" pitchFamily="34" charset="0"/>
              </a:rPr>
              <a:t>                ENCODING</a:t>
            </a:r>
            <a:endParaRPr sz="3600" b="1" dirty="0">
              <a:latin typeface="Arial" panose="020B0604020202020204" pitchFamily="34" charset="0"/>
              <a:cs typeface="Arial" panose="020B0604020202020204" pitchFamily="34" charset="0"/>
            </a:endParaRPr>
          </a:p>
        </p:txBody>
      </p:sp>
      <p:sp>
        <p:nvSpPr>
          <p:cNvPr id="7" name="object 7"/>
          <p:cNvSpPr txBox="1"/>
          <p:nvPr/>
        </p:nvSpPr>
        <p:spPr>
          <a:xfrm>
            <a:off x="777974" y="1130300"/>
            <a:ext cx="6546652" cy="1406667"/>
          </a:xfrm>
          <a:prstGeom prst="rect">
            <a:avLst/>
          </a:prstGeom>
        </p:spPr>
        <p:txBody>
          <a:bodyPr vert="horz" wrap="square" lIns="0" tIns="46990" rIns="0" bIns="0" numCol="1" rtlCol="0">
            <a:spAutoFit/>
          </a:bodyPr>
          <a:lstStyle/>
          <a:p>
            <a:pPr marR="5080">
              <a:lnSpc>
                <a:spcPts val="2120"/>
              </a:lnSpc>
              <a:spcBef>
                <a:spcPts val="370"/>
              </a:spcBef>
              <a:buClr>
                <a:srgbClr val="18C8CD"/>
              </a:buClr>
              <a:tabLst>
                <a:tab pos="248285" algn="l"/>
                <a:tab pos="249554" algn="l"/>
              </a:tabLst>
            </a:pPr>
            <a:r>
              <a:rPr sz="1600" dirty="0">
                <a:latin typeface="Calibri" panose="020F0502020204030204" pitchFamily="34" charset="0"/>
                <a:cs typeface="Times New Roman" panose="02020603050405020304" pitchFamily="18" charset="0"/>
              </a:rPr>
              <a:t>This technique is used to convert the categorical variables into numeric values.</a:t>
            </a:r>
          </a:p>
          <a:p>
            <a:pPr>
              <a:lnSpc>
                <a:spcPct val="107000"/>
              </a:lnSpc>
            </a:pPr>
            <a:r>
              <a:rPr lang="en-IN" sz="1600" dirty="0">
                <a:latin typeface="Calibri" panose="020F0502020204030204" pitchFamily="34" charset="0"/>
                <a:cs typeface="Times New Roman" panose="02020603050405020304" pitchFamily="18" charset="0"/>
              </a:rPr>
              <a:t>As we can see there are 3 object in this dataset object type columns present so we will encode it into (int) format.</a:t>
            </a:r>
          </a:p>
          <a:p>
            <a:pPr>
              <a:lnSpc>
                <a:spcPct val="107000"/>
              </a:lnSpc>
            </a:pPr>
            <a:r>
              <a:rPr lang="en-IN" sz="1600" dirty="0">
                <a:latin typeface="Calibri" panose="020F0502020204030204" pitchFamily="34" charset="0"/>
                <a:cs typeface="Times New Roman" panose="02020603050405020304" pitchFamily="18" charset="0"/>
              </a:rPr>
              <a:t>I have used label encoding for this data set.</a:t>
            </a:r>
          </a:p>
          <a:p>
            <a:pPr lvl="1">
              <a:lnSpc>
                <a:spcPct val="107000"/>
              </a:lnSpc>
              <a:spcAft>
                <a:spcPts val="800"/>
              </a:spcAft>
            </a:pPr>
            <a:endParaRPr lang="en-IN" sz="1950" spc="55" dirty="0">
              <a:solidFill>
                <a:srgbClr val="464949"/>
              </a:solidFill>
              <a:latin typeface="Times New Roman"/>
              <a:cs typeface="Times New Roman"/>
            </a:endParaRPr>
          </a:p>
        </p:txBody>
      </p:sp>
      <p:pic>
        <p:nvPicPr>
          <p:cNvPr id="3" name="Picture 2">
            <a:extLst>
              <a:ext uri="{FF2B5EF4-FFF2-40B4-BE49-F238E27FC236}">
                <a16:creationId xmlns:a16="http://schemas.microsoft.com/office/drawing/2014/main" id="{AE8C5D63-172D-01CA-4B39-F7558ABEDB17}"/>
              </a:ext>
            </a:extLst>
          </p:cNvPr>
          <p:cNvPicPr>
            <a:picLocks noChangeAspect="1"/>
          </p:cNvPicPr>
          <p:nvPr/>
        </p:nvPicPr>
        <p:blipFill>
          <a:blip r:embed="rId2"/>
          <a:stretch>
            <a:fillRect/>
          </a:stretch>
        </p:blipFill>
        <p:spPr>
          <a:xfrm>
            <a:off x="777974" y="3249347"/>
            <a:ext cx="6546652" cy="171323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95422-48D4-4BF2-616E-24F506DD806F}"/>
              </a:ext>
            </a:extLst>
          </p:cNvPr>
          <p:cNvSpPr>
            <a:spLocks noGrp="1"/>
          </p:cNvSpPr>
          <p:nvPr>
            <p:ph type="title"/>
          </p:nvPr>
        </p:nvSpPr>
        <p:spPr>
          <a:xfrm>
            <a:off x="-215900" y="669267"/>
            <a:ext cx="7041298" cy="615553"/>
          </a:xfrm>
        </p:spPr>
        <p:txBody>
          <a:bodyPr>
            <a:normAutofit fontScale="90000"/>
          </a:bodyPr>
          <a:lstStyle/>
          <a:p>
            <a:r>
              <a:rPr lang="en-IN" sz="4000" b="1" dirty="0">
                <a:solidFill>
                  <a:schemeClr val="accent1">
                    <a:lumMod val="50000"/>
                  </a:schemeClr>
                </a:solidFill>
                <a:effectLst/>
                <a:latin typeface="Corbel" panose="020B0503020204020204" pitchFamily="34" charset="0"/>
                <a:ea typeface="Calibri" panose="020F0502020204030204" pitchFamily="34" charset="0"/>
                <a:cs typeface="Times New Roman" panose="02020603050405020304" pitchFamily="18" charset="0"/>
              </a:rPr>
              <a:t>                  </a:t>
            </a:r>
            <a:r>
              <a:rPr lang="en-IN" sz="4000" b="1" spc="-200" dirty="0">
                <a:solidFill>
                  <a:srgbClr val="075972"/>
                </a:solidFill>
                <a:latin typeface="Arial"/>
                <a:ea typeface="+mn-ea"/>
                <a:cs typeface="Arial"/>
              </a:rPr>
              <a:t>FEATURE</a:t>
            </a:r>
            <a:r>
              <a:rPr lang="en-IN" sz="4000" b="1" dirty="0">
                <a:solidFill>
                  <a:schemeClr val="accent1">
                    <a:lumMod val="50000"/>
                  </a:schemeClr>
                </a:solidFill>
                <a:effectLst/>
                <a:latin typeface="Corbel" panose="020B0503020204020204" pitchFamily="34" charset="0"/>
                <a:ea typeface="Calibri" panose="020F0502020204030204" pitchFamily="34" charset="0"/>
                <a:cs typeface="Times New Roman" panose="02020603050405020304" pitchFamily="18" charset="0"/>
              </a:rPr>
              <a:t> </a:t>
            </a:r>
            <a:r>
              <a:rPr lang="en-IN" sz="4000" b="1" spc="-200" dirty="0">
                <a:solidFill>
                  <a:srgbClr val="075972"/>
                </a:solidFill>
                <a:latin typeface="Arial"/>
                <a:ea typeface="+mn-ea"/>
                <a:cs typeface="Arial"/>
              </a:rPr>
              <a:t>SCALING</a:t>
            </a:r>
          </a:p>
        </p:txBody>
      </p:sp>
      <p:sp>
        <p:nvSpPr>
          <p:cNvPr id="3" name="Text Placeholder 2">
            <a:extLst>
              <a:ext uri="{FF2B5EF4-FFF2-40B4-BE49-F238E27FC236}">
                <a16:creationId xmlns:a16="http://schemas.microsoft.com/office/drawing/2014/main" id="{AC870963-2837-942A-D0A3-35EDF7E3A92C}"/>
              </a:ext>
            </a:extLst>
          </p:cNvPr>
          <p:cNvSpPr>
            <a:spLocks noGrp="1"/>
          </p:cNvSpPr>
          <p:nvPr>
            <p:ph idx="1"/>
          </p:nvPr>
        </p:nvSpPr>
        <p:spPr>
          <a:xfrm>
            <a:off x="469890" y="1663700"/>
            <a:ext cx="7016750" cy="1177245"/>
          </a:xfrm>
        </p:spPr>
        <p:txBody>
          <a:bodyPr/>
          <a:lstStyle/>
          <a:p>
            <a:r>
              <a:rPr lang="en-IN" sz="1400" dirty="0">
                <a:latin typeface="Calibri" panose="020F0502020204030204" pitchFamily="34" charset="0"/>
                <a:cs typeface="Times New Roman" panose="02020603050405020304" pitchFamily="18" charset="0"/>
              </a:rPr>
              <a:t>Feature Scaling ensures that all features will get equal importance in supervised Regression models. Standard scaler was used to scale all features in the data. </a:t>
            </a:r>
          </a:p>
          <a:p>
            <a:endParaRPr lang="en-IN" dirty="0"/>
          </a:p>
        </p:txBody>
      </p:sp>
      <p:pic>
        <p:nvPicPr>
          <p:cNvPr id="4" name="Picture 3">
            <a:extLst>
              <a:ext uri="{FF2B5EF4-FFF2-40B4-BE49-F238E27FC236}">
                <a16:creationId xmlns:a16="http://schemas.microsoft.com/office/drawing/2014/main" id="{6446A5E2-5972-5FA6-A5A1-B19178F44CB9}"/>
              </a:ext>
            </a:extLst>
          </p:cNvPr>
          <p:cNvPicPr>
            <a:picLocks noChangeAspect="1"/>
          </p:cNvPicPr>
          <p:nvPr/>
        </p:nvPicPr>
        <p:blipFill>
          <a:blip r:embed="rId2"/>
          <a:stretch>
            <a:fillRect/>
          </a:stretch>
        </p:blipFill>
        <p:spPr>
          <a:xfrm>
            <a:off x="1185545" y="3194073"/>
            <a:ext cx="5731510" cy="2207260"/>
          </a:xfrm>
          <a:prstGeom prst="rect">
            <a:avLst/>
          </a:prstGeom>
        </p:spPr>
      </p:pic>
    </p:spTree>
    <p:extLst>
      <p:ext uri="{BB962C8B-B14F-4D97-AF65-F5344CB8AC3E}">
        <p14:creationId xmlns:p14="http://schemas.microsoft.com/office/powerpoint/2010/main" val="2432330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1308100" y="208964"/>
            <a:ext cx="5410200" cy="570669"/>
          </a:xfrm>
          <a:prstGeom prst="rect">
            <a:avLst/>
          </a:prstGeom>
        </p:spPr>
        <p:txBody>
          <a:bodyPr vert="horz" wrap="square" lIns="0" tIns="16510" rIns="0" bIns="0" rtlCol="0">
            <a:spAutoFit/>
          </a:bodyPr>
          <a:lstStyle/>
          <a:p>
            <a:pPr marL="12700" algn="ctr">
              <a:spcBef>
                <a:spcPts val="130"/>
              </a:spcBef>
            </a:pPr>
            <a:r>
              <a:rPr sz="3600" b="1" spc="-200" dirty="0">
                <a:solidFill>
                  <a:srgbClr val="075972"/>
                </a:solidFill>
                <a:latin typeface="Arial"/>
                <a:cs typeface="Arial"/>
              </a:rPr>
              <a:t>MODEL</a:t>
            </a:r>
            <a:r>
              <a:rPr sz="3600" b="1" spc="-235" dirty="0">
                <a:solidFill>
                  <a:srgbClr val="075972"/>
                </a:solidFill>
                <a:latin typeface="Arial"/>
                <a:cs typeface="Arial"/>
              </a:rPr>
              <a:t> </a:t>
            </a:r>
            <a:r>
              <a:rPr sz="3600" b="1" spc="-200" dirty="0">
                <a:solidFill>
                  <a:srgbClr val="075972"/>
                </a:solidFill>
                <a:latin typeface="Arial"/>
                <a:cs typeface="Arial"/>
              </a:rPr>
              <a:t>CREATION</a:t>
            </a:r>
            <a:endParaRPr sz="3600" dirty="0">
              <a:latin typeface="Arial"/>
              <a:cs typeface="Arial"/>
            </a:endParaRPr>
          </a:p>
        </p:txBody>
      </p:sp>
      <p:sp>
        <p:nvSpPr>
          <p:cNvPr id="5" name="object 5"/>
          <p:cNvSpPr txBox="1"/>
          <p:nvPr/>
        </p:nvSpPr>
        <p:spPr>
          <a:xfrm>
            <a:off x="541337" y="931823"/>
            <a:ext cx="7019925" cy="2331151"/>
          </a:xfrm>
          <a:prstGeom prst="rect">
            <a:avLst/>
          </a:prstGeom>
        </p:spPr>
        <p:txBody>
          <a:bodyPr vert="horz" wrap="square" lIns="0" tIns="22225" rIns="0" bIns="0" rtlCol="0">
            <a:spAutoFit/>
          </a:bodyPr>
          <a:lstStyle/>
          <a:p>
            <a:pPr marL="260350" marR="208915" indent="-248285">
              <a:lnSpc>
                <a:spcPct val="98000"/>
              </a:lnSpc>
              <a:spcBef>
                <a:spcPts val="175"/>
              </a:spcBef>
              <a:buClr>
                <a:srgbClr val="1CC6CC"/>
              </a:buClr>
              <a:buChar char="•"/>
              <a:tabLst>
                <a:tab pos="249554" algn="l"/>
                <a:tab pos="250190" algn="l"/>
              </a:tabLst>
            </a:pPr>
            <a:r>
              <a:rPr sz="1600" spc="105" dirty="0">
                <a:solidFill>
                  <a:srgbClr val="333436"/>
                </a:solidFill>
                <a:latin typeface="Calibri" panose="020F0502020204030204" pitchFamily="34" charset="0"/>
                <a:cs typeface="Calibri" panose="020F0502020204030204" pitchFamily="34" charset="0"/>
              </a:rPr>
              <a:t>The</a:t>
            </a:r>
            <a:r>
              <a:rPr sz="1600" spc="15" dirty="0">
                <a:solidFill>
                  <a:srgbClr val="333436"/>
                </a:solidFill>
                <a:latin typeface="Calibri" panose="020F0502020204030204" pitchFamily="34" charset="0"/>
                <a:cs typeface="Calibri" panose="020F0502020204030204" pitchFamily="34" charset="0"/>
              </a:rPr>
              <a:t> </a:t>
            </a:r>
            <a:r>
              <a:rPr sz="1600" spc="75" dirty="0">
                <a:solidFill>
                  <a:srgbClr val="333436"/>
                </a:solidFill>
                <a:latin typeface="Calibri" panose="020F0502020204030204" pitchFamily="34" charset="0"/>
                <a:cs typeface="Calibri" panose="020F0502020204030204" pitchFamily="34" charset="0"/>
              </a:rPr>
              <a:t>process</a:t>
            </a:r>
            <a:r>
              <a:rPr sz="1600" spc="-100" dirty="0">
                <a:solidFill>
                  <a:srgbClr val="333436"/>
                </a:solidFill>
                <a:latin typeface="Calibri" panose="020F0502020204030204" pitchFamily="34" charset="0"/>
                <a:cs typeface="Calibri" panose="020F0502020204030204" pitchFamily="34" charset="0"/>
              </a:rPr>
              <a:t> </a:t>
            </a:r>
            <a:r>
              <a:rPr sz="1600" dirty="0">
                <a:solidFill>
                  <a:srgbClr val="333436"/>
                </a:solidFill>
                <a:latin typeface="Calibri" panose="020F0502020204030204" pitchFamily="34" charset="0"/>
                <a:cs typeface="Calibri" panose="020F0502020204030204" pitchFamily="34" charset="0"/>
              </a:rPr>
              <a:t>of</a:t>
            </a:r>
            <a:r>
              <a:rPr sz="1600" spc="-75" dirty="0">
                <a:solidFill>
                  <a:srgbClr val="333436"/>
                </a:solidFill>
                <a:latin typeface="Calibri" panose="020F0502020204030204" pitchFamily="34" charset="0"/>
                <a:cs typeface="Calibri" panose="020F0502020204030204" pitchFamily="34" charset="0"/>
              </a:rPr>
              <a:t> </a:t>
            </a:r>
            <a:r>
              <a:rPr sz="1600" b="1" spc="65" dirty="0">
                <a:solidFill>
                  <a:srgbClr val="1A1C1D"/>
                </a:solidFill>
                <a:latin typeface="Calibri" panose="020F0502020204030204" pitchFamily="34" charset="0"/>
                <a:cs typeface="Calibri" panose="020F0502020204030204" pitchFamily="34" charset="0"/>
              </a:rPr>
              <a:t>modeling</a:t>
            </a:r>
            <a:r>
              <a:rPr sz="1600" b="1" spc="-50" dirty="0">
                <a:solidFill>
                  <a:srgbClr val="1A1C1D"/>
                </a:solidFill>
                <a:latin typeface="Calibri" panose="020F0502020204030204" pitchFamily="34" charset="0"/>
                <a:cs typeface="Calibri" panose="020F0502020204030204" pitchFamily="34" charset="0"/>
              </a:rPr>
              <a:t> </a:t>
            </a:r>
            <a:r>
              <a:rPr sz="1600" spc="100" dirty="0">
                <a:solidFill>
                  <a:srgbClr val="333436"/>
                </a:solidFill>
                <a:latin typeface="Calibri" panose="020F0502020204030204" pitchFamily="34" charset="0"/>
                <a:cs typeface="Calibri" panose="020F0502020204030204" pitchFamily="34" charset="0"/>
              </a:rPr>
              <a:t>means</a:t>
            </a:r>
            <a:r>
              <a:rPr sz="1600" spc="-70" dirty="0">
                <a:solidFill>
                  <a:srgbClr val="333436"/>
                </a:solidFill>
                <a:latin typeface="Calibri" panose="020F0502020204030204" pitchFamily="34" charset="0"/>
                <a:cs typeface="Calibri" panose="020F0502020204030204" pitchFamily="34" charset="0"/>
              </a:rPr>
              <a:t> </a:t>
            </a:r>
            <a:r>
              <a:rPr sz="1600" spc="85" dirty="0">
                <a:solidFill>
                  <a:srgbClr val="333436"/>
                </a:solidFill>
                <a:latin typeface="Calibri" panose="020F0502020204030204" pitchFamily="34" charset="0"/>
                <a:cs typeface="Calibri" panose="020F0502020204030204" pitchFamily="34" charset="0"/>
              </a:rPr>
              <a:t>training</a:t>
            </a:r>
            <a:r>
              <a:rPr sz="1600" spc="-85" dirty="0">
                <a:solidFill>
                  <a:srgbClr val="333436"/>
                </a:solidFill>
                <a:latin typeface="Calibri" panose="020F0502020204030204" pitchFamily="34" charset="0"/>
                <a:cs typeface="Calibri" panose="020F0502020204030204" pitchFamily="34" charset="0"/>
              </a:rPr>
              <a:t> </a:t>
            </a:r>
            <a:r>
              <a:rPr sz="1600" spc="100" dirty="0">
                <a:solidFill>
                  <a:srgbClr val="333436"/>
                </a:solidFill>
                <a:latin typeface="Calibri" panose="020F0502020204030204" pitchFamily="34" charset="0"/>
                <a:cs typeface="Calibri" panose="020F0502020204030204" pitchFamily="34" charset="0"/>
              </a:rPr>
              <a:t>a</a:t>
            </a:r>
            <a:r>
              <a:rPr sz="1600" spc="-100" dirty="0">
                <a:solidFill>
                  <a:srgbClr val="333436"/>
                </a:solidFill>
                <a:latin typeface="Calibri" panose="020F0502020204030204" pitchFamily="34" charset="0"/>
                <a:cs typeface="Calibri" panose="020F0502020204030204" pitchFamily="34" charset="0"/>
              </a:rPr>
              <a:t> </a:t>
            </a:r>
            <a:r>
              <a:rPr sz="1600" b="1" spc="45" dirty="0">
                <a:solidFill>
                  <a:srgbClr val="1A1C1D"/>
                </a:solidFill>
                <a:latin typeface="Calibri" panose="020F0502020204030204" pitchFamily="34" charset="0"/>
                <a:cs typeface="Calibri" panose="020F0502020204030204" pitchFamily="34" charset="0"/>
              </a:rPr>
              <a:t>machine </a:t>
            </a:r>
            <a:r>
              <a:rPr sz="1600" b="1" dirty="0">
                <a:solidFill>
                  <a:srgbClr val="080A0A"/>
                </a:solidFill>
                <a:latin typeface="Calibri" panose="020F0502020204030204" pitchFamily="34" charset="0"/>
                <a:cs typeface="Calibri" panose="020F0502020204030204" pitchFamily="34" charset="0"/>
              </a:rPr>
              <a:t>learning</a:t>
            </a:r>
            <a:r>
              <a:rPr sz="1600" b="1" spc="-125" dirty="0">
                <a:solidFill>
                  <a:srgbClr val="080A0A"/>
                </a:solidFill>
                <a:latin typeface="Calibri" panose="020F0502020204030204" pitchFamily="34" charset="0"/>
                <a:cs typeface="Calibri" panose="020F0502020204030204" pitchFamily="34" charset="0"/>
              </a:rPr>
              <a:t> </a:t>
            </a:r>
            <a:r>
              <a:rPr sz="1600" spc="75" dirty="0">
                <a:solidFill>
                  <a:srgbClr val="333436"/>
                </a:solidFill>
                <a:latin typeface="Calibri" panose="020F0502020204030204" pitchFamily="34" charset="0"/>
                <a:cs typeface="Calibri" panose="020F0502020204030204" pitchFamily="34" charset="0"/>
              </a:rPr>
              <a:t>algorithm</a:t>
            </a:r>
            <a:r>
              <a:rPr sz="1600" spc="125" dirty="0">
                <a:solidFill>
                  <a:srgbClr val="333436"/>
                </a:solidFill>
                <a:latin typeface="Calibri" panose="020F0502020204030204" pitchFamily="34" charset="0"/>
                <a:cs typeface="Calibri" panose="020F0502020204030204" pitchFamily="34" charset="0"/>
              </a:rPr>
              <a:t> </a:t>
            </a:r>
            <a:r>
              <a:rPr sz="1600" spc="65" dirty="0">
                <a:solidFill>
                  <a:srgbClr val="333436"/>
                </a:solidFill>
                <a:latin typeface="Calibri" panose="020F0502020204030204" pitchFamily="34" charset="0"/>
                <a:cs typeface="Calibri" panose="020F0502020204030204" pitchFamily="34" charset="0"/>
              </a:rPr>
              <a:t>to</a:t>
            </a:r>
            <a:r>
              <a:rPr sz="1600" spc="125" dirty="0">
                <a:solidFill>
                  <a:srgbClr val="333436"/>
                </a:solidFill>
                <a:latin typeface="Calibri" panose="020F0502020204030204" pitchFamily="34" charset="0"/>
                <a:cs typeface="Calibri" panose="020F0502020204030204" pitchFamily="34" charset="0"/>
              </a:rPr>
              <a:t> </a:t>
            </a:r>
            <a:r>
              <a:rPr sz="1600" spc="80" dirty="0">
                <a:solidFill>
                  <a:srgbClr val="333436"/>
                </a:solidFill>
                <a:latin typeface="Calibri" panose="020F0502020204030204" pitchFamily="34" charset="0"/>
                <a:cs typeface="Calibri" panose="020F0502020204030204" pitchFamily="34" charset="0"/>
              </a:rPr>
              <a:t>predict</a:t>
            </a:r>
            <a:r>
              <a:rPr sz="1600" spc="15" dirty="0">
                <a:solidFill>
                  <a:srgbClr val="333436"/>
                </a:solidFill>
                <a:latin typeface="Calibri" panose="020F0502020204030204" pitchFamily="34" charset="0"/>
                <a:cs typeface="Calibri" panose="020F0502020204030204" pitchFamily="34" charset="0"/>
              </a:rPr>
              <a:t> </a:t>
            </a:r>
            <a:r>
              <a:rPr sz="1600" spc="80" dirty="0">
                <a:solidFill>
                  <a:srgbClr val="333436"/>
                </a:solidFill>
                <a:latin typeface="Calibri" panose="020F0502020204030204" pitchFamily="34" charset="0"/>
                <a:cs typeface="Calibri" panose="020F0502020204030204" pitchFamily="34" charset="0"/>
              </a:rPr>
              <a:t>the</a:t>
            </a:r>
            <a:r>
              <a:rPr sz="1600" spc="105" dirty="0">
                <a:solidFill>
                  <a:srgbClr val="333436"/>
                </a:solidFill>
                <a:latin typeface="Calibri" panose="020F0502020204030204" pitchFamily="34" charset="0"/>
                <a:cs typeface="Calibri" panose="020F0502020204030204" pitchFamily="34" charset="0"/>
              </a:rPr>
              <a:t> </a:t>
            </a:r>
            <a:r>
              <a:rPr sz="1600" spc="65" dirty="0">
                <a:solidFill>
                  <a:srgbClr val="333436"/>
                </a:solidFill>
                <a:latin typeface="Calibri" panose="020F0502020204030204" pitchFamily="34" charset="0"/>
                <a:cs typeface="Calibri" panose="020F0502020204030204" pitchFamily="34" charset="0"/>
              </a:rPr>
              <a:t>labels</a:t>
            </a:r>
            <a:r>
              <a:rPr sz="1600" dirty="0">
                <a:solidFill>
                  <a:srgbClr val="333436"/>
                </a:solidFill>
                <a:latin typeface="Calibri" panose="020F0502020204030204" pitchFamily="34" charset="0"/>
                <a:cs typeface="Calibri" panose="020F0502020204030204" pitchFamily="34" charset="0"/>
              </a:rPr>
              <a:t> from</a:t>
            </a:r>
            <a:r>
              <a:rPr sz="1600" spc="185" dirty="0">
                <a:solidFill>
                  <a:srgbClr val="333436"/>
                </a:solidFill>
                <a:latin typeface="Calibri" panose="020F0502020204030204" pitchFamily="34" charset="0"/>
                <a:cs typeface="Calibri" panose="020F0502020204030204" pitchFamily="34" charset="0"/>
              </a:rPr>
              <a:t> </a:t>
            </a:r>
            <a:r>
              <a:rPr sz="1600" spc="-25" dirty="0">
                <a:solidFill>
                  <a:srgbClr val="333436"/>
                </a:solidFill>
                <a:latin typeface="Calibri" panose="020F0502020204030204" pitchFamily="34" charset="0"/>
                <a:cs typeface="Calibri" panose="020F0502020204030204" pitchFamily="34" charset="0"/>
              </a:rPr>
              <a:t>the </a:t>
            </a:r>
            <a:r>
              <a:rPr sz="1600" spc="65" dirty="0">
                <a:solidFill>
                  <a:srgbClr val="333436"/>
                </a:solidFill>
                <a:latin typeface="Calibri" panose="020F0502020204030204" pitchFamily="34" charset="0"/>
                <a:cs typeface="Calibri" panose="020F0502020204030204" pitchFamily="34" charset="0"/>
              </a:rPr>
              <a:t>features.</a:t>
            </a:r>
            <a:endParaRPr sz="1600" dirty="0">
              <a:latin typeface="Calibri" panose="020F0502020204030204" pitchFamily="34" charset="0"/>
              <a:cs typeface="Calibri" panose="020F0502020204030204" pitchFamily="34" charset="0"/>
            </a:endParaRPr>
          </a:p>
          <a:p>
            <a:pPr marL="342900" lvl="0" indent="-342900">
              <a:buFont typeface="Wingdings" panose="05000000000000000000" pitchFamily="2" charset="2"/>
              <a:buChar char=""/>
            </a:pPr>
            <a:r>
              <a:rPr lang="en-IN" sz="1600" dirty="0">
                <a:solidFill>
                  <a:srgbClr val="333436"/>
                </a:solidFill>
                <a:latin typeface="Calibri" panose="020F0502020204030204" pitchFamily="34" charset="0"/>
                <a:cs typeface="Calibri" panose="020F0502020204030204" pitchFamily="34" charset="0"/>
              </a:rPr>
              <a:t>LinearRegression </a:t>
            </a:r>
          </a:p>
          <a:p>
            <a:pPr marL="342900" lvl="0" indent="-342900">
              <a:buFont typeface="Wingdings" panose="05000000000000000000" pitchFamily="2" charset="2"/>
              <a:buChar char=""/>
            </a:pPr>
            <a:r>
              <a:rPr lang="en-IN" sz="1600" dirty="0">
                <a:solidFill>
                  <a:srgbClr val="333436"/>
                </a:solidFill>
                <a:latin typeface="Calibri" panose="020F0502020204030204" pitchFamily="34" charset="0"/>
                <a:cs typeface="Calibri" panose="020F0502020204030204" pitchFamily="34" charset="0"/>
              </a:rPr>
              <a:t>RandomForestRegressor</a:t>
            </a:r>
          </a:p>
          <a:p>
            <a:pPr marL="342900" lvl="0" indent="-342900">
              <a:buFont typeface="Wingdings" panose="05000000000000000000" pitchFamily="2" charset="2"/>
              <a:buChar char=""/>
            </a:pPr>
            <a:r>
              <a:rPr lang="en-IN" sz="1600" dirty="0">
                <a:solidFill>
                  <a:srgbClr val="333436"/>
                </a:solidFill>
                <a:latin typeface="Calibri" panose="020F0502020204030204" pitchFamily="34" charset="0"/>
                <a:cs typeface="Calibri" panose="020F0502020204030204" pitchFamily="34" charset="0"/>
              </a:rPr>
              <a:t>KNeighborsRegressor</a:t>
            </a:r>
          </a:p>
          <a:p>
            <a:pPr marL="342900" lvl="0" indent="-342900">
              <a:buFont typeface="Wingdings" panose="05000000000000000000" pitchFamily="2" charset="2"/>
              <a:buChar char=""/>
            </a:pPr>
            <a:r>
              <a:rPr lang="en-IN" sz="1600" dirty="0">
                <a:solidFill>
                  <a:srgbClr val="333436"/>
                </a:solidFill>
                <a:latin typeface="Calibri" panose="020F0502020204030204" pitchFamily="34" charset="0"/>
                <a:cs typeface="Calibri" panose="020F0502020204030204" pitchFamily="34" charset="0"/>
              </a:rPr>
              <a:t>SVR</a:t>
            </a:r>
          </a:p>
          <a:p>
            <a:pPr marL="342900" lvl="0" indent="-342900">
              <a:buFont typeface="Wingdings" panose="05000000000000000000" pitchFamily="2" charset="2"/>
              <a:buChar char=""/>
            </a:pPr>
            <a:r>
              <a:rPr lang="en-IN" sz="1600" dirty="0">
                <a:solidFill>
                  <a:srgbClr val="333436"/>
                </a:solidFill>
                <a:latin typeface="Calibri" panose="020F0502020204030204" pitchFamily="34" charset="0"/>
                <a:cs typeface="Calibri" panose="020F0502020204030204" pitchFamily="34" charset="0"/>
              </a:rPr>
              <a:t>DecisionTreeRegressor</a:t>
            </a:r>
          </a:p>
          <a:p>
            <a:pPr marL="342900" lvl="0" indent="-342900">
              <a:buFont typeface="Wingdings" panose="05000000000000000000" pitchFamily="2" charset="2"/>
              <a:buChar char=""/>
            </a:pPr>
            <a:r>
              <a:rPr lang="en-IN" sz="1600" dirty="0">
                <a:solidFill>
                  <a:srgbClr val="333436"/>
                </a:solidFill>
                <a:latin typeface="Calibri" panose="020F0502020204030204" pitchFamily="34" charset="0"/>
                <a:cs typeface="Calibri" panose="020F0502020204030204" pitchFamily="34" charset="0"/>
              </a:rPr>
              <a:t>Lasso and Ridge</a:t>
            </a:r>
          </a:p>
          <a:p>
            <a:pPr marL="12065" marR="80645">
              <a:spcBef>
                <a:spcPts val="795"/>
              </a:spcBef>
              <a:buClr>
                <a:srgbClr val="1CC6CC"/>
              </a:buClr>
              <a:tabLst>
                <a:tab pos="254635" algn="l"/>
                <a:tab pos="255270" algn="l"/>
              </a:tabLst>
            </a:pPr>
            <a:endParaRPr lang="en-US" sz="1600" dirty="0">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F1D6646B-F136-598B-0742-D12E3CCA5080}"/>
              </a:ext>
            </a:extLst>
          </p:cNvPr>
          <p:cNvPicPr>
            <a:picLocks noChangeAspect="1"/>
          </p:cNvPicPr>
          <p:nvPr/>
        </p:nvPicPr>
        <p:blipFill>
          <a:blip r:embed="rId2"/>
          <a:stretch>
            <a:fillRect/>
          </a:stretch>
        </p:blipFill>
        <p:spPr>
          <a:xfrm>
            <a:off x="541337" y="3279005"/>
            <a:ext cx="7243763" cy="224047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397729" y="529839"/>
            <a:ext cx="6362065" cy="616066"/>
          </a:xfrm>
          <a:prstGeom prst="rect">
            <a:avLst/>
          </a:prstGeom>
        </p:spPr>
        <p:txBody>
          <a:bodyPr vert="horz" wrap="square" lIns="0" tIns="16510" rIns="0" bIns="0" rtlCol="0">
            <a:spAutoFit/>
          </a:bodyPr>
          <a:lstStyle/>
          <a:p>
            <a:pPr marL="12700">
              <a:lnSpc>
                <a:spcPct val="100000"/>
              </a:lnSpc>
              <a:spcBef>
                <a:spcPts val="130"/>
              </a:spcBef>
            </a:pPr>
            <a:r>
              <a:rPr lang="en-IN" spc="-175" dirty="0">
                <a:solidFill>
                  <a:srgbClr val="075972"/>
                </a:solidFill>
              </a:rPr>
              <a:t>              </a:t>
            </a:r>
            <a:r>
              <a:rPr sz="3600" b="1" spc="-200" dirty="0">
                <a:solidFill>
                  <a:srgbClr val="075972"/>
                </a:solidFill>
                <a:latin typeface="Arial"/>
                <a:ea typeface="+mn-ea"/>
                <a:cs typeface="Arial"/>
              </a:rPr>
              <a:t>CROSS</a:t>
            </a:r>
            <a:r>
              <a:rPr sz="3600" b="1" spc="10" dirty="0">
                <a:solidFill>
                  <a:srgbClr val="075972"/>
                </a:solidFill>
              </a:rPr>
              <a:t> </a:t>
            </a:r>
            <a:r>
              <a:rPr sz="3600" b="1" spc="-200" dirty="0">
                <a:solidFill>
                  <a:srgbClr val="075972"/>
                </a:solidFill>
                <a:latin typeface="Arial"/>
                <a:ea typeface="+mn-ea"/>
                <a:cs typeface="Arial"/>
              </a:rPr>
              <a:t>VALIDATION</a:t>
            </a:r>
          </a:p>
        </p:txBody>
      </p:sp>
      <p:sp>
        <p:nvSpPr>
          <p:cNvPr id="5" name="object 5"/>
          <p:cNvSpPr txBox="1"/>
          <p:nvPr/>
        </p:nvSpPr>
        <p:spPr>
          <a:xfrm>
            <a:off x="397729" y="1197609"/>
            <a:ext cx="7098665" cy="1311578"/>
          </a:xfrm>
          <a:prstGeom prst="rect">
            <a:avLst/>
          </a:prstGeom>
        </p:spPr>
        <p:txBody>
          <a:bodyPr vert="horz" wrap="square" lIns="0" tIns="12065" rIns="0" bIns="0" rtlCol="0">
            <a:spAutoFit/>
          </a:bodyPr>
          <a:lstStyle/>
          <a:p>
            <a:pPr marL="241300" marR="433070" indent="-229235">
              <a:lnSpc>
                <a:spcPct val="100800"/>
              </a:lnSpc>
              <a:spcBef>
                <a:spcPts val="95"/>
              </a:spcBef>
              <a:buClr>
                <a:srgbClr val="1AC3C8"/>
              </a:buClr>
              <a:buChar char="•"/>
              <a:tabLst>
                <a:tab pos="259079" algn="l"/>
                <a:tab pos="259715" algn="l"/>
              </a:tabLst>
            </a:pPr>
            <a:r>
              <a:rPr sz="1600" dirty="0">
                <a:solidFill>
                  <a:srgbClr val="48494B"/>
                </a:solidFill>
                <a:latin typeface="Calibri" panose="020F0502020204030204" pitchFamily="34" charset="0"/>
                <a:cs typeface="Calibri" panose="020F0502020204030204" pitchFamily="34" charset="0"/>
              </a:rPr>
              <a:t>Cross-validation is a statistical method used to esti1nate the skill of </a:t>
            </a:r>
            <a:r>
              <a:rPr lang="en-IN" sz="1600" dirty="0">
                <a:solidFill>
                  <a:srgbClr val="48494B"/>
                </a:solidFill>
                <a:latin typeface="Calibri" panose="020F0502020204030204" pitchFamily="34" charset="0"/>
                <a:cs typeface="Calibri" panose="020F0502020204030204" pitchFamily="34" charset="0"/>
              </a:rPr>
              <a:t>machine</a:t>
            </a:r>
            <a:r>
              <a:rPr sz="1600" dirty="0">
                <a:solidFill>
                  <a:srgbClr val="48494B"/>
                </a:solidFill>
                <a:latin typeface="Calibri" panose="020F0502020204030204" pitchFamily="34" charset="0"/>
                <a:cs typeface="Calibri" panose="020F0502020204030204" pitchFamily="34" charset="0"/>
              </a:rPr>
              <a:t> learning models.</a:t>
            </a:r>
          </a:p>
          <a:p>
            <a:pPr marL="247015" marR="5080" indent="-234950">
              <a:lnSpc>
                <a:spcPct val="100800"/>
              </a:lnSpc>
              <a:spcBef>
                <a:spcPts val="505"/>
              </a:spcBef>
              <a:buClr>
                <a:srgbClr val="1AC3C8"/>
              </a:buClr>
              <a:buChar char="•"/>
              <a:tabLst>
                <a:tab pos="261620" algn="l"/>
                <a:tab pos="262255" algn="l"/>
              </a:tabLst>
            </a:pPr>
            <a:r>
              <a:rPr sz="1600" dirty="0">
                <a:solidFill>
                  <a:srgbClr val="48494B"/>
                </a:solidFill>
                <a:latin typeface="Calibri" panose="020F0502020204030204" pitchFamily="34" charset="0"/>
                <a:cs typeface="Calibri" panose="020F0502020204030204" pitchFamily="34" charset="0"/>
              </a:rPr>
              <a:t>It is </a:t>
            </a:r>
            <a:r>
              <a:rPr lang="en-IN" sz="1600" dirty="0">
                <a:solidFill>
                  <a:srgbClr val="48494B"/>
                </a:solidFill>
                <a:latin typeface="Calibri" panose="020F0502020204030204" pitchFamily="34" charset="0"/>
                <a:cs typeface="Calibri" panose="020F0502020204030204" pitchFamily="34" charset="0"/>
              </a:rPr>
              <a:t>commonly</a:t>
            </a:r>
            <a:r>
              <a:rPr sz="1600" dirty="0">
                <a:solidFill>
                  <a:srgbClr val="48494B"/>
                </a:solidFill>
                <a:latin typeface="Calibri" panose="020F0502020204030204" pitchFamily="34" charset="0"/>
                <a:cs typeface="Calibri" panose="020F0502020204030204" pitchFamily="34" charset="0"/>
              </a:rPr>
              <a:t> used in applied </a:t>
            </a:r>
            <a:r>
              <a:rPr lang="en-IN" sz="1600" dirty="0">
                <a:solidFill>
                  <a:srgbClr val="48494B"/>
                </a:solidFill>
                <a:latin typeface="Calibri" panose="020F0502020204030204" pitchFamily="34" charset="0"/>
                <a:cs typeface="Calibri" panose="020F0502020204030204" pitchFamily="34" charset="0"/>
              </a:rPr>
              <a:t>machine</a:t>
            </a:r>
            <a:r>
              <a:rPr sz="1600" dirty="0">
                <a:solidFill>
                  <a:srgbClr val="48494B"/>
                </a:solidFill>
                <a:latin typeface="Calibri" panose="020F0502020204030204" pitchFamily="34" charset="0"/>
                <a:cs typeface="Calibri" panose="020F0502020204030204" pitchFamily="34" charset="0"/>
              </a:rPr>
              <a:t> learning to compare and select a</a:t>
            </a:r>
            <a:r>
              <a:rPr lang="en-IN" sz="1600" dirty="0">
                <a:solidFill>
                  <a:srgbClr val="48494B"/>
                </a:solidFill>
                <a:latin typeface="Calibri" panose="020F0502020204030204" pitchFamily="34" charset="0"/>
                <a:cs typeface="Calibri" panose="020F0502020204030204" pitchFamily="34" charset="0"/>
              </a:rPr>
              <a:t> model</a:t>
            </a:r>
            <a:r>
              <a:rPr sz="1600" dirty="0">
                <a:solidFill>
                  <a:srgbClr val="48494B"/>
                </a:solidFill>
                <a:latin typeface="Calibri" panose="020F0502020204030204" pitchFamily="34" charset="0"/>
                <a:cs typeface="Calibri" panose="020F0502020204030204" pitchFamily="34" charset="0"/>
              </a:rPr>
              <a:t> for a given predictive</a:t>
            </a:r>
            <a:r>
              <a:rPr lang="en-IN" sz="1600" dirty="0">
                <a:solidFill>
                  <a:srgbClr val="48494B"/>
                </a:solidFill>
                <a:latin typeface="Calibri" panose="020F0502020204030204" pitchFamily="34" charset="0"/>
                <a:cs typeface="Calibri" panose="020F0502020204030204" pitchFamily="34" charset="0"/>
              </a:rPr>
              <a:t> </a:t>
            </a:r>
            <a:r>
              <a:rPr sz="1600" dirty="0">
                <a:solidFill>
                  <a:srgbClr val="48494B"/>
                </a:solidFill>
                <a:latin typeface="Calibri" panose="020F0502020204030204" pitchFamily="34" charset="0"/>
                <a:cs typeface="Calibri" panose="020F0502020204030204" pitchFamily="34" charset="0"/>
              </a:rPr>
              <a:t> problem because it is easy to understand, easy to implement, and results in skill</a:t>
            </a:r>
            <a:r>
              <a:rPr lang="en-IN" sz="1600" dirty="0">
                <a:solidFill>
                  <a:srgbClr val="48494B"/>
                </a:solidFill>
                <a:latin typeface="Calibri" panose="020F0502020204030204" pitchFamily="34" charset="0"/>
                <a:cs typeface="Calibri" panose="020F0502020204030204" pitchFamily="34" charset="0"/>
              </a:rPr>
              <a:t> estimates</a:t>
            </a:r>
            <a:r>
              <a:rPr sz="1600" dirty="0">
                <a:solidFill>
                  <a:srgbClr val="48494B"/>
                </a:solidFill>
                <a:latin typeface="Calibri" panose="020F0502020204030204" pitchFamily="34" charset="0"/>
                <a:cs typeface="Calibri" panose="020F0502020204030204" pitchFamily="34" charset="0"/>
              </a:rPr>
              <a:t> that generally have a lower bias than other methods.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54627" y="665336"/>
            <a:ext cx="7041298" cy="686408"/>
          </a:xfrm>
          <a:prstGeom prst="rect">
            <a:avLst/>
          </a:prstGeom>
        </p:spPr>
        <p:txBody>
          <a:bodyPr vert="horz" wrap="square" lIns="0" tIns="131130" rIns="0" bIns="0" rtlCol="0">
            <a:spAutoFit/>
          </a:bodyPr>
          <a:lstStyle/>
          <a:p>
            <a:pPr marL="15240">
              <a:lnSpc>
                <a:spcPct val="100000"/>
              </a:lnSpc>
              <a:spcBef>
                <a:spcPts val="125"/>
              </a:spcBef>
            </a:pPr>
            <a:r>
              <a:rPr sz="3600" b="1" spc="-50" dirty="0">
                <a:solidFill>
                  <a:srgbClr val="085970"/>
                </a:solidFill>
                <a:uFill>
                  <a:solidFill>
                    <a:srgbClr val="000000"/>
                  </a:solidFill>
                </a:uFill>
                <a:latin typeface="Arial" panose="020B0604020202020204" pitchFamily="34" charset="0"/>
                <a:cs typeface="Arial" panose="020B0604020202020204" pitchFamily="34" charset="0"/>
              </a:rPr>
              <a:t>GRID</a:t>
            </a:r>
            <a:r>
              <a:rPr sz="3600" b="1" spc="-300" dirty="0">
                <a:solidFill>
                  <a:srgbClr val="085970"/>
                </a:solidFill>
                <a:uFill>
                  <a:solidFill>
                    <a:srgbClr val="000000"/>
                  </a:solidFill>
                </a:uFill>
                <a:latin typeface="Arial" panose="020B0604020202020204" pitchFamily="34" charset="0"/>
                <a:cs typeface="Arial" panose="020B0604020202020204" pitchFamily="34" charset="0"/>
              </a:rPr>
              <a:t>SEARCH</a:t>
            </a:r>
            <a:r>
              <a:rPr sz="3600" b="1" spc="60" dirty="0">
                <a:solidFill>
                  <a:srgbClr val="085970"/>
                </a:solidFill>
                <a:uFill>
                  <a:solidFill>
                    <a:srgbClr val="000000"/>
                  </a:solidFill>
                </a:uFill>
                <a:latin typeface="Arial" panose="020B0604020202020204" pitchFamily="34" charset="0"/>
                <a:cs typeface="Arial" panose="020B0604020202020204" pitchFamily="34" charset="0"/>
              </a:rPr>
              <a:t> </a:t>
            </a:r>
            <a:r>
              <a:rPr sz="3600" b="1" spc="-325" dirty="0">
                <a:solidFill>
                  <a:srgbClr val="085970"/>
                </a:solidFill>
                <a:uFill>
                  <a:solidFill>
                    <a:srgbClr val="000000"/>
                  </a:solidFill>
                </a:uFill>
                <a:latin typeface="Arial" panose="020B0604020202020204" pitchFamily="34" charset="0"/>
                <a:cs typeface="Arial" panose="020B0604020202020204" pitchFamily="34" charset="0"/>
              </a:rPr>
              <a:t>CROSS</a:t>
            </a:r>
            <a:r>
              <a:rPr sz="3600" b="1" spc="-95" dirty="0">
                <a:solidFill>
                  <a:srgbClr val="085970"/>
                </a:solidFill>
                <a:uFill>
                  <a:solidFill>
                    <a:srgbClr val="000000"/>
                  </a:solidFill>
                </a:uFill>
                <a:latin typeface="Arial" panose="020B0604020202020204" pitchFamily="34" charset="0"/>
                <a:cs typeface="Arial" panose="020B0604020202020204" pitchFamily="34" charset="0"/>
              </a:rPr>
              <a:t> </a:t>
            </a:r>
            <a:r>
              <a:rPr sz="3600" b="1" spc="-165" dirty="0">
                <a:solidFill>
                  <a:schemeClr val="accent4">
                    <a:lumMod val="75000"/>
                  </a:schemeClr>
                </a:solidFill>
                <a:latin typeface="Arial" panose="020B0604020202020204" pitchFamily="34" charset="0"/>
                <a:cs typeface="Arial" panose="020B0604020202020204" pitchFamily="34" charset="0"/>
              </a:rPr>
              <a:t>VALIDATION</a:t>
            </a:r>
          </a:p>
        </p:txBody>
      </p:sp>
      <p:sp>
        <p:nvSpPr>
          <p:cNvPr id="4" name="object 4"/>
          <p:cNvSpPr txBox="1"/>
          <p:nvPr/>
        </p:nvSpPr>
        <p:spPr>
          <a:xfrm>
            <a:off x="469890" y="1671750"/>
            <a:ext cx="7200265" cy="1422056"/>
          </a:xfrm>
          <a:prstGeom prst="rect">
            <a:avLst/>
          </a:prstGeom>
        </p:spPr>
        <p:txBody>
          <a:bodyPr vert="horz" wrap="square" lIns="0" tIns="5715" rIns="0" bIns="0" rtlCol="0">
            <a:spAutoFit/>
          </a:bodyPr>
          <a:lstStyle/>
          <a:p>
            <a:pPr marL="260985" marR="5080" indent="-248920">
              <a:lnSpc>
                <a:spcPct val="102699"/>
              </a:lnSpc>
              <a:spcBef>
                <a:spcPts val="45"/>
              </a:spcBef>
              <a:buClr>
                <a:srgbClr val="1AC6CC"/>
              </a:buClr>
              <a:buChar char="•"/>
              <a:tabLst>
                <a:tab pos="249554" algn="l"/>
                <a:tab pos="250190" algn="l"/>
              </a:tabLst>
            </a:pPr>
            <a:r>
              <a:rPr sz="1600" spc="95" dirty="0">
                <a:solidFill>
                  <a:srgbClr val="343636"/>
                </a:solidFill>
                <a:latin typeface="Calibri" panose="020F0502020204030204" pitchFamily="34" charset="0"/>
                <a:cs typeface="Calibri" panose="020F0502020204030204" pitchFamily="34" charset="0"/>
              </a:rPr>
              <a:t>This</a:t>
            </a:r>
            <a:r>
              <a:rPr sz="1600" spc="-40" dirty="0">
                <a:solidFill>
                  <a:srgbClr val="343636"/>
                </a:solidFill>
                <a:latin typeface="Calibri" panose="020F0502020204030204" pitchFamily="34" charset="0"/>
                <a:cs typeface="Calibri" panose="020F0502020204030204" pitchFamily="34" charset="0"/>
              </a:rPr>
              <a:t> </a:t>
            </a:r>
            <a:r>
              <a:rPr sz="1600" spc="65" dirty="0">
                <a:solidFill>
                  <a:srgbClr val="343636"/>
                </a:solidFill>
                <a:latin typeface="Calibri" panose="020F0502020204030204" pitchFamily="34" charset="0"/>
                <a:cs typeface="Calibri" panose="020F0502020204030204" pitchFamily="34" charset="0"/>
              </a:rPr>
              <a:t>is</a:t>
            </a:r>
            <a:r>
              <a:rPr sz="1600" spc="-75" dirty="0">
                <a:solidFill>
                  <a:srgbClr val="343636"/>
                </a:solidFill>
                <a:latin typeface="Calibri" panose="020F0502020204030204" pitchFamily="34" charset="0"/>
                <a:cs typeface="Calibri" panose="020F0502020204030204" pitchFamily="34" charset="0"/>
              </a:rPr>
              <a:t> </a:t>
            </a:r>
            <a:r>
              <a:rPr sz="1600" spc="85" dirty="0">
                <a:solidFill>
                  <a:srgbClr val="343636"/>
                </a:solidFill>
                <a:latin typeface="Calibri" panose="020F0502020204030204" pitchFamily="34" charset="0"/>
                <a:cs typeface="Calibri" panose="020F0502020204030204" pitchFamily="34" charset="0"/>
              </a:rPr>
              <a:t>a</a:t>
            </a:r>
            <a:r>
              <a:rPr sz="1600" spc="40" dirty="0">
                <a:solidFill>
                  <a:srgbClr val="343636"/>
                </a:solidFill>
                <a:latin typeface="Calibri" panose="020F0502020204030204" pitchFamily="34" charset="0"/>
                <a:cs typeface="Calibri" panose="020F0502020204030204" pitchFamily="34" charset="0"/>
              </a:rPr>
              <a:t> </a:t>
            </a:r>
            <a:r>
              <a:rPr sz="1600" spc="100" dirty="0">
                <a:solidFill>
                  <a:srgbClr val="343636"/>
                </a:solidFill>
                <a:latin typeface="Calibri" panose="020F0502020204030204" pitchFamily="34" charset="0"/>
                <a:cs typeface="Calibri" panose="020F0502020204030204" pitchFamily="34" charset="0"/>
              </a:rPr>
              <a:t>technique</a:t>
            </a:r>
            <a:r>
              <a:rPr sz="1600" spc="85" dirty="0">
                <a:solidFill>
                  <a:srgbClr val="343636"/>
                </a:solidFill>
                <a:latin typeface="Calibri" panose="020F0502020204030204" pitchFamily="34" charset="0"/>
                <a:cs typeface="Calibri" panose="020F0502020204030204" pitchFamily="34" charset="0"/>
              </a:rPr>
              <a:t> </a:t>
            </a:r>
            <a:r>
              <a:rPr sz="1600" spc="60" dirty="0">
                <a:solidFill>
                  <a:srgbClr val="343636"/>
                </a:solidFill>
                <a:latin typeface="Calibri" panose="020F0502020204030204" pitchFamily="34" charset="0"/>
                <a:cs typeface="Calibri" panose="020F0502020204030204" pitchFamily="34" charset="0"/>
              </a:rPr>
              <a:t>which</a:t>
            </a:r>
            <a:r>
              <a:rPr sz="1600" spc="105" dirty="0">
                <a:solidFill>
                  <a:srgbClr val="343636"/>
                </a:solidFill>
                <a:latin typeface="Calibri" panose="020F0502020204030204" pitchFamily="34" charset="0"/>
                <a:cs typeface="Calibri" panose="020F0502020204030204" pitchFamily="34" charset="0"/>
              </a:rPr>
              <a:t> </a:t>
            </a:r>
            <a:r>
              <a:rPr sz="1600" spc="65" dirty="0">
                <a:solidFill>
                  <a:srgbClr val="343636"/>
                </a:solidFill>
                <a:latin typeface="Calibri" panose="020F0502020204030204" pitchFamily="34" charset="0"/>
                <a:cs typeface="Calibri" panose="020F0502020204030204" pitchFamily="34" charset="0"/>
              </a:rPr>
              <a:t>is</a:t>
            </a:r>
            <a:r>
              <a:rPr sz="1600" dirty="0">
                <a:solidFill>
                  <a:srgbClr val="343636"/>
                </a:solidFill>
                <a:latin typeface="Calibri" panose="020F0502020204030204" pitchFamily="34" charset="0"/>
                <a:cs typeface="Calibri" panose="020F0502020204030204" pitchFamily="34" charset="0"/>
              </a:rPr>
              <a:t> </a:t>
            </a:r>
            <a:r>
              <a:rPr sz="1600" spc="90" dirty="0">
                <a:solidFill>
                  <a:srgbClr val="343636"/>
                </a:solidFill>
                <a:latin typeface="Calibri" panose="020F0502020204030204" pitchFamily="34" charset="0"/>
                <a:cs typeface="Calibri" panose="020F0502020204030204" pitchFamily="34" charset="0"/>
              </a:rPr>
              <a:t>used</a:t>
            </a:r>
            <a:r>
              <a:rPr sz="1600" spc="175" dirty="0">
                <a:solidFill>
                  <a:srgbClr val="343636"/>
                </a:solidFill>
                <a:latin typeface="Calibri" panose="020F0502020204030204" pitchFamily="34" charset="0"/>
                <a:cs typeface="Calibri" panose="020F0502020204030204" pitchFamily="34" charset="0"/>
              </a:rPr>
              <a:t> </a:t>
            </a:r>
            <a:r>
              <a:rPr sz="1600" spc="75" dirty="0">
                <a:solidFill>
                  <a:srgbClr val="343636"/>
                </a:solidFill>
                <a:latin typeface="Calibri" panose="020F0502020204030204" pitchFamily="34" charset="0"/>
                <a:cs typeface="Calibri" panose="020F0502020204030204" pitchFamily="34" charset="0"/>
              </a:rPr>
              <a:t>to</a:t>
            </a:r>
            <a:r>
              <a:rPr sz="1600" dirty="0">
                <a:solidFill>
                  <a:srgbClr val="343636"/>
                </a:solidFill>
                <a:latin typeface="Calibri" panose="020F0502020204030204" pitchFamily="34" charset="0"/>
                <a:cs typeface="Calibri" panose="020F0502020204030204" pitchFamily="34" charset="0"/>
              </a:rPr>
              <a:t> find</a:t>
            </a:r>
            <a:r>
              <a:rPr sz="1600" spc="145" dirty="0">
                <a:solidFill>
                  <a:srgbClr val="343636"/>
                </a:solidFill>
                <a:latin typeface="Calibri" panose="020F0502020204030204" pitchFamily="34" charset="0"/>
                <a:cs typeface="Calibri" panose="020F0502020204030204" pitchFamily="34" charset="0"/>
              </a:rPr>
              <a:t> </a:t>
            </a:r>
            <a:r>
              <a:rPr sz="1600" dirty="0">
                <a:solidFill>
                  <a:srgbClr val="343636"/>
                </a:solidFill>
                <a:latin typeface="Calibri" panose="020F0502020204030204" pitchFamily="34" charset="0"/>
                <a:cs typeface="Calibri" panose="020F0502020204030204" pitchFamily="34" charset="0"/>
              </a:rPr>
              <a:t>the</a:t>
            </a:r>
            <a:r>
              <a:rPr sz="1600" spc="235" dirty="0">
                <a:solidFill>
                  <a:srgbClr val="343636"/>
                </a:solidFill>
                <a:latin typeface="Calibri" panose="020F0502020204030204" pitchFamily="34" charset="0"/>
                <a:cs typeface="Calibri" panose="020F0502020204030204" pitchFamily="34" charset="0"/>
              </a:rPr>
              <a:t> </a:t>
            </a:r>
            <a:r>
              <a:rPr sz="1600" spc="120" dirty="0">
                <a:solidFill>
                  <a:srgbClr val="343636"/>
                </a:solidFill>
                <a:latin typeface="Calibri" panose="020F0502020204030204" pitchFamily="34" charset="0"/>
                <a:cs typeface="Calibri" panose="020F0502020204030204" pitchFamily="34" charset="0"/>
              </a:rPr>
              <a:t>best </a:t>
            </a:r>
            <a:r>
              <a:rPr sz="1600" spc="85" dirty="0">
                <a:solidFill>
                  <a:srgbClr val="343636"/>
                </a:solidFill>
                <a:latin typeface="Calibri" panose="020F0502020204030204" pitchFamily="34" charset="0"/>
                <a:cs typeface="Calibri" panose="020F0502020204030204" pitchFamily="34" charset="0"/>
              </a:rPr>
              <a:t>algorithm</a:t>
            </a:r>
            <a:r>
              <a:rPr sz="1600" spc="114" dirty="0">
                <a:solidFill>
                  <a:srgbClr val="343636"/>
                </a:solidFill>
                <a:latin typeface="Calibri" panose="020F0502020204030204" pitchFamily="34" charset="0"/>
                <a:cs typeface="Calibri" panose="020F0502020204030204" pitchFamily="34" charset="0"/>
              </a:rPr>
              <a:t> </a:t>
            </a:r>
            <a:r>
              <a:rPr sz="1600" spc="70" dirty="0">
                <a:solidFill>
                  <a:srgbClr val="343636"/>
                </a:solidFill>
                <a:latin typeface="Calibri" panose="020F0502020204030204" pitchFamily="34" charset="0"/>
                <a:cs typeface="Calibri" panose="020F0502020204030204" pitchFamily="34" charset="0"/>
              </a:rPr>
              <a:t>for</a:t>
            </a:r>
            <a:r>
              <a:rPr sz="1600" spc="-15" dirty="0">
                <a:solidFill>
                  <a:srgbClr val="343636"/>
                </a:solidFill>
                <a:latin typeface="Calibri" panose="020F0502020204030204" pitchFamily="34" charset="0"/>
                <a:cs typeface="Calibri" panose="020F0502020204030204" pitchFamily="34" charset="0"/>
              </a:rPr>
              <a:t> </a:t>
            </a:r>
            <a:r>
              <a:rPr sz="1600" spc="80" dirty="0">
                <a:solidFill>
                  <a:srgbClr val="343636"/>
                </a:solidFill>
                <a:latin typeface="Calibri" panose="020F0502020204030204" pitchFamily="34" charset="0"/>
                <a:cs typeface="Calibri" panose="020F0502020204030204" pitchFamily="34" charset="0"/>
              </a:rPr>
              <a:t>modeling</a:t>
            </a:r>
            <a:r>
              <a:rPr sz="1600" spc="-70" dirty="0">
                <a:solidFill>
                  <a:srgbClr val="343636"/>
                </a:solidFill>
                <a:latin typeface="Calibri" panose="020F0502020204030204" pitchFamily="34" charset="0"/>
                <a:cs typeface="Calibri" panose="020F0502020204030204" pitchFamily="34" charset="0"/>
              </a:rPr>
              <a:t> </a:t>
            </a:r>
            <a:r>
              <a:rPr sz="1600" spc="85" dirty="0">
                <a:solidFill>
                  <a:srgbClr val="343636"/>
                </a:solidFill>
                <a:latin typeface="Calibri" panose="020F0502020204030204" pitchFamily="34" charset="0"/>
                <a:cs typeface="Calibri" panose="020F0502020204030204" pitchFamily="34" charset="0"/>
              </a:rPr>
              <a:t>and</a:t>
            </a:r>
            <a:r>
              <a:rPr sz="1600" spc="170" dirty="0">
                <a:solidFill>
                  <a:srgbClr val="343636"/>
                </a:solidFill>
                <a:latin typeface="Calibri" panose="020F0502020204030204" pitchFamily="34" charset="0"/>
                <a:cs typeface="Calibri" panose="020F0502020204030204" pitchFamily="34" charset="0"/>
              </a:rPr>
              <a:t> </a:t>
            </a:r>
            <a:r>
              <a:rPr sz="1600" dirty="0">
                <a:solidFill>
                  <a:srgbClr val="343636"/>
                </a:solidFill>
                <a:latin typeface="Calibri" panose="020F0502020204030204" pitchFamily="34" charset="0"/>
                <a:cs typeface="Calibri" panose="020F0502020204030204" pitchFamily="34" charset="0"/>
              </a:rPr>
              <a:t>give</a:t>
            </a:r>
            <a:r>
              <a:rPr sz="1600" spc="-65" dirty="0">
                <a:solidFill>
                  <a:srgbClr val="343636"/>
                </a:solidFill>
                <a:latin typeface="Calibri" panose="020F0502020204030204" pitchFamily="34" charset="0"/>
                <a:cs typeface="Calibri" panose="020F0502020204030204" pitchFamily="34" charset="0"/>
              </a:rPr>
              <a:t> </a:t>
            </a:r>
            <a:r>
              <a:rPr sz="1600" spc="120" dirty="0">
                <a:solidFill>
                  <a:srgbClr val="343636"/>
                </a:solidFill>
                <a:latin typeface="Calibri" panose="020F0502020204030204" pitchFamily="34" charset="0"/>
                <a:cs typeface="Calibri" panose="020F0502020204030204" pitchFamily="34" charset="0"/>
              </a:rPr>
              <a:t>best</a:t>
            </a:r>
            <a:r>
              <a:rPr sz="1600" spc="30" dirty="0">
                <a:solidFill>
                  <a:srgbClr val="343636"/>
                </a:solidFill>
                <a:latin typeface="Calibri" panose="020F0502020204030204" pitchFamily="34" charset="0"/>
                <a:cs typeface="Calibri" panose="020F0502020204030204" pitchFamily="34" charset="0"/>
              </a:rPr>
              <a:t> </a:t>
            </a:r>
            <a:r>
              <a:rPr sz="1600" spc="114" dirty="0">
                <a:solidFill>
                  <a:srgbClr val="343636"/>
                </a:solidFill>
                <a:latin typeface="Calibri" panose="020F0502020204030204" pitchFamily="34" charset="0"/>
                <a:cs typeface="Calibri" panose="020F0502020204030204" pitchFamily="34" charset="0"/>
              </a:rPr>
              <a:t>parameters</a:t>
            </a:r>
            <a:r>
              <a:rPr sz="1600" spc="135" dirty="0">
                <a:solidFill>
                  <a:srgbClr val="343636"/>
                </a:solidFill>
                <a:latin typeface="Calibri" panose="020F0502020204030204" pitchFamily="34" charset="0"/>
                <a:cs typeface="Calibri" panose="020F0502020204030204" pitchFamily="34" charset="0"/>
              </a:rPr>
              <a:t> </a:t>
            </a:r>
            <a:r>
              <a:rPr sz="1600" spc="85" dirty="0">
                <a:solidFill>
                  <a:srgbClr val="343636"/>
                </a:solidFill>
                <a:latin typeface="Calibri" panose="020F0502020204030204" pitchFamily="34" charset="0"/>
                <a:cs typeface="Calibri" panose="020F0502020204030204" pitchFamily="34" charset="0"/>
              </a:rPr>
              <a:t>as </a:t>
            </a:r>
            <a:r>
              <a:rPr sz="1600" spc="-10" dirty="0">
                <a:solidFill>
                  <a:srgbClr val="343636"/>
                </a:solidFill>
                <a:latin typeface="Calibri" panose="020F0502020204030204" pitchFamily="34" charset="0"/>
                <a:cs typeface="Calibri" panose="020F0502020204030204" pitchFamily="34" charset="0"/>
              </a:rPr>
              <a:t>well.</a:t>
            </a:r>
            <a:endParaRPr sz="1600" dirty="0">
              <a:latin typeface="Calibri" panose="020F0502020204030204" pitchFamily="34" charset="0"/>
              <a:cs typeface="Calibri" panose="020F0502020204030204" pitchFamily="34" charset="0"/>
            </a:endParaRPr>
          </a:p>
          <a:p>
            <a:pPr marL="261620" marR="115570" indent="-249554">
              <a:lnSpc>
                <a:spcPct val="102699"/>
              </a:lnSpc>
              <a:spcBef>
                <a:spcPts val="655"/>
              </a:spcBef>
              <a:buClr>
                <a:srgbClr val="1AC6CC"/>
              </a:buClr>
              <a:buChar char="•"/>
              <a:tabLst>
                <a:tab pos="254000" algn="l"/>
                <a:tab pos="254635" algn="l"/>
              </a:tabLst>
            </a:pPr>
            <a:r>
              <a:rPr sz="1600" spc="55" dirty="0">
                <a:solidFill>
                  <a:srgbClr val="343636"/>
                </a:solidFill>
                <a:latin typeface="Calibri" panose="020F0502020204030204" pitchFamily="34" charset="0"/>
                <a:cs typeface="Calibri" panose="020F0502020204030204" pitchFamily="34" charset="0"/>
              </a:rPr>
              <a:t>We</a:t>
            </a:r>
            <a:r>
              <a:rPr sz="1600" spc="-150" dirty="0">
                <a:solidFill>
                  <a:srgbClr val="343636"/>
                </a:solidFill>
                <a:latin typeface="Calibri" panose="020F0502020204030204" pitchFamily="34" charset="0"/>
                <a:cs typeface="Calibri" panose="020F0502020204030204" pitchFamily="34" charset="0"/>
              </a:rPr>
              <a:t> </a:t>
            </a:r>
            <a:r>
              <a:rPr sz="1600" spc="90" dirty="0">
                <a:solidFill>
                  <a:srgbClr val="343636"/>
                </a:solidFill>
                <a:latin typeface="Calibri" panose="020F0502020204030204" pitchFamily="34" charset="0"/>
                <a:cs typeface="Calibri" panose="020F0502020204030204" pitchFamily="34" charset="0"/>
              </a:rPr>
              <a:t>applied</a:t>
            </a:r>
            <a:r>
              <a:rPr sz="1600" spc="-10" dirty="0">
                <a:solidFill>
                  <a:srgbClr val="343636"/>
                </a:solidFill>
                <a:latin typeface="Calibri" panose="020F0502020204030204" pitchFamily="34" charset="0"/>
                <a:cs typeface="Calibri" panose="020F0502020204030204" pitchFamily="34" charset="0"/>
              </a:rPr>
              <a:t> </a:t>
            </a:r>
            <a:r>
              <a:rPr sz="1600" spc="114" dirty="0">
                <a:solidFill>
                  <a:srgbClr val="343636"/>
                </a:solidFill>
                <a:latin typeface="Calibri" panose="020F0502020204030204" pitchFamily="34" charset="0"/>
                <a:cs typeface="Calibri" panose="020F0502020204030204" pitchFamily="34" charset="0"/>
              </a:rPr>
              <a:t>grid</a:t>
            </a:r>
            <a:r>
              <a:rPr sz="1600" spc="-90" dirty="0">
                <a:solidFill>
                  <a:srgbClr val="343636"/>
                </a:solidFill>
                <a:latin typeface="Calibri" panose="020F0502020204030204" pitchFamily="34" charset="0"/>
                <a:cs typeface="Calibri" panose="020F0502020204030204" pitchFamily="34" charset="0"/>
              </a:rPr>
              <a:t> </a:t>
            </a:r>
            <a:r>
              <a:rPr sz="1600" spc="110" dirty="0">
                <a:solidFill>
                  <a:srgbClr val="343636"/>
                </a:solidFill>
                <a:latin typeface="Calibri" panose="020F0502020204030204" pitchFamily="34" charset="0"/>
                <a:cs typeface="Calibri" panose="020F0502020204030204" pitchFamily="34" charset="0"/>
              </a:rPr>
              <a:t>search</a:t>
            </a:r>
            <a:r>
              <a:rPr sz="1600" spc="50" dirty="0">
                <a:solidFill>
                  <a:srgbClr val="343636"/>
                </a:solidFill>
                <a:latin typeface="Calibri" panose="020F0502020204030204" pitchFamily="34" charset="0"/>
                <a:cs typeface="Calibri" panose="020F0502020204030204" pitchFamily="34" charset="0"/>
              </a:rPr>
              <a:t> </a:t>
            </a:r>
            <a:r>
              <a:rPr sz="1600" spc="90" dirty="0">
                <a:solidFill>
                  <a:srgbClr val="343636"/>
                </a:solidFill>
                <a:latin typeface="Calibri" panose="020F0502020204030204" pitchFamily="34" charset="0"/>
                <a:cs typeface="Calibri" panose="020F0502020204030204" pitchFamily="34" charset="0"/>
              </a:rPr>
              <a:t>cross</a:t>
            </a:r>
            <a:r>
              <a:rPr sz="1600" spc="-75" dirty="0">
                <a:solidFill>
                  <a:srgbClr val="343636"/>
                </a:solidFill>
                <a:latin typeface="Calibri" panose="020F0502020204030204" pitchFamily="34" charset="0"/>
                <a:cs typeface="Calibri" panose="020F0502020204030204" pitchFamily="34" charset="0"/>
              </a:rPr>
              <a:t> </a:t>
            </a:r>
            <a:r>
              <a:rPr sz="1600" spc="75" dirty="0">
                <a:solidFill>
                  <a:srgbClr val="343636"/>
                </a:solidFill>
                <a:latin typeface="Calibri" panose="020F0502020204030204" pitchFamily="34" charset="0"/>
                <a:cs typeface="Calibri" panose="020F0502020204030204" pitchFamily="34" charset="0"/>
              </a:rPr>
              <a:t>validation</a:t>
            </a:r>
            <a:r>
              <a:rPr sz="1600" spc="60" dirty="0">
                <a:solidFill>
                  <a:srgbClr val="343636"/>
                </a:solidFill>
                <a:latin typeface="Calibri" panose="020F0502020204030204" pitchFamily="34" charset="0"/>
                <a:cs typeface="Calibri" panose="020F0502020204030204" pitchFamily="34" charset="0"/>
              </a:rPr>
              <a:t> </a:t>
            </a:r>
            <a:r>
              <a:rPr sz="1600" spc="120" dirty="0">
                <a:solidFill>
                  <a:srgbClr val="1F2123"/>
                </a:solidFill>
                <a:latin typeface="Calibri" panose="020F0502020204030204" pitchFamily="34" charset="0"/>
                <a:cs typeface="Calibri" panose="020F0502020204030204" pitchFamily="34" charset="0"/>
              </a:rPr>
              <a:t>method</a:t>
            </a:r>
            <a:r>
              <a:rPr sz="1600" spc="5" dirty="0">
                <a:solidFill>
                  <a:srgbClr val="1F2123"/>
                </a:solidFill>
                <a:latin typeface="Calibri" panose="020F0502020204030204" pitchFamily="34" charset="0"/>
                <a:cs typeface="Calibri" panose="020F0502020204030204" pitchFamily="34" charset="0"/>
              </a:rPr>
              <a:t> </a:t>
            </a:r>
            <a:r>
              <a:rPr sz="1600" spc="120" dirty="0">
                <a:solidFill>
                  <a:srgbClr val="343636"/>
                </a:solidFill>
                <a:latin typeface="Calibri" panose="020F0502020204030204" pitchFamily="34" charset="0"/>
                <a:cs typeface="Calibri" panose="020F0502020204030204" pitchFamily="34" charset="0"/>
              </a:rPr>
              <a:t>on</a:t>
            </a:r>
            <a:r>
              <a:rPr sz="1600" spc="-50" dirty="0">
                <a:solidFill>
                  <a:srgbClr val="343636"/>
                </a:solidFill>
                <a:latin typeface="Calibri" panose="020F0502020204030204" pitchFamily="34" charset="0"/>
                <a:cs typeface="Calibri" panose="020F0502020204030204" pitchFamily="34" charset="0"/>
              </a:rPr>
              <a:t> </a:t>
            </a:r>
            <a:r>
              <a:rPr sz="1600" spc="85" dirty="0">
                <a:solidFill>
                  <a:srgbClr val="343636"/>
                </a:solidFill>
                <a:latin typeface="Calibri" panose="020F0502020204030204" pitchFamily="34" charset="0"/>
                <a:cs typeface="Calibri" panose="020F0502020204030204" pitchFamily="34" charset="0"/>
              </a:rPr>
              <a:t>our </a:t>
            </a:r>
            <a:r>
              <a:rPr sz="1600" spc="130" dirty="0">
                <a:solidFill>
                  <a:srgbClr val="343636"/>
                </a:solidFill>
                <a:latin typeface="Calibri" panose="020F0502020204030204" pitchFamily="34" charset="0"/>
                <a:cs typeface="Calibri" panose="020F0502020204030204" pitchFamily="34" charset="0"/>
              </a:rPr>
              <a:t>dataset</a:t>
            </a:r>
            <a:r>
              <a:rPr sz="1600" spc="-40" dirty="0">
                <a:solidFill>
                  <a:srgbClr val="343636"/>
                </a:solidFill>
                <a:latin typeface="Calibri" panose="020F0502020204030204" pitchFamily="34" charset="0"/>
                <a:cs typeface="Calibri" panose="020F0502020204030204" pitchFamily="34" charset="0"/>
              </a:rPr>
              <a:t> </a:t>
            </a:r>
            <a:r>
              <a:rPr sz="1600" spc="105" dirty="0">
                <a:solidFill>
                  <a:srgbClr val="343636"/>
                </a:solidFill>
                <a:latin typeface="Calibri" panose="020F0502020204030204" pitchFamily="34" charset="0"/>
                <a:cs typeface="Calibri" panose="020F0502020204030204" pitchFamily="34" charset="0"/>
              </a:rPr>
              <a:t>with</a:t>
            </a:r>
            <a:r>
              <a:rPr sz="1600" spc="125" dirty="0">
                <a:solidFill>
                  <a:srgbClr val="343636"/>
                </a:solidFill>
                <a:latin typeface="Calibri" panose="020F0502020204030204" pitchFamily="34" charset="0"/>
                <a:cs typeface="Calibri" panose="020F0502020204030204" pitchFamily="34" charset="0"/>
              </a:rPr>
              <a:t> </a:t>
            </a:r>
            <a:r>
              <a:rPr lang="en-IN" sz="1600" spc="70" dirty="0">
                <a:solidFill>
                  <a:srgbClr val="343636"/>
                </a:solidFill>
                <a:latin typeface="Calibri" panose="020F0502020204030204" pitchFamily="34" charset="0"/>
                <a:cs typeface="Calibri" panose="020F0502020204030204" pitchFamily="34" charset="0"/>
              </a:rPr>
              <a:t>Random Forest Classification</a:t>
            </a:r>
            <a:r>
              <a:rPr sz="1600" spc="75" dirty="0">
                <a:solidFill>
                  <a:srgbClr val="343636"/>
                </a:solidFill>
                <a:latin typeface="Calibri" panose="020F0502020204030204" pitchFamily="34" charset="0"/>
                <a:cs typeface="Calibri" panose="020F0502020204030204" pitchFamily="34" charset="0"/>
              </a:rPr>
              <a:t>.</a:t>
            </a:r>
            <a:endParaRPr sz="1600" dirty="0">
              <a:latin typeface="Calibri" panose="020F0502020204030204" pitchFamily="34" charset="0"/>
              <a:cs typeface="Calibri" panose="020F0502020204030204" pitchFamily="34" charset="0"/>
            </a:endParaRPr>
          </a:p>
          <a:p>
            <a:pPr marL="24765" marR="347980">
              <a:lnSpc>
                <a:spcPct val="104600"/>
              </a:lnSpc>
              <a:spcBef>
                <a:spcPts val="505"/>
              </a:spcBef>
              <a:buClr>
                <a:srgbClr val="1AC6CC"/>
              </a:buClr>
              <a:tabLst>
                <a:tab pos="254635" algn="l"/>
              </a:tabLst>
            </a:pPr>
            <a:endParaRPr sz="1600" dirty="0">
              <a:latin typeface="Calibri" panose="020F0502020204030204" pitchFamily="34" charset="0"/>
              <a:cs typeface="Calibri" panose="020F050202020403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7322D-8198-CA44-6C07-CFBB353E89BF}"/>
              </a:ext>
            </a:extLst>
          </p:cNvPr>
          <p:cNvSpPr>
            <a:spLocks noGrp="1"/>
          </p:cNvSpPr>
          <p:nvPr>
            <p:ph type="title"/>
          </p:nvPr>
        </p:nvSpPr>
        <p:spPr>
          <a:xfrm>
            <a:off x="-38081" y="444500"/>
            <a:ext cx="7041298" cy="825499"/>
          </a:xfrm>
        </p:spPr>
        <p:txBody>
          <a:bodyPr>
            <a:normAutofit fontScale="90000"/>
          </a:bodyPr>
          <a:lstStyle/>
          <a:p>
            <a:r>
              <a:rPr lang="en-IN" sz="4000" b="1" dirty="0">
                <a:solidFill>
                  <a:srgbClr val="002060"/>
                </a:solidFill>
                <a:latin typeface="Calibri" panose="020F0502020204030204" pitchFamily="34" charset="0"/>
                <a:ea typeface="Calibri" panose="020F0502020204030204" pitchFamily="34" charset="0"/>
                <a:cs typeface="Times New Roman" panose="02020603050405020304" pitchFamily="18" charset="0"/>
              </a:rPr>
              <a:t>                   </a:t>
            </a:r>
            <a:r>
              <a:rPr lang="en-IN" sz="4000" b="1" spc="-165" dirty="0">
                <a:solidFill>
                  <a:schemeClr val="accent4">
                    <a:lumMod val="75000"/>
                  </a:schemeClr>
                </a:solidFill>
                <a:latin typeface="Arial" panose="020B0604020202020204" pitchFamily="34" charset="0"/>
                <a:cs typeface="Arial" panose="020B0604020202020204" pitchFamily="34" charset="0"/>
              </a:rPr>
              <a:t>KEY</a:t>
            </a:r>
            <a:r>
              <a:rPr lang="en-IN" sz="4000" b="1" dirty="0">
                <a:solidFill>
                  <a:schemeClr val="accent1">
                    <a:lumMod val="50000"/>
                  </a:schemeClr>
                </a:solidFill>
                <a:latin typeface="Calibri" panose="020F0502020204030204" pitchFamily="34" charset="0"/>
                <a:ea typeface="Calibri" panose="020F0502020204030204" pitchFamily="34" charset="0"/>
                <a:cs typeface="Times New Roman" panose="02020603050405020304" pitchFamily="18" charset="0"/>
              </a:rPr>
              <a:t> </a:t>
            </a:r>
            <a:r>
              <a:rPr lang="en-IN" sz="4000" b="1" spc="-165" dirty="0">
                <a:solidFill>
                  <a:schemeClr val="accent4">
                    <a:lumMod val="75000"/>
                  </a:schemeClr>
                </a:solidFill>
                <a:latin typeface="Arial" panose="020B0604020202020204" pitchFamily="34" charset="0"/>
                <a:cs typeface="Arial" panose="020B0604020202020204" pitchFamily="34" charset="0"/>
              </a:rPr>
              <a:t>METRICS</a:t>
            </a:r>
            <a:br>
              <a:rPr lang="en-IN" sz="4000" dirty="0">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Text Placeholder 2">
            <a:extLst>
              <a:ext uri="{FF2B5EF4-FFF2-40B4-BE49-F238E27FC236}">
                <a16:creationId xmlns:a16="http://schemas.microsoft.com/office/drawing/2014/main" id="{5076954D-6B5C-48AE-C709-6BE7A5A38B6A}"/>
              </a:ext>
            </a:extLst>
          </p:cNvPr>
          <p:cNvSpPr>
            <a:spLocks noGrp="1"/>
          </p:cNvSpPr>
          <p:nvPr>
            <p:ph idx="1"/>
          </p:nvPr>
        </p:nvSpPr>
        <p:spPr>
          <a:xfrm>
            <a:off x="469890" y="1671750"/>
            <a:ext cx="7016750" cy="2049350"/>
          </a:xfrm>
        </p:spPr>
        <p:txBody>
          <a:bodyPr>
            <a:normAutofit/>
          </a:bodyPr>
          <a:lstStyle/>
          <a:p>
            <a:pPr marL="457200">
              <a:lnSpc>
                <a:spcPct val="107000"/>
              </a:lnSpc>
              <a:spcBef>
                <a:spcPts val="1200"/>
              </a:spcBef>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Selection of a model requires evaluation and evaluation requires a good metric. This is indeed important. If we optimize a model based on incorrect metric, then, our model might not be suitable for the business goals.</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 We have a number of metrics, for example mean absolute error     ,mean squared error,  root mean squared error etc.</a:t>
            </a:r>
          </a:p>
          <a:p>
            <a:endParaRPr lang="en-IN" dirty="0"/>
          </a:p>
        </p:txBody>
      </p:sp>
      <p:pic>
        <p:nvPicPr>
          <p:cNvPr id="9" name="Picture 8">
            <a:extLst>
              <a:ext uri="{FF2B5EF4-FFF2-40B4-BE49-F238E27FC236}">
                <a16:creationId xmlns:a16="http://schemas.microsoft.com/office/drawing/2014/main" id="{973F90BF-B371-0E31-8B09-43669C2C57F2}"/>
              </a:ext>
            </a:extLst>
          </p:cNvPr>
          <p:cNvPicPr>
            <a:picLocks noChangeAspect="1"/>
          </p:cNvPicPr>
          <p:nvPr/>
        </p:nvPicPr>
        <p:blipFill>
          <a:blip r:embed="rId2"/>
          <a:stretch>
            <a:fillRect/>
          </a:stretch>
        </p:blipFill>
        <p:spPr>
          <a:xfrm>
            <a:off x="698500" y="4094911"/>
            <a:ext cx="5966460" cy="1264920"/>
          </a:xfrm>
          <a:prstGeom prst="rect">
            <a:avLst/>
          </a:prstGeom>
        </p:spPr>
      </p:pic>
    </p:spTree>
    <p:extLst>
      <p:ext uri="{BB962C8B-B14F-4D97-AF65-F5344CB8AC3E}">
        <p14:creationId xmlns:p14="http://schemas.microsoft.com/office/powerpoint/2010/main" val="591072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15948" y="167500"/>
            <a:ext cx="7041298" cy="667790"/>
          </a:xfrm>
          <a:prstGeom prst="rect">
            <a:avLst/>
          </a:prstGeom>
        </p:spPr>
        <p:txBody>
          <a:bodyPr vert="horz" wrap="square" lIns="0" tIns="67734" rIns="0" bIns="0" rtlCol="0">
            <a:spAutoFit/>
          </a:bodyPr>
          <a:lstStyle/>
          <a:p>
            <a:pPr marL="13335">
              <a:lnSpc>
                <a:spcPct val="100000"/>
              </a:lnSpc>
              <a:spcBef>
                <a:spcPts val="130"/>
              </a:spcBef>
            </a:pPr>
            <a:r>
              <a:rPr lang="en-IN" spc="-165" dirty="0">
                <a:solidFill>
                  <a:schemeClr val="accent1">
                    <a:lumMod val="75000"/>
                  </a:schemeClr>
                </a:solidFill>
              </a:rPr>
              <a:t>                       </a:t>
            </a:r>
            <a:r>
              <a:rPr lang="en-IN" sz="3600" b="1" spc="-165" dirty="0">
                <a:solidFill>
                  <a:schemeClr val="accent4">
                    <a:lumMod val="75000"/>
                  </a:schemeClr>
                </a:solidFill>
                <a:latin typeface="Arial" panose="020B0604020202020204" pitchFamily="34" charset="0"/>
                <a:cs typeface="Arial" panose="020B0604020202020204" pitchFamily="34" charset="0"/>
              </a:rPr>
              <a:t>CONCLUSION</a:t>
            </a:r>
            <a:endParaRPr sz="3600" b="1" spc="-165" dirty="0">
              <a:solidFill>
                <a:schemeClr val="accent4">
                  <a:lumMod val="75000"/>
                </a:schemeClr>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4570152F-D1D4-8A6C-FA58-7AF4F6E15741}"/>
              </a:ext>
            </a:extLst>
          </p:cNvPr>
          <p:cNvSpPr txBox="1"/>
          <p:nvPr/>
        </p:nvSpPr>
        <p:spPr>
          <a:xfrm>
            <a:off x="469900" y="835290"/>
            <a:ext cx="6333394" cy="4196598"/>
          </a:xfrm>
          <a:prstGeom prst="rect">
            <a:avLst/>
          </a:prstGeom>
          <a:noFill/>
        </p:spPr>
        <p:txBody>
          <a:bodyPr wrap="square">
            <a:spAutoFit/>
          </a:bodyPr>
          <a:lstStyle/>
          <a:p>
            <a:pPr algn="ctr">
              <a:lnSpc>
                <a:spcPct val="107000"/>
              </a:lnSpc>
              <a:spcAft>
                <a:spcPts val="800"/>
              </a:spcAft>
            </a:pP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Bef>
                <a:spcPts val="1200"/>
              </a:spcBef>
              <a:spcAft>
                <a:spcPts val="800"/>
              </a:spcAft>
            </a:pPr>
            <a:r>
              <a:rPr lang="en-IN" sz="16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 </a:t>
            </a:r>
            <a:r>
              <a:rPr lang="en-IN" sz="1400" dirty="0">
                <a:effectLst/>
                <a:latin typeface="Calibri" panose="020F0502020204030204" pitchFamily="34" charset="0"/>
                <a:ea typeface="Calibri" panose="020F0502020204030204" pitchFamily="34" charset="0"/>
                <a:cs typeface="Times New Roman" panose="02020603050405020304" pitchFamily="18" charset="0"/>
              </a:rPr>
              <a:t>Key aspects of building successful regressor are:</a:t>
            </a:r>
          </a:p>
          <a:p>
            <a:pPr marL="800100" lvl="1" indent="-342900">
              <a:lnSpc>
                <a:spcPct val="107000"/>
              </a:lnSpc>
              <a:buFont typeface="Wingdings" panose="05000000000000000000" pitchFamily="2" charset="2"/>
              <a:buChar char=""/>
            </a:pPr>
            <a:r>
              <a:rPr lang="en-IN" sz="1400" dirty="0">
                <a:effectLst/>
                <a:latin typeface="Calibri" panose="020F0502020204030204" pitchFamily="34" charset="0"/>
                <a:ea typeface="Calibri" panose="020F0502020204030204" pitchFamily="34" charset="0"/>
                <a:cs typeface="Times New Roman" panose="02020603050405020304" pitchFamily="18" charset="0"/>
              </a:rPr>
              <a:t>Selecting correct data according to the purpose or problem statement.</a:t>
            </a:r>
          </a:p>
          <a:p>
            <a:pPr marL="800100" lvl="1" indent="-342900">
              <a:lnSpc>
                <a:spcPct val="107000"/>
              </a:lnSpc>
              <a:buFont typeface="Wingdings" panose="05000000000000000000" pitchFamily="2" charset="2"/>
              <a:buChar char=""/>
            </a:pPr>
            <a:r>
              <a:rPr lang="en-IN" sz="1400" dirty="0">
                <a:effectLst/>
                <a:latin typeface="Calibri" panose="020F0502020204030204" pitchFamily="34" charset="0"/>
                <a:ea typeface="Calibri" panose="020F0502020204030204" pitchFamily="34" charset="0"/>
                <a:cs typeface="Times New Roman" panose="02020603050405020304" pitchFamily="18" charset="0"/>
              </a:rPr>
              <a:t>Proper processing and understanding of the data</a:t>
            </a:r>
          </a:p>
          <a:p>
            <a:pPr marL="800100" lvl="1" indent="-342900">
              <a:lnSpc>
                <a:spcPct val="107000"/>
              </a:lnSpc>
              <a:buFont typeface="Wingdings" panose="05000000000000000000" pitchFamily="2" charset="2"/>
              <a:buChar char=""/>
            </a:pPr>
            <a:r>
              <a:rPr lang="en-IN" sz="1400" dirty="0">
                <a:effectLst/>
                <a:latin typeface="Calibri" panose="020F0502020204030204" pitchFamily="34" charset="0"/>
                <a:ea typeface="Calibri" panose="020F0502020204030204" pitchFamily="34" charset="0"/>
                <a:cs typeface="Times New Roman" panose="02020603050405020304" pitchFamily="18" charset="0"/>
              </a:rPr>
              <a:t>Selecting the model and optimizing the model.</a:t>
            </a:r>
            <a:r>
              <a:rPr lang="en-IN" sz="1400" b="1" dirty="0">
                <a:effectLst/>
                <a:latin typeface="Calibri" panose="020F0502020204030204" pitchFamily="34" charset="0"/>
                <a:ea typeface="Calibri" panose="020F0502020204030204" pitchFamily="34" charset="0"/>
                <a:cs typeface="Calibri" panose="020F0502020204030204" pitchFamily="34"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Bef>
                <a:spcPts val="1200"/>
              </a:spcBef>
              <a:spcAft>
                <a:spcPts val="80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In this project I have dealt with outliers and using z score I removed those outliers for better accuracy.</a:t>
            </a:r>
          </a:p>
          <a:p>
            <a:pPr marL="457200">
              <a:lnSpc>
                <a:spcPct val="107000"/>
              </a:lnSpc>
              <a:spcBef>
                <a:spcPts val="1200"/>
              </a:spcBef>
              <a:spcAft>
                <a:spcPts val="80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I have used label encoder for encoding object data type into int datatype as machine doesn’t understand object type data.</a:t>
            </a:r>
          </a:p>
          <a:p>
            <a:pPr marL="457200">
              <a:lnSpc>
                <a:spcPct val="107000"/>
              </a:lnSpc>
              <a:spcBef>
                <a:spcPts val="1200"/>
              </a:spcBef>
              <a:spcAft>
                <a:spcPts val="800"/>
              </a:spcAft>
            </a:pPr>
            <a:r>
              <a:rPr lang="en-IN" sz="1400" dirty="0">
                <a:latin typeface="Calibri" panose="020F0502020204030204" pitchFamily="34" charset="0"/>
                <a:cs typeface="Times New Roman" panose="02020603050405020304" pitchFamily="18" charset="0"/>
              </a:rPr>
              <a:t>I have used simple imputer for filling up missing values.</a:t>
            </a:r>
          </a:p>
          <a:p>
            <a:pPr marL="457200">
              <a:lnSpc>
                <a:spcPct val="107000"/>
              </a:lnSpc>
              <a:spcBef>
                <a:spcPts val="1200"/>
              </a:spcBef>
              <a:spcAft>
                <a:spcPts val="80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I have used three classification model and found Random Forest Regressor to be the best fit. It is giving </a:t>
            </a:r>
            <a:r>
              <a:rPr lang="en-IN" sz="1400" dirty="0">
                <a:latin typeface="Calibri" panose="020F0502020204030204" pitchFamily="34" charset="0"/>
                <a:ea typeface="Calibri" panose="020F0502020204030204" pitchFamily="34" charset="0"/>
                <a:cs typeface="Times New Roman" panose="02020603050405020304" pitchFamily="18" charset="0"/>
              </a:rPr>
              <a:t>decent accuracy.</a:t>
            </a:r>
            <a:r>
              <a:rPr lang="en-IN" sz="1400" dirty="0">
                <a:effectLst/>
                <a:latin typeface="Calibri" panose="020F0502020204030204" pitchFamily="34" charset="0"/>
                <a:ea typeface="Calibri" panose="020F0502020204030204" pitchFamily="34" charset="0"/>
                <a:cs typeface="Times New Roman" panose="02020603050405020304" pitchFamily="18" charset="0"/>
              </a:rPr>
              <a:t>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58319" y="3336566"/>
            <a:ext cx="3134995" cy="648335"/>
          </a:xfrm>
          <a:prstGeom prst="rect">
            <a:avLst/>
          </a:prstGeom>
        </p:spPr>
        <p:txBody>
          <a:bodyPr vert="horz" wrap="square" lIns="0" tIns="16510" rIns="0" bIns="0" rtlCol="0">
            <a:spAutoFit/>
          </a:bodyPr>
          <a:lstStyle/>
          <a:p>
            <a:pPr marL="12700">
              <a:lnSpc>
                <a:spcPct val="100000"/>
              </a:lnSpc>
              <a:spcBef>
                <a:spcPts val="130"/>
              </a:spcBef>
            </a:pPr>
            <a:r>
              <a:rPr sz="4050" b="0" i="1" spc="185" dirty="0">
                <a:solidFill>
                  <a:schemeClr val="accent1">
                    <a:lumMod val="50000"/>
                  </a:schemeClr>
                </a:solidFill>
                <a:latin typeface="Arial"/>
                <a:cs typeface="Arial"/>
              </a:rPr>
              <a:t>THANK</a:t>
            </a:r>
            <a:r>
              <a:rPr sz="4050" b="0" i="1" spc="-50" dirty="0">
                <a:solidFill>
                  <a:schemeClr val="accent1">
                    <a:lumMod val="50000"/>
                  </a:schemeClr>
                </a:solidFill>
                <a:latin typeface="Arial"/>
                <a:cs typeface="Arial"/>
              </a:rPr>
              <a:t> </a:t>
            </a:r>
            <a:r>
              <a:rPr sz="4050" b="0" i="1" spc="-25" dirty="0">
                <a:solidFill>
                  <a:schemeClr val="accent1">
                    <a:lumMod val="50000"/>
                  </a:schemeClr>
                </a:solidFill>
                <a:latin typeface="Arial"/>
                <a:cs typeface="Arial"/>
              </a:rPr>
              <a:t>YOU</a:t>
            </a:r>
            <a:endParaRPr sz="4050" dirty="0">
              <a:solidFill>
                <a:schemeClr val="accent1">
                  <a:lumMod val="50000"/>
                </a:schemeClr>
              </a:solidFill>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317500" y="484587"/>
            <a:ext cx="7041298" cy="670880"/>
          </a:xfrm>
          <a:prstGeom prst="rect">
            <a:avLst/>
          </a:prstGeom>
        </p:spPr>
        <p:txBody>
          <a:bodyPr vert="horz" wrap="square" lIns="0" tIns="99749" rIns="0" bIns="0" rtlCol="0">
            <a:spAutoFit/>
          </a:bodyPr>
          <a:lstStyle/>
          <a:p>
            <a:pPr marL="16510">
              <a:lnSpc>
                <a:spcPct val="100000"/>
              </a:lnSpc>
              <a:spcBef>
                <a:spcPts val="130"/>
              </a:spcBef>
            </a:pPr>
            <a:r>
              <a:rPr lang="en-IN" sz="3600" b="1" spc="-10" dirty="0">
                <a:solidFill>
                  <a:srgbClr val="035B75"/>
                </a:solidFill>
                <a:latin typeface="Arial" panose="020B0604020202020204" pitchFamily="34" charset="0"/>
                <a:cs typeface="Arial" panose="020B0604020202020204" pitchFamily="34" charset="0"/>
              </a:rPr>
              <a:t>                   </a:t>
            </a:r>
            <a:r>
              <a:rPr sz="3600" b="1" spc="-10" dirty="0">
                <a:solidFill>
                  <a:srgbClr val="035B75"/>
                </a:solidFill>
                <a:latin typeface="Arial" panose="020B0604020202020204" pitchFamily="34" charset="0"/>
                <a:cs typeface="Arial" panose="020B0604020202020204" pitchFamily="34" charset="0"/>
              </a:rPr>
              <a:t>OUTLINE</a:t>
            </a:r>
            <a:endParaRPr sz="3600" b="1" dirty="0">
              <a:latin typeface="Arial" panose="020B0604020202020204" pitchFamily="34" charset="0"/>
              <a:cs typeface="Arial" panose="020B0604020202020204" pitchFamily="34" charset="0"/>
            </a:endParaRPr>
          </a:p>
        </p:txBody>
      </p:sp>
      <p:sp>
        <p:nvSpPr>
          <p:cNvPr id="5" name="object 5"/>
          <p:cNvSpPr txBox="1"/>
          <p:nvPr/>
        </p:nvSpPr>
        <p:spPr>
          <a:xfrm>
            <a:off x="334394" y="1155467"/>
            <a:ext cx="4110944" cy="4185120"/>
          </a:xfrm>
          <a:prstGeom prst="rect">
            <a:avLst/>
          </a:prstGeom>
        </p:spPr>
        <p:txBody>
          <a:bodyPr vert="horz" wrap="square" lIns="0" tIns="14605" rIns="0" bIns="0" rtlCol="0">
            <a:spAutoFit/>
          </a:bodyPr>
          <a:lstStyle/>
          <a:p>
            <a:pPr marL="12066">
              <a:lnSpc>
                <a:spcPct val="100000"/>
              </a:lnSpc>
              <a:spcBef>
                <a:spcPts val="115"/>
              </a:spcBef>
              <a:buClr>
                <a:srgbClr val="0ACACF"/>
              </a:buClr>
              <a:tabLst>
                <a:tab pos="261620" algn="l"/>
                <a:tab pos="262255" algn="l"/>
              </a:tabLst>
            </a:pPr>
            <a:endParaRPr sz="1600" dirty="0">
              <a:latin typeface="Calibri" panose="020F0502020204030204" pitchFamily="34" charset="0"/>
              <a:cs typeface="Times New Roman" panose="02020603050405020304" pitchFamily="18" charset="0"/>
            </a:endParaRPr>
          </a:p>
          <a:p>
            <a:pPr marL="263525" indent="-251460">
              <a:lnSpc>
                <a:spcPct val="100000"/>
              </a:lnSpc>
              <a:spcBef>
                <a:spcPts val="75"/>
              </a:spcBef>
              <a:buClr>
                <a:srgbClr val="0ACACF"/>
              </a:buClr>
              <a:buChar char="•"/>
              <a:tabLst>
                <a:tab pos="263525" algn="l"/>
                <a:tab pos="264160" algn="l"/>
              </a:tabLst>
            </a:pPr>
            <a:r>
              <a:rPr sz="1600" dirty="0">
                <a:latin typeface="Calibri" panose="020F0502020204030204" pitchFamily="34" charset="0"/>
                <a:cs typeface="Times New Roman" panose="02020603050405020304" pitchFamily="18" charset="0"/>
              </a:rPr>
              <a:t>Problem </a:t>
            </a:r>
            <a:r>
              <a:rPr lang="en-IN" sz="1600" dirty="0">
                <a:latin typeface="Calibri" panose="020F0502020204030204" pitchFamily="34" charset="0"/>
                <a:cs typeface="Times New Roman" panose="02020603050405020304" pitchFamily="18" charset="0"/>
              </a:rPr>
              <a:t>statement</a:t>
            </a:r>
            <a:endParaRPr sz="1600" dirty="0">
              <a:latin typeface="Calibri" panose="020F0502020204030204" pitchFamily="34" charset="0"/>
              <a:cs typeface="Times New Roman" panose="02020603050405020304" pitchFamily="18" charset="0"/>
            </a:endParaRPr>
          </a:p>
          <a:p>
            <a:pPr marL="263525" indent="-251460">
              <a:lnSpc>
                <a:spcPct val="100000"/>
              </a:lnSpc>
              <a:spcBef>
                <a:spcPts val="80"/>
              </a:spcBef>
              <a:buClr>
                <a:srgbClr val="0ACACF"/>
              </a:buClr>
              <a:buChar char="•"/>
              <a:tabLst>
                <a:tab pos="263525" algn="l"/>
                <a:tab pos="264160" algn="l"/>
              </a:tabLst>
            </a:pPr>
            <a:r>
              <a:rPr sz="1600" dirty="0">
                <a:latin typeface="Calibri" panose="020F0502020204030204" pitchFamily="34" charset="0"/>
                <a:cs typeface="Times New Roman" panose="02020603050405020304" pitchFamily="18" charset="0"/>
              </a:rPr>
              <a:t>Project Specification</a:t>
            </a:r>
          </a:p>
          <a:p>
            <a:pPr marL="263525" indent="-251460">
              <a:lnSpc>
                <a:spcPct val="100000"/>
              </a:lnSpc>
              <a:spcBef>
                <a:spcPts val="175"/>
              </a:spcBef>
              <a:buClr>
                <a:srgbClr val="0ACACF"/>
              </a:buClr>
              <a:buChar char="•"/>
              <a:tabLst>
                <a:tab pos="263525" algn="l"/>
                <a:tab pos="264160" algn="l"/>
              </a:tabLst>
            </a:pPr>
            <a:r>
              <a:rPr sz="1600" dirty="0">
                <a:latin typeface="Calibri" panose="020F0502020204030204" pitchFamily="34" charset="0"/>
                <a:cs typeface="Times New Roman" panose="02020603050405020304" pitchFamily="18" charset="0"/>
              </a:rPr>
              <a:t>Dataset</a:t>
            </a:r>
          </a:p>
          <a:p>
            <a:pPr marL="263525" indent="-251460">
              <a:lnSpc>
                <a:spcPct val="100000"/>
              </a:lnSpc>
              <a:spcBef>
                <a:spcPts val="80"/>
              </a:spcBef>
              <a:buClr>
                <a:srgbClr val="0ACACF"/>
              </a:buClr>
              <a:buChar char="•"/>
              <a:tabLst>
                <a:tab pos="263525" algn="l"/>
                <a:tab pos="264160" algn="l"/>
              </a:tabLst>
            </a:pPr>
            <a:r>
              <a:rPr sz="1600" dirty="0">
                <a:latin typeface="Calibri" panose="020F0502020204030204" pitchFamily="34" charset="0"/>
                <a:cs typeface="Times New Roman" panose="02020603050405020304" pitchFamily="18" charset="0"/>
              </a:rPr>
              <a:t>Pipeline</a:t>
            </a:r>
          </a:p>
          <a:p>
            <a:pPr marL="263525" indent="-251460">
              <a:lnSpc>
                <a:spcPct val="100000"/>
              </a:lnSpc>
              <a:spcBef>
                <a:spcPts val="75"/>
              </a:spcBef>
              <a:buClr>
                <a:srgbClr val="0ACACF"/>
              </a:buClr>
              <a:buChar char="•"/>
              <a:tabLst>
                <a:tab pos="263525" algn="l"/>
                <a:tab pos="264160" algn="l"/>
              </a:tabLst>
            </a:pPr>
            <a:r>
              <a:rPr sz="1600" dirty="0">
                <a:latin typeface="Calibri" panose="020F0502020204030204" pitchFamily="34" charset="0"/>
                <a:cs typeface="Times New Roman" panose="02020603050405020304" pitchFamily="18" charset="0"/>
              </a:rPr>
              <a:t>Data Cleaning</a:t>
            </a:r>
          </a:p>
          <a:p>
            <a:pPr marL="263525" indent="-251460">
              <a:lnSpc>
                <a:spcPct val="100000"/>
              </a:lnSpc>
              <a:spcBef>
                <a:spcPts val="80"/>
              </a:spcBef>
              <a:buClr>
                <a:srgbClr val="0ACACF"/>
              </a:buClr>
              <a:buChar char="•"/>
              <a:tabLst>
                <a:tab pos="263525" algn="l"/>
                <a:tab pos="264160" algn="l"/>
              </a:tabLst>
            </a:pPr>
            <a:r>
              <a:rPr sz="1600" dirty="0">
                <a:latin typeface="Calibri" panose="020F0502020204030204" pitchFamily="34" charset="0"/>
                <a:cs typeface="Times New Roman" panose="02020603050405020304" pitchFamily="18" charset="0"/>
              </a:rPr>
              <a:t>Feature Engineering</a:t>
            </a:r>
          </a:p>
          <a:p>
            <a:pPr marL="259715" indent="-247650">
              <a:lnSpc>
                <a:spcPct val="100000"/>
              </a:lnSpc>
              <a:spcBef>
                <a:spcPts val="175"/>
              </a:spcBef>
              <a:buClr>
                <a:srgbClr val="0ACACF"/>
              </a:buClr>
              <a:buChar char="•"/>
              <a:tabLst>
                <a:tab pos="259715" algn="l"/>
                <a:tab pos="260350" algn="l"/>
              </a:tabLst>
            </a:pPr>
            <a:r>
              <a:rPr sz="1600" dirty="0">
                <a:latin typeface="Calibri" panose="020F0502020204030204" pitchFamily="34" charset="0"/>
                <a:cs typeface="Times New Roman" panose="02020603050405020304" pitchFamily="18" charset="0"/>
              </a:rPr>
              <a:t>Outlier Detection</a:t>
            </a:r>
          </a:p>
          <a:p>
            <a:pPr marL="259715" indent="-247650">
              <a:lnSpc>
                <a:spcPct val="100000"/>
              </a:lnSpc>
              <a:spcBef>
                <a:spcPts val="80"/>
              </a:spcBef>
              <a:buClr>
                <a:srgbClr val="0ACACF"/>
              </a:buClr>
              <a:buChar char="•"/>
              <a:tabLst>
                <a:tab pos="259715" algn="l"/>
                <a:tab pos="260350" algn="l"/>
              </a:tabLst>
            </a:pPr>
            <a:r>
              <a:rPr sz="1600" dirty="0">
                <a:latin typeface="Calibri" panose="020F0502020204030204" pitchFamily="34" charset="0"/>
                <a:cs typeface="Times New Roman" panose="02020603050405020304" pitchFamily="18" charset="0"/>
              </a:rPr>
              <a:t>Outlier Re</a:t>
            </a:r>
            <a:r>
              <a:rPr lang="en-IN" sz="1600" dirty="0">
                <a:latin typeface="Calibri" panose="020F0502020204030204" pitchFamily="34" charset="0"/>
                <a:cs typeface="Times New Roman" panose="02020603050405020304" pitchFamily="18" charset="0"/>
              </a:rPr>
              <a:t>m</a:t>
            </a:r>
            <a:r>
              <a:rPr sz="1600" dirty="0">
                <a:latin typeface="Calibri" panose="020F0502020204030204" pitchFamily="34" charset="0"/>
                <a:cs typeface="Times New Roman" panose="02020603050405020304" pitchFamily="18" charset="0"/>
              </a:rPr>
              <a:t>oval</a:t>
            </a:r>
          </a:p>
          <a:p>
            <a:pPr marL="259715" indent="-247650">
              <a:lnSpc>
                <a:spcPct val="100000"/>
              </a:lnSpc>
              <a:spcBef>
                <a:spcPts val="80"/>
              </a:spcBef>
              <a:buClr>
                <a:srgbClr val="0ACACF"/>
              </a:buClr>
              <a:buChar char="•"/>
              <a:tabLst>
                <a:tab pos="259715" algn="l"/>
                <a:tab pos="260350" algn="l"/>
              </a:tabLst>
            </a:pPr>
            <a:r>
              <a:rPr sz="1600" dirty="0">
                <a:latin typeface="Calibri" panose="020F0502020204030204" pitchFamily="34" charset="0"/>
                <a:cs typeface="Times New Roman" panose="02020603050405020304" pitchFamily="18" charset="0"/>
              </a:rPr>
              <a:t>Encoding</a:t>
            </a:r>
            <a:endParaRPr lang="en-IN" sz="1600" dirty="0">
              <a:latin typeface="Calibri" panose="020F0502020204030204" pitchFamily="34" charset="0"/>
              <a:cs typeface="Times New Roman" panose="02020603050405020304" pitchFamily="18" charset="0"/>
            </a:endParaRPr>
          </a:p>
          <a:p>
            <a:pPr marL="259715" indent="-247650">
              <a:lnSpc>
                <a:spcPct val="100000"/>
              </a:lnSpc>
              <a:spcBef>
                <a:spcPts val="80"/>
              </a:spcBef>
              <a:buClr>
                <a:srgbClr val="0ACACF"/>
              </a:buClr>
              <a:buChar char="•"/>
              <a:tabLst>
                <a:tab pos="259715" algn="l"/>
                <a:tab pos="260350" algn="l"/>
              </a:tabLst>
            </a:pPr>
            <a:r>
              <a:rPr lang="en-IN" sz="1600" dirty="0">
                <a:latin typeface="Calibri" panose="020F0502020204030204" pitchFamily="34" charset="0"/>
                <a:cs typeface="Times New Roman" panose="02020603050405020304" pitchFamily="18" charset="0"/>
              </a:rPr>
              <a:t>Feature scaling</a:t>
            </a:r>
            <a:endParaRPr sz="1600" dirty="0">
              <a:latin typeface="Calibri" panose="020F0502020204030204" pitchFamily="34" charset="0"/>
              <a:cs typeface="Times New Roman" panose="02020603050405020304" pitchFamily="18" charset="0"/>
            </a:endParaRPr>
          </a:p>
          <a:p>
            <a:pPr marL="264160" indent="-252095">
              <a:lnSpc>
                <a:spcPct val="100000"/>
              </a:lnSpc>
              <a:spcBef>
                <a:spcPts val="75"/>
              </a:spcBef>
              <a:buClr>
                <a:srgbClr val="0ACACF"/>
              </a:buClr>
              <a:buChar char="•"/>
              <a:tabLst>
                <a:tab pos="263525" algn="l"/>
                <a:tab pos="264795" algn="l"/>
              </a:tabLst>
            </a:pPr>
            <a:r>
              <a:rPr sz="1600" dirty="0">
                <a:latin typeface="Calibri" panose="020F0502020204030204" pitchFamily="34" charset="0"/>
                <a:cs typeface="Times New Roman" panose="02020603050405020304" pitchFamily="18" charset="0"/>
              </a:rPr>
              <a:t>Model Creation</a:t>
            </a:r>
          </a:p>
          <a:p>
            <a:pPr marL="259715" indent="-247650">
              <a:lnSpc>
                <a:spcPct val="100000"/>
              </a:lnSpc>
              <a:spcBef>
                <a:spcPts val="75"/>
              </a:spcBef>
              <a:buClr>
                <a:srgbClr val="0ACACF"/>
              </a:buClr>
              <a:buChar char="•"/>
              <a:tabLst>
                <a:tab pos="259715" algn="l"/>
                <a:tab pos="260350" algn="l"/>
              </a:tabLst>
            </a:pPr>
            <a:r>
              <a:rPr sz="1600" dirty="0">
                <a:latin typeface="Calibri" panose="020F0502020204030204" pitchFamily="34" charset="0"/>
                <a:cs typeface="Times New Roman" panose="02020603050405020304" pitchFamily="18" charset="0"/>
              </a:rPr>
              <a:t>cross validation</a:t>
            </a:r>
            <a:endParaRPr lang="en-IN" sz="1600" dirty="0">
              <a:latin typeface="Calibri" panose="020F0502020204030204" pitchFamily="34" charset="0"/>
              <a:cs typeface="Times New Roman" panose="02020603050405020304" pitchFamily="18" charset="0"/>
            </a:endParaRPr>
          </a:p>
          <a:p>
            <a:pPr marL="259715" indent="-247650">
              <a:spcBef>
                <a:spcPts val="75"/>
              </a:spcBef>
              <a:buClr>
                <a:srgbClr val="0ACACF"/>
              </a:buClr>
              <a:buFontTx/>
              <a:buChar char="•"/>
              <a:tabLst>
                <a:tab pos="259715" algn="l"/>
                <a:tab pos="260350" algn="l"/>
              </a:tabLst>
            </a:pPr>
            <a:r>
              <a:rPr lang="en-IN" sz="1600" dirty="0">
                <a:latin typeface="Calibri" panose="020F0502020204030204" pitchFamily="34" charset="0"/>
                <a:cs typeface="Times New Roman" panose="02020603050405020304" pitchFamily="18" charset="0"/>
              </a:rPr>
              <a:t>Grid Search cross validation</a:t>
            </a:r>
          </a:p>
          <a:p>
            <a:pPr marL="259715" indent="-247650">
              <a:spcBef>
                <a:spcPts val="75"/>
              </a:spcBef>
              <a:buClr>
                <a:srgbClr val="0ACACF"/>
              </a:buClr>
              <a:buFontTx/>
              <a:buChar char="•"/>
              <a:tabLst>
                <a:tab pos="259715" algn="l"/>
                <a:tab pos="260350" algn="l"/>
              </a:tabLst>
            </a:pPr>
            <a:r>
              <a:rPr lang="en-IN" sz="1600" dirty="0">
                <a:latin typeface="Calibri" panose="020F0502020204030204" pitchFamily="34" charset="0"/>
                <a:cs typeface="Times New Roman" panose="02020603050405020304" pitchFamily="18" charset="0"/>
              </a:rPr>
              <a:t>Key metrics</a:t>
            </a:r>
            <a:endParaRPr sz="1600" dirty="0">
              <a:latin typeface="Calibri" panose="020F0502020204030204" pitchFamily="34" charset="0"/>
              <a:cs typeface="Times New Roman" panose="02020603050405020304" pitchFamily="18" charset="0"/>
            </a:endParaRPr>
          </a:p>
          <a:p>
            <a:pPr marL="263525" indent="-251460">
              <a:lnSpc>
                <a:spcPct val="100000"/>
              </a:lnSpc>
              <a:spcBef>
                <a:spcPts val="180"/>
              </a:spcBef>
              <a:buClr>
                <a:srgbClr val="0ACACF"/>
              </a:buClr>
              <a:buChar char="•"/>
              <a:tabLst>
                <a:tab pos="263525" algn="l"/>
                <a:tab pos="264160" algn="l"/>
              </a:tabLst>
            </a:pPr>
            <a:r>
              <a:rPr lang="en-IN" sz="1600" dirty="0">
                <a:latin typeface="Calibri" panose="020F0502020204030204" pitchFamily="34" charset="0"/>
                <a:cs typeface="Times New Roman" panose="02020603050405020304" pitchFamily="18" charset="0"/>
              </a:rPr>
              <a:t>Conclusion</a:t>
            </a:r>
            <a:endParaRPr sz="1600" dirty="0">
              <a:latin typeface="Calibri" panose="020F0502020204030204"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622300" y="296825"/>
            <a:ext cx="6459798" cy="522835"/>
          </a:xfrm>
          <a:prstGeom prst="rect">
            <a:avLst/>
          </a:prstGeom>
        </p:spPr>
        <p:txBody>
          <a:bodyPr vert="horz" wrap="square" lIns="0" tIns="17145" rIns="0" bIns="0" rtlCol="0">
            <a:spAutoFit/>
          </a:bodyPr>
          <a:lstStyle/>
          <a:p>
            <a:pPr marL="17780">
              <a:spcBef>
                <a:spcPts val="130"/>
              </a:spcBef>
            </a:pPr>
            <a:r>
              <a:rPr lang="en-IN" sz="3650" spc="55" dirty="0">
                <a:solidFill>
                  <a:srgbClr val="055970"/>
                </a:solidFill>
                <a:latin typeface="Arial" panose="020B0604020202020204" pitchFamily="34" charset="0"/>
                <a:cs typeface="Arial" panose="020B0604020202020204" pitchFamily="34" charset="0"/>
              </a:rPr>
              <a:t>   </a:t>
            </a:r>
            <a:r>
              <a:rPr sz="3650" spc="55" dirty="0">
                <a:solidFill>
                  <a:srgbClr val="055970"/>
                </a:solidFill>
                <a:latin typeface="Arial" panose="020B0604020202020204" pitchFamily="34" charset="0"/>
                <a:cs typeface="Arial" panose="020B0604020202020204" pitchFamily="34" charset="0"/>
              </a:rPr>
              <a:t>PROBLEM</a:t>
            </a:r>
            <a:r>
              <a:rPr sz="3650" spc="55" dirty="0">
                <a:solidFill>
                  <a:srgbClr val="055970"/>
                </a:solidFill>
                <a:latin typeface="+mj-lt"/>
                <a:cs typeface="+mj-cs"/>
              </a:rPr>
              <a:t> </a:t>
            </a:r>
            <a:r>
              <a:rPr sz="3600" spc="55" dirty="0">
                <a:solidFill>
                  <a:srgbClr val="055970"/>
                </a:solidFill>
                <a:latin typeface="Arial" panose="020B0604020202020204" pitchFamily="34" charset="0"/>
                <a:cs typeface="Arial" panose="020B0604020202020204" pitchFamily="34" charset="0"/>
              </a:rPr>
              <a:t>STATEMENT</a:t>
            </a:r>
          </a:p>
        </p:txBody>
      </p:sp>
      <p:sp>
        <p:nvSpPr>
          <p:cNvPr id="5" name="object 5"/>
          <p:cNvSpPr txBox="1">
            <a:spLocks noGrp="1"/>
          </p:cNvSpPr>
          <p:nvPr>
            <p:ph sz="half" idx="2"/>
          </p:nvPr>
        </p:nvSpPr>
        <p:spPr>
          <a:xfrm>
            <a:off x="285115" y="1259990"/>
            <a:ext cx="7532370" cy="3550619"/>
          </a:xfrm>
          <a:prstGeom prst="rect">
            <a:avLst/>
          </a:prstGeom>
        </p:spPr>
        <p:txBody>
          <a:bodyPr vert="horz" wrap="square" lIns="0" tIns="6985" rIns="0" bIns="0" rtlCol="0">
            <a:normAutofit/>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With the covid 19 impact in the market, we have seen lot of changes in the car market. Now some cars are in demand hence making them costly and some are not in demand hence cheaper. One of our clients works with small traders, who sell used cars. With the change in market due to covid 19 impact, our client is facing problems with their previous car price valuation machine learning models. So, they are looking for new machine learning models from new data. We have to make car price valuation model.</a:t>
            </a:r>
          </a:p>
          <a:p>
            <a:pPr marL="0" indent="0">
              <a:lnSpc>
                <a:spcPct val="107000"/>
              </a:lnSpc>
              <a:spcAft>
                <a:spcPts val="800"/>
              </a:spcAft>
              <a:buNone/>
            </a:pPr>
            <a:r>
              <a:rPr lang="en-US" sz="1600" dirty="0">
                <a:latin typeface="Calibri" panose="020F0502020204030204" pitchFamily="34" charset="0"/>
                <a:cs typeface="Times New Roman" panose="02020603050405020304" pitchFamily="18" charset="0"/>
              </a:rPr>
              <a:t>                         • Which variables are important to predict the price of variable? </a:t>
            </a:r>
          </a:p>
          <a:p>
            <a:pPr marL="0" indent="0">
              <a:lnSpc>
                <a:spcPct val="107000"/>
              </a:lnSpc>
              <a:spcAft>
                <a:spcPts val="800"/>
              </a:spcAft>
              <a:buNone/>
            </a:pPr>
            <a:r>
              <a:rPr lang="en-US" sz="1600" dirty="0">
                <a:latin typeface="Calibri" panose="020F0502020204030204" pitchFamily="34" charset="0"/>
                <a:cs typeface="Times New Roman" panose="02020603050405020304" pitchFamily="18" charset="0"/>
              </a:rPr>
              <a:t>                         • How do these variables describe the price of car.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71AB3-472E-68F8-7E9B-585E38FCF17D}"/>
              </a:ext>
            </a:extLst>
          </p:cNvPr>
          <p:cNvSpPr>
            <a:spLocks noGrp="1"/>
          </p:cNvSpPr>
          <p:nvPr>
            <p:ph type="title"/>
          </p:nvPr>
        </p:nvSpPr>
        <p:spPr>
          <a:solidFill>
            <a:schemeClr val="bg1"/>
          </a:solidFill>
        </p:spPr>
        <p:txBody>
          <a:bodyPr/>
          <a:lstStyle/>
          <a:p>
            <a:r>
              <a:rPr lang="en-IN" sz="3650" spc="55" dirty="0">
                <a:solidFill>
                  <a:srgbClr val="055970"/>
                </a:solidFill>
                <a:latin typeface="+mj-lt"/>
                <a:cs typeface="+mj-cs"/>
              </a:rPr>
              <a:t>      </a:t>
            </a:r>
            <a:r>
              <a:rPr lang="en-IN" sz="3600" spc="55" dirty="0">
                <a:solidFill>
                  <a:srgbClr val="055970"/>
                </a:solidFill>
                <a:latin typeface="Arial" panose="020B0604020202020204" pitchFamily="34" charset="0"/>
                <a:cs typeface="Arial" panose="020B0604020202020204" pitchFamily="34" charset="0"/>
              </a:rPr>
              <a:t>PROJECT</a:t>
            </a:r>
            <a:r>
              <a:rPr lang="en-IN" sz="3650" spc="55" dirty="0">
                <a:solidFill>
                  <a:srgbClr val="055970"/>
                </a:solidFill>
                <a:latin typeface="+mj-lt"/>
                <a:cs typeface="+mj-cs"/>
              </a:rPr>
              <a:t> </a:t>
            </a:r>
            <a:r>
              <a:rPr lang="en-IN" sz="3650" spc="55" dirty="0">
                <a:solidFill>
                  <a:srgbClr val="055970"/>
                </a:solidFill>
                <a:latin typeface="Arial" panose="020B0604020202020204" pitchFamily="34" charset="0"/>
                <a:cs typeface="Arial" panose="020B0604020202020204" pitchFamily="34" charset="0"/>
              </a:rPr>
              <a:t>SPECIFICATION</a:t>
            </a:r>
          </a:p>
        </p:txBody>
      </p:sp>
      <p:sp>
        <p:nvSpPr>
          <p:cNvPr id="3" name="Content Placeholder 2">
            <a:extLst>
              <a:ext uri="{FF2B5EF4-FFF2-40B4-BE49-F238E27FC236}">
                <a16:creationId xmlns:a16="http://schemas.microsoft.com/office/drawing/2014/main" id="{6D7B304E-D83C-1DCE-9444-A5FF778E9BA7}"/>
              </a:ext>
            </a:extLst>
          </p:cNvPr>
          <p:cNvSpPr>
            <a:spLocks noGrp="1"/>
          </p:cNvSpPr>
          <p:nvPr>
            <p:ph sz="half" idx="2"/>
          </p:nvPr>
        </p:nvSpPr>
        <p:spPr>
          <a:xfrm>
            <a:off x="892256" y="1908803"/>
            <a:ext cx="6827192" cy="3198504"/>
          </a:xfrm>
          <a:solidFill>
            <a:schemeClr val="bg1"/>
          </a:solidFill>
          <a:ln>
            <a:solidFill>
              <a:schemeClr val="bg1"/>
            </a:solidFill>
          </a:ln>
        </p:spPr>
        <p:txBody>
          <a:bodyPr/>
          <a:lstStyle/>
          <a:p>
            <a:pPr marL="260985" marR="5080" indent="-248920">
              <a:lnSpc>
                <a:spcPct val="103299"/>
              </a:lnSpc>
              <a:spcBef>
                <a:spcPts val="30"/>
              </a:spcBef>
              <a:buClr>
                <a:srgbClr val="16C8CD"/>
              </a:buClr>
              <a:buChar char="•"/>
              <a:tabLst>
                <a:tab pos="249554" algn="l"/>
                <a:tab pos="250190" algn="l"/>
                <a:tab pos="798830" algn="l"/>
              </a:tabLst>
            </a:pPr>
            <a:r>
              <a:rPr lang="en-US" sz="1600" dirty="0">
                <a:latin typeface="Calibri" panose="020F0502020204030204" pitchFamily="34" charset="0"/>
                <a:cs typeface="Times New Roman" panose="02020603050405020304" pitchFamily="18" charset="0"/>
              </a:rPr>
              <a:t>Required to build a model the price of car with the available independent variables. This model will then be used by the management to understand how exactly the prices vary with the variables. They can accordingly manipulate the strategy of the firm and concentrate on areas that will yield high returns. Further, the model will be a good way for the management to understand the pricing dynamics of a new market.</a:t>
            </a:r>
          </a:p>
          <a:p>
            <a:pPr marL="260985" marR="5080" indent="-248920">
              <a:lnSpc>
                <a:spcPct val="103299"/>
              </a:lnSpc>
              <a:spcBef>
                <a:spcPts val="30"/>
              </a:spcBef>
              <a:buClr>
                <a:srgbClr val="16C8CD"/>
              </a:buClr>
              <a:buChar char="•"/>
              <a:tabLst>
                <a:tab pos="249554" algn="l"/>
                <a:tab pos="250190" algn="l"/>
                <a:tab pos="798830" algn="l"/>
              </a:tabLst>
            </a:pPr>
            <a:r>
              <a:rPr lang="en-US" sz="1600" dirty="0">
                <a:latin typeface="Calibri" panose="020F0502020204030204" pitchFamily="34" charset="0"/>
                <a:cs typeface="Times New Roman" panose="02020603050405020304" pitchFamily="18" charset="0"/>
              </a:rPr>
              <a:t>We are using Machine Learning Algorithm to create a predictive model.</a:t>
            </a:r>
          </a:p>
          <a:p>
            <a:pPr marL="260985" marR="161925" indent="-236220">
              <a:lnSpc>
                <a:spcPct val="104600"/>
              </a:lnSpc>
              <a:spcBef>
                <a:spcPts val="505"/>
              </a:spcBef>
              <a:buClr>
                <a:srgbClr val="16C8CD"/>
              </a:buClr>
              <a:buChar char="•"/>
              <a:tabLst>
                <a:tab pos="266700" algn="l"/>
                <a:tab pos="267335" algn="l"/>
              </a:tabLst>
            </a:pPr>
            <a:r>
              <a:rPr lang="en-US" sz="1600" dirty="0">
                <a:latin typeface="Calibri" panose="020F0502020204030204" pitchFamily="34" charset="0"/>
                <a:cs typeface="Times New Roman" panose="02020603050405020304" pitchFamily="18" charset="0"/>
              </a:rPr>
              <a:t>Regression algorithm is used to train and test the model in our project.</a:t>
            </a:r>
          </a:p>
          <a:p>
            <a:pPr marL="260985" marR="161925" indent="-236220">
              <a:lnSpc>
                <a:spcPct val="104600"/>
              </a:lnSpc>
              <a:spcBef>
                <a:spcPts val="505"/>
              </a:spcBef>
              <a:buClr>
                <a:srgbClr val="16C8CD"/>
              </a:buClr>
              <a:buChar char="•"/>
              <a:tabLst>
                <a:tab pos="266700" algn="l"/>
                <a:tab pos="267335" algn="l"/>
              </a:tabLst>
            </a:pPr>
            <a:endParaRPr lang="en-US" sz="2400" dirty="0">
              <a:latin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001405412"/>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622300" y="452659"/>
            <a:ext cx="6024434" cy="622393"/>
          </a:xfrm>
          <a:prstGeom prst="rect">
            <a:avLst/>
          </a:prstGeom>
        </p:spPr>
        <p:txBody>
          <a:bodyPr vert="horz" wrap="square" lIns="0" tIns="67734" rIns="0" bIns="0" rtlCol="0">
            <a:spAutoFit/>
          </a:bodyPr>
          <a:lstStyle/>
          <a:p>
            <a:pPr marL="13335">
              <a:lnSpc>
                <a:spcPct val="100000"/>
              </a:lnSpc>
              <a:spcBef>
                <a:spcPts val="130"/>
              </a:spcBef>
            </a:pPr>
            <a:r>
              <a:rPr lang="en-IN" sz="3600" b="1" spc="-355" dirty="0">
                <a:solidFill>
                  <a:srgbClr val="075970"/>
                </a:solidFill>
              </a:rPr>
              <a:t>                                  </a:t>
            </a:r>
            <a:r>
              <a:rPr lang="en-IN" sz="3600" b="1" spc="-355" dirty="0">
                <a:solidFill>
                  <a:srgbClr val="075970"/>
                </a:solidFill>
                <a:latin typeface="Arial" panose="020B0604020202020204" pitchFamily="34" charset="0"/>
                <a:cs typeface="Arial" panose="020B0604020202020204" pitchFamily="34" charset="0"/>
              </a:rPr>
              <a:t>DATASET</a:t>
            </a:r>
            <a:endParaRPr sz="3600" b="1" spc="-355" dirty="0">
              <a:solidFill>
                <a:srgbClr val="075970"/>
              </a:solidFill>
            </a:endParaRPr>
          </a:p>
        </p:txBody>
      </p:sp>
      <p:sp>
        <p:nvSpPr>
          <p:cNvPr id="8" name="object 8"/>
          <p:cNvSpPr txBox="1"/>
          <p:nvPr/>
        </p:nvSpPr>
        <p:spPr>
          <a:xfrm>
            <a:off x="622300" y="1435100"/>
            <a:ext cx="6974840" cy="918136"/>
          </a:xfrm>
          <a:prstGeom prst="rect">
            <a:avLst/>
          </a:prstGeom>
        </p:spPr>
        <p:txBody>
          <a:bodyPr vert="horz" wrap="square" lIns="0" tIns="91440" rIns="0" bIns="0" rtlCol="0">
            <a:spAutoFit/>
          </a:bodyPr>
          <a:lstStyle/>
          <a:p>
            <a:pPr marL="241300">
              <a:lnSpc>
                <a:spcPct val="100000"/>
              </a:lnSpc>
              <a:spcBef>
                <a:spcPts val="720"/>
              </a:spcBef>
              <a:tabLst>
                <a:tab pos="1500505" algn="l"/>
              </a:tabLst>
            </a:pPr>
            <a:r>
              <a:rPr sz="1600" dirty="0">
                <a:latin typeface="Calibri" panose="020F0502020204030204" pitchFamily="34" charset="0"/>
                <a:cs typeface="Times New Roman" panose="02020603050405020304" pitchFamily="18" charset="0"/>
              </a:rPr>
              <a:t>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 am using CSV (comma-separated values) format file which we have scraped with selenium. which is having 2211rows × 10 columns.</a:t>
            </a:r>
          </a:p>
        </p:txBody>
      </p:sp>
      <p:pic>
        <p:nvPicPr>
          <p:cNvPr id="3" name="Picture 2">
            <a:extLst>
              <a:ext uri="{FF2B5EF4-FFF2-40B4-BE49-F238E27FC236}">
                <a16:creationId xmlns:a16="http://schemas.microsoft.com/office/drawing/2014/main" id="{EE03B663-8D24-4B96-3E15-B7CED68D4CCB}"/>
              </a:ext>
            </a:extLst>
          </p:cNvPr>
          <p:cNvPicPr>
            <a:picLocks noChangeAspect="1"/>
          </p:cNvPicPr>
          <p:nvPr/>
        </p:nvPicPr>
        <p:blipFill>
          <a:blip r:embed="rId2"/>
          <a:stretch>
            <a:fillRect/>
          </a:stretch>
        </p:blipFill>
        <p:spPr>
          <a:xfrm>
            <a:off x="622300" y="2882900"/>
            <a:ext cx="6713802" cy="28416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559E0-8762-C507-AA23-E0B8B1014A7C}"/>
              </a:ext>
            </a:extLst>
          </p:cNvPr>
          <p:cNvSpPr>
            <a:spLocks noGrp="1"/>
          </p:cNvSpPr>
          <p:nvPr>
            <p:ph type="title"/>
          </p:nvPr>
        </p:nvSpPr>
        <p:spPr/>
        <p:txBody>
          <a:bodyPr/>
          <a:lstStyle/>
          <a:p>
            <a:r>
              <a:rPr lang="en-IN" b="1" dirty="0">
                <a:solidFill>
                  <a:schemeClr val="accent4">
                    <a:lumMod val="75000"/>
                  </a:schemeClr>
                </a:solidFill>
              </a:rPr>
              <a:t>                    </a:t>
            </a:r>
            <a:r>
              <a:rPr lang="en-IN" sz="3600" b="1" dirty="0">
                <a:solidFill>
                  <a:schemeClr val="accent4">
                    <a:lumMod val="75000"/>
                  </a:schemeClr>
                </a:solidFill>
                <a:latin typeface="Arial" panose="020B0604020202020204" pitchFamily="34" charset="0"/>
                <a:cs typeface="Arial" panose="020B0604020202020204" pitchFamily="34" charset="0"/>
              </a:rPr>
              <a:t>PIPELINE</a:t>
            </a:r>
          </a:p>
        </p:txBody>
      </p:sp>
      <p:pic>
        <p:nvPicPr>
          <p:cNvPr id="5" name="Content Placeholder 4">
            <a:extLst>
              <a:ext uri="{FF2B5EF4-FFF2-40B4-BE49-F238E27FC236}">
                <a16:creationId xmlns:a16="http://schemas.microsoft.com/office/drawing/2014/main" id="{D30D3865-1B68-A5EE-8DD6-0E0E0B44EA58}"/>
              </a:ext>
            </a:extLst>
          </p:cNvPr>
          <p:cNvPicPr>
            <a:picLocks noGrp="1" noChangeAspect="1"/>
          </p:cNvPicPr>
          <p:nvPr>
            <p:ph idx="1"/>
          </p:nvPr>
        </p:nvPicPr>
        <p:blipFill>
          <a:blip r:embed="rId2"/>
          <a:stretch>
            <a:fillRect/>
          </a:stretch>
        </p:blipFill>
        <p:spPr>
          <a:xfrm>
            <a:off x="2830743" y="1616075"/>
            <a:ext cx="2441115" cy="3851275"/>
          </a:xfrm>
        </p:spPr>
      </p:pic>
    </p:spTree>
    <p:extLst>
      <p:ext uri="{BB962C8B-B14F-4D97-AF65-F5344CB8AC3E}">
        <p14:creationId xmlns:p14="http://schemas.microsoft.com/office/powerpoint/2010/main" val="3979327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765300" y="368300"/>
            <a:ext cx="6827191" cy="622393"/>
          </a:xfrm>
          <a:prstGeom prst="rect">
            <a:avLst/>
          </a:prstGeom>
        </p:spPr>
        <p:txBody>
          <a:bodyPr vert="horz" wrap="square" lIns="0" tIns="67734" rIns="0" bIns="0" rtlCol="0">
            <a:spAutoFit/>
          </a:bodyPr>
          <a:lstStyle/>
          <a:p>
            <a:pPr marL="13335">
              <a:lnSpc>
                <a:spcPct val="100000"/>
              </a:lnSpc>
              <a:spcBef>
                <a:spcPts val="130"/>
              </a:spcBef>
            </a:pPr>
            <a:r>
              <a:rPr sz="3600" b="1" spc="-325" dirty="0">
                <a:solidFill>
                  <a:srgbClr val="075970"/>
                </a:solidFill>
                <a:latin typeface="Arial" panose="020B0604020202020204" pitchFamily="34" charset="0"/>
                <a:cs typeface="Arial" panose="020B0604020202020204" pitchFamily="34" charset="0"/>
              </a:rPr>
              <a:t>DATA</a:t>
            </a:r>
            <a:r>
              <a:rPr sz="3600" b="1" spc="130" dirty="0">
                <a:solidFill>
                  <a:srgbClr val="075970"/>
                </a:solidFill>
                <a:latin typeface="Arial" panose="020B0604020202020204" pitchFamily="34" charset="0"/>
                <a:cs typeface="Arial" panose="020B0604020202020204" pitchFamily="34" charset="0"/>
              </a:rPr>
              <a:t> </a:t>
            </a:r>
            <a:r>
              <a:rPr sz="3600" b="1" spc="-180" dirty="0">
                <a:solidFill>
                  <a:srgbClr val="075970"/>
                </a:solidFill>
                <a:latin typeface="Arial" panose="020B0604020202020204" pitchFamily="34" charset="0"/>
                <a:cs typeface="Arial" panose="020B0604020202020204" pitchFamily="34" charset="0"/>
              </a:rPr>
              <a:t>CLEANING</a:t>
            </a:r>
          </a:p>
        </p:txBody>
      </p:sp>
      <p:sp>
        <p:nvSpPr>
          <p:cNvPr id="6" name="object 6"/>
          <p:cNvSpPr txBox="1"/>
          <p:nvPr/>
        </p:nvSpPr>
        <p:spPr>
          <a:xfrm>
            <a:off x="473756" y="1665347"/>
            <a:ext cx="7131684" cy="2279727"/>
          </a:xfrm>
          <a:prstGeom prst="rect">
            <a:avLst/>
          </a:prstGeom>
        </p:spPr>
        <p:txBody>
          <a:bodyPr vert="horz" wrap="square" lIns="0" tIns="14605" rIns="0" bIns="0" rtlCol="0">
            <a:spAutoFit/>
          </a:bodyPr>
          <a:lstStyle/>
          <a:p>
            <a:pPr marL="247650" indent="-235585">
              <a:lnSpc>
                <a:spcPts val="2030"/>
              </a:lnSpc>
              <a:spcBef>
                <a:spcPts val="115"/>
              </a:spcBef>
              <a:buClr>
                <a:srgbClr val="1AC8CD"/>
              </a:buClr>
              <a:buChar char="•"/>
              <a:tabLst>
                <a:tab pos="247650" algn="l"/>
                <a:tab pos="248285" algn="l"/>
              </a:tabLst>
            </a:pPr>
            <a:r>
              <a:rPr sz="1600" dirty="0">
                <a:latin typeface="Calibri" panose="020F0502020204030204" pitchFamily="34" charset="0"/>
                <a:cs typeface="Times New Roman" panose="02020603050405020304" pitchFamily="18" charset="0"/>
              </a:rPr>
              <a:t>The main aim of Data Cleaning is to identify and remove errors &amp;</a:t>
            </a:r>
          </a:p>
          <a:p>
            <a:pPr marL="259715">
              <a:lnSpc>
                <a:spcPts val="2030"/>
              </a:lnSpc>
            </a:pPr>
            <a:r>
              <a:rPr sz="1600" dirty="0">
                <a:latin typeface="Calibri" panose="020F0502020204030204" pitchFamily="34" charset="0"/>
                <a:cs typeface="Times New Roman" panose="02020603050405020304" pitchFamily="18" charset="0"/>
              </a:rPr>
              <a:t>duplicate data, in order to create a reliable dataset.</a:t>
            </a:r>
          </a:p>
          <a:p>
            <a:pPr marL="247650" indent="-235585">
              <a:lnSpc>
                <a:spcPct val="100000"/>
              </a:lnSpc>
              <a:spcBef>
                <a:spcPts val="480"/>
              </a:spcBef>
              <a:buClr>
                <a:srgbClr val="1AC8CD"/>
              </a:buClr>
              <a:buChar char="•"/>
              <a:tabLst>
                <a:tab pos="247650" algn="l"/>
                <a:tab pos="248285" algn="l"/>
              </a:tabLst>
            </a:pPr>
            <a:r>
              <a:rPr sz="1600" dirty="0">
                <a:latin typeface="Calibri" panose="020F0502020204030204" pitchFamily="34" charset="0"/>
                <a:cs typeface="Times New Roman" panose="02020603050405020304" pitchFamily="18" charset="0"/>
              </a:rPr>
              <a:t>The process of data cleaning is done by usinga very </a:t>
            </a:r>
            <a:r>
              <a:rPr lang="en-IN" sz="1600" dirty="0">
                <a:latin typeface="Calibri" panose="020F0502020204030204" pitchFamily="34" charset="0"/>
                <a:cs typeface="Times New Roman" panose="02020603050405020304" pitchFamily="18" charset="0"/>
              </a:rPr>
              <a:t>famous</a:t>
            </a:r>
            <a:r>
              <a:rPr sz="1600" dirty="0">
                <a:latin typeface="Calibri" panose="020F0502020204030204" pitchFamily="34" charset="0"/>
                <a:cs typeface="Times New Roman" panose="02020603050405020304" pitchFamily="18" charset="0"/>
              </a:rPr>
              <a:t> library pandas.</a:t>
            </a:r>
          </a:p>
          <a:p>
            <a:pPr marL="260350" marR="32384" indent="-248285">
              <a:lnSpc>
                <a:spcPts val="2020"/>
              </a:lnSpc>
              <a:spcBef>
                <a:spcPts val="464"/>
              </a:spcBef>
              <a:buClr>
                <a:srgbClr val="1AC8CD"/>
              </a:buClr>
              <a:buChar char="•"/>
              <a:tabLst>
                <a:tab pos="261620" algn="l"/>
                <a:tab pos="262255" algn="l"/>
              </a:tabLst>
            </a:pPr>
            <a:r>
              <a:rPr sz="1600" dirty="0">
                <a:latin typeface="Calibri" panose="020F0502020204030204" pitchFamily="34" charset="0"/>
                <a:cs typeface="Times New Roman" panose="02020603050405020304" pitchFamily="18" charset="0"/>
              </a:rPr>
              <a:t>Initially, those columns/features are dropped </a:t>
            </a:r>
            <a:r>
              <a:rPr lang="en-IN" sz="1600" dirty="0">
                <a:latin typeface="Calibri" panose="020F0502020204030204" pitchFamily="34" charset="0"/>
                <a:cs typeface="Times New Roman" panose="02020603050405020304" pitchFamily="18" charset="0"/>
              </a:rPr>
              <a:t>from</a:t>
            </a:r>
            <a:r>
              <a:rPr sz="1600" dirty="0">
                <a:latin typeface="Calibri" panose="020F0502020204030204" pitchFamily="34" charset="0"/>
                <a:cs typeface="Times New Roman" panose="02020603050405020304" pitchFamily="18" charset="0"/>
              </a:rPr>
              <a:t> dataset </a:t>
            </a:r>
            <a:r>
              <a:rPr lang="en-IN" sz="1600" dirty="0">
                <a:latin typeface="Calibri" panose="020F0502020204030204" pitchFamily="34" charset="0"/>
                <a:cs typeface="Times New Roman" panose="02020603050405020304" pitchFamily="18" charset="0"/>
              </a:rPr>
              <a:t>which</a:t>
            </a:r>
            <a:r>
              <a:rPr sz="1600" dirty="0">
                <a:latin typeface="Calibri" panose="020F0502020204030204" pitchFamily="34" charset="0"/>
                <a:cs typeface="Times New Roman" panose="02020603050405020304" pitchFamily="18" charset="0"/>
              </a:rPr>
              <a:t> are not </a:t>
            </a:r>
            <a:r>
              <a:rPr lang="en-IN" sz="1600" dirty="0">
                <a:latin typeface="Calibri" panose="020F0502020204030204" pitchFamily="34" charset="0"/>
                <a:cs typeface="Times New Roman" panose="02020603050405020304" pitchFamily="18" charset="0"/>
              </a:rPr>
              <a:t>important</a:t>
            </a:r>
            <a:r>
              <a:rPr sz="1600" dirty="0">
                <a:latin typeface="Calibri" panose="020F0502020204030204" pitchFamily="34" charset="0"/>
                <a:cs typeface="Times New Roman" panose="02020603050405020304" pitchFamily="18" charset="0"/>
              </a:rPr>
              <a:t> </a:t>
            </a:r>
            <a:r>
              <a:rPr lang="en-IN" sz="1600" dirty="0">
                <a:latin typeface="Calibri" panose="020F0502020204030204" pitchFamily="34" charset="0"/>
                <a:cs typeface="Times New Roman" panose="02020603050405020304" pitchFamily="18" charset="0"/>
              </a:rPr>
              <a:t>for</a:t>
            </a:r>
            <a:r>
              <a:rPr sz="1600" dirty="0">
                <a:latin typeface="Calibri" panose="020F0502020204030204" pitchFamily="34" charset="0"/>
                <a:cs typeface="Times New Roman" panose="02020603050405020304" pitchFamily="18" charset="0"/>
              </a:rPr>
              <a:t> </a:t>
            </a:r>
            <a:r>
              <a:rPr lang="en-IN" sz="1600" dirty="0">
                <a:latin typeface="Calibri" panose="020F0502020204030204" pitchFamily="34" charset="0"/>
                <a:cs typeface="Times New Roman" panose="02020603050405020304" pitchFamily="18" charset="0"/>
              </a:rPr>
              <a:t>prediction.</a:t>
            </a:r>
            <a:r>
              <a:rPr sz="1600" dirty="0">
                <a:latin typeface="Calibri" panose="020F0502020204030204" pitchFamily="34" charset="0"/>
                <a:cs typeface="Times New Roman" panose="02020603050405020304" pitchFamily="18" charset="0"/>
              </a:rPr>
              <a:t>.</a:t>
            </a:r>
          </a:p>
          <a:p>
            <a:pPr marL="247650" indent="-235585">
              <a:lnSpc>
                <a:spcPct val="100000"/>
              </a:lnSpc>
              <a:spcBef>
                <a:spcPts val="310"/>
              </a:spcBef>
              <a:buClr>
                <a:srgbClr val="1AC8CD"/>
              </a:buClr>
              <a:buChar char="•"/>
              <a:tabLst>
                <a:tab pos="247650" algn="l"/>
                <a:tab pos="248285" algn="l"/>
              </a:tabLst>
            </a:pPr>
            <a:r>
              <a:rPr sz="1600" dirty="0">
                <a:latin typeface="Calibri" panose="020F0502020204030204" pitchFamily="34" charset="0"/>
                <a:cs typeface="Times New Roman" panose="02020603050405020304" pitchFamily="18" charset="0"/>
              </a:rPr>
              <a:t>The rows having a null value in any colurnns are dropped </a:t>
            </a:r>
            <a:r>
              <a:rPr lang="en-IN" sz="1600" dirty="0">
                <a:latin typeface="Calibri" panose="020F0502020204030204" pitchFamily="34" charset="0"/>
                <a:cs typeface="Times New Roman" panose="02020603050405020304" pitchFamily="18" charset="0"/>
              </a:rPr>
              <a:t>from</a:t>
            </a:r>
            <a:r>
              <a:rPr sz="1600" dirty="0">
                <a:latin typeface="Calibri" panose="020F0502020204030204" pitchFamily="34" charset="0"/>
                <a:cs typeface="Times New Roman" panose="02020603050405020304" pitchFamily="18" charset="0"/>
              </a:rPr>
              <a:t>  dataset.</a:t>
            </a:r>
          </a:p>
          <a:p>
            <a:pPr marL="247650" marR="66675" indent="-247650">
              <a:lnSpc>
                <a:spcPts val="2020"/>
              </a:lnSpc>
              <a:spcBef>
                <a:spcPts val="565"/>
              </a:spcBef>
              <a:buClr>
                <a:srgbClr val="1AC8CD"/>
              </a:buClr>
              <a:buChar char="•"/>
              <a:tabLst>
                <a:tab pos="247650" algn="l"/>
                <a:tab pos="248285" algn="l"/>
              </a:tabLst>
            </a:pPr>
            <a:r>
              <a:rPr sz="1600" dirty="0">
                <a:latin typeface="Calibri" panose="020F0502020204030204" pitchFamily="34" charset="0"/>
                <a:cs typeface="Times New Roman" panose="02020603050405020304" pitchFamily="18" charset="0"/>
              </a:rPr>
              <a:t>The </a:t>
            </a:r>
            <a:r>
              <a:rPr lang="en-IN" sz="1600" dirty="0">
                <a:latin typeface="Calibri" panose="020F0502020204030204" pitchFamily="34" charset="0"/>
                <a:cs typeface="Times New Roman" panose="02020603050405020304" pitchFamily="18" charset="0"/>
              </a:rPr>
              <a:t>column</a:t>
            </a:r>
            <a:r>
              <a:rPr sz="1600" dirty="0">
                <a:latin typeface="Calibri" panose="020F0502020204030204" pitchFamily="34" charset="0"/>
                <a:cs typeface="Times New Roman" panose="02020603050405020304" pitchFamily="18" charset="0"/>
              </a:rPr>
              <a:t>s having characters as well as integer values are converted into integer values only.</a:t>
            </a:r>
          </a:p>
        </p:txBody>
      </p:sp>
      <p:sp>
        <p:nvSpPr>
          <p:cNvPr id="12" name="object 12"/>
          <p:cNvSpPr txBox="1"/>
          <p:nvPr/>
        </p:nvSpPr>
        <p:spPr>
          <a:xfrm>
            <a:off x="473756" y="3945074"/>
            <a:ext cx="7088505" cy="271485"/>
          </a:xfrm>
          <a:prstGeom prst="rect">
            <a:avLst/>
          </a:prstGeom>
        </p:spPr>
        <p:txBody>
          <a:bodyPr vert="horz" wrap="square" lIns="0" tIns="24765" rIns="0" bIns="0" rtlCol="0">
            <a:spAutoFit/>
          </a:bodyPr>
          <a:lstStyle/>
          <a:p>
            <a:pPr marL="273050" marR="5080" indent="-260985">
              <a:lnSpc>
                <a:spcPts val="2020"/>
              </a:lnSpc>
              <a:spcBef>
                <a:spcPts val="195"/>
              </a:spcBef>
              <a:buClr>
                <a:srgbClr val="62D1D3"/>
              </a:buClr>
              <a:buChar char="•"/>
              <a:tabLst>
                <a:tab pos="276860" algn="l"/>
                <a:tab pos="277495" algn="l"/>
              </a:tabLst>
            </a:pPr>
            <a:r>
              <a:rPr sz="1600" dirty="0">
                <a:latin typeface="Calibri" panose="020F0502020204030204" pitchFamily="34" charset="0"/>
                <a:cs typeface="Times New Roman" panose="02020603050405020304" pitchFamily="18" charset="0"/>
              </a:rPr>
              <a:t>Many more data cleaning techniques are used to </a:t>
            </a:r>
            <a:r>
              <a:rPr lang="en-IN" sz="1600" dirty="0">
                <a:latin typeface="Calibri" panose="020F0502020204030204" pitchFamily="34" charset="0"/>
                <a:cs typeface="Times New Roman" panose="02020603050405020304" pitchFamily="18" charset="0"/>
              </a:rPr>
              <a:t>improve</a:t>
            </a:r>
            <a:r>
              <a:rPr sz="1600" dirty="0">
                <a:latin typeface="Calibri" panose="020F0502020204030204" pitchFamily="34" charset="0"/>
                <a:cs typeface="Times New Roman" panose="02020603050405020304" pitchFamily="18" charset="0"/>
              </a:rPr>
              <a:t> the quality of  dataset.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637704" y="444500"/>
            <a:ext cx="6827191" cy="622393"/>
          </a:xfrm>
          <a:prstGeom prst="rect">
            <a:avLst/>
          </a:prstGeom>
        </p:spPr>
        <p:txBody>
          <a:bodyPr vert="horz" wrap="square" lIns="0" tIns="67734" rIns="0" bIns="0" rtlCol="0">
            <a:spAutoFit/>
          </a:bodyPr>
          <a:lstStyle/>
          <a:p>
            <a:pPr marL="13335">
              <a:lnSpc>
                <a:spcPct val="100000"/>
              </a:lnSpc>
              <a:spcBef>
                <a:spcPts val="130"/>
              </a:spcBef>
            </a:pPr>
            <a:r>
              <a:rPr lang="en-IN" sz="3600" b="1" spc="-320" dirty="0">
                <a:solidFill>
                  <a:schemeClr val="accent1">
                    <a:lumMod val="50000"/>
                  </a:schemeClr>
                </a:solidFill>
                <a:latin typeface="Arial" panose="020B0604020202020204" pitchFamily="34" charset="0"/>
                <a:cs typeface="Arial" panose="020B0604020202020204" pitchFamily="34" charset="0"/>
              </a:rPr>
              <a:t>        </a:t>
            </a:r>
            <a:r>
              <a:rPr sz="3600" b="1" spc="-320" dirty="0">
                <a:solidFill>
                  <a:schemeClr val="accent4">
                    <a:lumMod val="75000"/>
                  </a:schemeClr>
                </a:solidFill>
                <a:latin typeface="Arial" panose="020B0604020202020204" pitchFamily="34" charset="0"/>
                <a:cs typeface="Arial" panose="020B0604020202020204" pitchFamily="34" charset="0"/>
              </a:rPr>
              <a:t>FEATURE</a:t>
            </a:r>
            <a:r>
              <a:rPr sz="3600" b="1" spc="270" dirty="0">
                <a:solidFill>
                  <a:schemeClr val="accent4">
                    <a:lumMod val="75000"/>
                  </a:schemeClr>
                </a:solidFill>
                <a:latin typeface="Arial" panose="020B0604020202020204" pitchFamily="34" charset="0"/>
                <a:cs typeface="Arial" panose="020B0604020202020204" pitchFamily="34" charset="0"/>
              </a:rPr>
              <a:t> </a:t>
            </a:r>
            <a:r>
              <a:rPr sz="3600" b="1" spc="-125" dirty="0">
                <a:solidFill>
                  <a:schemeClr val="accent4">
                    <a:lumMod val="75000"/>
                  </a:schemeClr>
                </a:solidFill>
                <a:latin typeface="Arial" panose="020B0604020202020204" pitchFamily="34" charset="0"/>
                <a:cs typeface="Arial" panose="020B0604020202020204" pitchFamily="34" charset="0"/>
              </a:rPr>
              <a:t>ENGINEERING</a:t>
            </a:r>
          </a:p>
        </p:txBody>
      </p:sp>
      <p:sp>
        <p:nvSpPr>
          <p:cNvPr id="5" name="object 5"/>
          <p:cNvSpPr txBox="1"/>
          <p:nvPr/>
        </p:nvSpPr>
        <p:spPr>
          <a:xfrm>
            <a:off x="781050" y="1739900"/>
            <a:ext cx="6916420" cy="1589666"/>
          </a:xfrm>
          <a:prstGeom prst="rect">
            <a:avLst/>
          </a:prstGeom>
        </p:spPr>
        <p:txBody>
          <a:bodyPr vert="horz" wrap="square" lIns="0" tIns="12700" rIns="0" bIns="0" rtlCol="0">
            <a:spAutoFit/>
          </a:bodyPr>
          <a:lstStyle/>
          <a:p>
            <a:pPr marL="248920" marR="5080" indent="-236854">
              <a:lnSpc>
                <a:spcPct val="100699"/>
              </a:lnSpc>
              <a:spcBef>
                <a:spcPts val="100"/>
              </a:spcBef>
              <a:buClr>
                <a:srgbClr val="18C6CD"/>
              </a:buClr>
              <a:buFont typeface="Times New Roman"/>
              <a:buChar char="•"/>
              <a:tabLst>
                <a:tab pos="252095" algn="l"/>
                <a:tab pos="252729" algn="l"/>
              </a:tabLst>
            </a:pPr>
            <a:r>
              <a:rPr sz="1600" dirty="0">
                <a:latin typeface="Calibri" panose="020F0502020204030204" pitchFamily="34" charset="0"/>
                <a:cs typeface="Times New Roman" panose="02020603050405020304" pitchFamily="18" charset="0"/>
              </a:rPr>
              <a:t>Feature engineering is the process of using domain knowledge to extract features from raw data via data mining techniques. These features can be used to improve the performance of machine learning algorithms. Feature engineering can be considered as applied machine learning itself.</a:t>
            </a:r>
          </a:p>
          <a:p>
            <a:pPr marL="249554" marR="119380" indent="-236854" algn="just">
              <a:lnSpc>
                <a:spcPct val="100499"/>
              </a:lnSpc>
              <a:spcBef>
                <a:spcPts val="655"/>
              </a:spcBef>
              <a:buClr>
                <a:srgbClr val="18C6CD"/>
              </a:buClr>
              <a:buChar char="•"/>
              <a:tabLst>
                <a:tab pos="254635" algn="l"/>
              </a:tabLst>
            </a:pPr>
            <a:r>
              <a:rPr sz="1600" dirty="0">
                <a:latin typeface="Calibri" panose="020F0502020204030204" pitchFamily="34" charset="0"/>
                <a:cs typeface="Times New Roman" panose="02020603050405020304" pitchFamily="18" charset="0"/>
              </a:rPr>
              <a:t>Dimensionality reduction techniques are used in  dataset to reduce those rows </a:t>
            </a:r>
            <a:r>
              <a:rPr lang="en-IN" sz="1600" dirty="0">
                <a:latin typeface="Calibri" panose="020F0502020204030204" pitchFamily="34" charset="0"/>
                <a:cs typeface="Times New Roman" panose="02020603050405020304" pitchFamily="18" charset="0"/>
              </a:rPr>
              <a:t>which </a:t>
            </a:r>
            <a:r>
              <a:rPr sz="1600" dirty="0">
                <a:latin typeface="Calibri" panose="020F0502020204030204" pitchFamily="34" charset="0"/>
                <a:cs typeface="Times New Roman" panose="02020603050405020304" pitchFamily="18" charset="0"/>
              </a:rPr>
              <a:t>are not very much important </a:t>
            </a:r>
            <a:r>
              <a:rPr lang="en-IN" sz="1600" dirty="0">
                <a:latin typeface="Calibri" panose="020F0502020204030204" pitchFamily="34" charset="0"/>
                <a:cs typeface="Times New Roman" panose="02020603050405020304" pitchFamily="18" charset="0"/>
              </a:rPr>
              <a:t>for predicting target value</a:t>
            </a:r>
            <a:r>
              <a:rPr sz="1600" dirty="0">
                <a:latin typeface="Calibri" panose="020F0502020204030204" pitchFamily="34" charset="0"/>
                <a:cs typeface="Times New Roman" panose="02020603050405020304" pitchFamily="18" charset="0"/>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893580" y="484890"/>
            <a:ext cx="6827191" cy="622393"/>
          </a:xfrm>
          <a:prstGeom prst="rect">
            <a:avLst/>
          </a:prstGeom>
        </p:spPr>
        <p:txBody>
          <a:bodyPr vert="horz" wrap="square" lIns="0" tIns="67734" rIns="0" bIns="0" rtlCol="0">
            <a:spAutoFit/>
          </a:bodyPr>
          <a:lstStyle/>
          <a:p>
            <a:pPr marL="15240">
              <a:lnSpc>
                <a:spcPct val="100000"/>
              </a:lnSpc>
              <a:spcBef>
                <a:spcPts val="130"/>
              </a:spcBef>
            </a:pPr>
            <a:r>
              <a:rPr lang="en-IN" sz="3600" b="1" spc="-160" dirty="0">
                <a:solidFill>
                  <a:srgbClr val="075972"/>
                </a:solidFill>
                <a:latin typeface="Arial" panose="020B0604020202020204" pitchFamily="34" charset="0"/>
                <a:cs typeface="Arial" panose="020B0604020202020204" pitchFamily="34" charset="0"/>
              </a:rPr>
              <a:t>          </a:t>
            </a:r>
            <a:r>
              <a:rPr sz="3600" b="1" spc="-160" dirty="0">
                <a:solidFill>
                  <a:srgbClr val="075972"/>
                </a:solidFill>
                <a:latin typeface="Arial" panose="020B0604020202020204" pitchFamily="34" charset="0"/>
                <a:cs typeface="Arial" panose="020B0604020202020204" pitchFamily="34" charset="0"/>
              </a:rPr>
              <a:t>OUTLIER</a:t>
            </a:r>
            <a:r>
              <a:rPr sz="3600" b="1" spc="-80" dirty="0">
                <a:solidFill>
                  <a:srgbClr val="075972"/>
                </a:solidFill>
                <a:latin typeface="Arial" panose="020B0604020202020204" pitchFamily="34" charset="0"/>
                <a:cs typeface="Arial" panose="020B0604020202020204" pitchFamily="34" charset="0"/>
              </a:rPr>
              <a:t> </a:t>
            </a:r>
            <a:r>
              <a:rPr sz="3600" b="1" spc="-150" dirty="0">
                <a:solidFill>
                  <a:srgbClr val="075972"/>
                </a:solidFill>
                <a:latin typeface="Arial" panose="020B0604020202020204" pitchFamily="34" charset="0"/>
                <a:cs typeface="Arial" panose="020B0604020202020204" pitchFamily="34" charset="0"/>
              </a:rPr>
              <a:t>DETECTION</a:t>
            </a:r>
          </a:p>
        </p:txBody>
      </p:sp>
      <p:sp>
        <p:nvSpPr>
          <p:cNvPr id="5" name="object 5"/>
          <p:cNvSpPr txBox="1">
            <a:spLocks noGrp="1"/>
          </p:cNvSpPr>
          <p:nvPr>
            <p:ph idx="1"/>
          </p:nvPr>
        </p:nvSpPr>
        <p:spPr>
          <a:xfrm>
            <a:off x="927100" y="1739900"/>
            <a:ext cx="7016750" cy="2234010"/>
          </a:xfrm>
          <a:prstGeom prst="rect">
            <a:avLst/>
          </a:prstGeom>
        </p:spPr>
        <p:txBody>
          <a:bodyPr vert="horz" wrap="square" lIns="0" tIns="3175" rIns="0" bIns="0" rtlCol="0">
            <a:spAutoFit/>
          </a:bodyPr>
          <a:lstStyle/>
          <a:p>
            <a:pPr marL="261620" marR="539115" indent="-249554">
              <a:lnSpc>
                <a:spcPct val="103200"/>
              </a:lnSpc>
              <a:spcBef>
                <a:spcPts val="25"/>
              </a:spcBef>
              <a:buClr>
                <a:srgbClr val="18C8CD"/>
              </a:buClr>
              <a:tabLst>
                <a:tab pos="263525" algn="l"/>
                <a:tab pos="264160" algn="l"/>
              </a:tabLst>
            </a:pPr>
            <a:r>
              <a:rPr sz="1600" dirty="0">
                <a:latin typeface="Calibri" panose="020F0502020204030204" pitchFamily="34" charset="0"/>
                <a:cs typeface="Times New Roman" panose="02020603050405020304" pitchFamily="18" charset="0"/>
              </a:rPr>
              <a:t>In simple words, an outlier is an observation that diverges from an overall pattern on a sample.</a:t>
            </a:r>
          </a:p>
          <a:p>
            <a:pPr marL="249554" marR="151765" indent="-224790">
              <a:lnSpc>
                <a:spcPct val="103299"/>
              </a:lnSpc>
              <a:spcBef>
                <a:spcPts val="540"/>
              </a:spcBef>
              <a:buClr>
                <a:srgbClr val="18C8CD"/>
              </a:buClr>
              <a:tabLst>
                <a:tab pos="250190" algn="l"/>
              </a:tabLst>
            </a:pPr>
            <a:r>
              <a:rPr sz="1600" dirty="0">
                <a:latin typeface="Calibri" panose="020F0502020204030204" pitchFamily="34" charset="0"/>
                <a:cs typeface="Times New Roman" panose="02020603050405020304" pitchFamily="18" charset="0"/>
              </a:rPr>
              <a:t>There are many types of outlier detection techniques such as Z-Score or Extreme Value Analysis, Probabilistic and Statistical Modeling, Information Theory Models, Standard Deviation </a:t>
            </a:r>
            <a:r>
              <a:rPr lang="en-IN" sz="1600" dirty="0">
                <a:latin typeface="Calibri" panose="020F0502020204030204" pitchFamily="34" charset="0"/>
                <a:cs typeface="Times New Roman" panose="02020603050405020304" pitchFamily="18" charset="0"/>
              </a:rPr>
              <a:t>etc.</a:t>
            </a:r>
          </a:p>
          <a:p>
            <a:pPr marL="249554" marR="151765" indent="-224790">
              <a:lnSpc>
                <a:spcPct val="103299"/>
              </a:lnSpc>
              <a:spcBef>
                <a:spcPts val="540"/>
              </a:spcBef>
              <a:buClr>
                <a:srgbClr val="18C8CD"/>
              </a:buClr>
              <a:buFontTx/>
              <a:buChar char="•"/>
              <a:tabLst>
                <a:tab pos="250190" algn="l"/>
              </a:tabLst>
            </a:pPr>
            <a:r>
              <a:rPr lang="en-IN" sz="1600" dirty="0">
                <a:latin typeface="Calibri" panose="020F0502020204030204" pitchFamily="34" charset="0"/>
                <a:cs typeface="Times New Roman" panose="02020603050405020304" pitchFamily="18" charset="0"/>
              </a:rPr>
              <a:t>In the following case box plot is used to detect outliers.</a:t>
            </a:r>
          </a:p>
          <a:p>
            <a:pPr marL="249554" marR="151765" indent="-224790">
              <a:lnSpc>
                <a:spcPct val="103299"/>
              </a:lnSpc>
              <a:spcBef>
                <a:spcPts val="540"/>
              </a:spcBef>
              <a:buClr>
                <a:srgbClr val="18C8CD"/>
              </a:buClr>
              <a:buChar char="•"/>
              <a:tabLst>
                <a:tab pos="250190" algn="l"/>
              </a:tabLst>
            </a:pPr>
            <a:endParaRPr spc="60" dirty="0">
              <a:solidFill>
                <a:srgbClr val="131315"/>
              </a:solidFill>
            </a:endParaRPr>
          </a:p>
        </p:txBody>
      </p:sp>
      <p:pic>
        <p:nvPicPr>
          <p:cNvPr id="2" name="Picture 1">
            <a:extLst>
              <a:ext uri="{FF2B5EF4-FFF2-40B4-BE49-F238E27FC236}">
                <a16:creationId xmlns:a16="http://schemas.microsoft.com/office/drawing/2014/main" id="{86AAEB6F-93A4-18CA-61E3-942BA93CC0A6}"/>
              </a:ext>
            </a:extLst>
          </p:cNvPr>
          <p:cNvPicPr>
            <a:picLocks noChangeAspect="1"/>
          </p:cNvPicPr>
          <p:nvPr/>
        </p:nvPicPr>
        <p:blipFill>
          <a:blip r:embed="rId2"/>
          <a:stretch>
            <a:fillRect/>
          </a:stretch>
        </p:blipFill>
        <p:spPr>
          <a:xfrm>
            <a:off x="1003300" y="3644900"/>
            <a:ext cx="5470525" cy="19431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
  <TotalTime>6028</TotalTime>
  <Words>993</Words>
  <Application>Microsoft Office PowerPoint</Application>
  <PresentationFormat>Custom</PresentationFormat>
  <Paragraphs>86</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Corbel</vt:lpstr>
      <vt:lpstr>Times New Roman</vt:lpstr>
      <vt:lpstr>Wingdings</vt:lpstr>
      <vt:lpstr>Office Theme</vt:lpstr>
      <vt:lpstr> CAR PRICE PREDICTION </vt:lpstr>
      <vt:lpstr>                   OUTLINE</vt:lpstr>
      <vt:lpstr>   PROBLEM STATEMENT</vt:lpstr>
      <vt:lpstr>      PROJECT SPECIFICATION</vt:lpstr>
      <vt:lpstr>                                  DATASET</vt:lpstr>
      <vt:lpstr>                    PIPELINE</vt:lpstr>
      <vt:lpstr>DATA CLEANING</vt:lpstr>
      <vt:lpstr>        FEATURE ENGINEERING</vt:lpstr>
      <vt:lpstr>          OUTLIER DETECTION</vt:lpstr>
      <vt:lpstr>             OUTLIER REMOVAL</vt:lpstr>
      <vt:lpstr>                ENCODING</vt:lpstr>
      <vt:lpstr>                  FEATURE SCALING</vt:lpstr>
      <vt:lpstr>PowerPoint Presentation</vt:lpstr>
      <vt:lpstr>              CROSS VALIDATION</vt:lpstr>
      <vt:lpstr>GRIDSEARCH CROSS VALIDATION</vt:lpstr>
      <vt:lpstr>                   KEY METRICS </vt:lpstr>
      <vt:lpstr>                       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Micro-Credit Defaulter Model</dc:title>
  <dc:creator>sayan</dc:creator>
  <cp:lastModifiedBy>Sayantani Banerjee</cp:lastModifiedBy>
  <cp:revision>8</cp:revision>
  <dcterms:created xsi:type="dcterms:W3CDTF">2022-11-06T17:22:28Z</dcterms:created>
  <dcterms:modified xsi:type="dcterms:W3CDTF">2023-01-04T07:02:07Z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2022-11-04T00:00:00Z</vt:filetime>
  </property>
  <property fmtid="{D5CDD505-2E9C-101B-9397-08002B2CF9AE}" pid="3" name="Producer">
    <vt:lpwstr>FPDF 1.84</vt:lpwstr>
  </property>
  <property fmtid="{D5CDD505-2E9C-101B-9397-08002B2CF9AE}" pid="4" name="LastSaved">
    <vt:filetime>2022-11-04T00:00:00Z</vt:filetime>
  </property>
</Properties>
</file>