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76" r:id="rId5"/>
    <p:sldId id="261" r:id="rId6"/>
    <p:sldId id="263" r:id="rId7"/>
    <p:sldId id="264" r:id="rId8"/>
    <p:sldId id="265" r:id="rId9"/>
    <p:sldId id="277" r:id="rId10"/>
    <p:sldId id="267" r:id="rId11"/>
    <p:sldId id="273" r:id="rId12"/>
    <p:sldId id="268" r:id="rId13"/>
    <p:sldId id="274" r:id="rId14"/>
    <p:sldId id="271" r:id="rId15"/>
    <p:sldId id="272" r:id="rId16"/>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76"/>
            <p14:sldId id="261"/>
            <p14:sldId id="263"/>
            <p14:sldId id="264"/>
            <p14:sldId id="265"/>
            <p14:sldId id="277"/>
            <p14:sldId id="267"/>
            <p14:sldId id="273"/>
            <p14:sldId id="268"/>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varScale="1">
        <p:scale>
          <a:sx n="56" d="100"/>
          <a:sy n="56" d="100"/>
        </p:scale>
        <p:origin x="749"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1/17/2023</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105476"/>
            <a:ext cx="6556879" cy="180690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RATINGS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lang="en-IN" b="1" spc="-165" dirty="0">
                <a:solidFill>
                  <a:schemeClr val="accent1">
                    <a:lumMod val="50000"/>
                  </a:schemeClr>
                </a:solidFill>
              </a:rPr>
              <a:t>TFIDFVECTORIZER</a:t>
            </a:r>
            <a:endParaRPr b="1" spc="-165" dirty="0">
              <a:solidFill>
                <a:schemeClr val="accent1">
                  <a:lumMod val="50000"/>
                </a:schemeClr>
              </a:solidFill>
            </a:endParaRPr>
          </a:p>
        </p:txBody>
      </p:sp>
      <p:sp>
        <p:nvSpPr>
          <p:cNvPr id="4" name="TextBox 3">
            <a:extLst>
              <a:ext uri="{FF2B5EF4-FFF2-40B4-BE49-F238E27FC236}">
                <a16:creationId xmlns:a16="http://schemas.microsoft.com/office/drawing/2014/main" id="{45EF082D-3CD5-ED21-EDFC-C703BD3927BA}"/>
              </a:ext>
            </a:extLst>
          </p:cNvPr>
          <p:cNvSpPr txBox="1"/>
          <p:nvPr/>
        </p:nvSpPr>
        <p:spPr>
          <a:xfrm>
            <a:off x="469900" y="1605466"/>
            <a:ext cx="7239000" cy="1477328"/>
          </a:xfrm>
          <a:prstGeom prst="rect">
            <a:avLst/>
          </a:prstGeom>
          <a:noFill/>
        </p:spPr>
        <p:txBody>
          <a:bodyPr wrap="square">
            <a:spAutoFit/>
          </a:bodyPr>
          <a:lstStyle/>
          <a:p>
            <a:r>
              <a:rPr lang="en-IN" dirty="0" err="1">
                <a:latin typeface="Calibri" panose="020F0502020204030204" pitchFamily="34" charset="0"/>
                <a:cs typeface="Times New Roman" panose="02020603050405020304" pitchFamily="18" charset="0"/>
              </a:rPr>
              <a:t>Tf-idf</a:t>
            </a:r>
            <a:r>
              <a:rPr lang="en-IN" dirty="0">
                <a:latin typeface="Calibri" panose="020F0502020204030204" pitchFamily="34" charset="0"/>
                <a:cs typeface="Times New Roman" panose="02020603050405020304" pitchFamily="18" charset="0"/>
              </a:rPr>
              <a:t> stands for Term Frequency Inverse Document Frequency of records. It can be defined as the calculation of how relevant a word in a series or corpus is to a text. The meaning increases proportionally to the number of times in the text a word appears but is compensated by the word frequency in the corpus (data-set).</a:t>
            </a:r>
          </a:p>
        </p:txBody>
      </p:sp>
      <p:pic>
        <p:nvPicPr>
          <p:cNvPr id="5" name="Picture 4">
            <a:extLst>
              <a:ext uri="{FF2B5EF4-FFF2-40B4-BE49-F238E27FC236}">
                <a16:creationId xmlns:a16="http://schemas.microsoft.com/office/drawing/2014/main" id="{653FC54B-1B92-A1AA-E34B-E4BFF04186B2}"/>
              </a:ext>
            </a:extLst>
          </p:cNvPr>
          <p:cNvPicPr>
            <a:picLocks noChangeAspect="1"/>
          </p:cNvPicPr>
          <p:nvPr/>
        </p:nvPicPr>
        <p:blipFill>
          <a:blip r:embed="rId2"/>
          <a:stretch>
            <a:fillRect/>
          </a:stretch>
        </p:blipFill>
        <p:spPr>
          <a:xfrm>
            <a:off x="622300" y="3721100"/>
            <a:ext cx="6800408" cy="114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850900" y="1922549"/>
            <a:ext cx="7016750" cy="2865351"/>
          </a:xfrm>
        </p:spPr>
        <p:txBody>
          <a:bodyPr>
            <a:normAutofit/>
          </a:bodyPr>
          <a:lstStyle/>
          <a:p>
            <a:r>
              <a:rPr lang="en-IN" sz="1800" dirty="0">
                <a:latin typeface="Calibri" panose="020F0502020204030204" pitchFamily="34" charset="0"/>
                <a:cs typeface="Times New Roman" panose="02020603050405020304" pitchFamily="18" charset="0"/>
              </a:rPr>
              <a:t>Feature Scaling ensures that all features will get equal importance in supervised classifier models. </a:t>
            </a:r>
          </a:p>
          <a:p>
            <a:r>
              <a:rPr lang="en-US" sz="1800" dirty="0">
                <a:latin typeface="Calibri" panose="020F0502020204030204" pitchFamily="34" charset="0"/>
                <a:cs typeface="Times New Roman" panose="02020603050405020304" pitchFamily="18" charset="0"/>
              </a:rPr>
              <a:t>Feature scaling through standardization (or Z-score normalization) can be an important preprocessing step for many machine learning algorithms. Standardization involves rescaling the features such that they have the properties of a standard normal distribution with a mean of zero and a standard deviation of one.</a:t>
            </a:r>
            <a:endParaRPr lang="en-I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233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1877595"/>
            <a:ext cx="7019925" cy="151644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dirty="0">
                <a:latin typeface="Calibri" panose="020F0502020204030204" pitchFamily="34" charset="0"/>
                <a:cs typeface="Times New Roman" panose="02020603050405020304" pitchFamily="18" charset="0"/>
              </a:rPr>
              <a:t>The process of modeling means training a machine learning algorithm to predict the labels from the features.</a:t>
            </a:r>
          </a:p>
          <a:p>
            <a:pPr marL="248285" marR="80645" indent="-236220">
              <a:spcBef>
                <a:spcPts val="795"/>
              </a:spcBef>
              <a:buClr>
                <a:srgbClr val="1CC6CC"/>
              </a:buClr>
              <a:buChar char="•"/>
              <a:tabLst>
                <a:tab pos="254635" algn="l"/>
                <a:tab pos="255270" algn="l"/>
              </a:tabLst>
            </a:pPr>
            <a:r>
              <a:rPr lang="en-US" sz="1600" dirty="0">
                <a:latin typeface="Calibri" panose="020F0502020204030204" pitchFamily="34" charset="0"/>
                <a:cs typeface="Times New Roman" panose="02020603050405020304" pitchFamily="18" charset="0"/>
              </a:rPr>
              <a:t>We have used Random Forest Classifier algorithm for training and testing of the model.</a:t>
            </a:r>
          </a:p>
          <a:p>
            <a:pPr marL="248285" marR="80645" indent="-236220">
              <a:lnSpc>
                <a:spcPts val="2720"/>
              </a:lnSpc>
              <a:spcBef>
                <a:spcPts val="795"/>
              </a:spcBef>
              <a:buClr>
                <a:srgbClr val="1CC6CC"/>
              </a:buClr>
              <a:buChar char="•"/>
              <a:tabLst>
                <a:tab pos="254635" algn="l"/>
                <a:tab pos="255270" algn="l"/>
              </a:tabLst>
            </a:pPr>
            <a:r>
              <a:rPr lang="en-US" sz="1600" dirty="0">
                <a:latin typeface="Calibri" panose="020F0502020204030204" pitchFamily="34" charset="0"/>
                <a:cs typeface="Times New Roman" panose="02020603050405020304" pitchFamily="18" charset="0"/>
              </a:rPr>
              <a:t>The accuracy rate of our model is 99% which is pretty good.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85000" lnSpcReduction="10000"/>
          </a:bodyPr>
          <a:lstStyle/>
          <a:p>
            <a:pPr marL="457200">
              <a:lnSpc>
                <a:spcPct val="107000"/>
              </a:lnSpc>
              <a:spcBef>
                <a:spcPts val="1200"/>
              </a:spcBef>
              <a:spcAft>
                <a:spcPts val="800"/>
              </a:spcAft>
            </a:pPr>
            <a:r>
              <a:rPr lang="en-IN" sz="1900" dirty="0">
                <a:latin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900" dirty="0">
                <a:latin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6" name="Picture 5">
            <a:extLst>
              <a:ext uri="{FF2B5EF4-FFF2-40B4-BE49-F238E27FC236}">
                <a16:creationId xmlns:a16="http://schemas.microsoft.com/office/drawing/2014/main" id="{5A27B651-8C2D-BD11-D5D4-B53D2619D46E}"/>
              </a:ext>
            </a:extLst>
          </p:cNvPr>
          <p:cNvPicPr>
            <a:picLocks noChangeAspect="1"/>
          </p:cNvPicPr>
          <p:nvPr/>
        </p:nvPicPr>
        <p:blipFill>
          <a:blip r:embed="rId2"/>
          <a:stretch>
            <a:fillRect/>
          </a:stretch>
        </p:blipFill>
        <p:spPr>
          <a:xfrm>
            <a:off x="1612900" y="3528844"/>
            <a:ext cx="5479956" cy="820028"/>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546100" y="734634"/>
            <a:ext cx="6333394" cy="4896020"/>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cs typeface="Times New Roman" panose="02020603050405020304" pitchFamily="18" charset="0"/>
              </a:rPr>
              <a:t>Key aspects of building successful classifier are:</a:t>
            </a:r>
          </a:p>
          <a:p>
            <a:pPr marL="342900" lvl="0" indent="-342900">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Selecting correct data according to the purpose or problem statement.</a:t>
            </a:r>
          </a:p>
          <a:p>
            <a:pPr marL="342900" lvl="0" indent="-342900">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Proper processing and understanding of the data</a:t>
            </a:r>
          </a:p>
          <a:p>
            <a:pPr marL="342900" lvl="0" indent="-342900">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Selecting the model and optimizing the model.</a:t>
            </a:r>
          </a:p>
          <a:p>
            <a:pPr lvl="0">
              <a:lnSpc>
                <a:spcPct val="107000"/>
              </a:lnSpc>
              <a:spcAft>
                <a:spcPts val="800"/>
              </a:spcAft>
            </a:pPr>
            <a:endParaRPr lang="en-IN" sz="1600" dirty="0">
              <a:latin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I have used </a:t>
            </a:r>
            <a:r>
              <a:rPr lang="en-IN" sz="1600" dirty="0" err="1">
                <a:latin typeface="Calibri" panose="020F0502020204030204" pitchFamily="34" charset="0"/>
                <a:cs typeface="Times New Roman" panose="02020603050405020304" pitchFamily="18" charset="0"/>
              </a:rPr>
              <a:t>tfidfvectorizer</a:t>
            </a:r>
            <a:r>
              <a:rPr lang="en-IN" sz="1600" dirty="0">
                <a:latin typeface="Calibri" panose="020F0502020204030204" pitchFamily="34" charset="0"/>
                <a:cs typeface="Times New Roman" panose="02020603050405020304" pitchFamily="18" charset="0"/>
              </a:rPr>
              <a:t> for convert object data type into int datatype as machine doesn’t understand object type data.</a:t>
            </a: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Stemming is used to find root word.</a:t>
            </a: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I have used three Classification model and found Random Forest Classifier to be the best fit. It is giving good accuracy. </a:t>
            </a:r>
          </a:p>
          <a:p>
            <a:pPr marL="457200">
              <a:lnSpc>
                <a:spcPct val="107000"/>
              </a:lnSpc>
              <a:spcBef>
                <a:spcPts val="1200"/>
              </a:spcBef>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3148939"/>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Stemming</a:t>
            </a:r>
          </a:p>
          <a:p>
            <a:pPr marL="259715" indent="-247650">
              <a:lnSpc>
                <a:spcPct val="100000"/>
              </a:lnSpc>
              <a:spcBef>
                <a:spcPts val="80"/>
              </a:spcBef>
              <a:buClr>
                <a:srgbClr val="0ACACF"/>
              </a:buClr>
              <a:buChar char="•"/>
              <a:tabLst>
                <a:tab pos="259715" algn="l"/>
                <a:tab pos="260350" algn="l"/>
              </a:tabLst>
            </a:pPr>
            <a:r>
              <a:rPr lang="en-IN" sz="1600" dirty="0" err="1">
                <a:latin typeface="Calibri" panose="020F0502020204030204" pitchFamily="34" charset="0"/>
                <a:cs typeface="Times New Roman" panose="02020603050405020304" pitchFamily="18" charset="0"/>
              </a:rPr>
              <a:t>Tfidfvectorizer</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p>
        </p:txBody>
      </p:sp>
      <p:sp>
        <p:nvSpPr>
          <p:cNvPr id="5" name="object 5"/>
          <p:cNvSpPr txBox="1"/>
          <p:nvPr/>
        </p:nvSpPr>
        <p:spPr>
          <a:xfrm>
            <a:off x="482318" y="1665347"/>
            <a:ext cx="7196455" cy="4020781"/>
          </a:xfrm>
          <a:prstGeom prst="rect">
            <a:avLst/>
          </a:prstGeom>
        </p:spPr>
        <p:txBody>
          <a:bodyPr vert="horz" wrap="square" lIns="0" tIns="6985" rIns="0" bIns="0"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defTabSz="809427">
              <a:lnSpc>
                <a:spcPct val="87000"/>
              </a:lnSpc>
              <a:spcBef>
                <a:spcPts val="1062"/>
              </a:spcBef>
              <a:spcAft>
                <a:spcPts val="800"/>
              </a:spcAft>
              <a:buClr>
                <a:schemeClr val="accent1"/>
              </a:buClr>
              <a:buSzPct val="100000"/>
            </a:pPr>
            <a:r>
              <a:rPr lang="en-US" sz="1800" dirty="0">
                <a:latin typeface="Calibri" panose="020F0502020204030204" pitchFamily="34" charset="0"/>
                <a:cs typeface="Times New Roman" panose="02020603050405020304" pitchFamily="18" charset="0"/>
              </a:rPr>
              <a:t>Classification algorithm is used to create a model with a great accuracy </a:t>
            </a:r>
            <a:r>
              <a:rPr lang="en-US" dirty="0">
                <a:latin typeface="Calibri" panose="020F0502020204030204" pitchFamily="34" charset="0"/>
                <a:cs typeface="Times New Roman" panose="02020603050405020304" pitchFamily="18" charset="0"/>
              </a:rPr>
              <a:t>score.</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dirty="0">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1604778"/>
            <a:ext cx="6827192" cy="3806555"/>
          </a:xfrm>
        </p:spPr>
        <p:txBody>
          <a:bodyPr/>
          <a:lstStyle/>
          <a:p>
            <a:pPr>
              <a:lnSpc>
                <a:spcPts val="2400"/>
              </a:lnSpc>
            </a:pPr>
            <a:r>
              <a:rPr lang="en-IN" sz="1800" dirty="0">
                <a:latin typeface="Calibri" panose="020F0502020204030204" pitchFamily="34" charset="0"/>
                <a:cs typeface="Times New Roman" panose="02020603050405020304" pitchFamily="18" charset="0"/>
              </a:rPr>
              <a:t>Machine learning data only works with numerical features so we have to convert text data into numerical columns. So we have to </a:t>
            </a:r>
            <a:r>
              <a:rPr lang="en-IN" sz="1800" dirty="0" err="1">
                <a:latin typeface="Calibri" panose="020F0502020204030204" pitchFamily="34" charset="0"/>
                <a:cs typeface="Times New Roman" panose="02020603050405020304" pitchFamily="18" charset="0"/>
              </a:rPr>
              <a:t>preprocess</a:t>
            </a:r>
            <a:r>
              <a:rPr lang="en-IN" sz="1800" dirty="0">
                <a:latin typeface="Calibri" panose="020F0502020204030204" pitchFamily="34" charset="0"/>
                <a:cs typeface="Times New Roman" panose="02020603050405020304" pitchFamily="18" charset="0"/>
              </a:rPr>
              <a:t> the text and that is called natural language processing.</a:t>
            </a:r>
          </a:p>
          <a:p>
            <a:pPr>
              <a:lnSpc>
                <a:spcPts val="2400"/>
              </a:lnSpc>
              <a:spcBef>
                <a:spcPts val="2400"/>
              </a:spcBef>
            </a:pPr>
            <a:r>
              <a:rPr lang="en-IN" sz="1800" dirty="0">
                <a:latin typeface="Calibri" panose="020F0502020204030204" pitchFamily="34" charset="0"/>
                <a:cs typeface="Times New Roman" panose="02020603050405020304" pitchFamily="18" charset="0"/>
              </a:rPr>
              <a:t>In-text </a:t>
            </a:r>
            <a:r>
              <a:rPr lang="en-IN" sz="1800" dirty="0" err="1">
                <a:latin typeface="Calibri" panose="020F0502020204030204" pitchFamily="34" charset="0"/>
                <a:cs typeface="Times New Roman" panose="02020603050405020304" pitchFamily="18" charset="0"/>
              </a:rPr>
              <a:t>preprocess</a:t>
            </a:r>
            <a:r>
              <a:rPr lang="en-IN" sz="1800" dirty="0">
                <a:latin typeface="Calibri" panose="020F0502020204030204" pitchFamily="34" charset="0"/>
                <a:cs typeface="Times New Roman" panose="02020603050405020304" pitchFamily="18" charset="0"/>
              </a:rPr>
              <a:t> we are cleaning our text by stemming, lemmatization, remove </a:t>
            </a:r>
            <a:r>
              <a:rPr lang="en-IN" sz="1800" dirty="0" err="1">
                <a:latin typeface="Calibri" panose="020F0502020204030204" pitchFamily="34" charset="0"/>
                <a:cs typeface="Times New Roman" panose="02020603050405020304" pitchFamily="18" charset="0"/>
              </a:rPr>
              <a:t>stopwords</a:t>
            </a:r>
            <a:r>
              <a:rPr lang="en-IN" sz="1800" dirty="0">
                <a:latin typeface="Calibri" panose="020F0502020204030204" pitchFamily="34" charset="0"/>
                <a:cs typeface="Times New Roman" panose="02020603050405020304" pitchFamily="18" charset="0"/>
              </a:rPr>
              <a:t>, remove special symbols and numbers, etc. After cleaning the data we have to feed this text data into a vectorizer which will convert this text data into numerical features.</a:t>
            </a:r>
          </a:p>
          <a:p>
            <a:pPr marL="24765" marR="161925" indent="0">
              <a:lnSpc>
                <a:spcPct val="104600"/>
              </a:lnSpc>
              <a:spcBef>
                <a:spcPts val="505"/>
              </a:spcBef>
              <a:buClr>
                <a:srgbClr val="16C8CD"/>
              </a:buClr>
              <a:buNone/>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98500" y="1016931"/>
            <a:ext cx="6024434" cy="622393"/>
          </a:xfrm>
          <a:prstGeom prst="rect">
            <a:avLst/>
          </a:prstGeom>
        </p:spPr>
        <p:txBody>
          <a:bodyPr vert="horz" wrap="square" lIns="0" tIns="67734" rIns="0" bIns="0" rtlCol="0">
            <a:spAutoFit/>
          </a:bodyPr>
          <a:lstStyle/>
          <a:p>
            <a:pPr marL="13335">
              <a:lnSpc>
                <a:spcPct val="100000"/>
              </a:lnSpc>
              <a:spcBef>
                <a:spcPts val="130"/>
              </a:spcBef>
            </a:pPr>
            <a:r>
              <a:rPr b="1" spc="-165" dirty="0">
                <a:solidFill>
                  <a:schemeClr val="accent1">
                    <a:lumMod val="50000"/>
                  </a:schemeClr>
                </a:solidFill>
              </a:rPr>
              <a:t>DATASET</a:t>
            </a:r>
          </a:p>
        </p:txBody>
      </p:sp>
      <p:sp>
        <p:nvSpPr>
          <p:cNvPr id="8" name="object 8"/>
          <p:cNvSpPr txBox="1"/>
          <p:nvPr/>
        </p:nvSpPr>
        <p:spPr>
          <a:xfrm>
            <a:off x="470944" y="2575322"/>
            <a:ext cx="6974840" cy="658770"/>
          </a:xfrm>
          <a:prstGeom prst="rect">
            <a:avLst/>
          </a:prstGeom>
        </p:spPr>
        <p:txBody>
          <a:bodyPr vert="horz" wrap="square" lIns="0" tIns="91440" rIns="0" bIns="0" rtlCol="0">
            <a:spAutoFit/>
          </a:bodyPr>
          <a:lstStyle/>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lang="en-IN" sz="1600" dirty="0">
              <a:latin typeface="Calibri" panose="020F0502020204030204" pitchFamily="34" charset="0"/>
              <a:cs typeface="Times New Roman" panose="02020603050405020304" pitchFamily="18" charset="0"/>
            </a:endParaRP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sz="1600" dirty="0">
              <a:latin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2AD0F7B-8E4F-EC54-19DF-69EE4010A616}"/>
              </a:ext>
            </a:extLst>
          </p:cNvPr>
          <p:cNvSpPr txBox="1"/>
          <p:nvPr/>
        </p:nvSpPr>
        <p:spPr>
          <a:xfrm>
            <a:off x="470944" y="1882465"/>
            <a:ext cx="7160712" cy="126464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to scrape at least 20000 rows of data. </a:t>
            </a:r>
            <a:r>
              <a:rPr lang="en-IN" dirty="0">
                <a:latin typeface="Calibri" panose="020F0502020204030204" pitchFamily="34" charset="0"/>
                <a:ea typeface="Calibri" panose="020F0502020204030204" pitchFamily="34" charset="0"/>
                <a:cs typeface="Times New Roman" panose="02020603050405020304" pitchFamily="18" charset="0"/>
              </a:rPr>
              <a:t>M</a:t>
            </a:r>
            <a:r>
              <a:rPr lang="en-IN" sz="1800" dirty="0">
                <a:effectLst/>
                <a:latin typeface="Calibri" panose="020F0502020204030204" pitchFamily="34" charset="0"/>
                <a:ea typeface="Calibri" panose="020F0502020204030204" pitchFamily="34" charset="0"/>
                <a:cs typeface="Times New Roman" panose="02020603050405020304" pitchFamily="18" charset="0"/>
              </a:rPr>
              <a:t>ore the data better the model In this section you need to scrape the reviews of different laptops, Phones, Headphones, smart watches, Professional Cameras, Printers, Monitors, Home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theater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Router from different ecommerce websites.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78249" y="368300"/>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65" dirty="0">
                <a:solidFill>
                  <a:schemeClr val="accent1">
                    <a:lumMod val="50000"/>
                  </a:schemeClr>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65" dirty="0">
                <a:solidFill>
                  <a:schemeClr val="accent1">
                    <a:lumMod val="50000"/>
                  </a:schemeClr>
                </a:solidFill>
              </a:rPr>
              <a:t>ENGINEERING</a:t>
            </a:r>
          </a:p>
        </p:txBody>
      </p:sp>
      <p:sp>
        <p:nvSpPr>
          <p:cNvPr id="5" name="object 5"/>
          <p:cNvSpPr txBox="1"/>
          <p:nvPr/>
        </p:nvSpPr>
        <p:spPr>
          <a:xfrm>
            <a:off x="781050" y="2240467"/>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65" dirty="0">
                <a:solidFill>
                  <a:schemeClr val="accent1">
                    <a:lumMod val="50000"/>
                  </a:schemeClr>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no need to detect outliers as we have only two columns.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4CA2-B749-7894-7E62-DC41B6332CB4}"/>
              </a:ext>
            </a:extLst>
          </p:cNvPr>
          <p:cNvSpPr>
            <a:spLocks noGrp="1"/>
          </p:cNvSpPr>
          <p:nvPr>
            <p:ph type="title"/>
          </p:nvPr>
        </p:nvSpPr>
        <p:spPr>
          <a:xfrm>
            <a:off x="870279" y="368300"/>
            <a:ext cx="6827191" cy="1180536"/>
          </a:xfrm>
        </p:spPr>
        <p:txBody>
          <a:bodyPr/>
          <a:lstStyle/>
          <a:p>
            <a:r>
              <a:rPr lang="en-IN" b="1" spc="-165" dirty="0">
                <a:solidFill>
                  <a:schemeClr val="accent1">
                    <a:lumMod val="50000"/>
                  </a:schemeClr>
                </a:solidFill>
              </a:rPr>
              <a:t>STEMMING</a:t>
            </a:r>
          </a:p>
        </p:txBody>
      </p:sp>
      <p:sp>
        <p:nvSpPr>
          <p:cNvPr id="3" name="Content Placeholder 2">
            <a:extLst>
              <a:ext uri="{FF2B5EF4-FFF2-40B4-BE49-F238E27FC236}">
                <a16:creationId xmlns:a16="http://schemas.microsoft.com/office/drawing/2014/main" id="{53BCA01F-9B34-17A2-5C67-F813F3335321}"/>
              </a:ext>
            </a:extLst>
          </p:cNvPr>
          <p:cNvSpPr>
            <a:spLocks noGrp="1"/>
          </p:cNvSpPr>
          <p:nvPr>
            <p:ph idx="1"/>
          </p:nvPr>
        </p:nvSpPr>
        <p:spPr>
          <a:xfrm>
            <a:off x="853409" y="1282700"/>
            <a:ext cx="6827191" cy="2950159"/>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Stemming is a natural language processing technique that lowers inflection in words to their root forms, hence aiding in the </a:t>
            </a:r>
            <a:r>
              <a:rPr lang="en-IN" sz="1800" dirty="0">
                <a:latin typeface="Calibri" panose="020F0502020204030204" pitchFamily="34" charset="0"/>
                <a:cs typeface="Times New Roman" panose="02020603050405020304" pitchFamily="18" charset="0"/>
              </a:rPr>
              <a:t>preprocessing of text, words, and documents for text normalization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Wingdings" panose="05000000000000000000" pitchFamily="2" charset="2"/>
              <a:buChar char=""/>
            </a:pPr>
            <a:r>
              <a:rPr lang="en-IN" sz="1800" dirty="0">
                <a:latin typeface="Calibri" panose="020F0502020204030204" pitchFamily="34" charset="0"/>
                <a:cs typeface="Times New Roman" panose="02020603050405020304" pitchFamily="18" charset="0"/>
              </a:rPr>
              <a:t>PorterStemmer() is a module in NLTK that implements the Porter Stemming technique.</a:t>
            </a:r>
          </a:p>
          <a:p>
            <a:endParaRPr lang="en-IN" dirty="0"/>
          </a:p>
        </p:txBody>
      </p:sp>
    </p:spTree>
    <p:extLst>
      <p:ext uri="{BB962C8B-B14F-4D97-AF65-F5344CB8AC3E}">
        <p14:creationId xmlns:p14="http://schemas.microsoft.com/office/powerpoint/2010/main" val="4219198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5282</TotalTime>
  <Words>926</Words>
  <Application>Microsoft Office PowerPoint</Application>
  <PresentationFormat>Custom</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Parallax</vt:lpstr>
      <vt:lpstr> RATINGS PREDICTION </vt:lpstr>
      <vt:lpstr>OUTLINE</vt:lpstr>
      <vt:lpstr>INTRODUCTION</vt:lpstr>
      <vt:lpstr>PROJECT SPECIFICATION</vt:lpstr>
      <vt:lpstr>DATASET</vt:lpstr>
      <vt:lpstr>DATA CLEANING</vt:lpstr>
      <vt:lpstr>FEATURE ENGINEERING</vt:lpstr>
      <vt:lpstr>OUTLIER DETECTION</vt:lpstr>
      <vt:lpstr>STEMMING</vt:lpstr>
      <vt:lpstr>TFIDFVECTORIZER</vt:lpstr>
      <vt:lpstr>               FEATURE SCALING</vt:lpstr>
      <vt:lpstr>PowerPoint Presentation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10</cp:revision>
  <dcterms:created xsi:type="dcterms:W3CDTF">2022-11-06T17:22:28Z</dcterms:created>
  <dcterms:modified xsi:type="dcterms:W3CDTF">2023-01-17T14:45:52Z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