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B0840F-E697-429D-BA83-92DBBA5FFEE2}" type="datetimeFigureOut">
              <a:rPr lang="en-US" smtClean="0"/>
              <a:pPr/>
              <a:t>7/26/2019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C0075C-4128-44F2-A9E8-3B376ACFBFEF}"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629F1D5-80D3-49FA-8D18-6054B2469F79}" type="datetimeFigureOut">
              <a:rPr lang="en-US" smtClean="0"/>
              <a:pPr/>
              <a:t>7/26/2019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2CE16C-14CD-4EB2-834F-65BA40049FBE}"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629F1D5-80D3-49FA-8D18-6054B2469F79}" type="datetimeFigureOut">
              <a:rPr lang="en-US" smtClean="0"/>
              <a:pPr/>
              <a:t>7/26/2019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2CE16C-14CD-4EB2-834F-65BA40049FB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629F1D5-80D3-49FA-8D18-6054B2469F79}" type="datetimeFigureOut">
              <a:rPr lang="en-US" smtClean="0"/>
              <a:pPr/>
              <a:t>7/26/2019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2CE16C-14CD-4EB2-834F-65BA40049FB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629F1D5-80D3-49FA-8D18-6054B2469F79}" type="datetimeFigureOut">
              <a:rPr lang="en-US" smtClean="0"/>
              <a:pPr/>
              <a:t>7/26/2019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2CE16C-14CD-4EB2-834F-65BA40049FBE}"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29F1D5-80D3-49FA-8D18-6054B2469F79}" type="datetimeFigureOut">
              <a:rPr lang="en-US" smtClean="0"/>
              <a:pPr/>
              <a:t>7/26/2019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2CE16C-14CD-4EB2-834F-65BA40049FBE}"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629F1D5-80D3-49FA-8D18-6054B2469F79}" type="datetimeFigureOut">
              <a:rPr lang="en-US" smtClean="0"/>
              <a:pPr/>
              <a:t>7/26/2019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2CE16C-14CD-4EB2-834F-65BA40049FBE}"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629F1D5-80D3-49FA-8D18-6054B2469F79}" type="datetimeFigureOut">
              <a:rPr lang="en-US" smtClean="0"/>
              <a:pPr/>
              <a:t>7/26/2019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2CE16C-14CD-4EB2-834F-65BA40049FBE}"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629F1D5-80D3-49FA-8D18-6054B2469F79}" type="datetimeFigureOut">
              <a:rPr lang="en-US" smtClean="0"/>
              <a:pPr/>
              <a:t>7/26/2019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2CE16C-14CD-4EB2-834F-65BA40049FBE}"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29F1D5-80D3-49FA-8D18-6054B2469F79}" type="datetimeFigureOut">
              <a:rPr lang="en-US" smtClean="0"/>
              <a:pPr/>
              <a:t>7/26/2019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2CE16C-14CD-4EB2-834F-65BA40049FB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29F1D5-80D3-49FA-8D18-6054B2469F79}" type="datetimeFigureOut">
              <a:rPr lang="en-US" smtClean="0"/>
              <a:pPr/>
              <a:t>7/26/2019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2CE16C-14CD-4EB2-834F-65BA40049FBE}"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29F1D5-80D3-49FA-8D18-6054B2469F79}" type="datetimeFigureOut">
              <a:rPr lang="en-US" smtClean="0"/>
              <a:pPr/>
              <a:t>7/26/2019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2CE16C-14CD-4EB2-834F-65BA40049FBE}"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29F1D5-80D3-49FA-8D18-6054B2469F79}" type="datetimeFigureOut">
              <a:rPr lang="en-US" smtClean="0"/>
              <a:pPr/>
              <a:t>7/26/2019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2CE16C-14CD-4EB2-834F-65BA40049FB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3" name="Rectangle 2"/>
          <p:cNvSpPr/>
          <p:nvPr/>
        </p:nvSpPr>
        <p:spPr>
          <a:xfrm>
            <a:off x="214282" y="428604"/>
            <a:ext cx="8775415" cy="1200329"/>
          </a:xfrm>
          <a:prstGeom prst="rect">
            <a:avLst/>
          </a:prstGeom>
          <a:noFill/>
        </p:spPr>
        <p:txBody>
          <a:bodyPr wrap="none" lIns="91440" tIns="45720" rIns="91440" bIns="45720">
            <a:spAutoFit/>
          </a:bodyPr>
          <a:lstStyle/>
          <a:p>
            <a:pPr algn="ctr"/>
            <a:r>
              <a:rPr lang="en-US" sz="7200" b="1" u="sng" cap="none" spc="0" dirty="0" smtClean="0">
                <a:ln w="10541" cmpd="sng">
                  <a:solidFill>
                    <a:schemeClr val="accent1">
                      <a:shade val="88000"/>
                      <a:satMod val="110000"/>
                    </a:schemeClr>
                  </a:solidFill>
                  <a:prstDash val="solid"/>
                </a:ln>
                <a:effectLst/>
              </a:rPr>
              <a:t>Loan Defaulter System</a:t>
            </a:r>
            <a:endParaRPr lang="en-US" sz="7200" b="1" u="sng" cap="none" spc="0" dirty="0">
              <a:ln w="10541" cmpd="sng">
                <a:solidFill>
                  <a:schemeClr val="accent1">
                    <a:shade val="88000"/>
                    <a:satMod val="110000"/>
                  </a:schemeClr>
                </a:solidFill>
                <a:prstDash val="solid"/>
              </a:ln>
              <a:effectLst/>
            </a:endParaRPr>
          </a:p>
        </p:txBody>
      </p:sp>
      <p:sp>
        <p:nvSpPr>
          <p:cNvPr id="4" name="TextBox 3"/>
          <p:cNvSpPr txBox="1"/>
          <p:nvPr/>
        </p:nvSpPr>
        <p:spPr>
          <a:xfrm>
            <a:off x="714348" y="4071942"/>
            <a:ext cx="8429652" cy="2677656"/>
          </a:xfrm>
          <a:prstGeom prst="rect">
            <a:avLst/>
          </a:prstGeom>
          <a:noFill/>
        </p:spPr>
        <p:txBody>
          <a:bodyPr wrap="square" rtlCol="0">
            <a:spAutoFit/>
          </a:bodyPr>
          <a:lstStyle/>
          <a:p>
            <a:r>
              <a:rPr lang="en-US" sz="2800" b="1" u="sng" dirty="0" smtClean="0"/>
              <a:t>GROUP MEMBERS:-</a:t>
            </a:r>
          </a:p>
          <a:p>
            <a:r>
              <a:rPr lang="en-US" sz="2000" b="1" dirty="0" err="1" smtClean="0"/>
              <a:t>Antik</a:t>
            </a:r>
            <a:r>
              <a:rPr lang="en-US" sz="2000" b="1" dirty="0" smtClean="0"/>
              <a:t> </a:t>
            </a:r>
            <a:r>
              <a:rPr lang="en-US" sz="2000" b="1" dirty="0" err="1" smtClean="0"/>
              <a:t>Ganguly,Future</a:t>
            </a:r>
            <a:r>
              <a:rPr lang="en-US" sz="2000" b="1" dirty="0" smtClean="0"/>
              <a:t> Institute of Engineering &amp; Management,161480110207</a:t>
            </a:r>
          </a:p>
          <a:p>
            <a:r>
              <a:rPr lang="en-US" sz="2000" b="1" dirty="0" err="1" smtClean="0"/>
              <a:t>Sayan</a:t>
            </a:r>
            <a:r>
              <a:rPr lang="en-US" sz="2000" b="1" dirty="0" smtClean="0"/>
              <a:t> </a:t>
            </a:r>
            <a:r>
              <a:rPr lang="en-US" sz="2000" b="1" dirty="0" err="1" smtClean="0"/>
              <a:t>Dey</a:t>
            </a:r>
            <a:r>
              <a:rPr lang="en-US" sz="2000" b="1" dirty="0" smtClean="0"/>
              <a:t>, Future Institute of Engineering &amp; Management,161480110280</a:t>
            </a:r>
          </a:p>
          <a:p>
            <a:r>
              <a:rPr lang="en-US" sz="2000" b="1" dirty="0" err="1" smtClean="0"/>
              <a:t>Arijit</a:t>
            </a:r>
            <a:r>
              <a:rPr lang="en-US" sz="2000" b="1" dirty="0" smtClean="0"/>
              <a:t> </a:t>
            </a:r>
            <a:r>
              <a:rPr lang="en-US" sz="2000" b="1" dirty="0" err="1" smtClean="0"/>
              <a:t>Guin</a:t>
            </a:r>
            <a:r>
              <a:rPr lang="en-US" sz="2000" b="1" dirty="0" smtClean="0"/>
              <a:t>, Future Institute of Engineering &amp; Management,</a:t>
            </a:r>
          </a:p>
          <a:p>
            <a:r>
              <a:rPr lang="en-US" sz="2000" b="1" dirty="0" err="1" smtClean="0"/>
              <a:t>Kunal</a:t>
            </a:r>
            <a:r>
              <a:rPr lang="en-US" sz="2000" b="1" dirty="0" smtClean="0"/>
              <a:t> </a:t>
            </a:r>
            <a:r>
              <a:rPr lang="en-US" sz="2000" b="1" dirty="0" err="1" smtClean="0"/>
              <a:t>Shaw,RCC</a:t>
            </a:r>
            <a:r>
              <a:rPr lang="en-US" sz="2000" b="1" dirty="0" smtClean="0"/>
              <a:t> Institute of Information Technology,161170110038</a:t>
            </a:r>
            <a:endParaRPr lang="en-IN" sz="2800" b="1" u="sng" dirty="0" smtClean="0"/>
          </a:p>
          <a:p>
            <a:r>
              <a:rPr lang="en-US" sz="2000" b="1" dirty="0" err="1" smtClean="0"/>
              <a:t>Anurag</a:t>
            </a:r>
            <a:r>
              <a:rPr lang="en-US" sz="2000" b="1" dirty="0" smtClean="0"/>
              <a:t> </a:t>
            </a:r>
            <a:r>
              <a:rPr lang="en-US" sz="2000" b="1" dirty="0" err="1" smtClean="0"/>
              <a:t>Dutta</a:t>
            </a:r>
            <a:r>
              <a:rPr lang="en-US" sz="2000" b="1" dirty="0" smtClean="0"/>
              <a:t>, RCC Institute of Information Technology,161170110378</a:t>
            </a:r>
          </a:p>
          <a:p>
            <a:r>
              <a:rPr lang="en-US" sz="2000" b="1" dirty="0" err="1" smtClean="0"/>
              <a:t>Akash</a:t>
            </a:r>
            <a:r>
              <a:rPr lang="en-US" sz="2000" b="1" dirty="0" smtClean="0"/>
              <a:t> </a:t>
            </a:r>
            <a:r>
              <a:rPr lang="en-US" sz="2000" b="1" dirty="0" err="1" smtClean="0"/>
              <a:t>Naskar</a:t>
            </a:r>
            <a:r>
              <a:rPr lang="en-US" sz="2000" b="1" dirty="0" smtClean="0"/>
              <a:t>, RCC Institute of Information Technology,161170110198</a:t>
            </a:r>
          </a:p>
          <a:p>
            <a:r>
              <a:rPr lang="en-US" sz="2000" b="1" dirty="0" err="1" smtClean="0"/>
              <a:t>Sayan</a:t>
            </a:r>
            <a:r>
              <a:rPr lang="en-US" sz="2000" b="1" dirty="0" smtClean="0"/>
              <a:t> </a:t>
            </a:r>
            <a:r>
              <a:rPr lang="en-US" sz="2000" b="1" dirty="0" err="1" smtClean="0"/>
              <a:t>Banerjee,Institute</a:t>
            </a:r>
            <a:r>
              <a:rPr lang="en-US" sz="2000" b="1" dirty="0" smtClean="0"/>
              <a:t> of Engineering and Management,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extBox 3"/>
          <p:cNvSpPr txBox="1"/>
          <p:nvPr/>
        </p:nvSpPr>
        <p:spPr>
          <a:xfrm>
            <a:off x="714348" y="0"/>
            <a:ext cx="5715040" cy="461665"/>
          </a:xfrm>
          <a:prstGeom prst="rect">
            <a:avLst/>
          </a:prstGeom>
          <a:noFill/>
        </p:spPr>
        <p:txBody>
          <a:bodyPr wrap="square" rtlCol="0">
            <a:spAutoFit/>
          </a:bodyPr>
          <a:lstStyle/>
          <a:p>
            <a:r>
              <a:rPr lang="en-US" sz="2400" b="1" u="sng" dirty="0" err="1" smtClean="0"/>
              <a:t>HeatMap</a:t>
            </a:r>
            <a:r>
              <a:rPr lang="en-US" sz="2400" b="1" u="sng" dirty="0" smtClean="0"/>
              <a:t> after dropping the rows:-</a:t>
            </a:r>
            <a:endParaRPr lang="en-IN" sz="2400" b="1" u="sng" dirty="0"/>
          </a:p>
        </p:txBody>
      </p:sp>
      <p:pic>
        <p:nvPicPr>
          <p:cNvPr id="6" name="Picture 5"/>
          <p:cNvPicPr/>
          <p:nvPr/>
        </p:nvPicPr>
        <p:blipFill>
          <a:blip r:embed="rId3"/>
          <a:stretch>
            <a:fillRect/>
          </a:stretch>
        </p:blipFill>
        <p:spPr>
          <a:xfrm>
            <a:off x="1071538" y="428604"/>
            <a:ext cx="5143536" cy="2143140"/>
          </a:xfrm>
          <a:prstGeom prst="rect">
            <a:avLst/>
          </a:prstGeom>
        </p:spPr>
      </p:pic>
      <p:sp>
        <p:nvSpPr>
          <p:cNvPr id="1025" name="Rectangle 1"/>
          <p:cNvSpPr>
            <a:spLocks noChangeArrowheads="1"/>
          </p:cNvSpPr>
          <p:nvPr/>
        </p:nvSpPr>
        <p:spPr bwMode="auto">
          <a:xfrm>
            <a:off x="0" y="2571744"/>
            <a:ext cx="7537641"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pitchFamily="34" charset="0"/>
                <a:ea typeface="Calibri" pitchFamily="34" charset="0"/>
                <a:cs typeface="Arial" pitchFamily="34" charset="0"/>
              </a:rPr>
              <a:t>For visualizing outliers in a particular feature we use </a:t>
            </a:r>
            <a:r>
              <a:rPr kumimoji="0" lang="en-US" sz="1600" b="1" i="0" u="none" strike="noStrike" cap="none" normalizeH="0" baseline="0" dirty="0" err="1" smtClean="0">
                <a:ln>
                  <a:noFill/>
                </a:ln>
                <a:solidFill>
                  <a:srgbClr val="000000"/>
                </a:solidFill>
                <a:effectLst/>
                <a:latin typeface="Arial" pitchFamily="34" charset="0"/>
                <a:ea typeface="Calibri" pitchFamily="34" charset="0"/>
                <a:cs typeface="Arial" pitchFamily="34" charset="0"/>
              </a:rPr>
              <a:t>boxplot</a:t>
            </a:r>
            <a:r>
              <a:rPr kumimoji="0" lang="en-US" sz="1600" b="1" i="0" u="none" strike="noStrike" cap="none" normalizeH="0" baseline="0" dirty="0" smtClean="0">
                <a:ln>
                  <a:noFill/>
                </a:ln>
                <a:solidFill>
                  <a:srgbClr val="000000"/>
                </a:solidFill>
                <a:effectLst/>
                <a:latin typeface="Arial" pitchFamily="34" charset="0"/>
                <a:ea typeface="Calibri" pitchFamily="34" charset="0"/>
                <a:cs typeface="Arial" pitchFamily="34" charset="0"/>
              </a:rPr>
              <a:t> from </a:t>
            </a:r>
            <a:r>
              <a:rPr kumimoji="0" lang="en-US" sz="1600" b="1" i="0" u="none" strike="noStrike" cap="none" normalizeH="0" baseline="0" dirty="0" err="1" smtClean="0">
                <a:ln>
                  <a:noFill/>
                </a:ln>
                <a:solidFill>
                  <a:srgbClr val="000000"/>
                </a:solidFill>
                <a:effectLst/>
                <a:latin typeface="Arial" pitchFamily="34" charset="0"/>
                <a:ea typeface="Calibri" pitchFamily="34" charset="0"/>
                <a:cs typeface="Arial" pitchFamily="34" charset="0"/>
              </a:rPr>
              <a:t>seaborn</a:t>
            </a:r>
            <a:r>
              <a:rPr kumimoji="0" lang="en-US" sz="1600" b="1" i="0" u="none" strike="noStrike" cap="none" normalizeH="0" baseline="0" dirty="0" smtClean="0">
                <a:ln>
                  <a:noFill/>
                </a:ln>
                <a:solidFill>
                  <a:srgbClr val="000000"/>
                </a:solidFill>
                <a:effectLst/>
                <a:latin typeface="Arial" pitchFamily="34" charset="0"/>
                <a:ea typeface="Calibri" pitchFamily="34" charset="0"/>
                <a:cs typeface="Arial" pitchFamily="34" charset="0"/>
              </a:rPr>
              <a:t>.</a:t>
            </a:r>
            <a:br>
              <a:rPr kumimoji="0" lang="en-US" sz="1600" b="1" i="0" u="none" strike="noStrike" cap="none" normalizeH="0" baseline="0" dirty="0" smtClean="0">
                <a:ln>
                  <a:noFill/>
                </a:ln>
                <a:solidFill>
                  <a:srgbClr val="000000"/>
                </a:solidFill>
                <a:effectLst/>
                <a:latin typeface="Arial" pitchFamily="34" charset="0"/>
                <a:ea typeface="Calibri" pitchFamily="34" charset="0"/>
                <a:cs typeface="Arial" pitchFamily="34" charset="0"/>
              </a:rPr>
            </a:br>
            <a:r>
              <a:rPr kumimoji="0" lang="en-US" sz="1600" b="1" i="0" u="sng" strike="noStrike" cap="none" normalizeH="0" baseline="0" dirty="0" err="1" smtClean="0">
                <a:ln>
                  <a:noFill/>
                </a:ln>
                <a:solidFill>
                  <a:srgbClr val="000000"/>
                </a:solidFill>
                <a:effectLst/>
                <a:latin typeface="Arial" pitchFamily="34" charset="0"/>
                <a:ea typeface="Calibri" pitchFamily="34" charset="0"/>
                <a:cs typeface="Arial" pitchFamily="34" charset="0"/>
              </a:rPr>
              <a:t>Boxplot</a:t>
            </a:r>
            <a:r>
              <a:rPr kumimoji="0" lang="en-US" sz="1600" b="1" i="0" u="sng" strike="noStrike" cap="none" normalizeH="0" baseline="0" dirty="0" smtClean="0">
                <a:ln>
                  <a:noFill/>
                </a:ln>
                <a:solidFill>
                  <a:srgbClr val="000000"/>
                </a:solidFill>
                <a:effectLst/>
                <a:latin typeface="Arial" pitchFamily="34" charset="0"/>
                <a:ea typeface="Calibri" pitchFamily="34" charset="0"/>
                <a:cs typeface="Arial" pitchFamily="34" charset="0"/>
              </a:rPr>
              <a:t> of feature </a:t>
            </a:r>
            <a:r>
              <a:rPr kumimoji="0" lang="en-US" sz="1600" b="1" i="0" u="sng" strike="noStrike" cap="none" normalizeH="0" baseline="0" dirty="0" smtClean="0">
                <a:ln>
                  <a:noFill/>
                </a:ln>
                <a:solidFill>
                  <a:srgbClr val="000000"/>
                </a:solidFill>
                <a:effectLst/>
                <a:latin typeface="Calibri"/>
                <a:ea typeface="Calibri" pitchFamily="34" charset="0"/>
                <a:cs typeface="Arial" pitchFamily="34" charset="0"/>
              </a:rPr>
              <a:t>‘</a:t>
            </a:r>
            <a:r>
              <a:rPr kumimoji="0" lang="en-US" sz="1600" b="1" i="0" u="sng" strike="noStrike" cap="none" normalizeH="0" baseline="0" dirty="0" smtClean="0">
                <a:ln>
                  <a:noFill/>
                </a:ln>
                <a:solidFill>
                  <a:srgbClr val="000000"/>
                </a:solidFill>
                <a:effectLst/>
                <a:latin typeface="Arial" pitchFamily="34" charset="0"/>
                <a:ea typeface="Calibri" pitchFamily="34" charset="0"/>
                <a:cs typeface="Arial" pitchFamily="34" charset="0"/>
              </a:rPr>
              <a:t>DEBTINC</a:t>
            </a:r>
            <a:r>
              <a:rPr kumimoji="0" lang="en-US" sz="1600" b="1" i="0" u="sng" strike="noStrike" cap="none" normalizeH="0" baseline="0" dirty="0" smtClean="0">
                <a:ln>
                  <a:noFill/>
                </a:ln>
                <a:solidFill>
                  <a:srgbClr val="000000"/>
                </a:solidFill>
                <a:effectLst/>
                <a:latin typeface="Calibri"/>
                <a:ea typeface="Calibri" pitchFamily="34" charset="0"/>
                <a:cs typeface="Arial" pitchFamily="34" charset="0"/>
              </a:rPr>
              <a:t>’</a:t>
            </a:r>
            <a:r>
              <a:rPr kumimoji="0" lang="en-US" sz="1600" b="1" i="0" u="sng" strike="noStrike" cap="none" normalizeH="0" baseline="0" dirty="0" smtClean="0">
                <a:ln>
                  <a:noFill/>
                </a:ln>
                <a:solidFill>
                  <a:srgbClr val="000000"/>
                </a:solidFill>
                <a:effectLst/>
                <a:latin typeface="Arial" pitchFamily="34" charset="0"/>
                <a:ea typeface="Calibri" pitchFamily="34" charset="0"/>
                <a:cs typeface="Arial" pitchFamily="34" charset="0"/>
              </a:rPr>
              <a:t>:</a:t>
            </a:r>
            <a:endParaRPr kumimoji="0" lang="en-US" sz="1800" b="0" i="0" u="sng" strike="noStrike" cap="none" normalizeH="0" baseline="0" dirty="0" smtClean="0">
              <a:ln>
                <a:noFill/>
              </a:ln>
              <a:solidFill>
                <a:schemeClr val="tx1"/>
              </a:solidFill>
              <a:effectLst/>
              <a:latin typeface="Arial" pitchFamily="34" charset="0"/>
              <a:cs typeface="Arial" pitchFamily="34" charset="0"/>
            </a:endParaRPr>
          </a:p>
        </p:txBody>
      </p:sp>
      <p:sp>
        <p:nvSpPr>
          <p:cNvPr id="8" name="TextBox 7"/>
          <p:cNvSpPr txBox="1"/>
          <p:nvPr/>
        </p:nvSpPr>
        <p:spPr>
          <a:xfrm>
            <a:off x="6357950" y="357166"/>
            <a:ext cx="2786050" cy="1754326"/>
          </a:xfrm>
          <a:prstGeom prst="rect">
            <a:avLst/>
          </a:prstGeom>
          <a:noFill/>
        </p:spPr>
        <p:txBody>
          <a:bodyPr wrap="square" rtlCol="0">
            <a:spAutoFit/>
          </a:bodyPr>
          <a:lstStyle/>
          <a:p>
            <a:pPr lvl="0"/>
            <a:r>
              <a:rPr kumimoji="0" lang="en-US" b="0" i="0" u="none" strike="noStrike" cap="none" normalizeH="0" baseline="0" dirty="0" smtClean="0">
                <a:ln>
                  <a:noFill/>
                </a:ln>
                <a:solidFill>
                  <a:srgbClr val="000000"/>
                </a:solidFill>
                <a:effectLst/>
                <a:latin typeface="Arial" pitchFamily="34" charset="0"/>
                <a:ea typeface="Calibri" pitchFamily="34" charset="0"/>
                <a:cs typeface="Arial" pitchFamily="34" charset="0"/>
              </a:rPr>
              <a:t>The dataset still has missing values which we can fill by median or mean based on the presence of outliers.</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endParaRPr lang="en-IN" dirty="0"/>
          </a:p>
        </p:txBody>
      </p:sp>
      <p:pic>
        <p:nvPicPr>
          <p:cNvPr id="9" name="Picture 8"/>
          <p:cNvPicPr/>
          <p:nvPr/>
        </p:nvPicPr>
        <p:blipFill>
          <a:blip r:embed="rId4"/>
          <a:stretch>
            <a:fillRect/>
          </a:stretch>
        </p:blipFill>
        <p:spPr>
          <a:xfrm>
            <a:off x="0" y="3143248"/>
            <a:ext cx="4143372" cy="1785950"/>
          </a:xfrm>
          <a:prstGeom prst="rect">
            <a:avLst/>
          </a:prstGeom>
        </p:spPr>
      </p:pic>
      <p:sp>
        <p:nvSpPr>
          <p:cNvPr id="10" name="TextBox 9"/>
          <p:cNvSpPr txBox="1"/>
          <p:nvPr/>
        </p:nvSpPr>
        <p:spPr>
          <a:xfrm>
            <a:off x="4286248" y="3071810"/>
            <a:ext cx="4500594" cy="4524315"/>
          </a:xfrm>
          <a:prstGeom prst="rect">
            <a:avLst/>
          </a:prstGeom>
          <a:noFill/>
        </p:spPr>
        <p:txBody>
          <a:bodyPr wrap="square" rtlCol="0">
            <a:spAutoFit/>
          </a:bodyPr>
          <a:lstStyle/>
          <a:p>
            <a:r>
              <a:rPr lang="en-US" dirty="0" smtClean="0">
                <a:sym typeface="Wingdings" pitchFamily="2" charset="2"/>
              </a:rPr>
              <a:t></a:t>
            </a:r>
            <a:r>
              <a:rPr lang="en-US" dirty="0" smtClean="0"/>
              <a:t>To </a:t>
            </a:r>
            <a:r>
              <a:rPr lang="en-US" dirty="0"/>
              <a:t>find a value that can we fill in place of the missing values, we have created a function that will find the replacement using the mean of outliers and the mean of inliers.</a:t>
            </a:r>
            <a:endParaRPr lang="en-IN" dirty="0"/>
          </a:p>
          <a:p>
            <a:r>
              <a:rPr lang="en-US" dirty="0"/>
              <a:t/>
            </a:r>
            <a:br>
              <a:rPr lang="en-US" dirty="0"/>
            </a:br>
            <a:endParaRPr lang="en-IN" dirty="0"/>
          </a:p>
          <a:p>
            <a:r>
              <a:rPr lang="en-US" dirty="0"/>
              <a:t> </a:t>
            </a:r>
            <a:endParaRPr lang="en-IN" dirty="0"/>
          </a:p>
          <a:p>
            <a:r>
              <a:rPr lang="en-US" dirty="0"/>
              <a:t> </a:t>
            </a:r>
            <a:endParaRPr lang="en-IN" dirty="0"/>
          </a:p>
          <a:p>
            <a:r>
              <a:rPr lang="en-US" dirty="0"/>
              <a:t> </a:t>
            </a:r>
            <a:endParaRPr lang="en-IN" dirty="0"/>
          </a:p>
          <a:p>
            <a:r>
              <a:rPr lang="en-US" dirty="0"/>
              <a:t> </a:t>
            </a:r>
            <a:endParaRPr lang="en-IN" dirty="0"/>
          </a:p>
          <a:p>
            <a:r>
              <a:rPr lang="en-US" dirty="0"/>
              <a:t> </a:t>
            </a:r>
            <a:endParaRPr lang="en-IN" dirty="0"/>
          </a:p>
          <a:p>
            <a:r>
              <a:rPr lang="en-US" dirty="0"/>
              <a:t> </a:t>
            </a:r>
            <a:endParaRPr lang="en-IN" dirty="0"/>
          </a:p>
          <a:p>
            <a:r>
              <a:rPr lang="en-US" dirty="0"/>
              <a:t> </a:t>
            </a:r>
            <a:endParaRPr lang="en-IN" dirty="0"/>
          </a:p>
          <a:p>
            <a:r>
              <a:rPr lang="en-US" dirty="0"/>
              <a:t> </a:t>
            </a:r>
            <a:endParaRPr lang="en-IN" dirty="0"/>
          </a:p>
          <a:p>
            <a:r>
              <a:rPr lang="en-US" dirty="0"/>
              <a:t/>
            </a:r>
            <a:br>
              <a:rPr lang="en-US" dirty="0"/>
            </a:br>
            <a:endParaRPr lang="en-IN" dirty="0"/>
          </a:p>
        </p:txBody>
      </p:sp>
      <p:pic>
        <p:nvPicPr>
          <p:cNvPr id="11" name="Picture 10"/>
          <p:cNvPicPr/>
          <p:nvPr/>
        </p:nvPicPr>
        <p:blipFill>
          <a:blip r:embed="rId5">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wpc="http://schemas.microsoft.com/office/word/2010/wordprocessingCanvas" xmlns="" val="0"/>
              </a:ext>
            </a:extLst>
          </a:blip>
          <a:stretch>
            <a:fillRect/>
          </a:stretch>
        </p:blipFill>
        <p:spPr>
          <a:xfrm>
            <a:off x="0" y="4857736"/>
            <a:ext cx="4071966" cy="2000264"/>
          </a:xfrm>
          <a:prstGeom prst="rect">
            <a:avLst/>
          </a:prstGeom>
        </p:spPr>
      </p:pic>
      <p:sp>
        <p:nvSpPr>
          <p:cNvPr id="12" name="TextBox 11"/>
          <p:cNvSpPr txBox="1"/>
          <p:nvPr/>
        </p:nvSpPr>
        <p:spPr>
          <a:xfrm>
            <a:off x="4500562" y="5429264"/>
            <a:ext cx="2643206" cy="1477328"/>
          </a:xfrm>
          <a:prstGeom prst="rect">
            <a:avLst/>
          </a:prstGeom>
          <a:noFill/>
        </p:spPr>
        <p:txBody>
          <a:bodyPr wrap="square" rtlCol="0">
            <a:spAutoFit/>
          </a:bodyPr>
          <a:lstStyle/>
          <a:p>
            <a:r>
              <a:rPr lang="en-US" dirty="0" smtClean="0">
                <a:sym typeface="Wingdings" pitchFamily="2" charset="2"/>
              </a:rPr>
              <a:t></a:t>
            </a:r>
            <a:r>
              <a:rPr lang="en-US" dirty="0" smtClean="0"/>
              <a:t>This </a:t>
            </a:r>
            <a:r>
              <a:rPr lang="en-US" dirty="0"/>
              <a:t>way we have replaced null values of all the continuous features of the dataset</a:t>
            </a:r>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0" y="21429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1" i="0" u="sng" strike="noStrike" cap="none" normalizeH="0" baseline="0" dirty="0" smtClean="0">
                <a:ln>
                  <a:noFill/>
                </a:ln>
                <a:solidFill>
                  <a:srgbClr val="000000"/>
                </a:solidFill>
                <a:effectLst/>
                <a:latin typeface="Arial" pitchFamily="34" charset="0"/>
                <a:ea typeface="Calibri" pitchFamily="34" charset="0"/>
                <a:cs typeface="Arial" pitchFamily="34" charset="0"/>
              </a:rPr>
              <a:t>TREATMENT OF CATEGORICAL VALUES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TextBox 3"/>
          <p:cNvSpPr txBox="1"/>
          <p:nvPr/>
        </p:nvSpPr>
        <p:spPr>
          <a:xfrm>
            <a:off x="285720" y="714356"/>
            <a:ext cx="7929618" cy="4616648"/>
          </a:xfrm>
          <a:prstGeom prst="rect">
            <a:avLst/>
          </a:prstGeom>
          <a:noFill/>
        </p:spPr>
        <p:txBody>
          <a:bodyPr wrap="square" rtlCol="0">
            <a:spAutoFit/>
          </a:bodyPr>
          <a:lstStyle/>
          <a:p>
            <a:r>
              <a:rPr lang="en-US" b="1" dirty="0"/>
              <a:t>A machine learning model can work on only numeric data. So, we have to convert the categorical features into numeric forms</a:t>
            </a:r>
            <a:r>
              <a:rPr lang="en-US" b="1" dirty="0" smtClean="0"/>
              <a:t>.</a:t>
            </a:r>
          </a:p>
          <a:p>
            <a:r>
              <a:rPr lang="en-US" b="1" u="sng" dirty="0" smtClean="0"/>
              <a:t>Data </a:t>
            </a:r>
            <a:r>
              <a:rPr lang="en-US" b="1" u="sng" dirty="0"/>
              <a:t>information</a:t>
            </a:r>
            <a:r>
              <a:rPr lang="en-US" b="1" u="sng" dirty="0" smtClean="0"/>
              <a:t>:</a:t>
            </a:r>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r>
              <a:rPr lang="en-US" sz="1400" b="1" dirty="0" smtClean="0"/>
              <a:t>There are two features with categorical values : “REASON” and “JOB”. </a:t>
            </a:r>
            <a:endParaRPr lang="en-IN" sz="1400" b="1" dirty="0" smtClean="0"/>
          </a:p>
          <a:p>
            <a:r>
              <a:rPr lang="en-US" sz="1400" b="1" dirty="0" smtClean="0"/>
              <a:t>To convert them into numeric types we have used </a:t>
            </a:r>
            <a:r>
              <a:rPr lang="en-US" sz="1400" b="1" dirty="0" err="1" smtClean="0"/>
              <a:t>theget_dummies</a:t>
            </a:r>
            <a:r>
              <a:rPr lang="en-US" sz="1400" b="1" dirty="0" smtClean="0"/>
              <a:t> function in pandas. For example, in the feature ‘Reason’ we can create dummy </a:t>
            </a:r>
            <a:r>
              <a:rPr lang="en-US" sz="1400" b="1" dirty="0" err="1" smtClean="0"/>
              <a:t>dataframe</a:t>
            </a:r>
            <a:r>
              <a:rPr lang="en-US" sz="1400" b="1" dirty="0" smtClean="0"/>
              <a:t> like this-</a:t>
            </a:r>
            <a:endParaRPr lang="en-IN" sz="1400" b="1" dirty="0" smtClean="0"/>
          </a:p>
          <a:p>
            <a:endParaRPr lang="en-IN" dirty="0"/>
          </a:p>
        </p:txBody>
      </p:sp>
      <p:pic>
        <p:nvPicPr>
          <p:cNvPr id="5" name="Picture 4"/>
          <p:cNvPicPr/>
          <p:nvPr/>
        </p:nvPicPr>
        <p:blipFill>
          <a:blip r:embed="rId3">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wpc="http://schemas.microsoft.com/office/word/2010/wordprocessingCanvas" xmlns="" val="0"/>
              </a:ext>
            </a:extLst>
          </a:blip>
          <a:stretch>
            <a:fillRect/>
          </a:stretch>
        </p:blipFill>
        <p:spPr>
          <a:xfrm>
            <a:off x="285720" y="1571612"/>
            <a:ext cx="4286280" cy="2743748"/>
          </a:xfrm>
          <a:prstGeom prst="rect">
            <a:avLst/>
          </a:prstGeom>
        </p:spPr>
      </p:pic>
      <p:pic>
        <p:nvPicPr>
          <p:cNvPr id="6" name="Picture 5"/>
          <p:cNvPicPr/>
          <p:nvPr/>
        </p:nvPicPr>
        <p:blipFill>
          <a:blip r:embed="rId4">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wpc="http://schemas.microsoft.com/office/word/2010/wordprocessingCanvas" xmlns="" val="0"/>
              </a:ext>
            </a:extLst>
          </a:blip>
          <a:stretch>
            <a:fillRect/>
          </a:stretch>
        </p:blipFill>
        <p:spPr>
          <a:xfrm>
            <a:off x="500034" y="5000636"/>
            <a:ext cx="4357718" cy="164307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500034" y="142852"/>
            <a:ext cx="8143932" cy="830997"/>
          </a:xfrm>
          <a:prstGeom prst="rect">
            <a:avLst/>
          </a:prstGeom>
          <a:noFill/>
        </p:spPr>
        <p:txBody>
          <a:bodyPr wrap="square" rtlCol="0">
            <a:spAutoFit/>
          </a:bodyPr>
          <a:lstStyle/>
          <a:p>
            <a:r>
              <a:rPr lang="en-US" sz="1600" b="1" dirty="0"/>
              <a:t>We did the same for other categorical features and then we have concatenated the dummy features with the actual dataset and have dropped the original features.</a:t>
            </a:r>
            <a:endParaRPr lang="en-IN" sz="1600" b="1" dirty="0"/>
          </a:p>
          <a:p>
            <a:endParaRPr lang="en-IN" sz="1600" b="1" dirty="0"/>
          </a:p>
        </p:txBody>
      </p:sp>
      <p:pic>
        <p:nvPicPr>
          <p:cNvPr id="3" name="Picture 2"/>
          <p:cNvPicPr/>
          <p:nvPr/>
        </p:nvPicPr>
        <p:blipFill>
          <a:blip r:embed="rId3"/>
          <a:stretch>
            <a:fillRect/>
          </a:stretch>
        </p:blipFill>
        <p:spPr>
          <a:xfrm>
            <a:off x="571472" y="714356"/>
            <a:ext cx="7000924" cy="2357454"/>
          </a:xfrm>
          <a:prstGeom prst="rect">
            <a:avLst/>
          </a:prstGeom>
        </p:spPr>
      </p:pic>
      <p:pic>
        <p:nvPicPr>
          <p:cNvPr id="4" name="Picture 3"/>
          <p:cNvPicPr/>
          <p:nvPr/>
        </p:nvPicPr>
        <p:blipFill>
          <a:blip r:embed="rId4"/>
          <a:stretch>
            <a:fillRect/>
          </a:stretch>
        </p:blipFill>
        <p:spPr>
          <a:xfrm>
            <a:off x="357158" y="3428976"/>
            <a:ext cx="4929222" cy="3429024"/>
          </a:xfrm>
          <a:prstGeom prst="rect">
            <a:avLst/>
          </a:prstGeom>
        </p:spPr>
      </p:pic>
      <p:sp>
        <p:nvSpPr>
          <p:cNvPr id="5" name="TextBox 4"/>
          <p:cNvSpPr txBox="1"/>
          <p:nvPr/>
        </p:nvSpPr>
        <p:spPr>
          <a:xfrm>
            <a:off x="214282" y="3071810"/>
            <a:ext cx="7858180" cy="400110"/>
          </a:xfrm>
          <a:prstGeom prst="rect">
            <a:avLst/>
          </a:prstGeom>
          <a:noFill/>
        </p:spPr>
        <p:txBody>
          <a:bodyPr wrap="square" rtlCol="0">
            <a:spAutoFit/>
          </a:bodyPr>
          <a:lstStyle/>
          <a:p>
            <a:r>
              <a:rPr lang="en-US" sz="2000" b="1" u="sng" dirty="0" smtClean="0"/>
              <a:t>After treating categorical values:-</a:t>
            </a:r>
            <a:endParaRPr lang="en-IN" sz="2000" b="1" u="sng"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0" y="0"/>
            <a:ext cx="9144000" cy="16004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1" i="0" u="sng" strike="noStrike" cap="none" normalizeH="0" baseline="0" dirty="0" smtClean="0">
                <a:ln>
                  <a:noFill/>
                </a:ln>
                <a:solidFill>
                  <a:srgbClr val="000000"/>
                </a:solidFill>
                <a:effectLst/>
                <a:latin typeface="Arial" pitchFamily="34" charset="0"/>
                <a:ea typeface="Calibri" pitchFamily="34" charset="0"/>
                <a:cs typeface="Arial" pitchFamily="34" charset="0"/>
              </a:rPr>
              <a:t>TREATMENT OF SKEWED FEATURES</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Arial" pitchFamily="34" charset="0"/>
                <a:ea typeface="Calibri" pitchFamily="34" charset="0"/>
                <a:cs typeface="Arial" pitchFamily="34" charset="0"/>
              </a:rPr>
              <a:t>We need to normalize the data as much as possible before giving it to our model. To do that we need to check the distribution of each feature and find out whether the graph is left skewed or right skewed. If the graph is left skewed, we can try to fix it by using squares and cubes. If the graph is right skewed, we can try to fix it by using </a:t>
            </a:r>
            <a:r>
              <a:rPr kumimoji="0" lang="en-US" sz="1200" b="1" i="0" u="none" strike="noStrike" cap="none" normalizeH="0" baseline="0" dirty="0" err="1" smtClean="0">
                <a:ln>
                  <a:noFill/>
                </a:ln>
                <a:solidFill>
                  <a:srgbClr val="000000"/>
                </a:solidFill>
                <a:effectLst/>
                <a:latin typeface="Arial" pitchFamily="34" charset="0"/>
                <a:ea typeface="Calibri" pitchFamily="34" charset="0"/>
                <a:cs typeface="Arial" pitchFamily="34" charset="0"/>
              </a:rPr>
              <a:t>squareroots</a:t>
            </a:r>
            <a:r>
              <a:rPr kumimoji="0" lang="en-US" sz="1200" b="1" i="0" u="none" strike="noStrike" cap="none" normalizeH="0" baseline="0" dirty="0" smtClean="0">
                <a:ln>
                  <a:noFill/>
                </a:ln>
                <a:solidFill>
                  <a:srgbClr val="000000"/>
                </a:solidFill>
                <a:effectLst/>
                <a:latin typeface="Arial" pitchFamily="34" charset="0"/>
                <a:ea typeface="Calibri" pitchFamily="34" charset="0"/>
                <a:cs typeface="Arial" pitchFamily="34" charset="0"/>
              </a:rPr>
              <a:t>, </a:t>
            </a:r>
            <a:r>
              <a:rPr kumimoji="0" lang="en-US" sz="1200" b="1" i="0" u="none" strike="noStrike" cap="none" normalizeH="0" baseline="0" dirty="0" err="1" smtClean="0">
                <a:ln>
                  <a:noFill/>
                </a:ln>
                <a:solidFill>
                  <a:srgbClr val="000000"/>
                </a:solidFill>
                <a:effectLst/>
                <a:latin typeface="Arial" pitchFamily="34" charset="0"/>
                <a:ea typeface="Calibri" pitchFamily="34" charset="0"/>
                <a:cs typeface="Arial" pitchFamily="34" charset="0"/>
              </a:rPr>
              <a:t>cuberoots</a:t>
            </a:r>
            <a:r>
              <a:rPr kumimoji="0" lang="en-US" sz="1200" b="1" i="0" u="none" strike="noStrike" cap="none" normalizeH="0" baseline="0" dirty="0" smtClean="0">
                <a:ln>
                  <a:noFill/>
                </a:ln>
                <a:solidFill>
                  <a:srgbClr val="000000"/>
                </a:solidFill>
                <a:effectLst/>
                <a:latin typeface="Arial" pitchFamily="34" charset="0"/>
                <a:ea typeface="Calibri" pitchFamily="34" charset="0"/>
                <a:cs typeface="Arial" pitchFamily="34" charset="0"/>
              </a:rPr>
              <a:t>, reciprocals or logarithms.</a:t>
            </a:r>
            <a:br>
              <a:rPr kumimoji="0" lang="en-US" sz="1200" b="1" i="0" u="none" strike="noStrike" cap="none" normalizeH="0" baseline="0" dirty="0" smtClean="0">
                <a:ln>
                  <a:noFill/>
                </a:ln>
                <a:solidFill>
                  <a:srgbClr val="000000"/>
                </a:solidFill>
                <a:effectLst/>
                <a:latin typeface="Arial" pitchFamily="34" charset="0"/>
                <a:ea typeface="Calibri" pitchFamily="34" charset="0"/>
                <a:cs typeface="Arial" pitchFamily="34" charset="0"/>
              </a:rPr>
            </a:br>
            <a:r>
              <a:rPr kumimoji="0" lang="en-US" sz="1200" b="1" i="0" u="none" strike="noStrike" cap="none" normalizeH="0" baseline="0" dirty="0" smtClean="0">
                <a:ln>
                  <a:noFill/>
                </a:ln>
                <a:solidFill>
                  <a:srgbClr val="000000"/>
                </a:solidFill>
                <a:effectLst/>
                <a:latin typeface="Arial" pitchFamily="34" charset="0"/>
                <a:ea typeface="Calibri" pitchFamily="34" charset="0"/>
                <a:cs typeface="Arial" pitchFamily="34" charset="0"/>
              </a:rPr>
              <a:t/>
            </a:r>
            <a:br>
              <a:rPr kumimoji="0" lang="en-US" sz="1200" b="1" i="0" u="none" strike="noStrike" cap="none" normalizeH="0" baseline="0" dirty="0" smtClean="0">
                <a:ln>
                  <a:noFill/>
                </a:ln>
                <a:solidFill>
                  <a:srgbClr val="000000"/>
                </a:solidFill>
                <a:effectLst/>
                <a:latin typeface="Arial" pitchFamily="34" charset="0"/>
                <a:ea typeface="Calibri" pitchFamily="34" charset="0"/>
                <a:cs typeface="Arial" pitchFamily="34" charset="0"/>
              </a:rPr>
            </a:br>
            <a:r>
              <a:rPr kumimoji="0" lang="en-US" sz="1200" b="1" i="0" u="none" strike="noStrike" cap="none" normalizeH="0" baseline="0" dirty="0" smtClean="0">
                <a:ln>
                  <a:noFill/>
                </a:ln>
                <a:solidFill>
                  <a:srgbClr val="000000"/>
                </a:solidFill>
                <a:effectLst/>
                <a:latin typeface="Arial" pitchFamily="34" charset="0"/>
                <a:ea typeface="Calibri" pitchFamily="34" charset="0"/>
                <a:cs typeface="Arial" pitchFamily="34" charset="0"/>
              </a:rPr>
              <a:t>For example, the </a:t>
            </a:r>
            <a:r>
              <a:rPr kumimoji="0" lang="en-US" sz="1200" b="1" i="0" u="none" strike="noStrike" cap="none" normalizeH="0" baseline="0" dirty="0" err="1" smtClean="0">
                <a:ln>
                  <a:noFill/>
                </a:ln>
                <a:solidFill>
                  <a:srgbClr val="000000"/>
                </a:solidFill>
                <a:effectLst/>
                <a:latin typeface="Arial" pitchFamily="34" charset="0"/>
                <a:ea typeface="Calibri" pitchFamily="34" charset="0"/>
                <a:cs typeface="Arial" pitchFamily="34" charset="0"/>
              </a:rPr>
              <a:t>distplot</a:t>
            </a:r>
            <a:r>
              <a:rPr kumimoji="0" lang="en-US" sz="1200" b="1" i="0" u="none" strike="noStrike" cap="none" normalizeH="0" baseline="0" dirty="0" smtClean="0">
                <a:ln>
                  <a:noFill/>
                </a:ln>
                <a:solidFill>
                  <a:srgbClr val="000000"/>
                </a:solidFill>
                <a:effectLst/>
                <a:latin typeface="Arial" pitchFamily="34" charset="0"/>
                <a:ea typeface="Calibri" pitchFamily="34" charset="0"/>
                <a:cs typeface="Arial" pitchFamily="34" charset="0"/>
              </a:rPr>
              <a:t> of the feature </a:t>
            </a:r>
            <a:r>
              <a:rPr kumimoji="0" lang="en-US" sz="1200" b="1" i="0" u="none" strike="noStrike" cap="none" normalizeH="0" baseline="0" dirty="0" smtClean="0">
                <a:ln>
                  <a:noFill/>
                </a:ln>
                <a:solidFill>
                  <a:srgbClr val="000000"/>
                </a:solidFill>
                <a:effectLst/>
                <a:latin typeface="Calibri"/>
                <a:ea typeface="Calibri" pitchFamily="34" charset="0"/>
                <a:cs typeface="Arial" pitchFamily="34" charset="0"/>
              </a:rPr>
              <a:t>“</a:t>
            </a:r>
            <a:r>
              <a:rPr kumimoji="0" lang="en-US" sz="1200" b="1" i="0" u="none" strike="noStrike" cap="none" normalizeH="0" baseline="0" dirty="0" smtClean="0">
                <a:ln>
                  <a:noFill/>
                </a:ln>
                <a:solidFill>
                  <a:srgbClr val="000000"/>
                </a:solidFill>
                <a:effectLst/>
                <a:latin typeface="Arial" pitchFamily="34" charset="0"/>
                <a:ea typeface="Calibri" pitchFamily="34" charset="0"/>
                <a:cs typeface="Arial" pitchFamily="34" charset="0"/>
              </a:rPr>
              <a:t>LOAN</a:t>
            </a:r>
            <a:r>
              <a:rPr kumimoji="0" lang="en-US" sz="1200" b="1" i="0" u="none" strike="noStrike" cap="none" normalizeH="0" baseline="0" dirty="0" smtClean="0">
                <a:ln>
                  <a:noFill/>
                </a:ln>
                <a:solidFill>
                  <a:srgbClr val="000000"/>
                </a:solidFill>
                <a:effectLst/>
                <a:latin typeface="Calibri"/>
                <a:ea typeface="Calibri" pitchFamily="34" charset="0"/>
                <a:cs typeface="Arial" pitchFamily="34" charset="0"/>
              </a:rPr>
              <a:t>”</a:t>
            </a:r>
            <a:r>
              <a:rPr kumimoji="0" lang="en-US" sz="1200" b="1" i="0" u="none" strike="noStrike" cap="none" normalizeH="0" baseline="0" dirty="0" smtClean="0">
                <a:ln>
                  <a:noFill/>
                </a:ln>
                <a:solidFill>
                  <a:srgbClr val="000000"/>
                </a:solidFill>
                <a:effectLst/>
                <a:latin typeface="Arial" pitchFamily="34" charset="0"/>
                <a:ea typeface="Calibri" pitchFamily="34" charset="0"/>
                <a:cs typeface="Arial" pitchFamily="34" charset="0"/>
              </a:rPr>
              <a:t> is </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pic>
        <p:nvPicPr>
          <p:cNvPr id="5" name="Picture 4"/>
          <p:cNvPicPr/>
          <p:nvPr/>
        </p:nvPicPr>
        <p:blipFill>
          <a:blip r:embed="rId3"/>
          <a:stretch>
            <a:fillRect/>
          </a:stretch>
        </p:blipFill>
        <p:spPr>
          <a:xfrm>
            <a:off x="0" y="1571612"/>
            <a:ext cx="3950898" cy="2277110"/>
          </a:xfrm>
          <a:prstGeom prst="rect">
            <a:avLst/>
          </a:prstGeom>
        </p:spPr>
      </p:pic>
      <p:sp>
        <p:nvSpPr>
          <p:cNvPr id="6" name="TextBox 5"/>
          <p:cNvSpPr txBox="1"/>
          <p:nvPr/>
        </p:nvSpPr>
        <p:spPr>
          <a:xfrm>
            <a:off x="4000496" y="1643050"/>
            <a:ext cx="2500330" cy="1200329"/>
          </a:xfrm>
          <a:prstGeom prst="rect">
            <a:avLst/>
          </a:prstGeom>
          <a:noFill/>
        </p:spPr>
        <p:txBody>
          <a:bodyPr wrap="square" rtlCol="0">
            <a:spAutoFit/>
          </a:bodyPr>
          <a:lstStyle/>
          <a:p>
            <a:r>
              <a:rPr lang="en-US" b="1" dirty="0"/>
              <a:t>This feature is left skewed since the peak is shifted towards left.</a:t>
            </a:r>
            <a:endParaRPr lang="en-IN" b="1" dirty="0"/>
          </a:p>
          <a:p>
            <a:endParaRPr lang="en-IN" dirty="0"/>
          </a:p>
        </p:txBody>
      </p:sp>
      <p:sp>
        <p:nvSpPr>
          <p:cNvPr id="2458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ea typeface="Calibri" pitchFamily="34" charset="0"/>
                <a:cs typeface="Arial" pitchFamily="34" charset="0"/>
              </a:rPr>
              <a:t>After finding the square, the graph looks like</a:t>
            </a:r>
            <a:br>
              <a:rPr kumimoji="0" lang="en-US" sz="1200" b="0" i="0" u="none" strike="noStrike" cap="none" normalizeH="0" baseline="0" smtClean="0">
                <a:ln>
                  <a:noFill/>
                </a:ln>
                <a:solidFill>
                  <a:srgbClr val="000000"/>
                </a:solidFill>
                <a:effectLst/>
                <a:latin typeface="Arial" pitchFamily="34" charset="0"/>
                <a:ea typeface="Calibri"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4579" name="Picture 20"/>
          <p:cNvPicPr>
            <a:picLocks noChangeAspect="1" noChangeArrowheads="1"/>
          </p:cNvPicPr>
          <p:nvPr/>
        </p:nvPicPr>
        <p:blipFill>
          <a:blip r:embed="rId4"/>
          <a:srcRect/>
          <a:stretch>
            <a:fillRect/>
          </a:stretch>
        </p:blipFill>
        <p:spPr bwMode="auto">
          <a:xfrm>
            <a:off x="0" y="4071942"/>
            <a:ext cx="4057650" cy="2476500"/>
          </a:xfrm>
          <a:prstGeom prst="rect">
            <a:avLst/>
          </a:prstGeom>
          <a:noFill/>
        </p:spPr>
      </p:pic>
      <p:sp>
        <p:nvSpPr>
          <p:cNvPr id="24581" name="Rectangle 5"/>
          <p:cNvSpPr>
            <a:spLocks noChangeArrowheads="1"/>
          </p:cNvSpPr>
          <p:nvPr/>
        </p:nvSpPr>
        <p:spPr bwMode="auto">
          <a:xfrm>
            <a:off x="0" y="2933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TextBox 9"/>
          <p:cNvSpPr txBox="1"/>
          <p:nvPr/>
        </p:nvSpPr>
        <p:spPr>
          <a:xfrm>
            <a:off x="0" y="3786190"/>
            <a:ext cx="6572264" cy="646331"/>
          </a:xfrm>
          <a:prstGeom prst="rect">
            <a:avLst/>
          </a:prstGeom>
          <a:noFill/>
        </p:spPr>
        <p:txBody>
          <a:bodyPr wrap="square" rtlCol="0">
            <a:spAutoFit/>
          </a:bodyPr>
          <a:lstStyle/>
          <a:p>
            <a:r>
              <a:rPr lang="en-US" b="1" u="sng" dirty="0"/>
              <a:t>After finding the square, the graph looks </a:t>
            </a:r>
            <a:r>
              <a:rPr lang="en-US" b="1" u="sng" dirty="0" smtClean="0"/>
              <a:t>like:-</a:t>
            </a:r>
            <a:r>
              <a:rPr lang="en-US" b="1" u="sng" dirty="0"/>
              <a:t/>
            </a:r>
            <a:br>
              <a:rPr lang="en-US" b="1" u="sng" dirty="0"/>
            </a:br>
            <a:endParaRPr lang="en-IN" b="1" u="sng"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0" y="0"/>
            <a:ext cx="9144000" cy="184665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1" i="0" u="sng" strike="noStrike" cap="none" normalizeH="0" baseline="0" dirty="0" smtClean="0">
                <a:ln>
                  <a:noFill/>
                </a:ln>
                <a:solidFill>
                  <a:srgbClr val="000000"/>
                </a:solidFill>
                <a:effectLst/>
                <a:latin typeface="Arial" pitchFamily="34" charset="0"/>
                <a:ea typeface="Calibri" pitchFamily="34" charset="0"/>
                <a:cs typeface="Arial" pitchFamily="34" charset="0"/>
              </a:rPr>
              <a:t>TREATMENT OF CLASS IMBALANCE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222222"/>
                </a:solidFill>
                <a:effectLst/>
                <a:latin typeface="Arial" pitchFamily="34" charset="0"/>
                <a:ea typeface="Calibri" pitchFamily="34" charset="0"/>
                <a:cs typeface="Arial" pitchFamily="34" charset="0"/>
              </a:rPr>
              <a:t>Class imbalance is a</a:t>
            </a:r>
            <a:r>
              <a:rPr kumimoji="0" lang="en-US" sz="1600" b="1" i="0" u="none" strike="noStrike" cap="none" normalizeH="0" baseline="0" dirty="0" smtClean="0">
                <a:ln>
                  <a:noFill/>
                </a:ln>
                <a:solidFill>
                  <a:srgbClr val="222222"/>
                </a:solidFill>
                <a:effectLst/>
                <a:latin typeface="Calibri"/>
                <a:ea typeface="Calibri" pitchFamily="34" charset="0"/>
                <a:cs typeface="Arial" pitchFamily="34" charset="0"/>
              </a:rPr>
              <a:t> </a:t>
            </a:r>
            <a:r>
              <a:rPr kumimoji="0" lang="en-US" sz="1600" b="1" i="0" u="none" strike="noStrike" cap="none" normalizeH="0" baseline="0" dirty="0" smtClean="0">
                <a:ln>
                  <a:noFill/>
                </a:ln>
                <a:solidFill>
                  <a:srgbClr val="222222"/>
                </a:solidFill>
                <a:effectLst/>
                <a:latin typeface="Arial" pitchFamily="34" charset="0"/>
                <a:ea typeface="Calibri" pitchFamily="34" charset="0"/>
                <a:cs typeface="Arial" pitchFamily="34" charset="0"/>
              </a:rPr>
              <a:t>problem</a:t>
            </a:r>
            <a:r>
              <a:rPr kumimoji="0" lang="en-US" sz="1600" b="1" i="0" u="none" strike="noStrike" cap="none" normalizeH="0" baseline="0" dirty="0" smtClean="0">
                <a:ln>
                  <a:noFill/>
                </a:ln>
                <a:solidFill>
                  <a:srgbClr val="222222"/>
                </a:solidFill>
                <a:effectLst/>
                <a:latin typeface="Calibri"/>
                <a:ea typeface="Calibri" pitchFamily="34" charset="0"/>
                <a:cs typeface="Arial" pitchFamily="34" charset="0"/>
              </a:rPr>
              <a:t> </a:t>
            </a:r>
            <a:r>
              <a:rPr kumimoji="0" lang="en-US" sz="1600" b="1" i="0" u="none" strike="noStrike" cap="none" normalizeH="0" baseline="0" dirty="0" smtClean="0">
                <a:ln>
                  <a:noFill/>
                </a:ln>
                <a:solidFill>
                  <a:srgbClr val="222222"/>
                </a:solidFill>
                <a:effectLst/>
                <a:latin typeface="Arial" pitchFamily="34" charset="0"/>
                <a:ea typeface="Calibri" pitchFamily="34" charset="0"/>
                <a:cs typeface="Arial" pitchFamily="34" charset="0"/>
              </a:rPr>
              <a:t>in machine learning where the total number of one class</a:t>
            </a:r>
            <a:r>
              <a:rPr kumimoji="0" lang="en-US" sz="1600" b="1" i="0" u="none" strike="noStrike" cap="none" normalizeH="0" baseline="0" dirty="0" smtClean="0">
                <a:ln>
                  <a:noFill/>
                </a:ln>
                <a:solidFill>
                  <a:srgbClr val="222222"/>
                </a:solidFill>
                <a:effectLst/>
                <a:latin typeface="Calibri"/>
                <a:ea typeface="Calibri" pitchFamily="34" charset="0"/>
                <a:cs typeface="Arial" pitchFamily="34" charset="0"/>
              </a:rPr>
              <a:t> </a:t>
            </a:r>
            <a:r>
              <a:rPr kumimoji="0" lang="en-US" sz="1600" b="1" i="0" u="none" strike="noStrike" cap="none" normalizeH="0" baseline="0" dirty="0" smtClean="0">
                <a:ln>
                  <a:noFill/>
                </a:ln>
                <a:solidFill>
                  <a:srgbClr val="222222"/>
                </a:solidFill>
                <a:effectLst/>
                <a:latin typeface="Arial" pitchFamily="34" charset="0"/>
                <a:ea typeface="Calibri" pitchFamily="34" charset="0"/>
                <a:cs typeface="Arial" pitchFamily="34" charset="0"/>
              </a:rPr>
              <a:t>of data (positive) is far less or far more than the total number of another</a:t>
            </a:r>
            <a:r>
              <a:rPr kumimoji="0" lang="en-US" sz="1600" b="1" i="0" u="none" strike="noStrike" cap="none" normalizeH="0" baseline="0" dirty="0" smtClean="0">
                <a:ln>
                  <a:noFill/>
                </a:ln>
                <a:solidFill>
                  <a:srgbClr val="222222"/>
                </a:solidFill>
                <a:effectLst/>
                <a:latin typeface="Calibri"/>
                <a:ea typeface="Calibri" pitchFamily="34" charset="0"/>
                <a:cs typeface="Arial" pitchFamily="34" charset="0"/>
              </a:rPr>
              <a:t> </a:t>
            </a:r>
            <a:r>
              <a:rPr kumimoji="0" lang="en-US" sz="1600" b="1" i="0" u="none" strike="noStrike" cap="none" normalizeH="0" baseline="0" dirty="0" smtClean="0">
                <a:ln>
                  <a:noFill/>
                </a:ln>
                <a:solidFill>
                  <a:srgbClr val="222222"/>
                </a:solidFill>
                <a:effectLst/>
                <a:latin typeface="Arial" pitchFamily="34" charset="0"/>
                <a:ea typeface="Calibri" pitchFamily="34" charset="0"/>
                <a:cs typeface="Arial" pitchFamily="34" charset="0"/>
              </a:rPr>
              <a:t>class</a:t>
            </a:r>
            <a:r>
              <a:rPr kumimoji="0" lang="en-US" sz="1600" b="1" i="0" u="none" strike="noStrike" cap="none" normalizeH="0" baseline="0" dirty="0" smtClean="0">
                <a:ln>
                  <a:noFill/>
                </a:ln>
                <a:solidFill>
                  <a:srgbClr val="222222"/>
                </a:solidFill>
                <a:effectLst/>
                <a:latin typeface="Calibri"/>
                <a:ea typeface="Calibri" pitchFamily="34" charset="0"/>
                <a:cs typeface="Arial" pitchFamily="34" charset="0"/>
              </a:rPr>
              <a:t> </a:t>
            </a:r>
            <a:r>
              <a:rPr kumimoji="0" lang="en-US" sz="1600" b="1" i="0" u="none" strike="noStrike" cap="none" normalizeH="0" baseline="0" dirty="0" smtClean="0">
                <a:ln>
                  <a:noFill/>
                </a:ln>
                <a:solidFill>
                  <a:srgbClr val="222222"/>
                </a:solidFill>
                <a:effectLst/>
                <a:latin typeface="Arial" pitchFamily="34" charset="0"/>
                <a:ea typeface="Calibri" pitchFamily="34" charset="0"/>
                <a:cs typeface="Arial" pitchFamily="34" charset="0"/>
              </a:rPr>
              <a:t>of data (negative) in the output feature. If we don</a:t>
            </a:r>
            <a:r>
              <a:rPr kumimoji="0" lang="en-US" sz="1600" b="1" i="0" u="none" strike="noStrike" cap="none" normalizeH="0" baseline="0" dirty="0" smtClean="0">
                <a:ln>
                  <a:noFill/>
                </a:ln>
                <a:solidFill>
                  <a:srgbClr val="222222"/>
                </a:solidFill>
                <a:effectLst/>
                <a:latin typeface="Calibri"/>
                <a:ea typeface="Calibri" pitchFamily="34" charset="0"/>
                <a:cs typeface="Arial" pitchFamily="34" charset="0"/>
              </a:rPr>
              <a:t>’</a:t>
            </a:r>
            <a:r>
              <a:rPr kumimoji="0" lang="en-US" sz="1600" b="1" i="0" u="none" strike="noStrike" cap="none" normalizeH="0" baseline="0" dirty="0" smtClean="0">
                <a:ln>
                  <a:noFill/>
                </a:ln>
                <a:solidFill>
                  <a:srgbClr val="222222"/>
                </a:solidFill>
                <a:effectLst/>
                <a:latin typeface="Arial" pitchFamily="34" charset="0"/>
                <a:ea typeface="Calibri" pitchFamily="34" charset="0"/>
                <a:cs typeface="Arial" pitchFamily="34" charset="0"/>
              </a:rPr>
              <a:t>t treat this, there might be a biasness in the model towards the class occurring more.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sng" strike="noStrike" cap="none" normalizeH="0" baseline="0" dirty="0" err="1" smtClean="0">
                <a:ln>
                  <a:noFill/>
                </a:ln>
                <a:solidFill>
                  <a:srgbClr val="222222"/>
                </a:solidFill>
                <a:effectLst/>
                <a:latin typeface="Arial" pitchFamily="34" charset="0"/>
                <a:ea typeface="Calibri" pitchFamily="34" charset="0"/>
                <a:cs typeface="Arial" pitchFamily="34" charset="0"/>
              </a:rPr>
              <a:t>Countplot</a:t>
            </a:r>
            <a:r>
              <a:rPr kumimoji="0" lang="en-US" sz="1600" b="1" i="0" u="sng" strike="noStrike" cap="none" normalizeH="0" baseline="0" dirty="0" smtClean="0">
                <a:ln>
                  <a:noFill/>
                </a:ln>
                <a:solidFill>
                  <a:srgbClr val="222222"/>
                </a:solidFill>
                <a:effectLst/>
                <a:latin typeface="Arial" pitchFamily="34" charset="0"/>
                <a:ea typeface="Calibri" pitchFamily="34" charset="0"/>
                <a:cs typeface="Arial" pitchFamily="34" charset="0"/>
              </a:rPr>
              <a:t> of the feature </a:t>
            </a:r>
            <a:r>
              <a:rPr kumimoji="0" lang="en-US" sz="1600" b="1" i="0" u="sng" strike="noStrike" cap="none" normalizeH="0" baseline="0" dirty="0" smtClean="0">
                <a:ln>
                  <a:noFill/>
                </a:ln>
                <a:solidFill>
                  <a:srgbClr val="222222"/>
                </a:solidFill>
                <a:effectLst/>
                <a:latin typeface="Calibri"/>
                <a:ea typeface="Calibri" pitchFamily="34" charset="0"/>
                <a:cs typeface="Arial" pitchFamily="34" charset="0"/>
              </a:rPr>
              <a:t>“</a:t>
            </a:r>
            <a:r>
              <a:rPr kumimoji="0" lang="en-US" sz="1600" b="1" i="0" u="sng" strike="noStrike" cap="none" normalizeH="0" baseline="0" dirty="0" smtClean="0">
                <a:ln>
                  <a:noFill/>
                </a:ln>
                <a:solidFill>
                  <a:srgbClr val="222222"/>
                </a:solidFill>
                <a:effectLst/>
                <a:latin typeface="Arial" pitchFamily="34" charset="0"/>
                <a:ea typeface="Calibri" pitchFamily="34" charset="0"/>
                <a:cs typeface="Arial" pitchFamily="34" charset="0"/>
              </a:rPr>
              <a:t>BAD</a:t>
            </a:r>
            <a:r>
              <a:rPr kumimoji="0" lang="en-US" sz="1600" b="1" i="0" u="none" strike="noStrike" cap="none" normalizeH="0" baseline="0" dirty="0" smtClean="0">
                <a:ln>
                  <a:noFill/>
                </a:ln>
                <a:solidFill>
                  <a:srgbClr val="222222"/>
                </a:solidFill>
                <a:effectLst/>
                <a:latin typeface="Calibri"/>
                <a:ea typeface="Calibri" pitchFamily="34" charset="0"/>
                <a:cs typeface="Arial" pitchFamily="34" charset="0"/>
              </a:rPr>
              <a:t>”</a:t>
            </a:r>
            <a:r>
              <a:rPr kumimoji="0" lang="en-US" sz="1600" b="1" i="0" u="none" strike="noStrike" cap="none" normalizeH="0" baseline="0" dirty="0" smtClean="0">
                <a:ln>
                  <a:noFill/>
                </a:ln>
                <a:solidFill>
                  <a:srgbClr val="222222"/>
                </a:solidFill>
                <a:effectLst/>
                <a:latin typeface="Arial" pitchFamily="34" charset="0"/>
                <a:ea typeface="Calibri"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Picture 2"/>
          <p:cNvPicPr/>
          <p:nvPr/>
        </p:nvPicPr>
        <p:blipFill>
          <a:blip r:embed="rId3"/>
          <a:stretch>
            <a:fillRect/>
          </a:stretch>
        </p:blipFill>
        <p:spPr>
          <a:xfrm>
            <a:off x="0" y="1785926"/>
            <a:ext cx="4143372" cy="2000264"/>
          </a:xfrm>
          <a:prstGeom prst="rect">
            <a:avLst/>
          </a:prstGeom>
        </p:spPr>
      </p:pic>
      <p:sp>
        <p:nvSpPr>
          <p:cNvPr id="4" name="TextBox 3"/>
          <p:cNvSpPr txBox="1"/>
          <p:nvPr/>
        </p:nvSpPr>
        <p:spPr>
          <a:xfrm>
            <a:off x="5143504" y="1643050"/>
            <a:ext cx="3214710" cy="1477328"/>
          </a:xfrm>
          <a:prstGeom prst="rect">
            <a:avLst/>
          </a:prstGeom>
          <a:noFill/>
        </p:spPr>
        <p:txBody>
          <a:bodyPr wrap="square" rtlCol="0">
            <a:spAutoFit/>
          </a:bodyPr>
          <a:lstStyle/>
          <a:p>
            <a:r>
              <a:rPr lang="en-US" b="1" dirty="0"/>
              <a:t>There is a clear class imbalance in this feature where the number of 0s is far more than the number of 1s.</a:t>
            </a:r>
            <a:endParaRPr lang="en-IN" b="1" dirty="0"/>
          </a:p>
          <a:p>
            <a:endParaRPr lang="en-IN" b="1" dirty="0"/>
          </a:p>
        </p:txBody>
      </p:sp>
      <p:sp>
        <p:nvSpPr>
          <p:cNvPr id="6" name="TextBox 5"/>
          <p:cNvSpPr txBox="1"/>
          <p:nvPr/>
        </p:nvSpPr>
        <p:spPr>
          <a:xfrm>
            <a:off x="0" y="3786190"/>
            <a:ext cx="8858280" cy="830997"/>
          </a:xfrm>
          <a:prstGeom prst="rect">
            <a:avLst/>
          </a:prstGeom>
          <a:noFill/>
        </p:spPr>
        <p:txBody>
          <a:bodyPr wrap="square" rtlCol="0">
            <a:spAutoFit/>
          </a:bodyPr>
          <a:lstStyle/>
          <a:p>
            <a:r>
              <a:rPr lang="en-US" sz="1600" b="1" dirty="0"/>
              <a:t>To solve this problem we can either increase the number of minority instances or decrease number of the majority instances with the help of resample method in </a:t>
            </a:r>
            <a:r>
              <a:rPr lang="en-US" sz="1600" b="1" dirty="0" err="1"/>
              <a:t>sklearn</a:t>
            </a:r>
            <a:r>
              <a:rPr lang="en-US" sz="1600" b="1" dirty="0"/>
              <a:t>.</a:t>
            </a:r>
            <a:endParaRPr lang="en-IN" sz="1600" b="1" dirty="0"/>
          </a:p>
          <a:p>
            <a:endParaRPr lang="en-IN" sz="1600" b="1" dirty="0"/>
          </a:p>
        </p:txBody>
      </p:sp>
      <p:pic>
        <p:nvPicPr>
          <p:cNvPr id="7" name="Picture 6"/>
          <p:cNvPicPr/>
          <p:nvPr/>
        </p:nvPicPr>
        <p:blipFill>
          <a:blip r:embed="rId4"/>
          <a:stretch>
            <a:fillRect/>
          </a:stretch>
        </p:blipFill>
        <p:spPr>
          <a:xfrm>
            <a:off x="285720" y="4357694"/>
            <a:ext cx="5943600" cy="1632585"/>
          </a:xfrm>
          <a:prstGeom prst="rect">
            <a:avLst/>
          </a:prstGeom>
        </p:spPr>
      </p:pic>
      <p:sp>
        <p:nvSpPr>
          <p:cNvPr id="8" name="TextBox 7"/>
          <p:cNvSpPr txBox="1"/>
          <p:nvPr/>
        </p:nvSpPr>
        <p:spPr>
          <a:xfrm>
            <a:off x="428596" y="5929330"/>
            <a:ext cx="6429420" cy="923330"/>
          </a:xfrm>
          <a:prstGeom prst="rect">
            <a:avLst/>
          </a:prstGeom>
          <a:noFill/>
        </p:spPr>
        <p:txBody>
          <a:bodyPr wrap="square" rtlCol="0">
            <a:spAutoFit/>
          </a:bodyPr>
          <a:lstStyle/>
          <a:p>
            <a:r>
              <a:rPr lang="en-US" b="1" dirty="0"/>
              <a:t>Here we have </a:t>
            </a:r>
            <a:r>
              <a:rPr lang="en-US" b="1" dirty="0" err="1"/>
              <a:t>upsampled</a:t>
            </a:r>
            <a:r>
              <a:rPr lang="en-US" b="1" dirty="0"/>
              <a:t> the instances with 1s in the output feature. </a:t>
            </a:r>
            <a:endParaRPr lang="en-IN" b="1" dirty="0"/>
          </a:p>
          <a:p>
            <a:endParaRPr lang="en-IN"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642910" y="0"/>
            <a:ext cx="7072362" cy="707886"/>
          </a:xfrm>
          <a:prstGeom prst="rect">
            <a:avLst/>
          </a:prstGeom>
          <a:noFill/>
        </p:spPr>
        <p:txBody>
          <a:bodyPr wrap="square" rtlCol="0">
            <a:spAutoFit/>
          </a:bodyPr>
          <a:lstStyle/>
          <a:p>
            <a:pPr algn="ctr"/>
            <a:r>
              <a:rPr lang="en-US" sz="4000" b="1" u="sng" dirty="0" smtClean="0"/>
              <a:t>Feature Selection</a:t>
            </a:r>
            <a:endParaRPr lang="en-IN" sz="4000" b="1" u="sng" dirty="0"/>
          </a:p>
        </p:txBody>
      </p:sp>
      <p:sp>
        <p:nvSpPr>
          <p:cNvPr id="3" name="TextBox 2"/>
          <p:cNvSpPr txBox="1"/>
          <p:nvPr/>
        </p:nvSpPr>
        <p:spPr>
          <a:xfrm>
            <a:off x="357158" y="428604"/>
            <a:ext cx="8786842" cy="1200329"/>
          </a:xfrm>
          <a:prstGeom prst="rect">
            <a:avLst/>
          </a:prstGeom>
          <a:noFill/>
        </p:spPr>
        <p:txBody>
          <a:bodyPr wrap="square" rtlCol="0">
            <a:spAutoFit/>
          </a:bodyPr>
          <a:lstStyle/>
          <a:p>
            <a:r>
              <a:rPr lang="en-US" dirty="0"/>
              <a:t> </a:t>
            </a:r>
            <a:endParaRPr lang="en-IN" dirty="0"/>
          </a:p>
          <a:p>
            <a:r>
              <a:rPr lang="en-US" b="1" dirty="0"/>
              <a:t>We have selected the features that should be used for training the model with the help of their correlation and score with respect to the output feature.</a:t>
            </a:r>
            <a:endParaRPr lang="en-IN" b="1" dirty="0"/>
          </a:p>
          <a:p>
            <a:endParaRPr lang="en-IN" dirty="0"/>
          </a:p>
        </p:txBody>
      </p:sp>
      <p:pic>
        <p:nvPicPr>
          <p:cNvPr id="4" name="Picture 3"/>
          <p:cNvPicPr/>
          <p:nvPr/>
        </p:nvPicPr>
        <p:blipFill>
          <a:blip r:embed="rId3"/>
          <a:stretch>
            <a:fillRect/>
          </a:stretch>
        </p:blipFill>
        <p:spPr>
          <a:xfrm>
            <a:off x="214282" y="1357298"/>
            <a:ext cx="4045789" cy="3984089"/>
          </a:xfrm>
          <a:prstGeom prst="rect">
            <a:avLst/>
          </a:prstGeom>
        </p:spPr>
      </p:pic>
      <p:pic>
        <p:nvPicPr>
          <p:cNvPr id="5" name="Picture 4"/>
          <p:cNvPicPr/>
          <p:nvPr/>
        </p:nvPicPr>
        <p:blipFill>
          <a:blip r:embed="rId4">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wpc="http://schemas.microsoft.com/office/word/2010/wordprocessingCanvas" xmlns="" val="0"/>
              </a:ext>
            </a:extLst>
          </a:blip>
          <a:stretch>
            <a:fillRect/>
          </a:stretch>
        </p:blipFill>
        <p:spPr>
          <a:xfrm>
            <a:off x="4357686" y="3857628"/>
            <a:ext cx="4786314" cy="2714644"/>
          </a:xfrm>
          <a:prstGeom prst="rect">
            <a:avLst/>
          </a:prstGeom>
        </p:spPr>
      </p:pic>
      <p:sp>
        <p:nvSpPr>
          <p:cNvPr id="6" name="TextBox 5"/>
          <p:cNvSpPr txBox="1"/>
          <p:nvPr/>
        </p:nvSpPr>
        <p:spPr>
          <a:xfrm>
            <a:off x="4357686" y="3143248"/>
            <a:ext cx="4786314" cy="646331"/>
          </a:xfrm>
          <a:prstGeom prst="rect">
            <a:avLst/>
          </a:prstGeom>
          <a:noFill/>
        </p:spPr>
        <p:txBody>
          <a:bodyPr wrap="square" rtlCol="0">
            <a:spAutoFit/>
          </a:bodyPr>
          <a:lstStyle/>
          <a:p>
            <a:r>
              <a:rPr lang="en-US" b="1" u="sng" dirty="0" smtClean="0"/>
              <a:t>To train the model we have selected 8 features with highest score:-</a:t>
            </a:r>
            <a:endParaRPr lang="en-IN" b="1" u="sng"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2214546" y="642918"/>
            <a:ext cx="4572000" cy="5940088"/>
          </a:xfrm>
          <a:prstGeom prst="rect">
            <a:avLst/>
          </a:prstGeom>
        </p:spPr>
        <p:txBody>
          <a:bodyPr wrap="square">
            <a:spAutoFit/>
          </a:bodyPr>
          <a:lstStyle/>
          <a:p>
            <a:pPr>
              <a:buFont typeface="Arial" pitchFamily="34" charset="0"/>
              <a:buChar char="•"/>
            </a:pPr>
            <a:r>
              <a:rPr lang="en-IN" dirty="0" smtClean="0"/>
              <a:t> </a:t>
            </a:r>
            <a:r>
              <a:rPr lang="en-IN" sz="2800" dirty="0" smtClean="0"/>
              <a:t>Acknowledgement </a:t>
            </a:r>
          </a:p>
          <a:p>
            <a:r>
              <a:rPr lang="en-IN" sz="2800" dirty="0" smtClean="0"/>
              <a:t>• Project Objective</a:t>
            </a:r>
          </a:p>
          <a:p>
            <a:r>
              <a:rPr lang="en-IN" sz="2800" dirty="0" smtClean="0"/>
              <a:t> • Project Scope</a:t>
            </a:r>
          </a:p>
          <a:p>
            <a:r>
              <a:rPr lang="en-IN" sz="2800" dirty="0" smtClean="0"/>
              <a:t> • Requirement Specification</a:t>
            </a:r>
          </a:p>
          <a:p>
            <a:r>
              <a:rPr lang="en-IN" sz="2800" dirty="0" smtClean="0"/>
              <a:t> • </a:t>
            </a:r>
            <a:r>
              <a:rPr lang="en-IN" sz="2800" dirty="0" smtClean="0"/>
              <a:t>Database Description</a:t>
            </a:r>
            <a:endParaRPr lang="en-IN" sz="2800" dirty="0" smtClean="0"/>
          </a:p>
          <a:p>
            <a:pPr>
              <a:buFont typeface="Arial" pitchFamily="34" charset="0"/>
              <a:buChar char="•"/>
            </a:pPr>
            <a:r>
              <a:rPr lang="en-US" sz="2800" dirty="0" smtClean="0"/>
              <a:t>Exploratory Data </a:t>
            </a:r>
            <a:r>
              <a:rPr lang="en-US" sz="2800" dirty="0" smtClean="0"/>
              <a:t>Analysis</a:t>
            </a:r>
          </a:p>
          <a:p>
            <a:pPr marL="1428750" lvl="2" indent="-514350">
              <a:buFont typeface="+mj-lt"/>
              <a:buAutoNum type="arabicPeriod"/>
            </a:pPr>
            <a:r>
              <a:rPr lang="en-US" b="1" dirty="0" smtClean="0"/>
              <a:t>Missing value treatment</a:t>
            </a:r>
          </a:p>
          <a:p>
            <a:pPr marL="1428750" lvl="2" indent="-514350">
              <a:buFont typeface="+mj-lt"/>
              <a:buAutoNum type="arabicPeriod"/>
            </a:pPr>
            <a:r>
              <a:rPr lang="en-US" b="1" dirty="0" smtClean="0"/>
              <a:t>Treatment of categorical values</a:t>
            </a:r>
          </a:p>
          <a:p>
            <a:pPr marL="1428750" lvl="2" indent="-514350">
              <a:buFont typeface="+mj-lt"/>
              <a:buAutoNum type="arabicPeriod"/>
            </a:pPr>
            <a:r>
              <a:rPr lang="en-US" b="1" dirty="0" smtClean="0"/>
              <a:t>Treatment of skewed values</a:t>
            </a:r>
          </a:p>
          <a:p>
            <a:pPr marL="1428750" lvl="2" indent="-514350">
              <a:buFont typeface="+mj-lt"/>
              <a:buAutoNum type="arabicPeriod"/>
            </a:pPr>
            <a:r>
              <a:rPr lang="en-US" b="1" dirty="0" smtClean="0"/>
              <a:t>Feature selection</a:t>
            </a:r>
            <a:endParaRPr lang="en-IN" b="1" dirty="0" smtClean="0"/>
          </a:p>
          <a:p>
            <a:r>
              <a:rPr lang="en-IN" sz="2800" dirty="0" smtClean="0"/>
              <a:t> • Model </a:t>
            </a:r>
            <a:r>
              <a:rPr lang="en-IN" sz="2800" dirty="0" smtClean="0"/>
              <a:t>Building</a:t>
            </a:r>
            <a:endParaRPr lang="en-IN" sz="2800" dirty="0" smtClean="0"/>
          </a:p>
          <a:p>
            <a:r>
              <a:rPr lang="en-IN" sz="2800" dirty="0" smtClean="0"/>
              <a:t>• Future Scope of    	Improvements </a:t>
            </a:r>
          </a:p>
          <a:p>
            <a:endParaRPr lang="en-IN" sz="2800" dirty="0" smtClean="0"/>
          </a:p>
          <a:p>
            <a:endParaRPr lang="en-IN" sz="2800" dirty="0"/>
          </a:p>
        </p:txBody>
      </p:sp>
      <p:sp>
        <p:nvSpPr>
          <p:cNvPr id="3" name="TextBox 2"/>
          <p:cNvSpPr txBox="1"/>
          <p:nvPr/>
        </p:nvSpPr>
        <p:spPr>
          <a:xfrm>
            <a:off x="2285984" y="0"/>
            <a:ext cx="3929090" cy="707886"/>
          </a:xfrm>
          <a:prstGeom prst="rect">
            <a:avLst/>
          </a:prstGeom>
          <a:noFill/>
        </p:spPr>
        <p:txBody>
          <a:bodyPr wrap="square" rtlCol="0">
            <a:spAutoFit/>
          </a:bodyPr>
          <a:lstStyle/>
          <a:p>
            <a:pPr algn="ctr"/>
            <a:r>
              <a:rPr lang="en-US" sz="4000" b="1" u="sng" dirty="0" smtClean="0"/>
              <a:t>Table Of Contents</a:t>
            </a:r>
            <a:endParaRPr lang="en-IN" sz="4000" b="1" u="sng"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extBox 1"/>
          <p:cNvSpPr txBox="1"/>
          <p:nvPr/>
        </p:nvSpPr>
        <p:spPr>
          <a:xfrm>
            <a:off x="1428728" y="428604"/>
            <a:ext cx="5786478" cy="1200329"/>
          </a:xfrm>
          <a:prstGeom prst="rect">
            <a:avLst/>
          </a:prstGeom>
          <a:noFill/>
        </p:spPr>
        <p:txBody>
          <a:bodyPr wrap="square" rtlCol="0">
            <a:spAutoFit/>
          </a:bodyPr>
          <a:lstStyle/>
          <a:p>
            <a:pPr algn="ctr"/>
            <a:r>
              <a:rPr lang="en-US" sz="3600" b="1" u="sng" dirty="0" smtClean="0"/>
              <a:t>PROJECT OBJECTIVE</a:t>
            </a:r>
          </a:p>
          <a:p>
            <a:pPr algn="ctr"/>
            <a:endParaRPr lang="en-IN" sz="3600" b="1" u="sng" dirty="0"/>
          </a:p>
        </p:txBody>
      </p:sp>
      <p:sp>
        <p:nvSpPr>
          <p:cNvPr id="4" name="TextBox 3"/>
          <p:cNvSpPr txBox="1"/>
          <p:nvPr/>
        </p:nvSpPr>
        <p:spPr>
          <a:xfrm>
            <a:off x="571472" y="1225689"/>
            <a:ext cx="8072494" cy="4093428"/>
          </a:xfrm>
          <a:prstGeom prst="rect">
            <a:avLst/>
          </a:prstGeom>
          <a:noFill/>
        </p:spPr>
        <p:txBody>
          <a:bodyPr wrap="square" rtlCol="0">
            <a:spAutoFit/>
          </a:bodyPr>
          <a:lstStyle/>
          <a:p>
            <a:r>
              <a:rPr lang="en-IN" sz="2000" b="1" dirty="0" smtClean="0"/>
              <a:t>In this </a:t>
            </a:r>
            <a:r>
              <a:rPr lang="en-IN" sz="2000" b="1" dirty="0" err="1" smtClean="0"/>
              <a:t>project,we</a:t>
            </a:r>
            <a:r>
              <a:rPr lang="en-IN" sz="2000" b="1" dirty="0" smtClean="0"/>
              <a:t> try to build a predictive model that will predict the default loan credit of a candidate. The dataset we have used creates a supervised machine learning model based on classification </a:t>
            </a:r>
            <a:r>
              <a:rPr lang="en-IN" sz="2000" b="1" dirty="0" err="1" smtClean="0"/>
              <a:t>algorithms.Since</a:t>
            </a:r>
            <a:r>
              <a:rPr lang="en-IN" sz="2000" b="1" dirty="0" smtClean="0"/>
              <a:t> the </a:t>
            </a:r>
            <a:r>
              <a:rPr lang="en-IN" sz="2000" b="1" dirty="0" err="1" smtClean="0"/>
              <a:t>ouput</a:t>
            </a:r>
            <a:r>
              <a:rPr lang="en-IN" sz="2000" b="1" dirty="0"/>
              <a:t> </a:t>
            </a:r>
            <a:r>
              <a:rPr lang="en-IN" sz="2000" b="1" dirty="0" smtClean="0"/>
              <a:t>feature in our dataset has only two sets of values, we can call this a binary classification </a:t>
            </a:r>
            <a:r>
              <a:rPr lang="en-IN" sz="2000" b="1" dirty="0" err="1" smtClean="0"/>
              <a:t>problem,where</a:t>
            </a:r>
            <a:r>
              <a:rPr lang="en-IN" sz="2000" b="1" dirty="0" smtClean="0"/>
              <a:t> the model will predict whether a client will return the loan he/she has taken or not.</a:t>
            </a:r>
          </a:p>
          <a:p>
            <a:r>
              <a:rPr lang="en-IN" sz="2000" b="1" dirty="0" smtClean="0"/>
              <a:t>To train the </a:t>
            </a:r>
            <a:r>
              <a:rPr lang="en-IN" sz="2000" b="1" dirty="0" err="1" smtClean="0"/>
              <a:t>model,we</a:t>
            </a:r>
            <a:r>
              <a:rPr lang="en-IN" sz="2000" b="1" dirty="0" smtClean="0"/>
              <a:t> need to clean the data through Exploratory Data</a:t>
            </a:r>
          </a:p>
          <a:p>
            <a:r>
              <a:rPr lang="en-IN" sz="2000" b="1" dirty="0" err="1" smtClean="0"/>
              <a:t>Analysis,to</a:t>
            </a:r>
            <a:r>
              <a:rPr lang="en-IN" sz="2000" b="1" dirty="0" smtClean="0"/>
              <a:t> achieve the best accuracy of the </a:t>
            </a:r>
            <a:r>
              <a:rPr lang="en-IN" sz="2000" b="1" dirty="0" err="1" smtClean="0"/>
              <a:t>model.In</a:t>
            </a:r>
            <a:r>
              <a:rPr lang="en-IN" sz="2000" b="1" dirty="0" smtClean="0"/>
              <a:t> this </a:t>
            </a:r>
            <a:r>
              <a:rPr lang="en-IN" sz="2000" b="1" dirty="0" err="1" smtClean="0"/>
              <a:t>project,we</a:t>
            </a:r>
            <a:r>
              <a:rPr lang="en-IN" sz="2000" b="1" dirty="0" smtClean="0"/>
              <a:t> implement various classification algorithms like Logistics </a:t>
            </a:r>
            <a:r>
              <a:rPr lang="en-IN" sz="2000" b="1" dirty="0" err="1" smtClean="0"/>
              <a:t>Regression,Decision</a:t>
            </a:r>
            <a:r>
              <a:rPr lang="en-IN" sz="2000" b="1" dirty="0" smtClean="0"/>
              <a:t> </a:t>
            </a:r>
            <a:r>
              <a:rPr lang="en-IN" sz="2000" b="1" dirty="0" err="1" smtClean="0"/>
              <a:t>Tree,etc</a:t>
            </a:r>
            <a:r>
              <a:rPr lang="en-IN" sz="2000" b="1" dirty="0" smtClean="0"/>
              <a:t>. and based on </a:t>
            </a:r>
            <a:r>
              <a:rPr lang="en-IN" sz="2000" b="1" dirty="0" err="1" smtClean="0"/>
              <a:t>thier</a:t>
            </a:r>
            <a:r>
              <a:rPr lang="en-IN" sz="2000" b="1" dirty="0" smtClean="0"/>
              <a:t> accuracy score we select</a:t>
            </a:r>
          </a:p>
          <a:p>
            <a:r>
              <a:rPr lang="en-IN" sz="2000" b="1" dirty="0" smtClean="0"/>
              <a:t>the best classifier to train the model.</a:t>
            </a:r>
          </a:p>
          <a:p>
            <a:r>
              <a:rPr lang="en-IN" sz="2000" b="1" dirty="0" smtClean="0"/>
              <a:t>The </a:t>
            </a:r>
            <a:r>
              <a:rPr lang="en-IN" sz="2000" b="1" dirty="0" err="1" smtClean="0"/>
              <a:t>datset</a:t>
            </a:r>
            <a:r>
              <a:rPr lang="en-IN" sz="2000" b="1" dirty="0" smtClean="0"/>
              <a:t> that we have used to train the model is collected from</a:t>
            </a:r>
          </a:p>
          <a:p>
            <a:r>
              <a:rPr lang="en-IN" sz="2000" b="1" dirty="0" smtClean="0"/>
              <a:t>Kaggle.com.</a:t>
            </a:r>
            <a:endParaRPr lang="en-IN" sz="20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0" r="-40000"/>
          </a:stretch>
        </a:blipFill>
        <a:effectLst/>
      </p:bgPr>
    </p:bg>
    <p:spTree>
      <p:nvGrpSpPr>
        <p:cNvPr id="1" name=""/>
        <p:cNvGrpSpPr/>
        <p:nvPr/>
      </p:nvGrpSpPr>
      <p:grpSpPr>
        <a:xfrm>
          <a:off x="0" y="0"/>
          <a:ext cx="0" cy="0"/>
          <a:chOff x="0" y="0"/>
          <a:chExt cx="0" cy="0"/>
        </a:xfrm>
      </p:grpSpPr>
      <p:sp>
        <p:nvSpPr>
          <p:cNvPr id="2" name="TextBox 1"/>
          <p:cNvSpPr txBox="1"/>
          <p:nvPr/>
        </p:nvSpPr>
        <p:spPr>
          <a:xfrm>
            <a:off x="1714480" y="571480"/>
            <a:ext cx="5929354" cy="1569660"/>
          </a:xfrm>
          <a:prstGeom prst="rect">
            <a:avLst/>
          </a:prstGeom>
          <a:noFill/>
        </p:spPr>
        <p:txBody>
          <a:bodyPr wrap="square" rtlCol="0">
            <a:spAutoFit/>
          </a:bodyPr>
          <a:lstStyle/>
          <a:p>
            <a:pPr algn="ctr"/>
            <a:r>
              <a:rPr lang="en-US" sz="6000" b="1" u="sng" dirty="0" smtClean="0"/>
              <a:t>Project Scope</a:t>
            </a:r>
          </a:p>
          <a:p>
            <a:pPr algn="ctr"/>
            <a:endParaRPr lang="en-IN" sz="3600" b="1" u="sng" dirty="0"/>
          </a:p>
        </p:txBody>
      </p:sp>
      <p:sp>
        <p:nvSpPr>
          <p:cNvPr id="3" name="TextBox 2"/>
          <p:cNvSpPr txBox="1"/>
          <p:nvPr/>
        </p:nvSpPr>
        <p:spPr>
          <a:xfrm>
            <a:off x="500034" y="1500174"/>
            <a:ext cx="8215370" cy="4154984"/>
          </a:xfrm>
          <a:prstGeom prst="rect">
            <a:avLst/>
          </a:prstGeom>
          <a:noFill/>
        </p:spPr>
        <p:txBody>
          <a:bodyPr wrap="square" rtlCol="0">
            <a:spAutoFit/>
          </a:bodyPr>
          <a:lstStyle/>
          <a:p>
            <a:pPr algn="ctr"/>
            <a:r>
              <a:rPr lang="en-IN" sz="2400" b="1" dirty="0" smtClean="0"/>
              <a:t>Our project is basically a loan defaulter system that can</a:t>
            </a:r>
          </a:p>
          <a:p>
            <a:pPr algn="ctr"/>
            <a:r>
              <a:rPr lang="en-IN" sz="2400" b="1" dirty="0" smtClean="0"/>
              <a:t>be used in banking or financial </a:t>
            </a:r>
            <a:r>
              <a:rPr lang="en-IN" sz="2400" b="1" dirty="0" err="1" smtClean="0"/>
              <a:t>sectors,to</a:t>
            </a:r>
            <a:r>
              <a:rPr lang="en-IN" sz="2400" b="1" dirty="0" smtClean="0"/>
              <a:t> determine the</a:t>
            </a:r>
          </a:p>
          <a:p>
            <a:pPr algn="ctr"/>
            <a:r>
              <a:rPr lang="en-IN" sz="2400" b="1" dirty="0" smtClean="0"/>
              <a:t>probabilities of getting back the amount they are granting</a:t>
            </a:r>
          </a:p>
          <a:p>
            <a:pPr algn="ctr"/>
            <a:r>
              <a:rPr lang="en-IN" sz="2400" b="1" dirty="0" smtClean="0"/>
              <a:t>as </a:t>
            </a:r>
            <a:r>
              <a:rPr lang="en-IN" sz="2400" b="1" dirty="0" err="1" smtClean="0"/>
              <a:t>loan,to</a:t>
            </a:r>
            <a:r>
              <a:rPr lang="en-IN" sz="2400" b="1" dirty="0" smtClean="0"/>
              <a:t> their customers .The model we have</a:t>
            </a:r>
          </a:p>
          <a:p>
            <a:pPr algn="ctr"/>
            <a:r>
              <a:rPr lang="en-IN" sz="2400" b="1" dirty="0" err="1" smtClean="0"/>
              <a:t>built,predicts</a:t>
            </a:r>
            <a:r>
              <a:rPr lang="en-IN" sz="2400" b="1" dirty="0" smtClean="0"/>
              <a:t> the chances of a client returning loan he is</a:t>
            </a:r>
          </a:p>
          <a:p>
            <a:pPr algn="ctr"/>
            <a:r>
              <a:rPr lang="en-IN" sz="2400" b="1" dirty="0" smtClean="0"/>
              <a:t>taking from the </a:t>
            </a:r>
            <a:r>
              <a:rPr lang="en-IN" sz="2400" b="1" dirty="0" err="1" smtClean="0"/>
              <a:t>bank,on</a:t>
            </a:r>
            <a:r>
              <a:rPr lang="en-IN" sz="2400" b="1" dirty="0" smtClean="0"/>
              <a:t> the basis of the categorical and</a:t>
            </a:r>
          </a:p>
          <a:p>
            <a:pPr algn="ctr"/>
            <a:r>
              <a:rPr lang="en-IN" sz="2400" b="1" dirty="0" smtClean="0"/>
              <a:t>continuous features present in our </a:t>
            </a:r>
            <a:r>
              <a:rPr lang="en-IN" sz="2400" b="1" dirty="0" err="1" smtClean="0"/>
              <a:t>dataset.Thus</a:t>
            </a:r>
            <a:r>
              <a:rPr lang="en-IN" sz="2400" b="1" dirty="0" smtClean="0"/>
              <a:t> on</a:t>
            </a:r>
          </a:p>
          <a:p>
            <a:pPr algn="ctr"/>
            <a:r>
              <a:rPr lang="en-IN" sz="2400" b="1" dirty="0" smtClean="0"/>
              <a:t>analysing the features of a new loan </a:t>
            </a:r>
            <a:r>
              <a:rPr lang="en-IN" sz="2400" b="1" dirty="0" err="1" smtClean="0"/>
              <a:t>creditor,the</a:t>
            </a:r>
            <a:r>
              <a:rPr lang="en-IN" sz="2400" b="1" dirty="0" smtClean="0"/>
              <a:t> bank is</a:t>
            </a:r>
          </a:p>
          <a:p>
            <a:pPr algn="ctr"/>
            <a:r>
              <a:rPr lang="en-IN" sz="2400" b="1" dirty="0" smtClean="0"/>
              <a:t>able to make a rough estimation whether or not he/she</a:t>
            </a:r>
          </a:p>
          <a:p>
            <a:pPr algn="ctr"/>
            <a:r>
              <a:rPr lang="en-IN" sz="2400" b="1" dirty="0" smtClean="0"/>
              <a:t>will return the loan and the bank's </a:t>
            </a:r>
            <a:r>
              <a:rPr lang="en-IN" sz="2400" b="1" dirty="0" err="1" smtClean="0"/>
              <a:t>bussiness</a:t>
            </a:r>
            <a:r>
              <a:rPr lang="en-IN" sz="2400" b="1" dirty="0" smtClean="0"/>
              <a:t> goes on</a:t>
            </a:r>
          </a:p>
          <a:p>
            <a:pPr algn="ctr"/>
            <a:r>
              <a:rPr lang="en-IN" sz="2400" b="1" dirty="0" smtClean="0"/>
              <a:t>smooth.</a:t>
            </a:r>
            <a:endParaRPr lang="en-IN" sz="2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1214414" y="571480"/>
            <a:ext cx="7643866" cy="1323439"/>
          </a:xfrm>
          <a:prstGeom prst="rect">
            <a:avLst/>
          </a:prstGeom>
          <a:noFill/>
        </p:spPr>
        <p:txBody>
          <a:bodyPr wrap="square" rtlCol="0">
            <a:spAutoFit/>
          </a:bodyPr>
          <a:lstStyle/>
          <a:p>
            <a:pPr algn="ctr"/>
            <a:r>
              <a:rPr lang="en-US" sz="4000" b="1" u="sng" dirty="0" smtClean="0"/>
              <a:t>Hardware &amp; Software Requirements</a:t>
            </a:r>
            <a:endParaRPr lang="en-IN" sz="4000" b="1" u="sng" dirty="0"/>
          </a:p>
        </p:txBody>
      </p:sp>
      <p:sp>
        <p:nvSpPr>
          <p:cNvPr id="3" name="TextBox 2"/>
          <p:cNvSpPr txBox="1"/>
          <p:nvPr/>
        </p:nvSpPr>
        <p:spPr>
          <a:xfrm>
            <a:off x="928662" y="2500306"/>
            <a:ext cx="7072362" cy="2800767"/>
          </a:xfrm>
          <a:prstGeom prst="rect">
            <a:avLst/>
          </a:prstGeom>
          <a:noFill/>
        </p:spPr>
        <p:txBody>
          <a:bodyPr wrap="square" rtlCol="0">
            <a:spAutoFit/>
          </a:bodyPr>
          <a:lstStyle/>
          <a:p>
            <a:r>
              <a:rPr lang="en-IN" sz="2800" b="1" u="sng" dirty="0" smtClean="0"/>
              <a:t>HARDWARE REQUIREMENTS:-</a:t>
            </a:r>
          </a:p>
          <a:p>
            <a:r>
              <a:rPr lang="en-IN" sz="2400" b="1" dirty="0" smtClean="0"/>
              <a:t>· Processor- i3(6</a:t>
            </a:r>
            <a:r>
              <a:rPr lang="en-IN" sz="2400" b="1" baseline="30000" dirty="0" smtClean="0"/>
              <a:t>th</a:t>
            </a:r>
            <a:r>
              <a:rPr lang="en-IN" sz="2400" b="1" dirty="0" smtClean="0"/>
              <a:t> gen)</a:t>
            </a:r>
          </a:p>
          <a:p>
            <a:r>
              <a:rPr lang="en-IN" sz="2400" b="1" dirty="0" smtClean="0"/>
              <a:t>· Ram- 2GB</a:t>
            </a:r>
          </a:p>
          <a:p>
            <a:r>
              <a:rPr lang="en-IN" sz="2800" b="1" u="sng" dirty="0" smtClean="0"/>
              <a:t>SOFTWARE REQUIREMENTS:-</a:t>
            </a:r>
            <a:endParaRPr lang="en-IN" dirty="0"/>
          </a:p>
          <a:p>
            <a:r>
              <a:rPr lang="en-IN" sz="2400" b="1" dirty="0" smtClean="0"/>
              <a:t>· Anaconda version 3.7</a:t>
            </a:r>
          </a:p>
          <a:p>
            <a:r>
              <a:rPr lang="en-IN" sz="2400" b="1" dirty="0" smtClean="0"/>
              <a:t>· Windows7 and above operating system</a:t>
            </a:r>
          </a:p>
          <a:p>
            <a:r>
              <a:rPr lang="en-IN" sz="2400" b="1" dirty="0" smtClean="0"/>
              <a:t>· MS-OFFICE</a:t>
            </a:r>
            <a:endParaRPr lang="en-IN"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1643042" y="214290"/>
            <a:ext cx="6072230" cy="769441"/>
          </a:xfrm>
          <a:prstGeom prst="rect">
            <a:avLst/>
          </a:prstGeom>
          <a:noFill/>
        </p:spPr>
        <p:txBody>
          <a:bodyPr wrap="square" rtlCol="0">
            <a:spAutoFit/>
          </a:bodyPr>
          <a:lstStyle/>
          <a:p>
            <a:pPr algn="ctr"/>
            <a:r>
              <a:rPr lang="en-US" sz="4400" b="1" u="sng" dirty="0" smtClean="0"/>
              <a:t>Data Description</a:t>
            </a:r>
          </a:p>
        </p:txBody>
      </p:sp>
      <p:sp>
        <p:nvSpPr>
          <p:cNvPr id="3" name="TextBox 2"/>
          <p:cNvSpPr txBox="1"/>
          <p:nvPr/>
        </p:nvSpPr>
        <p:spPr>
          <a:xfrm>
            <a:off x="714348" y="1000108"/>
            <a:ext cx="7786742" cy="707886"/>
          </a:xfrm>
          <a:prstGeom prst="rect">
            <a:avLst/>
          </a:prstGeom>
          <a:noFill/>
        </p:spPr>
        <p:txBody>
          <a:bodyPr wrap="square" rtlCol="0">
            <a:spAutoFit/>
          </a:bodyPr>
          <a:lstStyle/>
          <a:p>
            <a:r>
              <a:rPr lang="en-US" sz="2000" b="1" u="sng" dirty="0" smtClean="0"/>
              <a:t>Shape of the Data:-</a:t>
            </a:r>
          </a:p>
          <a:p>
            <a:endParaRPr lang="en-IN" sz="2000" b="1" dirty="0"/>
          </a:p>
        </p:txBody>
      </p:sp>
      <p:pic>
        <p:nvPicPr>
          <p:cNvPr id="4" name="Picture 3" descr="C:\Users\USER\Desktop\sc\shape.JPG"/>
          <p:cNvPicPr/>
          <p:nvPr/>
        </p:nvPicPr>
        <p:blipFill>
          <a:blip r:embed="rId3">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wpc="http://schemas.microsoft.com/office/word/2010/wordprocessingCanvas" xmlns="" val="0"/>
              </a:ext>
            </a:extLst>
          </a:blip>
          <a:srcRect/>
          <a:stretch>
            <a:fillRect/>
          </a:stretch>
        </p:blipFill>
        <p:spPr bwMode="auto">
          <a:xfrm>
            <a:off x="1285852" y="1428736"/>
            <a:ext cx="5362598" cy="1000131"/>
          </a:xfrm>
          <a:prstGeom prst="rect">
            <a:avLst/>
          </a:prstGeom>
          <a:noFill/>
          <a:ln>
            <a:noFill/>
          </a:ln>
        </p:spPr>
      </p:pic>
      <p:sp>
        <p:nvSpPr>
          <p:cNvPr id="5" name="TextBox 4"/>
          <p:cNvSpPr txBox="1"/>
          <p:nvPr/>
        </p:nvSpPr>
        <p:spPr>
          <a:xfrm>
            <a:off x="571472" y="2428868"/>
            <a:ext cx="4857784" cy="369332"/>
          </a:xfrm>
          <a:prstGeom prst="rect">
            <a:avLst/>
          </a:prstGeom>
          <a:noFill/>
        </p:spPr>
        <p:txBody>
          <a:bodyPr wrap="square" rtlCol="0">
            <a:spAutoFit/>
          </a:bodyPr>
          <a:lstStyle/>
          <a:p>
            <a:r>
              <a:rPr lang="en-US" b="1" dirty="0" smtClean="0"/>
              <a:t>Our dataset has 13 features and 5960 columns</a:t>
            </a:r>
            <a:endParaRPr lang="en-IN" b="1" dirty="0"/>
          </a:p>
        </p:txBody>
      </p:sp>
      <p:sp>
        <p:nvSpPr>
          <p:cNvPr id="6" name="TextBox 5"/>
          <p:cNvSpPr txBox="1"/>
          <p:nvPr/>
        </p:nvSpPr>
        <p:spPr>
          <a:xfrm>
            <a:off x="571472" y="2857496"/>
            <a:ext cx="5500726" cy="707886"/>
          </a:xfrm>
          <a:prstGeom prst="rect">
            <a:avLst/>
          </a:prstGeom>
          <a:noFill/>
        </p:spPr>
        <p:txBody>
          <a:bodyPr wrap="square" rtlCol="0">
            <a:spAutoFit/>
          </a:bodyPr>
          <a:lstStyle/>
          <a:p>
            <a:r>
              <a:rPr lang="en-US" sz="2000" b="1" u="sng" dirty="0" smtClean="0"/>
              <a:t>First five rows of the dataset:-</a:t>
            </a:r>
          </a:p>
          <a:p>
            <a:endParaRPr lang="en-IN" sz="2000" b="1" u="sng" dirty="0"/>
          </a:p>
        </p:txBody>
      </p:sp>
      <p:pic>
        <p:nvPicPr>
          <p:cNvPr id="7" name="Picture 6" descr="C:\Users\USER\Desktop\sc\head.JPG"/>
          <p:cNvPicPr/>
          <p:nvPr/>
        </p:nvPicPr>
        <p:blipFill>
          <a:blip r:embed="rId4">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wpc="http://schemas.microsoft.com/office/word/2010/wordprocessingCanvas" xmlns="" val="0"/>
              </a:ext>
            </a:extLst>
          </a:blip>
          <a:srcRect/>
          <a:stretch>
            <a:fillRect/>
          </a:stretch>
        </p:blipFill>
        <p:spPr bwMode="auto">
          <a:xfrm>
            <a:off x="785786" y="3214686"/>
            <a:ext cx="6929486" cy="207170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1714480" y="0"/>
            <a:ext cx="6215106" cy="707886"/>
          </a:xfrm>
          <a:prstGeom prst="rect">
            <a:avLst/>
          </a:prstGeom>
          <a:noFill/>
        </p:spPr>
        <p:txBody>
          <a:bodyPr wrap="square" rtlCol="0">
            <a:spAutoFit/>
          </a:bodyPr>
          <a:lstStyle/>
          <a:p>
            <a:pPr algn="ctr"/>
            <a:r>
              <a:rPr lang="en-US" sz="4000" b="1" u="sng" dirty="0" smtClean="0"/>
              <a:t>Feature Description</a:t>
            </a:r>
            <a:endParaRPr lang="en-IN" sz="4000" b="1" u="sng" dirty="0"/>
          </a:p>
        </p:txBody>
      </p:sp>
      <p:sp>
        <p:nvSpPr>
          <p:cNvPr id="4" name="TextBox 3"/>
          <p:cNvSpPr txBox="1"/>
          <p:nvPr/>
        </p:nvSpPr>
        <p:spPr>
          <a:xfrm>
            <a:off x="1285852" y="948690"/>
            <a:ext cx="5072098" cy="5909310"/>
          </a:xfrm>
          <a:prstGeom prst="rect">
            <a:avLst/>
          </a:prstGeom>
          <a:noFill/>
        </p:spPr>
        <p:txBody>
          <a:bodyPr wrap="square" rtlCol="0">
            <a:spAutoFit/>
          </a:bodyPr>
          <a:lstStyle/>
          <a:p>
            <a:pPr lvl="0" fontAlgn="base">
              <a:buFont typeface="Arial" pitchFamily="34" charset="0"/>
              <a:buChar char="•"/>
            </a:pPr>
            <a:r>
              <a:rPr lang="en-US" b="1" dirty="0"/>
              <a:t>“BAD”(Output Feature) :  1 = client defaulted on loan, 0 = loan repaid (Boolean) </a:t>
            </a:r>
            <a:endParaRPr lang="en-IN" b="1" dirty="0"/>
          </a:p>
          <a:p>
            <a:pPr lvl="0" fontAlgn="base">
              <a:buFont typeface="Arial" pitchFamily="34" charset="0"/>
              <a:buChar char="•"/>
            </a:pPr>
            <a:r>
              <a:rPr lang="en-US" b="1" dirty="0"/>
              <a:t>“LOAN” : Amount of the loan request (Number)</a:t>
            </a:r>
            <a:endParaRPr lang="en-IN" b="1" dirty="0"/>
          </a:p>
          <a:p>
            <a:pPr lvl="0" fontAlgn="base">
              <a:buFont typeface="Arial" pitchFamily="34" charset="0"/>
              <a:buChar char="•"/>
            </a:pPr>
            <a:r>
              <a:rPr lang="en-US" b="1" dirty="0"/>
              <a:t>“MORTDUE” : Amount due on existing mortgage (Number)</a:t>
            </a:r>
            <a:endParaRPr lang="en-IN" b="1" dirty="0"/>
          </a:p>
          <a:p>
            <a:pPr lvl="0" fontAlgn="base">
              <a:buFont typeface="Arial" pitchFamily="34" charset="0"/>
              <a:buChar char="•"/>
            </a:pPr>
            <a:r>
              <a:rPr lang="en-US" b="1" dirty="0"/>
              <a:t>“VALUE”: Value of current property (Number)</a:t>
            </a:r>
            <a:endParaRPr lang="en-IN" b="1" dirty="0"/>
          </a:p>
          <a:p>
            <a:pPr lvl="0" fontAlgn="base">
              <a:buFont typeface="Arial" pitchFamily="34" charset="0"/>
              <a:buChar char="•"/>
            </a:pPr>
            <a:r>
              <a:rPr lang="en-US" b="1" dirty="0"/>
              <a:t>“REASON”: “</a:t>
            </a:r>
            <a:r>
              <a:rPr lang="en-US" b="1" dirty="0" err="1"/>
              <a:t>DebtCon</a:t>
            </a:r>
            <a:r>
              <a:rPr lang="en-US" b="1" dirty="0"/>
              <a:t>” = debt consolidation “</a:t>
            </a:r>
            <a:r>
              <a:rPr lang="en-US" b="1" dirty="0" err="1"/>
              <a:t>HomeImp</a:t>
            </a:r>
            <a:r>
              <a:rPr lang="en-US" b="1" dirty="0"/>
              <a:t>” = home improvement (Categorical)</a:t>
            </a:r>
            <a:endParaRPr lang="en-IN" b="1" dirty="0"/>
          </a:p>
          <a:p>
            <a:pPr lvl="0" fontAlgn="base">
              <a:buFont typeface="Arial" pitchFamily="34" charset="0"/>
              <a:buChar char="•"/>
            </a:pPr>
            <a:r>
              <a:rPr lang="en-US" b="1" dirty="0"/>
              <a:t>“JOB” : Six occupational categories (Categorical)</a:t>
            </a:r>
            <a:endParaRPr lang="en-IN" b="1" dirty="0"/>
          </a:p>
          <a:p>
            <a:pPr lvl="0" fontAlgn="base">
              <a:buFont typeface="Arial" pitchFamily="34" charset="0"/>
              <a:buChar char="•"/>
            </a:pPr>
            <a:r>
              <a:rPr lang="en-US" b="1" dirty="0"/>
              <a:t>“YOJ” : Years at present job (Number)</a:t>
            </a:r>
            <a:endParaRPr lang="en-IN" b="1" dirty="0"/>
          </a:p>
          <a:p>
            <a:pPr lvl="0" fontAlgn="base">
              <a:buFont typeface="Arial" pitchFamily="34" charset="0"/>
              <a:buChar char="•"/>
            </a:pPr>
            <a:r>
              <a:rPr lang="en-US" b="1" dirty="0"/>
              <a:t>“DEROG” : Number of major derogatory reports (Number)</a:t>
            </a:r>
            <a:endParaRPr lang="en-IN" b="1" dirty="0"/>
          </a:p>
          <a:p>
            <a:pPr lvl="0" fontAlgn="base">
              <a:buFont typeface="Arial" pitchFamily="34" charset="0"/>
              <a:buChar char="•"/>
            </a:pPr>
            <a:r>
              <a:rPr lang="en-US" b="1" dirty="0"/>
              <a:t>“DELINQ” : Number of delinquent credit lines (Number)</a:t>
            </a:r>
            <a:endParaRPr lang="en-IN" b="1" dirty="0"/>
          </a:p>
          <a:p>
            <a:pPr lvl="0" fontAlgn="base">
              <a:buFont typeface="Arial" pitchFamily="34" charset="0"/>
              <a:buChar char="•"/>
            </a:pPr>
            <a:r>
              <a:rPr lang="en-US" b="1" dirty="0"/>
              <a:t>“CLAGE” : Age of oldest trade line in months (Number)</a:t>
            </a:r>
            <a:endParaRPr lang="en-IN" b="1" dirty="0"/>
          </a:p>
          <a:p>
            <a:pPr lvl="0" fontAlgn="base">
              <a:buFont typeface="Arial" pitchFamily="34" charset="0"/>
              <a:buChar char="•"/>
            </a:pPr>
            <a:r>
              <a:rPr lang="en-US" b="1" dirty="0"/>
              <a:t>“NINQ” : Number of recent credit lines (Number)</a:t>
            </a:r>
            <a:endParaRPr lang="en-IN" b="1" dirty="0"/>
          </a:p>
          <a:p>
            <a:pPr lvl="0" fontAlgn="base">
              <a:buFont typeface="Arial" pitchFamily="34" charset="0"/>
              <a:buChar char="•"/>
            </a:pPr>
            <a:r>
              <a:rPr lang="en-US" b="1" dirty="0"/>
              <a:t>“CLNO” : Number of credit lines (Number)</a:t>
            </a:r>
            <a:endParaRPr lang="en-IN" b="1" dirty="0"/>
          </a:p>
          <a:p>
            <a:pPr lvl="0" fontAlgn="base">
              <a:buFont typeface="Arial" pitchFamily="34" charset="0"/>
              <a:buChar char="•"/>
            </a:pPr>
            <a:r>
              <a:rPr lang="en-US" b="1" dirty="0"/>
              <a:t>“DEBTINC” : Debt-to-income ratio (Number)</a:t>
            </a:r>
            <a:endParaRPr lang="en-IN" b="1" dirty="0"/>
          </a:p>
          <a:p>
            <a:r>
              <a:rPr lang="en-US" b="1" dirty="0"/>
              <a:t> </a:t>
            </a:r>
            <a:endParaRPr lang="en-IN" b="1" dirty="0"/>
          </a:p>
          <a:p>
            <a:endParaRPr lang="en-IN"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extBox 1"/>
          <p:cNvSpPr txBox="1"/>
          <p:nvPr/>
        </p:nvSpPr>
        <p:spPr>
          <a:xfrm>
            <a:off x="1214414" y="357166"/>
            <a:ext cx="6357982" cy="1323439"/>
          </a:xfrm>
          <a:prstGeom prst="rect">
            <a:avLst/>
          </a:prstGeom>
          <a:noFill/>
        </p:spPr>
        <p:txBody>
          <a:bodyPr wrap="square" rtlCol="0">
            <a:spAutoFit/>
          </a:bodyPr>
          <a:lstStyle/>
          <a:p>
            <a:pPr algn="ctr"/>
            <a:r>
              <a:rPr lang="en-US" sz="4000" b="1" u="sng" dirty="0" smtClean="0"/>
              <a:t>EXPLORATORY DATA ANALYSIS</a:t>
            </a:r>
            <a:endParaRPr lang="en-IN" sz="4000" b="1" u="sng" dirty="0"/>
          </a:p>
        </p:txBody>
      </p:sp>
      <p:sp>
        <p:nvSpPr>
          <p:cNvPr id="3" name="TextBox 2"/>
          <p:cNvSpPr txBox="1"/>
          <p:nvPr/>
        </p:nvSpPr>
        <p:spPr>
          <a:xfrm>
            <a:off x="857224" y="1643050"/>
            <a:ext cx="7072362" cy="1754326"/>
          </a:xfrm>
          <a:prstGeom prst="rect">
            <a:avLst/>
          </a:prstGeom>
          <a:noFill/>
        </p:spPr>
        <p:txBody>
          <a:bodyPr wrap="square" rtlCol="0">
            <a:spAutoFit/>
          </a:bodyPr>
          <a:lstStyle/>
          <a:p>
            <a:r>
              <a:rPr lang="en-US" b="1" dirty="0"/>
              <a:t>Exploratory data analysis</a:t>
            </a:r>
            <a:r>
              <a:rPr lang="en-US" dirty="0"/>
              <a:t> (</a:t>
            </a:r>
            <a:r>
              <a:rPr lang="en-US" b="1" dirty="0"/>
              <a:t>EDA</a:t>
            </a:r>
            <a:r>
              <a:rPr lang="en-US" dirty="0"/>
              <a:t>) is an approach to analyzing data sets to summarize their main characteristics, often with visual methods. A statistical model can be used or not, but primarily EDA is for seeing what the data can tell us beyond the formal modeling or hypothesis testing task.</a:t>
            </a:r>
            <a:endParaRPr lang="en-IN" dirty="0"/>
          </a:p>
          <a:p>
            <a:endParaRPr lang="en-IN" dirty="0"/>
          </a:p>
        </p:txBody>
      </p:sp>
      <p:sp>
        <p:nvSpPr>
          <p:cNvPr id="4" name="TextBox 3"/>
          <p:cNvSpPr txBox="1"/>
          <p:nvPr/>
        </p:nvSpPr>
        <p:spPr>
          <a:xfrm>
            <a:off x="785786" y="3143248"/>
            <a:ext cx="3643338" cy="461665"/>
          </a:xfrm>
          <a:prstGeom prst="rect">
            <a:avLst/>
          </a:prstGeom>
          <a:noFill/>
        </p:spPr>
        <p:txBody>
          <a:bodyPr wrap="square" rtlCol="0">
            <a:spAutoFit/>
          </a:bodyPr>
          <a:lstStyle/>
          <a:p>
            <a:r>
              <a:rPr lang="en-US" sz="2400" b="1" u="sng" dirty="0" smtClean="0"/>
              <a:t>Correlation Heat Map</a:t>
            </a:r>
            <a:endParaRPr lang="en-IN" sz="2400" b="1" u="sng" dirty="0"/>
          </a:p>
        </p:txBody>
      </p:sp>
      <p:pic>
        <p:nvPicPr>
          <p:cNvPr id="5" name="Picture 4"/>
          <p:cNvPicPr/>
          <p:nvPr/>
        </p:nvPicPr>
        <p:blipFill>
          <a:blip r:embed="rId3">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wpc="http://schemas.microsoft.com/office/word/2010/wordprocessingCanvas" xmlns="" val="0"/>
              </a:ext>
            </a:extLst>
          </a:blip>
          <a:stretch>
            <a:fillRect/>
          </a:stretch>
        </p:blipFill>
        <p:spPr>
          <a:xfrm>
            <a:off x="1428728" y="3643314"/>
            <a:ext cx="4857784" cy="321468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2000" r="-12000"/>
          </a:stretch>
        </a:blipFill>
        <a:effectLst/>
      </p:bgPr>
    </p:bg>
    <p:spTree>
      <p:nvGrpSpPr>
        <p:cNvPr id="1" name=""/>
        <p:cNvGrpSpPr/>
        <p:nvPr/>
      </p:nvGrpSpPr>
      <p:grpSpPr>
        <a:xfrm>
          <a:off x="0" y="0"/>
          <a:ext cx="0" cy="0"/>
          <a:chOff x="0" y="0"/>
          <a:chExt cx="0" cy="0"/>
        </a:xfrm>
      </p:grpSpPr>
      <p:sp>
        <p:nvSpPr>
          <p:cNvPr id="2" name="TextBox 1"/>
          <p:cNvSpPr txBox="1"/>
          <p:nvPr/>
        </p:nvSpPr>
        <p:spPr>
          <a:xfrm>
            <a:off x="714348" y="0"/>
            <a:ext cx="7643866" cy="707886"/>
          </a:xfrm>
          <a:prstGeom prst="rect">
            <a:avLst/>
          </a:prstGeom>
          <a:noFill/>
        </p:spPr>
        <p:txBody>
          <a:bodyPr wrap="square" rtlCol="0">
            <a:spAutoFit/>
          </a:bodyPr>
          <a:lstStyle/>
          <a:p>
            <a:pPr algn="ctr"/>
            <a:r>
              <a:rPr lang="en-US" sz="4000" b="1" u="sng" dirty="0" smtClean="0"/>
              <a:t>MISSING VALUE TREATMENT</a:t>
            </a:r>
            <a:endParaRPr lang="en-IN" sz="4000" b="1" u="sng" dirty="0"/>
          </a:p>
        </p:txBody>
      </p:sp>
      <p:sp>
        <p:nvSpPr>
          <p:cNvPr id="3" name="TextBox 2"/>
          <p:cNvSpPr txBox="1"/>
          <p:nvPr/>
        </p:nvSpPr>
        <p:spPr>
          <a:xfrm>
            <a:off x="214282" y="642918"/>
            <a:ext cx="4214842" cy="830997"/>
          </a:xfrm>
          <a:prstGeom prst="rect">
            <a:avLst/>
          </a:prstGeom>
          <a:noFill/>
        </p:spPr>
        <p:txBody>
          <a:bodyPr wrap="square" rtlCol="0">
            <a:spAutoFit/>
          </a:bodyPr>
          <a:lstStyle/>
          <a:p>
            <a:r>
              <a:rPr lang="en-US" sz="2400" b="1" dirty="0" smtClean="0"/>
              <a:t>Percentage of missing values:-</a:t>
            </a:r>
          </a:p>
          <a:p>
            <a:endParaRPr lang="en-IN" sz="2400" b="1" dirty="0"/>
          </a:p>
        </p:txBody>
      </p:sp>
      <p:pic>
        <p:nvPicPr>
          <p:cNvPr id="4" name="Picture 3"/>
          <p:cNvPicPr/>
          <p:nvPr/>
        </p:nvPicPr>
        <p:blipFill>
          <a:blip r:embed="rId3"/>
          <a:stretch>
            <a:fillRect/>
          </a:stretch>
        </p:blipFill>
        <p:spPr>
          <a:xfrm>
            <a:off x="214282" y="1071546"/>
            <a:ext cx="3929090" cy="2214578"/>
          </a:xfrm>
          <a:prstGeom prst="rect">
            <a:avLst/>
          </a:prstGeom>
        </p:spPr>
      </p:pic>
      <p:sp>
        <p:nvSpPr>
          <p:cNvPr id="5" name="TextBox 4"/>
          <p:cNvSpPr txBox="1"/>
          <p:nvPr/>
        </p:nvSpPr>
        <p:spPr>
          <a:xfrm>
            <a:off x="5357818" y="642918"/>
            <a:ext cx="6572296" cy="461665"/>
          </a:xfrm>
          <a:prstGeom prst="rect">
            <a:avLst/>
          </a:prstGeom>
          <a:noFill/>
        </p:spPr>
        <p:txBody>
          <a:bodyPr wrap="square" rtlCol="0">
            <a:spAutoFit/>
          </a:bodyPr>
          <a:lstStyle/>
          <a:p>
            <a:r>
              <a:rPr lang="en-US" sz="2400" b="1" u="sng" dirty="0" err="1" smtClean="0"/>
              <a:t>Heatmap</a:t>
            </a:r>
            <a:r>
              <a:rPr lang="en-US" sz="2400" b="1" u="sng" dirty="0" smtClean="0"/>
              <a:t> for missing values</a:t>
            </a:r>
            <a:endParaRPr lang="en-IN" sz="2400" b="1" u="sng" dirty="0"/>
          </a:p>
        </p:txBody>
      </p:sp>
      <p:pic>
        <p:nvPicPr>
          <p:cNvPr id="6" name="Picture 5"/>
          <p:cNvPicPr/>
          <p:nvPr/>
        </p:nvPicPr>
        <p:blipFill>
          <a:blip r:embed="rId4">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wpc="http://schemas.microsoft.com/office/word/2010/wordprocessingCanvas" xmlns="" val="0"/>
              </a:ext>
            </a:extLst>
          </a:blip>
          <a:stretch>
            <a:fillRect/>
          </a:stretch>
        </p:blipFill>
        <p:spPr>
          <a:xfrm>
            <a:off x="4429124" y="1071546"/>
            <a:ext cx="4714876" cy="2214578"/>
          </a:xfrm>
          <a:prstGeom prst="rect">
            <a:avLst/>
          </a:prstGeom>
        </p:spPr>
      </p:pic>
      <p:sp>
        <p:nvSpPr>
          <p:cNvPr id="7" name="TextBox 6"/>
          <p:cNvSpPr txBox="1"/>
          <p:nvPr/>
        </p:nvSpPr>
        <p:spPr>
          <a:xfrm>
            <a:off x="0" y="3214686"/>
            <a:ext cx="9144000" cy="1323439"/>
          </a:xfrm>
          <a:prstGeom prst="rect">
            <a:avLst/>
          </a:prstGeom>
          <a:noFill/>
        </p:spPr>
        <p:txBody>
          <a:bodyPr wrap="square" rtlCol="0">
            <a:spAutoFit/>
          </a:bodyPr>
          <a:lstStyle/>
          <a:p>
            <a:r>
              <a:rPr lang="en-US" sz="1600" b="1" dirty="0"/>
              <a:t>In this </a:t>
            </a:r>
            <a:r>
              <a:rPr lang="en-US" sz="1600" b="1" dirty="0" err="1"/>
              <a:t>heatmap</a:t>
            </a:r>
            <a:r>
              <a:rPr lang="en-US" sz="1600" b="1" dirty="0"/>
              <a:t> we can see that there are certain rows in which more than half of the features contain missing values. We will drop those rows.</a:t>
            </a:r>
            <a:endParaRPr lang="en-IN" sz="1600" b="1" dirty="0"/>
          </a:p>
          <a:p>
            <a:r>
              <a:rPr lang="en-US" sz="1600" b="1" dirty="0"/>
              <a:t>To drop those rows we have calculated the </a:t>
            </a:r>
            <a:r>
              <a:rPr lang="en-US" sz="1600" b="1" dirty="0" err="1"/>
              <a:t>the</a:t>
            </a:r>
            <a:r>
              <a:rPr lang="en-US" sz="1600" b="1" dirty="0"/>
              <a:t> number of not null values in each row. Only those rows which have more than 50% missing values are kept in the dataset.</a:t>
            </a:r>
            <a:endParaRPr lang="en-IN" sz="1600" b="1" dirty="0"/>
          </a:p>
          <a:p>
            <a:endParaRPr lang="en-IN" sz="1600" b="1" dirty="0"/>
          </a:p>
        </p:txBody>
      </p:sp>
      <p:pic>
        <p:nvPicPr>
          <p:cNvPr id="8" name="Picture 7" descr="C:\Users\USER\Desktop\sc\Capture44.JPG"/>
          <p:cNvPicPr/>
          <p:nvPr/>
        </p:nvPicPr>
        <p:blipFill>
          <a:blip r:embed="rId5">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wpc="http://schemas.microsoft.com/office/word/2010/wordprocessingCanvas" xmlns="" val="0"/>
              </a:ext>
            </a:extLst>
          </a:blip>
          <a:srcRect/>
          <a:stretch>
            <a:fillRect/>
          </a:stretch>
        </p:blipFill>
        <p:spPr bwMode="auto">
          <a:xfrm>
            <a:off x="1285852" y="4214818"/>
            <a:ext cx="5286412" cy="2419372"/>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128</TotalTime>
  <Words>1052</Words>
  <Application>Microsoft Office PowerPoint</Application>
  <PresentationFormat>On-screen Show (4:3)</PresentationFormat>
  <Paragraphs>124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KUSHAL</dc:creator>
  <cp:lastModifiedBy>KUSHAL</cp:lastModifiedBy>
  <cp:revision>19</cp:revision>
  <dcterms:created xsi:type="dcterms:W3CDTF">2019-07-25T17:43:43Z</dcterms:created>
  <dcterms:modified xsi:type="dcterms:W3CDTF">2019-07-25T19:52:50Z</dcterms:modified>
</cp:coreProperties>
</file>