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61" r:id="rId2"/>
    <p:sldId id="262" r:id="rId3"/>
    <p:sldId id="268" r:id="rId4"/>
    <p:sldId id="271" r:id="rId5"/>
    <p:sldId id="263" r:id="rId6"/>
    <p:sldId id="266" r:id="rId7"/>
    <p:sldId id="267" r:id="rId8"/>
    <p:sldId id="272" r:id="rId9"/>
    <p:sldId id="273" r:id="rId10"/>
    <p:sldId id="264" r:id="rId11"/>
    <p:sldId id="274" r:id="rId12"/>
    <p:sldId id="269" r:id="rId13"/>
    <p:sldId id="277" r:id="rId14"/>
    <p:sldId id="278" r:id="rId15"/>
    <p:sldId id="275" r:id="rId16"/>
    <p:sldId id="276" r:id="rId17"/>
    <p:sldId id="265"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1895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27837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8939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0472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67106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19222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9/14/2020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2903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9/14/2020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433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35889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0967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48778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9/14/2020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62686844"/>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3657600"/>
            <a:ext cx="8153400" cy="670906"/>
          </a:xfrm>
        </p:spPr>
        <p:txBody>
          <a:bodyPr>
            <a:noAutofit/>
          </a:bodyPr>
          <a:lstStyle/>
          <a:p>
            <a:r>
              <a:rPr lang="en-US" sz="8800" dirty="0" smtClean="0">
                <a:latin typeface="Britannic Bold" pitchFamily="34" charset="0"/>
              </a:rPr>
              <a:t>Customer Lifetime Value</a:t>
            </a:r>
            <a:endParaRPr lang="en-IN" sz="8800" b="1"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7520940" cy="548640"/>
          </a:xfrm>
        </p:spPr>
        <p:txBody>
          <a:bodyPr>
            <a:normAutofit/>
          </a:bodyPr>
          <a:lstStyle/>
          <a:p>
            <a:r>
              <a:rPr lang="en-US" b="1" dirty="0" smtClean="0">
                <a:latin typeface="Cambria" pitchFamily="18" charset="0"/>
                <a:ea typeface="Cambria" pitchFamily="18" charset="0"/>
              </a:rPr>
              <a:t>                   RESULTS OBTAINED</a:t>
            </a:r>
            <a:endParaRPr lang="en-IN" b="1" dirty="0">
              <a:latin typeface="Cambria" pitchFamily="18" charset="0"/>
              <a:ea typeface="Cambria" pitchFamily="18" charset="0"/>
            </a:endParaRPr>
          </a:p>
        </p:txBody>
      </p:sp>
      <p:sp>
        <p:nvSpPr>
          <p:cNvPr id="3" name="Content Placeholder 2"/>
          <p:cNvSpPr>
            <a:spLocks noGrp="1"/>
          </p:cNvSpPr>
          <p:nvPr>
            <p:ph idx="1"/>
          </p:nvPr>
        </p:nvSpPr>
        <p:spPr>
          <a:xfrm>
            <a:off x="457200" y="1066800"/>
            <a:ext cx="8534400" cy="5181600"/>
          </a:xfrm>
        </p:spPr>
        <p:txBody>
          <a:bodyPr>
            <a:normAutofit fontScale="85000" lnSpcReduction="20000"/>
          </a:bodyPr>
          <a:lstStyle/>
          <a:p>
            <a:r>
              <a:rPr lang="en-IN" b="1" dirty="0"/>
              <a:t>1. Detecting </a:t>
            </a:r>
            <a:r>
              <a:rPr lang="en-IN" b="1" dirty="0" err="1"/>
              <a:t>multicollinearity</a:t>
            </a:r>
            <a:endParaRPr lang="en-IN" dirty="0"/>
          </a:p>
          <a:p>
            <a:r>
              <a:rPr lang="en-IN" dirty="0"/>
              <a:t>In our model, only those independent variable should exist which are not correlated with each other. This is done using Correlation Matrix.</a:t>
            </a:r>
          </a:p>
          <a:p>
            <a:r>
              <a:rPr lang="en-IN" dirty="0"/>
              <a:t>Variance inflation factor (VIF) is a measure of the amount of </a:t>
            </a:r>
            <a:r>
              <a:rPr lang="en-IN" dirty="0" err="1"/>
              <a:t>multicollinearity</a:t>
            </a:r>
            <a:r>
              <a:rPr lang="en-IN" dirty="0"/>
              <a:t> in a set of multiple regression variables.</a:t>
            </a:r>
          </a:p>
          <a:p>
            <a:r>
              <a:rPr lang="en-IN" dirty="0"/>
              <a:t>If there is high correlation between two </a:t>
            </a:r>
            <a:r>
              <a:rPr lang="en-IN" dirty="0" err="1"/>
              <a:t>independed</a:t>
            </a:r>
            <a:r>
              <a:rPr lang="en-IN" dirty="0"/>
              <a:t> variables (high </a:t>
            </a:r>
            <a:r>
              <a:rPr lang="en-IN" dirty="0" err="1"/>
              <a:t>multicollinearity</a:t>
            </a:r>
            <a:r>
              <a:rPr lang="en-IN" dirty="0"/>
              <a:t>), then you will not be able to </a:t>
            </a:r>
            <a:r>
              <a:rPr lang="en-IN" dirty="0" err="1"/>
              <a:t>seperate</a:t>
            </a:r>
            <a:r>
              <a:rPr lang="en-IN" dirty="0"/>
              <a:t> out the impact of individual </a:t>
            </a:r>
            <a:r>
              <a:rPr lang="en-IN" dirty="0" err="1"/>
              <a:t>independed</a:t>
            </a:r>
            <a:r>
              <a:rPr lang="en-IN" dirty="0"/>
              <a:t> variable on depended variable.</a:t>
            </a:r>
          </a:p>
          <a:p>
            <a:r>
              <a:rPr lang="en-IN" dirty="0"/>
              <a:t>Due to </a:t>
            </a:r>
            <a:r>
              <a:rPr lang="en-IN" dirty="0" err="1"/>
              <a:t>multicolinearity</a:t>
            </a:r>
            <a:r>
              <a:rPr lang="en-IN" dirty="0"/>
              <a:t> we can't define the complete impact of only one </a:t>
            </a:r>
            <a:r>
              <a:rPr lang="en-IN" dirty="0" err="1"/>
              <a:t>independed</a:t>
            </a:r>
            <a:r>
              <a:rPr lang="en-IN" dirty="0"/>
              <a:t> variable on the depended variable.</a:t>
            </a:r>
          </a:p>
          <a:p>
            <a:r>
              <a:rPr lang="en-IN" b="1" dirty="0" err="1"/>
              <a:t>MonthlyPremiumAuto</a:t>
            </a:r>
            <a:endParaRPr lang="en-IN" dirty="0"/>
          </a:p>
          <a:p>
            <a:r>
              <a:rPr lang="en-IN" dirty="0"/>
              <a:t>1.67728411765984</a:t>
            </a:r>
          </a:p>
          <a:p>
            <a:r>
              <a:rPr lang="en-IN" b="1" dirty="0" err="1"/>
              <a:t>NumberofOpenComplaints</a:t>
            </a:r>
            <a:endParaRPr lang="en-IN" dirty="0"/>
          </a:p>
          <a:p>
            <a:r>
              <a:rPr lang="en-IN" dirty="0"/>
              <a:t>1.00023669427589</a:t>
            </a:r>
          </a:p>
          <a:p>
            <a:r>
              <a:rPr lang="en-IN" b="1" dirty="0" err="1"/>
              <a:t>NumberofPolicies</a:t>
            </a:r>
            <a:endParaRPr lang="en-IN" dirty="0"/>
          </a:p>
          <a:p>
            <a:r>
              <a:rPr lang="en-IN" dirty="0"/>
              <a:t>1.0002991479061</a:t>
            </a:r>
          </a:p>
          <a:p>
            <a:r>
              <a:rPr lang="en-IN" b="1" dirty="0" err="1"/>
              <a:t>TotalClaimAmount</a:t>
            </a:r>
            <a:endParaRPr lang="en-IN" dirty="0"/>
          </a:p>
          <a:p>
            <a:r>
              <a:rPr lang="en-IN" dirty="0"/>
              <a:t>1.67692535683477</a:t>
            </a:r>
          </a:p>
          <a:p>
            <a:endParaRPr lang="en-IN" i="1"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59" y="0"/>
            <a:ext cx="9044941" cy="6327501"/>
          </a:xfrm>
          <a:prstGeom prst="rect">
            <a:avLst/>
          </a:prstGeom>
        </p:spPr>
        <p:txBody>
          <a:bodyPr wrap="square">
            <a:spAutoFit/>
          </a:bodyPr>
          <a:lstStyle/>
          <a:p>
            <a:pPr>
              <a:lnSpc>
                <a:spcPct val="107000"/>
              </a:lnSpc>
              <a:spcAft>
                <a:spcPts val="0"/>
              </a:spcAft>
            </a:pPr>
            <a:r>
              <a:rPr lang="en-IN" sz="2400" b="1" dirty="0">
                <a:latin typeface="Calibri" panose="020F0502020204030204" pitchFamily="34" charset="0"/>
                <a:ea typeface="Calibri" panose="020F0502020204030204" pitchFamily="34" charset="0"/>
                <a:cs typeface="Times New Roman" panose="02020603050405020304" pitchFamily="18" charset="0"/>
              </a:rPr>
              <a:t> 2. Detecting Homoscedasticity</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Null Hypothesis - Homoscedasticity is present in Residuals.</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Alternate hypothesis - </a:t>
            </a:r>
            <a:r>
              <a:rPr lang="en-IN"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Heteroskedasticity</a:t>
            </a: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is present in residuals.</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This is done by </a:t>
            </a:r>
            <a:r>
              <a:rPr lang="en-IN"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Breusch</a:t>
            </a: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-Pagan test.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dirty="0">
                <a:solidFill>
                  <a:srgbClr val="000000"/>
                </a:solidFill>
                <a:latin typeface="Arial" panose="020B0604020202020204" pitchFamily="34" charset="0"/>
                <a:ea typeface="Calibri" panose="020F0502020204030204" pitchFamily="34" charset="0"/>
                <a:cs typeface="Times New Roman" panose="02020603050405020304" pitchFamily="18" charset="0"/>
              </a:rPr>
              <a:t>p-value &lt; 0.05, so it rejects that errors are homoscedasticity. So errors terms are heteroscedasticity and does not have constant variance which is not good for model.</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400" b="1" dirty="0">
                <a:latin typeface="Calibri" panose="020F0502020204030204" pitchFamily="34" charset="0"/>
                <a:ea typeface="Calibri" panose="020F0502020204030204" pitchFamily="34" charset="0"/>
                <a:cs typeface="Times New Roman" panose="02020603050405020304"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400" b="1" dirty="0">
                <a:latin typeface="Calibri" panose="020F0502020204030204" pitchFamily="34" charset="0"/>
                <a:ea typeface="Calibri" panose="020F0502020204030204" pitchFamily="34" charset="0"/>
                <a:cs typeface="Times New Roman" panose="02020603050405020304" pitchFamily="18" charset="0"/>
              </a:rPr>
              <a:t>    3. Detecting Autocorrelation</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400" b="1" dirty="0">
                <a:latin typeface="Calibri" panose="020F0502020204030204" pitchFamily="34" charset="0"/>
                <a:ea typeface="Calibri" panose="020F0502020204030204" pitchFamily="34" charset="0"/>
                <a:cs typeface="Times New Roman" panose="02020603050405020304"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dirty="0">
                <a:solidFill>
                  <a:srgbClr val="000000"/>
                </a:solidFill>
                <a:latin typeface="Arial" panose="020B0604020202020204" pitchFamily="34" charset="0"/>
                <a:ea typeface="Calibri" panose="020F0502020204030204" pitchFamily="34" charset="0"/>
                <a:cs typeface="Times New Roman" panose="02020603050405020304" pitchFamily="18" charset="0"/>
              </a:rPr>
              <a:t>This is done Durbin-Watson Test If D-W Statistic is around 2, then we have autocorrelation in model. and away from 2 means no autocorrelation.</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dirty="0">
                <a:solidFill>
                  <a:srgbClr val="000000"/>
                </a:solidFill>
                <a:latin typeface="Arial" panose="020B0604020202020204" pitchFamily="34" charset="0"/>
                <a:ea typeface="Calibri" panose="020F0502020204030204" pitchFamily="34" charset="0"/>
                <a:cs typeface="Times New Roman" panose="02020603050405020304" pitchFamily="18" charset="0"/>
              </a:rPr>
              <a:t>Here D-W Statistic is 2.01194, so there is autocorrelation in the model.</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400" b="1" dirty="0">
                <a:latin typeface="Calibri" panose="020F0502020204030204" pitchFamily="34" charset="0"/>
                <a:ea typeface="Calibri" panose="020F0502020204030204" pitchFamily="34" charset="0"/>
                <a:cs typeface="Times New Roman" panose="02020603050405020304"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400" b="1" dirty="0">
                <a:latin typeface="Calibri" panose="020F0502020204030204" pitchFamily="34" charset="0"/>
                <a:ea typeface="Calibri" panose="020F0502020204030204" pitchFamily="34" charset="0"/>
                <a:cs typeface="Times New Roman" panose="02020603050405020304" pitchFamily="18" charset="0"/>
              </a:rPr>
              <a:t>    4. Detecting MAPE</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dirty="0">
                <a:solidFill>
                  <a:srgbClr val="000000"/>
                </a:solidFill>
                <a:latin typeface="Arial" panose="020B0604020202020204" pitchFamily="34" charset="0"/>
                <a:ea typeface="Calibri" panose="020F0502020204030204" pitchFamily="34" charset="0"/>
                <a:cs typeface="Times New Roman" panose="02020603050405020304" pitchFamily="18" charset="0"/>
              </a:rPr>
              <a:t>MAPE computes the average absolute percent difference between two numeric vectors.</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dirty="0">
                <a:solidFill>
                  <a:srgbClr val="000000"/>
                </a:solidFill>
                <a:latin typeface="Arial" panose="020B0604020202020204" pitchFamily="34" charset="0"/>
                <a:ea typeface="Calibri" panose="020F0502020204030204" pitchFamily="34" charset="0"/>
                <a:cs typeface="Times New Roman" panose="02020603050405020304" pitchFamily="18" charset="0"/>
              </a:rPr>
              <a:t>Average error rate of model is 60.43%, which is high and we can say that model is not so good.</a:t>
            </a:r>
            <a:endParaRPr lang="en-IN" dirty="0"/>
          </a:p>
        </p:txBody>
      </p:sp>
    </p:spTree>
    <p:extLst>
      <p:ext uri="{BB962C8B-B14F-4D97-AF65-F5344CB8AC3E}">
        <p14:creationId xmlns:p14="http://schemas.microsoft.com/office/powerpoint/2010/main" val="26766500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00628"/>
            <a:ext cx="7520940" cy="548640"/>
          </a:xfrm>
        </p:spPr>
        <p:txBody>
          <a:bodyPr>
            <a:normAutofit/>
          </a:bodyPr>
          <a:lstStyle/>
          <a:p>
            <a:r>
              <a:rPr lang="en-US" b="1" dirty="0" smtClean="0">
                <a:latin typeface="Cambria" pitchFamily="18" charset="0"/>
                <a:ea typeface="Cambria" pitchFamily="18" charset="0"/>
              </a:rPr>
              <a:t>            Variable relationships:</a:t>
            </a:r>
            <a:endParaRPr lang="en-US" b="1" dirty="0">
              <a:latin typeface="Cambria" pitchFamily="18" charset="0"/>
              <a:ea typeface="Cambria" pitchFamily="18" charset="0"/>
            </a:endParaRPr>
          </a:p>
        </p:txBody>
      </p:sp>
      <p:sp>
        <p:nvSpPr>
          <p:cNvPr id="3" name="Content Placeholder 2"/>
          <p:cNvSpPr>
            <a:spLocks noGrp="1"/>
          </p:cNvSpPr>
          <p:nvPr>
            <p:ph idx="1"/>
          </p:nvPr>
        </p:nvSpPr>
        <p:spPr>
          <a:xfrm>
            <a:off x="822960" y="1100628"/>
            <a:ext cx="7559040" cy="3928572"/>
          </a:xfrm>
        </p:spPr>
        <p:txBody>
          <a:bodyPr>
            <a:normAutofit/>
          </a:bodyPr>
          <a:lstStyle/>
          <a:p>
            <a:endParaRPr lang="en-US" dirty="0" smtClean="0"/>
          </a:p>
          <a:p>
            <a:endParaRPr lang="en-US" dirty="0" smtClean="0"/>
          </a:p>
          <a:p>
            <a:r>
              <a:rPr lang="en-US" sz="1800" i="1" dirty="0" smtClean="0">
                <a:latin typeface="Cambria" pitchFamily="18" charset="0"/>
                <a:ea typeface="Cambria" pitchFamily="18" charset="0"/>
              </a:rPr>
              <a:t>Positive variables:      </a:t>
            </a:r>
            <a:r>
              <a:rPr lang="en-IN" u="sng"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CLV = 486.82 + 82.22 </a:t>
            </a:r>
            <a:r>
              <a:rPr lang="en-IN" u="sng" dirty="0"/>
              <a:t>Monthly Premium Auto </a:t>
            </a:r>
            <a:endParaRPr lang="en-IN" i="1" u="sng" dirty="0">
              <a:latin typeface="Cambria" pitchFamily="18" charset="0"/>
              <a:ea typeface="Cambria" pitchFamily="18" charset="0"/>
            </a:endParaRPr>
          </a:p>
          <a:p>
            <a:r>
              <a:rPr lang="en-IN" u="sng"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 + </a:t>
            </a:r>
            <a:r>
              <a:rPr lang="en-IN" u="sng"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80.63 </a:t>
            </a:r>
            <a:r>
              <a:rPr lang="en-IN" u="sng" dirty="0"/>
              <a:t>Number of Policies</a:t>
            </a:r>
            <a:r>
              <a:rPr lang="en-US" i="1" u="sng" dirty="0" smtClean="0">
                <a:latin typeface="Cambria" pitchFamily="18" charset="0"/>
                <a:ea typeface="Cambria" pitchFamily="18" charset="0"/>
              </a:rPr>
              <a:t>   </a:t>
            </a:r>
            <a:endParaRPr lang="en-US" sz="2400" i="1" u="sng" dirty="0" smtClean="0">
              <a:latin typeface="Cambria" pitchFamily="18" charset="0"/>
              <a:ea typeface="Cambria" pitchFamily="18" charset="0"/>
            </a:endParaRPr>
          </a:p>
          <a:p>
            <a:endParaRPr lang="en-US" sz="1800" i="1" dirty="0" smtClean="0">
              <a:latin typeface="Cambria" pitchFamily="18" charset="0"/>
              <a:ea typeface="Cambria" pitchFamily="18" charset="0"/>
            </a:endParaRPr>
          </a:p>
          <a:p>
            <a:pPr marL="0" indent="0">
              <a:lnSpc>
                <a:spcPct val="150000"/>
              </a:lnSpc>
              <a:buNone/>
            </a:pPr>
            <a:r>
              <a:rPr lang="en-US" sz="1800" i="1" dirty="0" smtClean="0">
                <a:latin typeface="Cambria" pitchFamily="18" charset="0"/>
                <a:ea typeface="Cambria" pitchFamily="18" charset="0"/>
              </a:rPr>
              <a:t>Negative Variables:       </a:t>
            </a:r>
            <a:r>
              <a:rPr lang="en-US" u="sng" dirty="0" smtClean="0">
                <a:latin typeface="Cambria" pitchFamily="18" charset="0"/>
                <a:ea typeface="Cambria" pitchFamily="18" charset="0"/>
              </a:rPr>
              <a:t> CLV = </a:t>
            </a:r>
            <a:r>
              <a:rPr lang="en-IN" u="sng"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 – 247.02 </a:t>
            </a:r>
            <a:r>
              <a:rPr lang="en-IN" u="sng" dirty="0" smtClean="0"/>
              <a:t>Number of Open Complaints</a:t>
            </a:r>
            <a:r>
              <a:rPr lang="en-IN" u="sng"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 - 0.665 </a:t>
            </a:r>
            <a:r>
              <a:rPr lang="en-IN" u="sng" dirty="0" smtClean="0"/>
              <a:t>Total Claim Amount </a:t>
            </a:r>
            <a:endParaRPr lang="en-US" u="sng"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886700" cy="1325563"/>
          </a:xfrm>
        </p:spPr>
        <p:txBody>
          <a:bodyPr>
            <a:normAutofit/>
          </a:bodyPr>
          <a:lstStyle/>
          <a:p>
            <a:r>
              <a:rPr lang="en-IN" sz="4000" b="1" dirty="0" smtClean="0"/>
              <a:t>Prediction Curves :</a:t>
            </a:r>
            <a:endParaRPr lang="en-IN" sz="4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6018"/>
            <a:ext cx="9144000" cy="5791200"/>
          </a:xfrm>
          <a:prstGeom prst="rect">
            <a:avLst/>
          </a:prstGeom>
        </p:spPr>
      </p:pic>
    </p:spTree>
    <p:extLst>
      <p:ext uri="{BB962C8B-B14F-4D97-AF65-F5344CB8AC3E}">
        <p14:creationId xmlns:p14="http://schemas.microsoft.com/office/powerpoint/2010/main" val="791507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8839200" cy="6705600"/>
          </a:xfrm>
          <a:prstGeom prst="rect">
            <a:avLst/>
          </a:prstGeom>
        </p:spPr>
      </p:pic>
    </p:spTree>
    <p:extLst>
      <p:ext uri="{BB962C8B-B14F-4D97-AF65-F5344CB8AC3E}">
        <p14:creationId xmlns:p14="http://schemas.microsoft.com/office/powerpoint/2010/main" val="1007936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991600" cy="5585312"/>
          </a:xfrm>
          <a:prstGeom prst="rect">
            <a:avLst/>
          </a:prstGeom>
        </p:spPr>
        <p:txBody>
          <a:bodyPr wrap="square">
            <a:spAutoFit/>
          </a:bodyPr>
          <a:lstStyle/>
          <a:p>
            <a:pPr>
              <a:lnSpc>
                <a:spcPct val="107000"/>
              </a:lnSpc>
              <a:spcAft>
                <a:spcPts val="0"/>
              </a:spcAft>
            </a:pPr>
            <a:r>
              <a:rPr lang="en-IN" sz="2400" b="1"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3200" b="1" dirty="0" smtClean="0">
                <a:effectLst/>
                <a:latin typeface="Calibri" panose="020F0502020204030204" pitchFamily="34" charset="0"/>
                <a:ea typeface="Calibri" panose="020F0502020204030204" pitchFamily="34" charset="0"/>
                <a:cs typeface="Times New Roman" panose="02020603050405020304" pitchFamily="18" charset="0"/>
              </a:rPr>
              <a:t>Summary</a:t>
            </a:r>
            <a:endParaRPr lang="en-IN"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400" b="1"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There are a lot of Customers with low CLV. Very few customers with high CLV.</a:t>
            </a:r>
            <a:endParaRPr lang="en-IN" sz="20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Customers who have taken Basic Insurance for their vehicle are more valuable then Extended or Premium Insurance Policy holders.</a:t>
            </a:r>
            <a:endParaRPr lang="en-IN" sz="20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Educated Employed customers (with a bachelors or equivalent degree) are more valuable than Retired, Unemployed or Disabled Customers.</a:t>
            </a:r>
            <a:endParaRPr lang="en-IN" sz="20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Gender has no role to play in determining the value of a customer. Both Male and Female looks valuable.</a:t>
            </a:r>
            <a:endParaRPr lang="en-IN" sz="20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Marital customers are buying more auto insurance and adding more value to company.</a:t>
            </a:r>
            <a:endParaRPr lang="en-IN" sz="20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Rural customers are LESS valuable than Urban customers.</a:t>
            </a:r>
            <a:endParaRPr lang="en-IN" sz="20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Customers having their own Personal Policy are more valuable to company then Corporate and Special Insurance policy holder.</a:t>
            </a:r>
            <a:endParaRPr lang="en-IN" sz="20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Offers 1 and Offer 2 attracts more customers</a:t>
            </a:r>
            <a:r>
              <a:rPr lang="en-IN"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IN" sz="20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20685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658562"/>
            <a:ext cx="8839200" cy="2858668"/>
          </a:xfrm>
          <a:prstGeom prst="rect">
            <a:avLst/>
          </a:prstGeom>
        </p:spPr>
        <p:txBody>
          <a:bodyPr wrap="square">
            <a:spAutoFit/>
          </a:bodyPr>
          <a:lstStyle/>
          <a:p>
            <a:pPr marL="342900" lvl="0" indent="-342900">
              <a:lnSpc>
                <a:spcPct val="107000"/>
              </a:lnSpc>
              <a:spcAft>
                <a:spcPts val="800"/>
              </a:spcAft>
              <a:buAutoNum type="arabicPeriod" startAt="9"/>
              <a:tabLst>
                <a:tab pos="457200" algn="l"/>
              </a:tabLst>
            </a:pPr>
            <a:r>
              <a:rPr lang="en-IN"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Call </a:t>
            </a:r>
            <a:r>
              <a:rPr lang="en-IN" dirty="0" err="1"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Center</a:t>
            </a:r>
            <a:r>
              <a:rPr lang="en-IN"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 is not performing well compared to other channels throughout the 	country (in terms of high value customers)</a:t>
            </a:r>
            <a:endParaRPr lang="en-IN" sz="2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lvl="0">
              <a:lnSpc>
                <a:spcPct val="107000"/>
              </a:lnSpc>
              <a:spcAft>
                <a:spcPts val="800"/>
              </a:spcAft>
              <a:tabLst>
                <a:tab pos="457200" algn="l"/>
              </a:tabLst>
            </a:pPr>
            <a:r>
              <a:rPr lang="en-IN"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10.	Customers having Mid Size vehicles, Four-Door car or SUV are more valuable.</a:t>
            </a:r>
            <a:endParaRPr lang="en-IN" sz="20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11.	California customers are adding more value to the company.</a:t>
            </a:r>
            <a:endParaRPr lang="en-IN" sz="20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12.	Personal L3 Policy is adding more value to </a:t>
            </a:r>
            <a:r>
              <a:rPr lang="en-IN" dirty="0" err="1"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company.xiii</a:t>
            </a:r>
            <a:r>
              <a:rPr lang="en-IN"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IN" sz="20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13.	The customers having more number of policies with high monthly premium will 	add more value to company. On the other hand, customer's Open Complaints 	and More Claim Amount will decrease the CLV.</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72911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072342"/>
            <a:ext cx="7520940" cy="548640"/>
          </a:xfrm>
        </p:spPr>
        <p:txBody>
          <a:bodyPr>
            <a:normAutofit/>
          </a:bodyPr>
          <a:lstStyle/>
          <a:p>
            <a:r>
              <a:rPr lang="en-US" b="1" dirty="0" smtClean="0">
                <a:latin typeface="Cambria" pitchFamily="18" charset="0"/>
                <a:ea typeface="Cambria" pitchFamily="18" charset="0"/>
              </a:rPr>
              <a:t> Business  Recommendations:</a:t>
            </a:r>
            <a:endParaRPr lang="en-IN" b="1" dirty="0">
              <a:latin typeface="Cambria" pitchFamily="18" charset="0"/>
              <a:ea typeface="Cambria" pitchFamily="18" charset="0"/>
            </a:endParaRPr>
          </a:p>
        </p:txBody>
      </p:sp>
      <p:sp>
        <p:nvSpPr>
          <p:cNvPr id="3" name="Content Placeholder 2"/>
          <p:cNvSpPr>
            <a:spLocks noGrp="1"/>
          </p:cNvSpPr>
          <p:nvPr>
            <p:ph idx="1"/>
          </p:nvPr>
        </p:nvSpPr>
        <p:spPr>
          <a:xfrm>
            <a:off x="914400" y="1600200"/>
            <a:ext cx="7520940" cy="4800600"/>
          </a:xfrm>
        </p:spPr>
        <p:txBody>
          <a:bodyPr>
            <a:normAutofit fontScale="92500" lnSpcReduction="10000"/>
          </a:bodyPr>
          <a:lstStyle/>
          <a:p>
            <a:pPr marL="0" indent="0">
              <a:buNone/>
            </a:pPr>
            <a:endParaRPr lang="en-IN" dirty="0" smtClean="0"/>
          </a:p>
          <a:p>
            <a:pPr marL="0" indent="0">
              <a:buNone/>
            </a:pPr>
            <a:r>
              <a:rPr lang="en-IN" dirty="0" smtClean="0"/>
              <a:t>This </a:t>
            </a:r>
            <a:r>
              <a:rPr lang="en-IN" dirty="0"/>
              <a:t>report represents my analysis for the XYZ Insurance company. It is my opinion that based on the data provided, targeting appropriate customers could increase the Customer Lifetime Value. The two proposed changes are as follows:</a:t>
            </a:r>
          </a:p>
          <a:p>
            <a:r>
              <a:rPr lang="en-IN" dirty="0"/>
              <a:t>A) Insurance company should target educated married employed customers from Urban areas having Mid Size vehicles to increase the Customer Lifetime Value (CLV) increase.</a:t>
            </a:r>
          </a:p>
          <a:p>
            <a:r>
              <a:rPr lang="en-IN" dirty="0"/>
              <a:t>B) On the other hand, if customer's Open Complaints would not be resolved soon and claim amount would not bring down, then both could decrease the Customer Lifetime Value (CLV).</a:t>
            </a:r>
          </a:p>
          <a:p>
            <a:r>
              <a:rPr lang="en-IN" dirty="0"/>
              <a:t>C) About 38% value was added by the agents to the company whereas call </a:t>
            </a:r>
            <a:r>
              <a:rPr lang="en-IN" dirty="0" err="1"/>
              <a:t>centers</a:t>
            </a:r>
            <a:r>
              <a:rPr lang="en-IN" dirty="0"/>
              <a:t> added only 20% value. So agents should be preferred over call </a:t>
            </a:r>
            <a:r>
              <a:rPr lang="en-IN" dirty="0" err="1"/>
              <a:t>centers</a:t>
            </a:r>
            <a:r>
              <a:rPr lang="en-IN" dirty="0"/>
              <a:t> while selling the auto insurance to customers.</a:t>
            </a:r>
          </a:p>
          <a:p>
            <a:r>
              <a:rPr lang="en-IN" dirty="0"/>
              <a:t>D) Factors which are responsible for increasing the CLV are Monthly Premium and Number of Policies, however Open Complaints and Claim Amount can decrease the CLV.</a:t>
            </a:r>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31825" y="3284567"/>
            <a:ext cx="5648623" cy="1204306"/>
          </a:xfrm>
        </p:spPr>
        <p:txBody>
          <a:bodyPr>
            <a:normAutofit/>
          </a:bodyPr>
          <a:lstStyle/>
          <a:p>
            <a:r>
              <a:rPr lang="en-US" b="1" dirty="0" smtClean="0">
                <a:latin typeface="Cambria" pitchFamily="18" charset="0"/>
                <a:ea typeface="Cambria" pitchFamily="18" charset="0"/>
              </a:rPr>
              <a:t>                 THANK YOU.</a:t>
            </a:r>
            <a:endParaRPr lang="en-US" b="1" dirty="0">
              <a:latin typeface="Cambria" pitchFamily="18" charset="0"/>
              <a:ea typeface="Cambria" pitchFamily="18" charset="0"/>
            </a:endParaRPr>
          </a:p>
        </p:txBody>
      </p:sp>
      <p:sp>
        <p:nvSpPr>
          <p:cNvPr id="5" name="Subtitle 4"/>
          <p:cNvSpPr>
            <a:spLocks noGrp="1"/>
          </p:cNvSpPr>
          <p:nvPr>
            <p:ph type="subTitle" idx="1"/>
          </p:nvPr>
        </p:nvSpPr>
        <p:spPr>
          <a:xfrm>
            <a:off x="2631825" y="4495800"/>
            <a:ext cx="6511131" cy="329259"/>
          </a:xfrm>
        </p:spPr>
        <p:txBody>
          <a:bodyPr>
            <a:normAutofit lnSpcReduction="10000"/>
          </a:bodyPr>
          <a:lstStyle/>
          <a:p>
            <a:r>
              <a:rPr lang="en-US" b="1" dirty="0" smtClean="0"/>
              <a:t>     </a:t>
            </a:r>
            <a:r>
              <a:rPr lang="en-US" b="1" dirty="0"/>
              <a:t>	</a:t>
            </a:r>
            <a:r>
              <a:rPr lang="en-US" b="1" dirty="0" smtClean="0"/>
              <a:t>			SAYAN NAYAK</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520940" cy="548640"/>
          </a:xfrm>
        </p:spPr>
        <p:txBody>
          <a:bodyPr>
            <a:normAutofit/>
          </a:bodyPr>
          <a:lstStyle/>
          <a:p>
            <a:r>
              <a:rPr lang="en-US" b="1" dirty="0" smtClean="0">
                <a:latin typeface="Cambria" pitchFamily="18" charset="0"/>
                <a:ea typeface="Cambria" pitchFamily="18" charset="0"/>
              </a:rPr>
              <a:t>                      </a:t>
            </a:r>
            <a:r>
              <a:rPr lang="en-US" sz="3200" b="1" dirty="0" smtClean="0">
                <a:latin typeface="Cambria" pitchFamily="18" charset="0"/>
                <a:ea typeface="Cambria" pitchFamily="18" charset="0"/>
              </a:rPr>
              <a:t>OBJECTIVE</a:t>
            </a:r>
            <a:endParaRPr lang="en-IN" sz="3200" b="1" dirty="0">
              <a:latin typeface="Cambria" pitchFamily="18" charset="0"/>
              <a:ea typeface="Cambria" pitchFamily="18" charset="0"/>
            </a:endParaRPr>
          </a:p>
        </p:txBody>
      </p:sp>
      <p:sp>
        <p:nvSpPr>
          <p:cNvPr id="3" name="Content Placeholder 2"/>
          <p:cNvSpPr>
            <a:spLocks noGrp="1"/>
          </p:cNvSpPr>
          <p:nvPr>
            <p:ph idx="1"/>
          </p:nvPr>
        </p:nvSpPr>
        <p:spPr>
          <a:xfrm>
            <a:off x="990600" y="1371600"/>
            <a:ext cx="7520940" cy="3928572"/>
          </a:xfrm>
        </p:spPr>
        <p:txBody>
          <a:bodyPr>
            <a:normAutofit/>
          </a:bodyPr>
          <a:lstStyle/>
          <a:p>
            <a:pPr>
              <a:buNone/>
            </a:pPr>
            <a:endParaRPr lang="en-US" dirty="0" smtClean="0">
              <a:latin typeface="Segoe UI Semibold" pitchFamily="34" charset="0"/>
              <a:ea typeface="Cambria" pitchFamily="18" charset="0"/>
            </a:endParaRPr>
          </a:p>
          <a:p>
            <a:r>
              <a:rPr lang="en-IN" dirty="0" smtClean="0"/>
              <a:t>The </a:t>
            </a:r>
            <a:r>
              <a:rPr lang="en-IN" dirty="0"/>
              <a:t>lifetime value of a customer, or customer lifetime value (CLV), represents the total amount of money a customer is expected to spend in business, or on products, during their lifetime. This is an important figure to know because it helps company to make decisions about how much money to invest in acquiring new customers and retaining existing ones</a:t>
            </a:r>
            <a:r>
              <a:rPr lang="en-IN" dirty="0" smtClean="0"/>
              <a:t>.</a:t>
            </a:r>
            <a:endParaRPr lang="en-IN" dirty="0" smtClean="0">
              <a:latin typeface="Cambria" pitchFamily="18" charset="0"/>
              <a:ea typeface="Cambria" pitchFamily="18" charset="0"/>
            </a:endParaRPr>
          </a:p>
          <a:p>
            <a:pPr>
              <a:buNone/>
            </a:pPr>
            <a:endParaRPr lang="en-US" dirty="0" smtClean="0">
              <a:latin typeface="Segoe UI Semibold" pitchFamily="34" charset="0"/>
              <a:cs typeface="Segoe UI Semibold" pitchFamily="34" charset="0"/>
            </a:endParaRP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21" y="685800"/>
            <a:ext cx="7520940" cy="548640"/>
          </a:xfrm>
        </p:spPr>
        <p:txBody>
          <a:bodyPr>
            <a:normAutofit/>
          </a:bodyPr>
          <a:lstStyle/>
          <a:p>
            <a:r>
              <a:rPr lang="en-US" sz="3200" b="1" dirty="0" smtClean="0">
                <a:latin typeface="Cambria" pitchFamily="18" charset="0"/>
                <a:ea typeface="Cambria" pitchFamily="18" charset="0"/>
              </a:rPr>
              <a:t>                   DEPENDENT VARIABLE</a:t>
            </a:r>
            <a:endParaRPr lang="en-US" sz="3200" b="1" dirty="0">
              <a:latin typeface="Cambria" pitchFamily="18" charset="0"/>
              <a:ea typeface="Cambria" pitchFamily="18" charset="0"/>
            </a:endParaRPr>
          </a:p>
        </p:txBody>
      </p:sp>
      <p:sp>
        <p:nvSpPr>
          <p:cNvPr id="3" name="Content Placeholder 2"/>
          <p:cNvSpPr>
            <a:spLocks noGrp="1"/>
          </p:cNvSpPr>
          <p:nvPr>
            <p:ph idx="1"/>
          </p:nvPr>
        </p:nvSpPr>
        <p:spPr>
          <a:xfrm>
            <a:off x="841421" y="1371600"/>
            <a:ext cx="7635240" cy="4538172"/>
          </a:xfrm>
        </p:spPr>
        <p:txBody>
          <a:bodyPr/>
          <a:lstStyle/>
          <a:p>
            <a:endParaRPr lang="en-US" dirty="0" smtClean="0">
              <a:latin typeface="Cambria" pitchFamily="18" charset="0"/>
              <a:ea typeface="Cambria" pitchFamily="18" charset="0"/>
            </a:endParaRPr>
          </a:p>
          <a:p>
            <a:r>
              <a:rPr lang="en-US" dirty="0" smtClean="0">
                <a:latin typeface="Cambria" pitchFamily="18" charset="0"/>
                <a:ea typeface="Cambria" pitchFamily="18" charset="0"/>
              </a:rPr>
              <a:t>Customer lifetime Value is the dependent or target  variable in this analysis.</a:t>
            </a:r>
            <a:endParaRPr lang="en-US" i="1" dirty="0" smtClean="0">
              <a:latin typeface="Cambria" pitchFamily="18" charset="0"/>
              <a:ea typeface="Cambria" pitchFamily="18" charset="0"/>
            </a:endParaRPr>
          </a:p>
          <a:p>
            <a:endParaRPr lang="en-US" i="1" dirty="0">
              <a:latin typeface="Cambria" pitchFamily="18" charset="0"/>
              <a:ea typeface="Cambria" pitchFamily="18" charset="0"/>
            </a:endParaRPr>
          </a:p>
          <a:p>
            <a:pPr marL="0" indent="0">
              <a:lnSpc>
                <a:spcPct val="100000"/>
              </a:lnSpc>
              <a:spcBef>
                <a:spcPts val="600"/>
              </a:spcBef>
              <a:spcAft>
                <a:spcPts val="0"/>
              </a:spcAft>
              <a:buNone/>
            </a:pPr>
            <a:r>
              <a:rPr lang="en-US" i="1" dirty="0">
                <a:latin typeface="Cambria" pitchFamily="18" charset="0"/>
                <a:ea typeface="Cambria" pitchFamily="18" charset="0"/>
              </a:rPr>
              <a:t> </a:t>
            </a:r>
            <a:r>
              <a:rPr lang="en-US" i="1" dirty="0" smtClean="0">
                <a:latin typeface="Cambria" pitchFamily="18" charset="0"/>
                <a:ea typeface="Cambria" pitchFamily="18" charset="0"/>
              </a:rPr>
              <a:t>Graphical</a:t>
            </a:r>
          </a:p>
          <a:p>
            <a:pPr marL="0" indent="0">
              <a:lnSpc>
                <a:spcPct val="100000"/>
              </a:lnSpc>
              <a:spcBef>
                <a:spcPts val="600"/>
              </a:spcBef>
              <a:spcAft>
                <a:spcPts val="0"/>
              </a:spcAft>
              <a:buNone/>
            </a:pPr>
            <a:r>
              <a:rPr lang="en-US" i="1" dirty="0" smtClean="0">
                <a:latin typeface="Cambria" pitchFamily="18" charset="0"/>
                <a:ea typeface="Cambria" pitchFamily="18" charset="0"/>
              </a:rPr>
              <a:t> representations:</a:t>
            </a:r>
            <a:endParaRPr lang="en-US" i="1" dirty="0">
              <a:latin typeface="Cambria" pitchFamily="18" charset="0"/>
              <a:ea typeface="Cambria"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2209800"/>
            <a:ext cx="5317825" cy="43434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2055" y="1219200"/>
            <a:ext cx="7520940" cy="548640"/>
          </a:xfrm>
        </p:spPr>
        <p:txBody>
          <a:bodyPr>
            <a:normAutofit fontScale="90000"/>
          </a:bodyPr>
          <a:lstStyle/>
          <a:p>
            <a:r>
              <a:rPr lang="en-IN" b="1" dirty="0" smtClean="0">
                <a:latin typeface="Cambria" pitchFamily="18" charset="0"/>
                <a:ea typeface="Cambria" pitchFamily="18" charset="0"/>
              </a:rPr>
              <a:t/>
            </a:r>
            <a:br>
              <a:rPr lang="en-IN" b="1" dirty="0" smtClean="0">
                <a:latin typeface="Cambria" pitchFamily="18" charset="0"/>
                <a:ea typeface="Cambria" pitchFamily="18" charset="0"/>
              </a:rPr>
            </a:br>
            <a:r>
              <a:rPr lang="en-IN" b="1" dirty="0">
                <a:latin typeface="Cambria" pitchFamily="18" charset="0"/>
                <a:ea typeface="Cambria" pitchFamily="18" charset="0"/>
              </a:rPr>
              <a:t/>
            </a:r>
            <a:br>
              <a:rPr lang="en-IN" b="1" dirty="0">
                <a:latin typeface="Cambria" pitchFamily="18" charset="0"/>
                <a:ea typeface="Cambria" pitchFamily="18" charset="0"/>
              </a:rPr>
            </a:br>
            <a:r>
              <a:rPr lang="en-IN" b="1" dirty="0" smtClean="0">
                <a:latin typeface="Cambria" pitchFamily="18" charset="0"/>
                <a:ea typeface="Cambria" pitchFamily="18" charset="0"/>
              </a:rPr>
              <a:t/>
            </a:r>
            <a:br>
              <a:rPr lang="en-IN" b="1" dirty="0" smtClean="0">
                <a:latin typeface="Cambria" pitchFamily="18" charset="0"/>
                <a:ea typeface="Cambria" pitchFamily="18" charset="0"/>
              </a:rPr>
            </a:br>
            <a:r>
              <a:rPr lang="en-IN" b="1" dirty="0">
                <a:latin typeface="Cambria" pitchFamily="18" charset="0"/>
                <a:ea typeface="Cambria" pitchFamily="18" charset="0"/>
              </a:rPr>
              <a:t/>
            </a:r>
            <a:br>
              <a:rPr lang="en-IN" b="1" dirty="0">
                <a:latin typeface="Cambria" pitchFamily="18" charset="0"/>
                <a:ea typeface="Cambria" pitchFamily="18" charset="0"/>
              </a:rPr>
            </a:br>
            <a:r>
              <a:rPr lang="en-IN" b="1" dirty="0" smtClean="0">
                <a:latin typeface="Cambria" pitchFamily="18" charset="0"/>
                <a:ea typeface="Cambria" pitchFamily="18" charset="0"/>
              </a:rPr>
              <a:t/>
            </a:r>
            <a:br>
              <a:rPr lang="en-IN" b="1" dirty="0" smtClean="0">
                <a:latin typeface="Cambria" pitchFamily="18" charset="0"/>
                <a:ea typeface="Cambria" pitchFamily="18" charset="0"/>
              </a:rPr>
            </a:br>
            <a:r>
              <a:rPr lang="en-IN" b="1" dirty="0">
                <a:latin typeface="Cambria" pitchFamily="18" charset="0"/>
                <a:ea typeface="Cambria" pitchFamily="18" charset="0"/>
              </a:rPr>
              <a:t/>
            </a:r>
            <a:br>
              <a:rPr lang="en-IN" b="1" dirty="0">
                <a:latin typeface="Cambria" pitchFamily="18" charset="0"/>
                <a:ea typeface="Cambria" pitchFamily="18" charset="0"/>
              </a:rPr>
            </a:br>
            <a:r>
              <a:rPr lang="en-IN" b="1" dirty="0" smtClean="0">
                <a:latin typeface="Cambria" pitchFamily="18" charset="0"/>
                <a:ea typeface="Cambria" pitchFamily="18" charset="0"/>
              </a:rPr>
              <a:t>Count of variables and observations: </a:t>
            </a:r>
            <a:br>
              <a:rPr lang="en-IN" b="1" dirty="0" smtClean="0">
                <a:latin typeface="Cambria" pitchFamily="18" charset="0"/>
                <a:ea typeface="Cambria" pitchFamily="18" charset="0"/>
              </a:rPr>
            </a:br>
            <a:r>
              <a:rPr lang="en-IN" b="1" dirty="0">
                <a:latin typeface="Cambria" pitchFamily="18" charset="0"/>
                <a:ea typeface="Cambria" pitchFamily="18" charset="0"/>
              </a:rPr>
              <a:t/>
            </a:r>
            <a:br>
              <a:rPr lang="en-IN" b="1" dirty="0">
                <a:latin typeface="Cambria" pitchFamily="18" charset="0"/>
                <a:ea typeface="Cambria" pitchFamily="18" charset="0"/>
              </a:rPr>
            </a:br>
            <a:r>
              <a:rPr lang="en-IN" b="1" dirty="0" smtClean="0">
                <a:latin typeface="Cambria" pitchFamily="18" charset="0"/>
                <a:ea typeface="Cambria" pitchFamily="18" charset="0"/>
              </a:rPr>
              <a:t/>
            </a:r>
            <a:br>
              <a:rPr lang="en-IN" b="1" dirty="0" smtClean="0">
                <a:latin typeface="Cambria" pitchFamily="18" charset="0"/>
                <a:ea typeface="Cambria" pitchFamily="18" charset="0"/>
              </a:rPr>
            </a:br>
            <a:r>
              <a:rPr lang="en-IN" b="1" dirty="0">
                <a:latin typeface="Cambria" pitchFamily="18" charset="0"/>
                <a:ea typeface="Cambria" pitchFamily="18" charset="0"/>
              </a:rPr>
              <a:t/>
            </a:r>
            <a:br>
              <a:rPr lang="en-IN" b="1" dirty="0">
                <a:latin typeface="Cambria" pitchFamily="18" charset="0"/>
                <a:ea typeface="Cambria" pitchFamily="18" charset="0"/>
              </a:rPr>
            </a:br>
            <a:r>
              <a:rPr lang="en-IN" b="1" dirty="0" smtClean="0">
                <a:latin typeface="Cambria" pitchFamily="18" charset="0"/>
                <a:ea typeface="Cambria" pitchFamily="18" charset="0"/>
              </a:rPr>
              <a:t/>
            </a:r>
            <a:br>
              <a:rPr lang="en-IN" b="1" dirty="0" smtClean="0">
                <a:latin typeface="Cambria" pitchFamily="18" charset="0"/>
                <a:ea typeface="Cambria" pitchFamily="18" charset="0"/>
              </a:rPr>
            </a:br>
            <a:r>
              <a:rPr lang="en-IN" b="1" dirty="0">
                <a:latin typeface="Cambria" pitchFamily="18" charset="0"/>
                <a:ea typeface="Cambria" pitchFamily="18" charset="0"/>
              </a:rPr>
              <a:t/>
            </a:r>
            <a:br>
              <a:rPr lang="en-IN" b="1" dirty="0">
                <a:latin typeface="Cambria" pitchFamily="18" charset="0"/>
                <a:ea typeface="Cambria" pitchFamily="18" charset="0"/>
              </a:rPr>
            </a:br>
            <a:r>
              <a:rPr lang="en-IN" b="1" dirty="0" smtClean="0">
                <a:latin typeface="Cambria" pitchFamily="18" charset="0"/>
                <a:ea typeface="Cambria" pitchFamily="18" charset="0"/>
              </a:rPr>
              <a:t/>
            </a:r>
            <a:br>
              <a:rPr lang="en-IN" b="1" dirty="0" smtClean="0">
                <a:latin typeface="Cambria" pitchFamily="18" charset="0"/>
                <a:ea typeface="Cambria" pitchFamily="18" charset="0"/>
              </a:rPr>
            </a:br>
            <a:endParaRPr lang="en-IN" b="1" dirty="0">
              <a:latin typeface="Cambria" pitchFamily="18" charset="0"/>
              <a:ea typeface="Cambria" pitchFamily="18" charset="0"/>
            </a:endParaRPr>
          </a:p>
        </p:txBody>
      </p:sp>
      <p:sp>
        <p:nvSpPr>
          <p:cNvPr id="5" name="Content Placeholder 4"/>
          <p:cNvSpPr>
            <a:spLocks noGrp="1"/>
          </p:cNvSpPr>
          <p:nvPr>
            <p:ph idx="1"/>
          </p:nvPr>
        </p:nvSpPr>
        <p:spPr>
          <a:xfrm>
            <a:off x="1371600" y="1905000"/>
            <a:ext cx="7520940" cy="3156477"/>
          </a:xfrm>
        </p:spPr>
        <p:txBody>
          <a:bodyPr>
            <a:normAutofit/>
          </a:bodyPr>
          <a:lstStyle/>
          <a:p>
            <a:endParaRPr lang="en-IN" dirty="0" smtClean="0">
              <a:latin typeface="Cambria" pitchFamily="18" charset="0"/>
              <a:ea typeface="Cambria" pitchFamily="18" charset="0"/>
            </a:endParaRPr>
          </a:p>
          <a:p>
            <a:endParaRPr lang="en-IN" dirty="0">
              <a:latin typeface="Cambria" pitchFamily="18" charset="0"/>
              <a:ea typeface="Cambria" pitchFamily="18" charset="0"/>
            </a:endParaRPr>
          </a:p>
          <a:p>
            <a:r>
              <a:rPr lang="en-IN" sz="2400" dirty="0" smtClean="0">
                <a:latin typeface="Cambria" pitchFamily="18" charset="0"/>
                <a:ea typeface="Cambria" pitchFamily="18" charset="0"/>
              </a:rPr>
              <a:t>         </a:t>
            </a:r>
          </a:p>
          <a:p>
            <a:pPr marL="384048" lvl="2" indent="0">
              <a:buNone/>
            </a:pPr>
            <a:r>
              <a:rPr lang="en-IN" sz="2400" dirty="0" smtClean="0">
                <a:latin typeface="Cambria" pitchFamily="18" charset="0"/>
                <a:ea typeface="Cambria" pitchFamily="18" charset="0"/>
              </a:rPr>
              <a:t>The analysis contains 23</a:t>
            </a:r>
            <a:r>
              <a:rPr lang="en-IN" sz="1800" i="1" dirty="0" smtClean="0">
                <a:latin typeface="Cambria" pitchFamily="18" charset="0"/>
                <a:ea typeface="Cambria" pitchFamily="18" charset="0"/>
              </a:rPr>
              <a:t> number of variables and 9134          	number of observations</a:t>
            </a:r>
            <a:r>
              <a:rPr lang="en-IN" sz="2400" dirty="0" smtClean="0">
                <a:latin typeface="Cambria" pitchFamily="18" charset="0"/>
                <a:ea typeface="Cambria" pitchFamily="18" charset="0"/>
              </a:rPr>
              <a:t>.</a:t>
            </a:r>
          </a:p>
          <a:p>
            <a:endParaRPr lang="en-IN" sz="2800" dirty="0">
              <a:latin typeface="Cambria" pitchFamily="18" charset="0"/>
              <a:ea typeface="Cambria" pitchFamily="18" charset="0"/>
            </a:endParaRPr>
          </a:p>
          <a:p>
            <a:endParaRPr lang="en-IN" dirty="0" smtClean="0">
              <a:latin typeface="Cambria" pitchFamily="18" charset="0"/>
              <a:ea typeface="Cambria" pitchFamily="18" charset="0"/>
            </a:endParaRPr>
          </a:p>
          <a:p>
            <a:endParaRPr lang="en-IN" dirty="0" smtClean="0">
              <a:latin typeface="Cambria" pitchFamily="18" charset="0"/>
              <a:ea typeface="Cambria" pitchFamily="18" charset="0"/>
            </a:endParaRPr>
          </a:p>
        </p:txBody>
      </p:sp>
    </p:spTree>
    <p:extLst>
      <p:ext uri="{BB962C8B-B14F-4D97-AF65-F5344CB8AC3E}">
        <p14:creationId xmlns:p14="http://schemas.microsoft.com/office/powerpoint/2010/main" val="2152200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954578"/>
            <a:ext cx="7520940" cy="548640"/>
          </a:xfrm>
        </p:spPr>
        <p:txBody>
          <a:bodyPr>
            <a:normAutofit fontScale="90000"/>
          </a:bodyPr>
          <a:lstStyle/>
          <a:p>
            <a:r>
              <a:rPr lang="en-US" b="1" dirty="0" smtClean="0">
                <a:latin typeface="Cambria" pitchFamily="18" charset="0"/>
                <a:ea typeface="Cambria" pitchFamily="18" charset="0"/>
              </a:rPr>
              <a:t>              </a:t>
            </a:r>
            <a:br>
              <a:rPr lang="en-US" b="1" dirty="0" smtClean="0">
                <a:latin typeface="Cambria" pitchFamily="18" charset="0"/>
                <a:ea typeface="Cambria" pitchFamily="18" charset="0"/>
              </a:rPr>
            </a:br>
            <a:r>
              <a:rPr lang="en-US" b="1" dirty="0">
                <a:latin typeface="Cambria" pitchFamily="18" charset="0"/>
                <a:ea typeface="Cambria" pitchFamily="18" charset="0"/>
              </a:rPr>
              <a:t/>
            </a:r>
            <a:br>
              <a:rPr lang="en-US" b="1" dirty="0">
                <a:latin typeface="Cambria" pitchFamily="18" charset="0"/>
                <a:ea typeface="Cambria" pitchFamily="18" charset="0"/>
              </a:rPr>
            </a:br>
            <a:r>
              <a:rPr lang="en-US" b="1" dirty="0" smtClean="0">
                <a:latin typeface="Cambria" pitchFamily="18" charset="0"/>
                <a:ea typeface="Cambria" pitchFamily="18" charset="0"/>
              </a:rPr>
              <a:t/>
            </a:r>
            <a:br>
              <a:rPr lang="en-US" b="1" dirty="0" smtClean="0">
                <a:latin typeface="Cambria" pitchFamily="18" charset="0"/>
                <a:ea typeface="Cambria" pitchFamily="18" charset="0"/>
              </a:rPr>
            </a:br>
            <a:r>
              <a:rPr lang="en-US" b="1" dirty="0">
                <a:latin typeface="Cambria" pitchFamily="18" charset="0"/>
                <a:ea typeface="Cambria" pitchFamily="18" charset="0"/>
              </a:rPr>
              <a:t/>
            </a:r>
            <a:br>
              <a:rPr lang="en-US" b="1" dirty="0">
                <a:latin typeface="Cambria" pitchFamily="18" charset="0"/>
                <a:ea typeface="Cambria" pitchFamily="18" charset="0"/>
              </a:rPr>
            </a:br>
            <a:r>
              <a:rPr lang="en-US" b="1" dirty="0" smtClean="0">
                <a:latin typeface="Cambria" pitchFamily="18" charset="0"/>
                <a:ea typeface="Cambria" pitchFamily="18" charset="0"/>
              </a:rPr>
              <a:t>    SIGNIFICANT VARIABLES</a:t>
            </a:r>
            <a:endParaRPr lang="en-IN" b="1" dirty="0">
              <a:latin typeface="Cambria" pitchFamily="18" charset="0"/>
              <a:ea typeface="Cambria" pitchFamily="18" charset="0"/>
            </a:endParaRPr>
          </a:p>
        </p:txBody>
      </p:sp>
      <p:sp>
        <p:nvSpPr>
          <p:cNvPr id="3" name="Content Placeholder 2"/>
          <p:cNvSpPr>
            <a:spLocks noGrp="1"/>
          </p:cNvSpPr>
          <p:nvPr>
            <p:ph idx="1"/>
          </p:nvPr>
        </p:nvSpPr>
        <p:spPr>
          <a:xfrm>
            <a:off x="838200" y="1524000"/>
            <a:ext cx="7520940" cy="3579849"/>
          </a:xfrm>
        </p:spPr>
        <p:txBody>
          <a:bodyPr>
            <a:normAutofit/>
          </a:bodyPr>
          <a:lstStyle/>
          <a:p>
            <a:r>
              <a:rPr lang="en-IN" dirty="0" smtClean="0">
                <a:latin typeface="Cambria" pitchFamily="18" charset="0"/>
                <a:ea typeface="Cambria" pitchFamily="18" charset="0"/>
              </a:rPr>
              <a:t>         </a:t>
            </a:r>
            <a:endParaRPr lang="en-IN" i="1" dirty="0" smtClean="0">
              <a:latin typeface="Cambria" pitchFamily="18" charset="0"/>
              <a:ea typeface="Cambria" pitchFamily="18" charset="0"/>
            </a:endParaRPr>
          </a:p>
          <a:p>
            <a:endParaRPr lang="en-IN" i="1" dirty="0">
              <a:latin typeface="Cambria" pitchFamily="18" charset="0"/>
              <a:ea typeface="Cambria" pitchFamily="18" charset="0"/>
            </a:endParaRPr>
          </a:p>
          <a:p>
            <a:pPr>
              <a:buAutoNum type="arabicParenR"/>
            </a:pPr>
            <a:r>
              <a:rPr lang="en-IN" dirty="0" smtClean="0"/>
              <a:t> </a:t>
            </a:r>
            <a:r>
              <a:rPr lang="en-IN" sz="2400" dirty="0" smtClean="0"/>
              <a:t>Monthly Premium Auto </a:t>
            </a:r>
            <a:endParaRPr lang="en-IN" sz="2400" i="1" dirty="0" smtClean="0">
              <a:latin typeface="Cambria" pitchFamily="18" charset="0"/>
              <a:ea typeface="Cambria" pitchFamily="18" charset="0"/>
            </a:endParaRPr>
          </a:p>
          <a:p>
            <a:pPr>
              <a:buAutoNum type="arabicParenR"/>
            </a:pPr>
            <a:r>
              <a:rPr lang="en-IN" sz="2400" i="1" dirty="0">
                <a:latin typeface="Cambria" pitchFamily="18" charset="0"/>
              </a:rPr>
              <a:t> </a:t>
            </a:r>
            <a:r>
              <a:rPr lang="en-IN" sz="2400" dirty="0" smtClean="0"/>
              <a:t>Number of Open Complaints</a:t>
            </a:r>
            <a:endParaRPr lang="en-IN" sz="2400" i="1" dirty="0" smtClean="0">
              <a:latin typeface="Cambria" pitchFamily="18" charset="0"/>
              <a:ea typeface="Cambria" pitchFamily="18" charset="0"/>
            </a:endParaRPr>
          </a:p>
          <a:p>
            <a:pPr>
              <a:buFont typeface="Calibri" panose="020F0502020204030204" pitchFamily="34" charset="0"/>
              <a:buAutoNum type="arabicParenR"/>
            </a:pPr>
            <a:r>
              <a:rPr lang="en-IN" sz="2400" i="1" dirty="0">
                <a:latin typeface="Cambria" pitchFamily="18" charset="0"/>
              </a:rPr>
              <a:t> </a:t>
            </a:r>
            <a:r>
              <a:rPr lang="en-IN" sz="2400" dirty="0" smtClean="0"/>
              <a:t>Number of Policies</a:t>
            </a:r>
            <a:endParaRPr lang="en-IN" sz="2400" i="1" dirty="0" smtClean="0">
              <a:latin typeface="Cambria" pitchFamily="18" charset="0"/>
              <a:ea typeface="Cambria" pitchFamily="18" charset="0"/>
            </a:endParaRPr>
          </a:p>
          <a:p>
            <a:pPr>
              <a:buFont typeface="Calibri" panose="020F0502020204030204" pitchFamily="34" charset="0"/>
              <a:buAutoNum type="arabicParenR"/>
            </a:pPr>
            <a:r>
              <a:rPr lang="en-IN" sz="2400" dirty="0" smtClean="0"/>
              <a:t> Total Claim Amount </a:t>
            </a:r>
            <a:endParaRPr lang="en-IN" sz="2400" i="1" dirty="0">
              <a:latin typeface="Cambria" pitchFamily="18" charset="0"/>
              <a:ea typeface="Cambria" pitchFamily="18" charset="0"/>
            </a:endParaRPr>
          </a:p>
          <a:p>
            <a:pPr>
              <a:buAutoNum type="arabicParenR"/>
            </a:pPr>
            <a:endParaRPr lang="en-IN" i="1"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249680"/>
            <a:ext cx="7520940" cy="548640"/>
          </a:xfrm>
        </p:spPr>
        <p:txBody>
          <a:bodyPr>
            <a:normAutofit fontScale="90000"/>
          </a:bodyPr>
          <a:lstStyle/>
          <a:p>
            <a:r>
              <a:rPr lang="en-US" b="1" dirty="0" smtClean="0">
                <a:latin typeface="Cambria" pitchFamily="18" charset="0"/>
                <a:ea typeface="Cambria" pitchFamily="18" charset="0"/>
              </a:rPr>
              <a:t>            </a:t>
            </a:r>
            <a:br>
              <a:rPr lang="en-US" b="1" dirty="0" smtClean="0">
                <a:latin typeface="Cambria" pitchFamily="18" charset="0"/>
                <a:ea typeface="Cambria" pitchFamily="18" charset="0"/>
              </a:rPr>
            </a:br>
            <a:r>
              <a:rPr lang="en-US" b="1" dirty="0" smtClean="0">
                <a:latin typeface="Cambria" pitchFamily="18" charset="0"/>
                <a:ea typeface="Cambria" pitchFamily="18" charset="0"/>
              </a:rPr>
              <a:t> INSIGNIFICANT   VARIABLES</a:t>
            </a:r>
            <a:endParaRPr lang="en-US" b="1" dirty="0">
              <a:latin typeface="Cambria" pitchFamily="18" charset="0"/>
              <a:ea typeface="Cambria" pitchFamily="18" charset="0"/>
            </a:endParaRPr>
          </a:p>
        </p:txBody>
      </p:sp>
      <p:sp>
        <p:nvSpPr>
          <p:cNvPr id="3" name="Content Placeholder 2"/>
          <p:cNvSpPr>
            <a:spLocks noGrp="1"/>
          </p:cNvSpPr>
          <p:nvPr>
            <p:ph idx="1"/>
          </p:nvPr>
        </p:nvSpPr>
        <p:spPr>
          <a:xfrm>
            <a:off x="914400" y="1524000"/>
            <a:ext cx="7520940" cy="3579849"/>
          </a:xfrm>
        </p:spPr>
        <p:txBody>
          <a:bodyPr>
            <a:normAutofit/>
          </a:bodyPr>
          <a:lstStyle/>
          <a:p>
            <a:r>
              <a:rPr lang="en-US" dirty="0" smtClean="0">
                <a:latin typeface="Cambria" pitchFamily="18" charset="0"/>
                <a:ea typeface="Cambria" pitchFamily="18" charset="0"/>
              </a:rPr>
              <a:t>  </a:t>
            </a:r>
            <a:endParaRPr lang="en-US" dirty="0">
              <a:latin typeface="Cambria" pitchFamily="18" charset="0"/>
              <a:ea typeface="Cambria" pitchFamily="18" charset="0"/>
            </a:endParaRPr>
          </a:p>
          <a:p>
            <a:pPr marL="0" indent="0">
              <a:buNone/>
            </a:pPr>
            <a:endParaRPr lang="en-IN" dirty="0" smtClean="0"/>
          </a:p>
          <a:p>
            <a:pPr marL="0" indent="0">
              <a:buNone/>
            </a:pPr>
            <a:r>
              <a:rPr lang="en-IN" sz="2400" dirty="0" smtClean="0"/>
              <a:t>Customer</a:t>
            </a:r>
            <a:r>
              <a:rPr lang="en-IN" sz="2400" dirty="0"/>
              <a:t>, </a:t>
            </a:r>
            <a:r>
              <a:rPr lang="en-IN" sz="2400" dirty="0" smtClean="0"/>
              <a:t> State,  </a:t>
            </a:r>
            <a:r>
              <a:rPr lang="en-IN" sz="2400" dirty="0"/>
              <a:t>Response, </a:t>
            </a:r>
            <a:r>
              <a:rPr lang="en-IN" sz="2400" dirty="0" smtClean="0"/>
              <a:t> Coverage</a:t>
            </a:r>
            <a:r>
              <a:rPr lang="en-IN" sz="2400" dirty="0"/>
              <a:t>, </a:t>
            </a:r>
            <a:r>
              <a:rPr lang="en-IN" sz="2400" dirty="0" smtClean="0"/>
              <a:t> Education,  Effective To Date</a:t>
            </a:r>
            <a:r>
              <a:rPr lang="en-IN" sz="2400" dirty="0"/>
              <a:t>, </a:t>
            </a:r>
            <a:r>
              <a:rPr lang="en-IN" sz="2400" dirty="0" smtClean="0"/>
              <a:t>Employment Status</a:t>
            </a:r>
            <a:r>
              <a:rPr lang="en-IN" sz="2400" dirty="0"/>
              <a:t>, </a:t>
            </a:r>
            <a:r>
              <a:rPr lang="en-IN" sz="2400" dirty="0" smtClean="0"/>
              <a:t> Gender,  </a:t>
            </a:r>
            <a:r>
              <a:rPr lang="en-IN" sz="2400" dirty="0"/>
              <a:t>Income, </a:t>
            </a:r>
            <a:r>
              <a:rPr lang="en-IN" sz="2400" dirty="0" smtClean="0"/>
              <a:t> Location Code</a:t>
            </a:r>
            <a:r>
              <a:rPr lang="en-IN" sz="2400" dirty="0"/>
              <a:t>, </a:t>
            </a:r>
            <a:r>
              <a:rPr lang="en-IN" sz="2400" dirty="0" smtClean="0"/>
              <a:t> Marital Status,   Months Since Last Claim</a:t>
            </a:r>
            <a:r>
              <a:rPr lang="en-IN" sz="2400" dirty="0"/>
              <a:t>, </a:t>
            </a:r>
            <a:r>
              <a:rPr lang="en-IN" sz="2400" dirty="0" smtClean="0"/>
              <a:t> Months Since Policy Inception,  Policy Type,  Renew Offer Type,  Sales Channel,  Vehicle Class</a:t>
            </a:r>
            <a:r>
              <a:rPr lang="en-IN" sz="2400" dirty="0"/>
              <a:t>, </a:t>
            </a:r>
            <a:r>
              <a:rPr lang="en-IN" sz="2400" dirty="0" smtClean="0"/>
              <a:t>Vehicle Size</a:t>
            </a:r>
            <a:endParaRPr lang="en-US" sz="2400" i="1" dirty="0" smtClean="0">
              <a:latin typeface="Cambria" pitchFamily="18" charset="0"/>
              <a:ea typeface="Cambria" pitchFamily="18" charset="0"/>
            </a:endParaRPr>
          </a:p>
          <a:p>
            <a:pPr marL="0" indent="0">
              <a:buNone/>
            </a:pPr>
            <a:endParaRPr lang="en-US" i="1" dirty="0" smtClean="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0160"/>
            <a:ext cx="7520940" cy="548640"/>
          </a:xfrm>
        </p:spPr>
        <p:txBody>
          <a:bodyPr>
            <a:normAutofit fontScale="90000"/>
          </a:bodyPr>
          <a:lstStyle/>
          <a:p>
            <a:r>
              <a:rPr lang="en-US" b="1" dirty="0" smtClean="0">
                <a:latin typeface="Cambria" pitchFamily="18" charset="0"/>
                <a:ea typeface="Cambria" pitchFamily="18" charset="0"/>
              </a:rPr>
              <a:t> </a:t>
            </a:r>
            <a:r>
              <a:rPr lang="en-US" sz="4900" b="1" dirty="0" smtClean="0">
                <a:latin typeface="Cambria" pitchFamily="18" charset="0"/>
                <a:ea typeface="Cambria" pitchFamily="18" charset="0"/>
              </a:rPr>
              <a:t>Explanation  of  significant variables</a:t>
            </a:r>
            <a:endParaRPr lang="en-US" b="1" dirty="0">
              <a:latin typeface="Cambria" pitchFamily="18" charset="0"/>
              <a:ea typeface="Cambria" pitchFamily="18" charset="0"/>
            </a:endParaRPr>
          </a:p>
        </p:txBody>
      </p:sp>
      <p:sp>
        <p:nvSpPr>
          <p:cNvPr id="3" name="Content Placeholder 2"/>
          <p:cNvSpPr>
            <a:spLocks noGrp="1"/>
          </p:cNvSpPr>
          <p:nvPr>
            <p:ph idx="1"/>
          </p:nvPr>
        </p:nvSpPr>
        <p:spPr>
          <a:xfrm>
            <a:off x="838200" y="1828800"/>
            <a:ext cx="7520940" cy="3579849"/>
          </a:xfrm>
        </p:spPr>
        <p:txBody>
          <a:bodyPr/>
          <a:lstStyle/>
          <a:p>
            <a:endParaRPr lang="en-US" i="1" dirty="0" smtClean="0">
              <a:latin typeface="Cambria" pitchFamily="18" charset="0"/>
              <a:ea typeface="Cambria" pitchFamily="18" charset="0"/>
            </a:endParaRPr>
          </a:p>
          <a:p>
            <a:endParaRPr lang="en-US" i="1" dirty="0">
              <a:latin typeface="Cambria" pitchFamily="18" charset="0"/>
              <a:ea typeface="Cambria" pitchFamily="18" charset="0"/>
            </a:endParaRPr>
          </a:p>
        </p:txBody>
      </p:sp>
      <p:sp>
        <p:nvSpPr>
          <p:cNvPr id="4" name="Rectangle 3"/>
          <p:cNvSpPr/>
          <p:nvPr/>
        </p:nvSpPr>
        <p:spPr>
          <a:xfrm>
            <a:off x="990600" y="4572000"/>
            <a:ext cx="7368540" cy="923330"/>
          </a:xfrm>
          <a:prstGeom prst="rect">
            <a:avLst/>
          </a:prstGeom>
        </p:spPr>
        <p:txBody>
          <a:bodyPr wrap="square">
            <a:spAutoFit/>
          </a:bodyPr>
          <a:lstStyle/>
          <a:p>
            <a:r>
              <a:rPr lang="en-IN" dirty="0">
                <a:solidFill>
                  <a:srgbClr val="000000"/>
                </a:solidFill>
                <a:latin typeface="Arial" panose="020B0604020202020204" pitchFamily="34" charset="0"/>
                <a:ea typeface="Calibri" panose="020F0502020204030204" pitchFamily="34" charset="0"/>
              </a:rPr>
              <a:t>p-value of </a:t>
            </a:r>
            <a:r>
              <a:rPr lang="en-IN" dirty="0" smtClean="0">
                <a:solidFill>
                  <a:srgbClr val="000000"/>
                </a:solidFill>
                <a:latin typeface="Arial" panose="020B0604020202020204" pitchFamily="34" charset="0"/>
                <a:ea typeface="Calibri" panose="020F0502020204030204" pitchFamily="34" charset="0"/>
              </a:rPr>
              <a:t> Monthly Premium Auto (MPA), Number of Open Complaints (</a:t>
            </a:r>
            <a:r>
              <a:rPr lang="en-IN" dirty="0" err="1" smtClean="0">
                <a:solidFill>
                  <a:srgbClr val="000000"/>
                </a:solidFill>
                <a:latin typeface="Arial" panose="020B0604020202020204" pitchFamily="34" charset="0"/>
                <a:ea typeface="Calibri" panose="020F0502020204030204" pitchFamily="34" charset="0"/>
              </a:rPr>
              <a:t>NoOC</a:t>
            </a:r>
            <a:r>
              <a:rPr lang="en-IN" dirty="0" smtClean="0">
                <a:solidFill>
                  <a:srgbClr val="000000"/>
                </a:solidFill>
                <a:latin typeface="Arial" panose="020B0604020202020204" pitchFamily="34" charset="0"/>
                <a:ea typeface="Calibri" panose="020F0502020204030204" pitchFamily="34" charset="0"/>
              </a:rPr>
              <a:t>),  Number of Policies (</a:t>
            </a:r>
            <a:r>
              <a:rPr lang="en-IN" dirty="0" err="1" smtClean="0">
                <a:solidFill>
                  <a:srgbClr val="000000"/>
                </a:solidFill>
                <a:latin typeface="Arial" panose="020B0604020202020204" pitchFamily="34" charset="0"/>
                <a:ea typeface="Calibri" panose="020F0502020204030204" pitchFamily="34" charset="0"/>
              </a:rPr>
              <a:t>NoP</a:t>
            </a:r>
            <a:r>
              <a:rPr lang="en-IN" dirty="0" smtClean="0">
                <a:solidFill>
                  <a:srgbClr val="000000"/>
                </a:solidFill>
                <a:latin typeface="Arial" panose="020B0604020202020204" pitchFamily="34" charset="0"/>
                <a:ea typeface="Calibri" panose="020F0502020204030204" pitchFamily="34" charset="0"/>
              </a:rPr>
              <a:t>) </a:t>
            </a:r>
            <a:r>
              <a:rPr lang="en-IN" dirty="0">
                <a:solidFill>
                  <a:srgbClr val="000000"/>
                </a:solidFill>
                <a:latin typeface="Arial" panose="020B0604020202020204" pitchFamily="34" charset="0"/>
                <a:ea typeface="Calibri" panose="020F0502020204030204" pitchFamily="34" charset="0"/>
              </a:rPr>
              <a:t>and </a:t>
            </a:r>
            <a:r>
              <a:rPr lang="en-IN" dirty="0" smtClean="0">
                <a:solidFill>
                  <a:srgbClr val="000000"/>
                </a:solidFill>
                <a:latin typeface="Arial" panose="020B0604020202020204" pitchFamily="34" charset="0"/>
                <a:ea typeface="Calibri" panose="020F0502020204030204" pitchFamily="34" charset="0"/>
              </a:rPr>
              <a:t>Total Claim Amount (TCA) </a:t>
            </a:r>
            <a:r>
              <a:rPr lang="en-IN" dirty="0">
                <a:solidFill>
                  <a:srgbClr val="000000"/>
                </a:solidFill>
                <a:latin typeface="Arial" panose="020B0604020202020204" pitchFamily="34" charset="0"/>
                <a:ea typeface="Calibri" panose="020F0502020204030204" pitchFamily="34" charset="0"/>
              </a:rPr>
              <a:t>is less than 0.05 so they are significantly impact the CLV.</a:t>
            </a:r>
            <a:endParaRPr lang="en-IN" dirty="0"/>
          </a:p>
        </p:txBody>
      </p:sp>
      <p:sp>
        <p:nvSpPr>
          <p:cNvPr id="5" name="Rectangle 4"/>
          <p:cNvSpPr/>
          <p:nvPr/>
        </p:nvSpPr>
        <p:spPr>
          <a:xfrm>
            <a:off x="990600" y="2203710"/>
            <a:ext cx="7368540" cy="1680588"/>
          </a:xfrm>
          <a:prstGeom prst="rect">
            <a:avLst/>
          </a:prstGeom>
        </p:spPr>
        <p:txBody>
          <a:bodyPr wrap="square">
            <a:spAutoFit/>
          </a:bodyPr>
          <a:lstStyle/>
          <a:p>
            <a:pPr>
              <a:lnSpc>
                <a:spcPct val="107000"/>
              </a:lnSpc>
              <a:spcAft>
                <a:spcPts val="800"/>
              </a:spcAft>
            </a:pPr>
            <a:r>
              <a:rPr lang="en-IN" b="1" u="sng"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estimated regression line equation can be written as follow</a:t>
            </a:r>
            <a:r>
              <a:rPr lang="en-IN" b="1" u="sng"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p>
          <a:p>
            <a:pPr>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b="1" u="sng"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CLV = 486.82 + 82.22 MPA – 247.02 </a:t>
            </a:r>
            <a:r>
              <a:rPr lang="en-IN" sz="2400" b="1" u="sng"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NoOC</a:t>
            </a:r>
            <a:r>
              <a:rPr lang="en-IN" sz="2400" b="1" u="sng"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+ 80.63  </a:t>
            </a:r>
            <a:r>
              <a:rPr lang="en-IN" sz="2400" b="1" u="sng"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NoP</a:t>
            </a:r>
            <a:r>
              <a:rPr lang="en-IN" sz="2400" b="1" u="sng"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- 0.665 TCA</a:t>
            </a:r>
            <a:endParaRPr lang="en-IN" sz="24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534400" cy="548640"/>
          </a:xfrm>
        </p:spPr>
        <p:txBody>
          <a:bodyPr>
            <a:normAutofit/>
          </a:bodyPr>
          <a:lstStyle/>
          <a:p>
            <a:r>
              <a:rPr lang="en-IN" b="1" dirty="0" smtClean="0">
                <a:latin typeface="Cambria" pitchFamily="18" charset="0"/>
                <a:ea typeface="Cambria" pitchFamily="18" charset="0"/>
              </a:rPr>
              <a:t>Graphical display of significant variables</a:t>
            </a:r>
            <a:endParaRPr lang="en-IN" b="1" dirty="0">
              <a:latin typeface="Cambria" pitchFamily="18" charset="0"/>
              <a:ea typeface="Cambria" pitchFamily="18" charset="0"/>
            </a:endParaRPr>
          </a:p>
        </p:txBody>
      </p:sp>
      <p:sp>
        <p:nvSpPr>
          <p:cNvPr id="3" name="Content Placeholder 2"/>
          <p:cNvSpPr>
            <a:spLocks noGrp="1"/>
          </p:cNvSpPr>
          <p:nvPr>
            <p:ph idx="1"/>
          </p:nvPr>
        </p:nvSpPr>
        <p:spPr>
          <a:xfrm>
            <a:off x="533400" y="1447800"/>
            <a:ext cx="7848600" cy="3810000"/>
          </a:xfrm>
        </p:spPr>
        <p:txBody>
          <a:bodyPr/>
          <a:lstStyle/>
          <a:p>
            <a:endParaRPr lang="en-IN" dirty="0" smtClean="0">
              <a:latin typeface="Cambria" pitchFamily="18" charset="0"/>
              <a:ea typeface="Cambria" pitchFamily="18" charset="0"/>
            </a:endParaRPr>
          </a:p>
          <a:p>
            <a:r>
              <a:rPr lang="en-IN" dirty="0" smtClean="0">
                <a:latin typeface="Cambria" pitchFamily="18" charset="0"/>
                <a:ea typeface="Cambria" pitchFamily="18" charset="0"/>
              </a:rPr>
              <a:t> </a:t>
            </a:r>
            <a:endParaRPr lang="en-IN" i="1" dirty="0">
              <a:latin typeface="Cambria" pitchFamily="18" charset="0"/>
              <a:ea typeface="Cambria"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752600"/>
            <a:ext cx="4572000" cy="45720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9778" y="1787236"/>
            <a:ext cx="4455622" cy="4455622"/>
          </a:xfrm>
          <a:prstGeom prst="rect">
            <a:avLst/>
          </a:prstGeom>
        </p:spPr>
      </p:pic>
    </p:spTree>
    <p:extLst>
      <p:ext uri="{BB962C8B-B14F-4D97-AF65-F5344CB8AC3E}">
        <p14:creationId xmlns:p14="http://schemas.microsoft.com/office/powerpoint/2010/main" val="1784711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73" y="1981200"/>
            <a:ext cx="4267200" cy="4267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752600"/>
            <a:ext cx="4391891" cy="4391891"/>
          </a:xfrm>
          <a:prstGeom prst="rect">
            <a:avLst/>
          </a:prstGeom>
        </p:spPr>
      </p:pic>
    </p:spTree>
    <p:extLst>
      <p:ext uri="{BB962C8B-B14F-4D97-AF65-F5344CB8AC3E}">
        <p14:creationId xmlns:p14="http://schemas.microsoft.com/office/powerpoint/2010/main" val="27926272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411</TotalTime>
  <Words>1015</Words>
  <Application>Microsoft Office PowerPoint</Application>
  <PresentationFormat>On-screen Show (4:3)</PresentationFormat>
  <Paragraphs>95</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Britannic Bold</vt:lpstr>
      <vt:lpstr>Calibri</vt:lpstr>
      <vt:lpstr>Calibri Light</vt:lpstr>
      <vt:lpstr>Cambria</vt:lpstr>
      <vt:lpstr>Segoe UI Semibold</vt:lpstr>
      <vt:lpstr>Times New Roman</vt:lpstr>
      <vt:lpstr>Office Theme</vt:lpstr>
      <vt:lpstr>Customer Lifetime Value</vt:lpstr>
      <vt:lpstr>                      OBJECTIVE</vt:lpstr>
      <vt:lpstr>                   DEPENDENT VARIABLE</vt:lpstr>
      <vt:lpstr>      Count of variables and observations:        </vt:lpstr>
      <vt:lpstr>                      SIGNIFICANT VARIABLES</vt:lpstr>
      <vt:lpstr>              INSIGNIFICANT   VARIABLES</vt:lpstr>
      <vt:lpstr> Explanation  of  significant variables</vt:lpstr>
      <vt:lpstr>Graphical display of significant variables</vt:lpstr>
      <vt:lpstr>PowerPoint Presentation</vt:lpstr>
      <vt:lpstr>                   RESULTS OBTAINED</vt:lpstr>
      <vt:lpstr>PowerPoint Presentation</vt:lpstr>
      <vt:lpstr>            Variable relationships:</vt:lpstr>
      <vt:lpstr>Prediction Curves :</vt:lpstr>
      <vt:lpstr>PowerPoint Presentation</vt:lpstr>
      <vt:lpstr>PowerPoint Presentation</vt:lpstr>
      <vt:lpstr>PowerPoint Presentation</vt:lpstr>
      <vt:lpstr> Business  Recommendations: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MARKET CUSTOMER VALUE ANALYSIS</dc:title>
  <dc:creator>Mim Roy</dc:creator>
  <cp:lastModifiedBy>SAYAN NAYAK</cp:lastModifiedBy>
  <cp:revision>44</cp:revision>
  <dcterms:created xsi:type="dcterms:W3CDTF">2006-08-16T00:00:00Z</dcterms:created>
  <dcterms:modified xsi:type="dcterms:W3CDTF">2020-09-14T08:58:44Z</dcterms:modified>
</cp:coreProperties>
</file>