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66" r:id="rId8"/>
    <p:sldId id="287" r:id="rId9"/>
    <p:sldId id="285" r:id="rId10"/>
    <p:sldId id="279" r:id="rId11"/>
    <p:sldId id="282" r:id="rId12"/>
    <p:sldId id="283" r:id="rId13"/>
    <p:sldId id="286" r:id="rId14"/>
    <p:sldId id="284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A9D18E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482CF-21F1-4214-8993-AC90DBA29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1096F3-9D15-4015-A84D-826CDC0E5104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Named Entity Recognition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32F474-78AC-4EFF-A898-F91D388303E1}" type="parTrans" cxnId="{9B35C592-DF6B-4BD4-A8F2-E2546A51A09C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716367-BEE3-4D6D-B759-BE32BAB4E292}" type="sibTrans" cxnId="{9B35C592-DF6B-4BD4-A8F2-E2546A51A09C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1ACC27B-5D21-4266-80DE-82E322B8C1B3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Natural Language Processing (NLP) is a field in Artificial Intelligence (AI) for interpretation of natural language data.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AB0870-8914-413E-90E7-5522B24BE313}" type="parTrans" cxnId="{34C725C3-A528-4C0B-B412-C8D27D495F64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F26D058-2D56-4445-9C74-D1FD5107E217}" type="sibTrans" cxnId="{34C725C3-A528-4C0B-B412-C8D27D495F64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6A4CEF-757D-4F82-BAF5-E9B16D21B1CD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Named entity recognition (NER) is a NLP task for Information Extraction (IE).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9207E5-BFDD-447F-8C22-65E5B1E166B2}" type="parTrans" cxnId="{8EB8333E-D261-4D92-AFB2-487C471AF9AF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E6177FD-D29C-4222-A96D-B3965DF7C8E4}" type="sibTrans" cxnId="{8EB8333E-D261-4D92-AFB2-487C471AF9AF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DC8C36-06AC-4A7C-AF06-898851925C34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Statistical NER algorithms are transparent by design.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B596E9-062B-4F4E-9605-797F870274B5}" type="parTrans" cxnId="{89FEFF1B-7CEB-4CE8-A2A8-DA74F4614E6B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2AD886-B48D-4FC7-9FA6-4545EF1B64B3}" type="sibTrans" cxnId="{89FEFF1B-7CEB-4CE8-A2A8-DA74F4614E6B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4AAC6BB-6936-4D3A-BBC6-4734AE26E326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Latest state of the art Deep Neural Network architectures for NER prediction is not interpretable.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5856CD-0401-419F-BE0B-3DEE5FB92F2E}" type="parTrans" cxnId="{6E2CB306-E8B8-4BAC-9052-2A52BFCB6624}">
      <dgm:prSet/>
      <dgm:spPr/>
      <dgm:t>
        <a:bodyPr/>
        <a:lstStyle/>
        <a:p>
          <a:endParaRPr lang="en-GB"/>
        </a:p>
      </dgm:t>
    </dgm:pt>
    <dgm:pt modelId="{AD05D1FA-E6B2-4DC3-8A76-44616604B0FB}" type="sibTrans" cxnId="{6E2CB306-E8B8-4BAC-9052-2A52BFCB6624}">
      <dgm:prSet/>
      <dgm:spPr/>
      <dgm:t>
        <a:bodyPr/>
        <a:lstStyle/>
        <a:p>
          <a:endParaRPr lang="en-GB"/>
        </a:p>
      </dgm:t>
    </dgm:pt>
    <dgm:pt modelId="{07607C8C-0D16-4459-B4A2-17063DE3A304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NER is a sequence prediction problem where each word in a sentence are marked whether that is part of an entity or otherwise.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6AC5D63-47FE-4FFD-8E34-E3AA48A7811C}" type="parTrans" cxnId="{4E070A73-D67C-4A06-A608-8198E6219BCD}">
      <dgm:prSet/>
      <dgm:spPr/>
      <dgm:t>
        <a:bodyPr/>
        <a:lstStyle/>
        <a:p>
          <a:endParaRPr lang="en-GB"/>
        </a:p>
      </dgm:t>
    </dgm:pt>
    <dgm:pt modelId="{87EC6908-87B1-41E3-8E10-D056BEC4DCA2}" type="sibTrans" cxnId="{4E070A73-D67C-4A06-A608-8198E6219BCD}">
      <dgm:prSet/>
      <dgm:spPr/>
      <dgm:t>
        <a:bodyPr/>
        <a:lstStyle/>
        <a:p>
          <a:endParaRPr lang="en-GB"/>
        </a:p>
      </dgm:t>
    </dgm:pt>
    <dgm:pt modelId="{5FE947DF-BBE3-47E3-B6B4-889202FBD388}" type="pres">
      <dgm:prSet presAssocID="{DC6482CF-21F1-4214-8993-AC90DBA2910D}" presName="linear" presStyleCnt="0">
        <dgm:presLayoutVars>
          <dgm:animLvl val="lvl"/>
          <dgm:resizeHandles val="exact"/>
        </dgm:presLayoutVars>
      </dgm:prSet>
      <dgm:spPr/>
    </dgm:pt>
    <dgm:pt modelId="{19155877-C706-4091-8240-E4DF39734C67}" type="pres">
      <dgm:prSet presAssocID="{771096F3-9D15-4015-A84D-826CDC0E510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EB9EEB-933D-4587-B4A0-B414462C860B}" type="pres">
      <dgm:prSet presAssocID="{771096F3-9D15-4015-A84D-826CDC0E510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2CB306-E8B8-4BAC-9052-2A52BFCB6624}" srcId="{771096F3-9D15-4015-A84D-826CDC0E5104}" destId="{B4AAC6BB-6936-4D3A-BBC6-4734AE26E326}" srcOrd="4" destOrd="0" parTransId="{625856CD-0401-419F-BE0B-3DEE5FB92F2E}" sibTransId="{AD05D1FA-E6B2-4DC3-8A76-44616604B0FB}"/>
    <dgm:cxn modelId="{89FEFF1B-7CEB-4CE8-A2A8-DA74F4614E6B}" srcId="{771096F3-9D15-4015-A84D-826CDC0E5104}" destId="{80DC8C36-06AC-4A7C-AF06-898851925C34}" srcOrd="3" destOrd="0" parTransId="{57B596E9-062B-4F4E-9605-797F870274B5}" sibTransId="{762AD886-B48D-4FC7-9FA6-4545EF1B64B3}"/>
    <dgm:cxn modelId="{5B3CD82B-A821-4E22-96FA-BA03A6C5D287}" type="presOf" srcId="{DC6482CF-21F1-4214-8993-AC90DBA2910D}" destId="{5FE947DF-BBE3-47E3-B6B4-889202FBD388}" srcOrd="0" destOrd="0" presId="urn:microsoft.com/office/officeart/2005/8/layout/vList2"/>
    <dgm:cxn modelId="{8EB8333E-D261-4D92-AFB2-487C471AF9AF}" srcId="{771096F3-9D15-4015-A84D-826CDC0E5104}" destId="{836A4CEF-757D-4F82-BAF5-E9B16D21B1CD}" srcOrd="1" destOrd="0" parTransId="{E59207E5-BFDD-447F-8C22-65E5B1E166B2}" sibTransId="{8E6177FD-D29C-4222-A96D-B3965DF7C8E4}"/>
    <dgm:cxn modelId="{4E070A73-D67C-4A06-A608-8198E6219BCD}" srcId="{771096F3-9D15-4015-A84D-826CDC0E5104}" destId="{07607C8C-0D16-4459-B4A2-17063DE3A304}" srcOrd="2" destOrd="0" parTransId="{56AC5D63-47FE-4FFD-8E34-E3AA48A7811C}" sibTransId="{87EC6908-87B1-41E3-8E10-D056BEC4DCA2}"/>
    <dgm:cxn modelId="{15281C73-2009-46F4-961D-EA4E5B237610}" type="presOf" srcId="{71ACC27B-5D21-4266-80DE-82E322B8C1B3}" destId="{2BEB9EEB-933D-4587-B4A0-B414462C860B}" srcOrd="0" destOrd="0" presId="urn:microsoft.com/office/officeart/2005/8/layout/vList2"/>
    <dgm:cxn modelId="{DDCA7C59-B1D5-4376-9B13-506D38101321}" type="presOf" srcId="{B4AAC6BB-6936-4D3A-BBC6-4734AE26E326}" destId="{2BEB9EEB-933D-4587-B4A0-B414462C860B}" srcOrd="0" destOrd="4" presId="urn:microsoft.com/office/officeart/2005/8/layout/vList2"/>
    <dgm:cxn modelId="{47596187-70CD-41D5-845F-0CC28A6BFA3C}" type="presOf" srcId="{07607C8C-0D16-4459-B4A2-17063DE3A304}" destId="{2BEB9EEB-933D-4587-B4A0-B414462C860B}" srcOrd="0" destOrd="2" presId="urn:microsoft.com/office/officeart/2005/8/layout/vList2"/>
    <dgm:cxn modelId="{9B35C592-DF6B-4BD4-A8F2-E2546A51A09C}" srcId="{DC6482CF-21F1-4214-8993-AC90DBA2910D}" destId="{771096F3-9D15-4015-A84D-826CDC0E5104}" srcOrd="0" destOrd="0" parTransId="{A732F474-78AC-4EFF-A898-F91D388303E1}" sibTransId="{E7716367-BEE3-4D6D-B759-BE32BAB4E292}"/>
    <dgm:cxn modelId="{24E2A9AD-AD09-459A-9CAD-10BA6CFEE826}" type="presOf" srcId="{836A4CEF-757D-4F82-BAF5-E9B16D21B1CD}" destId="{2BEB9EEB-933D-4587-B4A0-B414462C860B}" srcOrd="0" destOrd="1" presId="urn:microsoft.com/office/officeart/2005/8/layout/vList2"/>
    <dgm:cxn modelId="{34C725C3-A528-4C0B-B412-C8D27D495F64}" srcId="{771096F3-9D15-4015-A84D-826CDC0E5104}" destId="{71ACC27B-5D21-4266-80DE-82E322B8C1B3}" srcOrd="0" destOrd="0" parTransId="{90AB0870-8914-413E-90E7-5522B24BE313}" sibTransId="{2F26D058-2D56-4445-9C74-D1FD5107E217}"/>
    <dgm:cxn modelId="{EC04B7DA-6C40-4BD8-AB4D-23D82868CBA6}" type="presOf" srcId="{771096F3-9D15-4015-A84D-826CDC0E5104}" destId="{19155877-C706-4091-8240-E4DF39734C67}" srcOrd="0" destOrd="0" presId="urn:microsoft.com/office/officeart/2005/8/layout/vList2"/>
    <dgm:cxn modelId="{6ABFBFEC-1C83-424F-A424-822F613632DC}" type="presOf" srcId="{80DC8C36-06AC-4A7C-AF06-898851925C34}" destId="{2BEB9EEB-933D-4587-B4A0-B414462C860B}" srcOrd="0" destOrd="3" presId="urn:microsoft.com/office/officeart/2005/8/layout/vList2"/>
    <dgm:cxn modelId="{C5214F7B-B7EE-4E33-8AC7-CE71C7009615}" type="presParOf" srcId="{5FE947DF-BBE3-47E3-B6B4-889202FBD388}" destId="{19155877-C706-4091-8240-E4DF39734C67}" srcOrd="0" destOrd="0" presId="urn:microsoft.com/office/officeart/2005/8/layout/vList2"/>
    <dgm:cxn modelId="{DD447C9C-ECC3-44E1-A447-073771C8632F}" type="presParOf" srcId="{5FE947DF-BBE3-47E3-B6B4-889202FBD388}" destId="{2BEB9EEB-933D-4587-B4A0-B414462C86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084298-B54B-42EF-AF5D-D18B538890B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E5381B-3B12-48DD-A062-D7E926069FDD}">
      <dgm:prSet phldrT="[Text]" custT="1"/>
      <dgm:spPr/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Contribution to knowledge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42133D-6372-43BB-9CDD-C4CD246096AB}" type="parTrans" cxnId="{76579F7E-8AA6-4168-8AAA-952A01C255B1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764CE1-DA43-4029-9C74-55487AEC0B94}" type="sibTrans" cxnId="{76579F7E-8AA6-4168-8AAA-952A01C255B1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D40092C-8042-474D-AC24-AEBA21B8F828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Extensive literature review on application of AI explainability on NLP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7594E7-099D-482A-A351-2DD99ABCB9D9}" type="parTrans" cxnId="{D9C0FDC8-163E-45A2-A8D2-4C894C646AB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99C589-CE28-4999-9956-2761FE14C216}" type="sibTrans" cxnId="{D9C0FDC8-163E-45A2-A8D2-4C894C646AB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51578D-7709-4084-A6CC-5A661232E883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Global explanation using Kernel SHAP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3ED0804-3769-4DDD-B789-B36329E6B5FF}" type="parTrans" cxnId="{E639A3D0-4ACD-40FF-BD6B-EC1761DF34A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8E3D11-621F-4919-B4D3-006CA0B65992}" type="sibTrans" cxnId="{E639A3D0-4ACD-40FF-BD6B-EC1761DF34A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EA87DC-9F1A-4F1C-A426-027FCAAA1B3F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Design of Kernel SHAP implementation for NER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56A4D3B-9EE5-48B8-8BDE-44F7010021E0}" type="parTrans" cxnId="{2C0A0C85-6DCA-4749-B13E-37E5A19DF12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38466F-94FB-4A70-925D-F3452002B5C0}" type="sibTrans" cxnId="{2C0A0C85-6DCA-4749-B13E-37E5A19DF12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DAD57E-2B3C-45FB-BB4A-6AE03543A688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Formulation of time efficiency metric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279E09-A3BA-47AE-A371-D1468F57B74D}" type="parTrans" cxnId="{6748050B-8014-4B14-A113-9A41E066A2F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B5C27B-0062-4468-83ED-10F983E1B988}" type="sibTrans" cxnId="{6748050B-8014-4B14-A113-9A41E066A2F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F4B36E-9BA6-40C0-98D3-D163E7FB16A5}">
      <dgm:prSet phldrT="[Text]" custT="1"/>
      <dgm:spPr/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Future recommendations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73C051-0999-4468-83F1-8129737A2A2F}" type="sibTrans" cxnId="{4099777C-F6DA-4A72-A9D9-57ED771DE85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78682E-2AD9-4978-A71C-D6267C388E8F}" type="parTrans" cxnId="{4099777C-F6DA-4A72-A9D9-57ED771DE85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EF55FF-F3F8-4B0A-B41E-310CABD62E6C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Design of rich visualization for explanation of text content, specifically NER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ACBD7DA-4D36-43DC-A66E-64BB78A30018}" type="parTrans" cxnId="{177BCC6D-8A84-4487-B1C0-87979366CABF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EB633D5-54DD-42E2-BC3A-D742B5A2AACE}" type="sibTrans" cxnId="{177BCC6D-8A84-4487-B1C0-87979366CABF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2D8C96-09E4-4B30-A544-8FBBA7ABA597}" type="pres">
      <dgm:prSet presAssocID="{92084298-B54B-42EF-AF5D-D18B538890B1}" presName="Name0" presStyleCnt="0">
        <dgm:presLayoutVars>
          <dgm:dir/>
          <dgm:animLvl val="lvl"/>
          <dgm:resizeHandles val="exact"/>
        </dgm:presLayoutVars>
      </dgm:prSet>
      <dgm:spPr/>
    </dgm:pt>
    <dgm:pt modelId="{83A246CF-C512-4953-8BBC-0BC929FB1C9C}" type="pres">
      <dgm:prSet presAssocID="{5CE5381B-3B12-48DD-A062-D7E926069FDD}" presName="composite" presStyleCnt="0"/>
      <dgm:spPr/>
    </dgm:pt>
    <dgm:pt modelId="{2DCD5A4D-C8A8-4F32-A495-4AA171AA2DAD}" type="pres">
      <dgm:prSet presAssocID="{5CE5381B-3B12-48DD-A062-D7E926069FD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F938054-4977-4620-97AB-98DA31C33745}" type="pres">
      <dgm:prSet presAssocID="{5CE5381B-3B12-48DD-A062-D7E926069FDD}" presName="desTx" presStyleLbl="alignAccFollowNode1" presStyleIdx="0" presStyleCnt="2">
        <dgm:presLayoutVars>
          <dgm:bulletEnabled val="1"/>
        </dgm:presLayoutVars>
      </dgm:prSet>
      <dgm:spPr/>
    </dgm:pt>
    <dgm:pt modelId="{90D29FA0-5940-49CA-B4AD-1B5E0291F570}" type="pres">
      <dgm:prSet presAssocID="{BE764CE1-DA43-4029-9C74-55487AEC0B94}" presName="space" presStyleCnt="0"/>
      <dgm:spPr/>
    </dgm:pt>
    <dgm:pt modelId="{A3589868-B3A2-4379-BFBC-F618512B35B4}" type="pres">
      <dgm:prSet presAssocID="{38F4B36E-9BA6-40C0-98D3-D163E7FB16A5}" presName="composite" presStyleCnt="0"/>
      <dgm:spPr/>
    </dgm:pt>
    <dgm:pt modelId="{BF0B2ADD-CE9E-4853-9D06-7EBF4789D97E}" type="pres">
      <dgm:prSet presAssocID="{38F4B36E-9BA6-40C0-98D3-D163E7FB16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8020E5-7858-4D2D-92EC-07448442889B}" type="pres">
      <dgm:prSet presAssocID="{38F4B36E-9BA6-40C0-98D3-D163E7FB16A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748050B-8014-4B14-A113-9A41E066A2F4}" srcId="{5CE5381B-3B12-48DD-A062-D7E926069FDD}" destId="{39DAD57E-2B3C-45FB-BB4A-6AE03543A688}" srcOrd="2" destOrd="0" parTransId="{38279E09-A3BA-47AE-A371-D1468F57B74D}" sibTransId="{EDB5C27B-0062-4468-83ED-10F983E1B988}"/>
    <dgm:cxn modelId="{177BCC6D-8A84-4487-B1C0-87979366CABF}" srcId="{38F4B36E-9BA6-40C0-98D3-D163E7FB16A5}" destId="{C4EF55FF-F3F8-4B0A-B41E-310CABD62E6C}" srcOrd="1" destOrd="0" parTransId="{2ACBD7DA-4D36-43DC-A66E-64BB78A30018}" sibTransId="{8EB633D5-54DD-42E2-BC3A-D742B5A2AACE}"/>
    <dgm:cxn modelId="{4099777C-F6DA-4A72-A9D9-57ED771DE854}" srcId="{92084298-B54B-42EF-AF5D-D18B538890B1}" destId="{38F4B36E-9BA6-40C0-98D3-D163E7FB16A5}" srcOrd="1" destOrd="0" parTransId="{CD78682E-2AD9-4978-A71C-D6267C388E8F}" sibTransId="{5273C051-0999-4468-83F1-8129737A2A2F}"/>
    <dgm:cxn modelId="{76579F7E-8AA6-4168-8AAA-952A01C255B1}" srcId="{92084298-B54B-42EF-AF5D-D18B538890B1}" destId="{5CE5381B-3B12-48DD-A062-D7E926069FDD}" srcOrd="0" destOrd="0" parTransId="{CD42133D-6372-43BB-9CDD-C4CD246096AB}" sibTransId="{BE764CE1-DA43-4029-9C74-55487AEC0B94}"/>
    <dgm:cxn modelId="{2C0A0C85-6DCA-4749-B13E-37E5A19DF129}" srcId="{5CE5381B-3B12-48DD-A062-D7E926069FDD}" destId="{26EA87DC-9F1A-4F1C-A426-027FCAAA1B3F}" srcOrd="1" destOrd="0" parTransId="{F56A4D3B-9EE5-48B8-8BDE-44F7010021E0}" sibTransId="{F438466F-94FB-4A70-925D-F3452002B5C0}"/>
    <dgm:cxn modelId="{FA1533A4-C0B2-48C1-B6C7-0AF66E461EAD}" type="presOf" srcId="{C4EF55FF-F3F8-4B0A-B41E-310CABD62E6C}" destId="{578020E5-7858-4D2D-92EC-07448442889B}" srcOrd="0" destOrd="1" presId="urn:microsoft.com/office/officeart/2005/8/layout/hList1"/>
    <dgm:cxn modelId="{7408B6BD-7669-4BBF-80D1-675B15770148}" type="presOf" srcId="{D351578D-7709-4084-A6CC-5A661232E883}" destId="{578020E5-7858-4D2D-92EC-07448442889B}" srcOrd="0" destOrd="0" presId="urn:microsoft.com/office/officeart/2005/8/layout/hList1"/>
    <dgm:cxn modelId="{94F8EEBD-A006-47EA-957D-061A85BA57EC}" type="presOf" srcId="{26EA87DC-9F1A-4F1C-A426-027FCAAA1B3F}" destId="{8F938054-4977-4620-97AB-98DA31C33745}" srcOrd="0" destOrd="1" presId="urn:microsoft.com/office/officeart/2005/8/layout/hList1"/>
    <dgm:cxn modelId="{F61656C1-6958-49BF-9916-E0EE68856AB8}" type="presOf" srcId="{9D40092C-8042-474D-AC24-AEBA21B8F828}" destId="{8F938054-4977-4620-97AB-98DA31C33745}" srcOrd="0" destOrd="0" presId="urn:microsoft.com/office/officeart/2005/8/layout/hList1"/>
    <dgm:cxn modelId="{D9C0FDC8-163E-45A2-A8D2-4C894C646ABD}" srcId="{5CE5381B-3B12-48DD-A062-D7E926069FDD}" destId="{9D40092C-8042-474D-AC24-AEBA21B8F828}" srcOrd="0" destOrd="0" parTransId="{E77594E7-099D-482A-A351-2DD99ABCB9D9}" sibTransId="{9399C589-CE28-4999-9956-2761FE14C216}"/>
    <dgm:cxn modelId="{E639A3D0-4ACD-40FF-BD6B-EC1761DF34A9}" srcId="{38F4B36E-9BA6-40C0-98D3-D163E7FB16A5}" destId="{D351578D-7709-4084-A6CC-5A661232E883}" srcOrd="0" destOrd="0" parTransId="{B3ED0804-3769-4DDD-B789-B36329E6B5FF}" sibTransId="{768E3D11-621F-4919-B4D3-006CA0B65992}"/>
    <dgm:cxn modelId="{123489EB-022C-4302-9151-CF2A69C61ACC}" type="presOf" srcId="{5CE5381B-3B12-48DD-A062-D7E926069FDD}" destId="{2DCD5A4D-C8A8-4F32-A495-4AA171AA2DAD}" srcOrd="0" destOrd="0" presId="urn:microsoft.com/office/officeart/2005/8/layout/hList1"/>
    <dgm:cxn modelId="{48FED9EC-D150-4FEE-8417-3A5AF1267631}" type="presOf" srcId="{39DAD57E-2B3C-45FB-BB4A-6AE03543A688}" destId="{8F938054-4977-4620-97AB-98DA31C33745}" srcOrd="0" destOrd="2" presId="urn:microsoft.com/office/officeart/2005/8/layout/hList1"/>
    <dgm:cxn modelId="{5EAF83FA-6BC8-42F6-85FE-C295B454BF00}" type="presOf" srcId="{92084298-B54B-42EF-AF5D-D18B538890B1}" destId="{3F2D8C96-09E4-4B30-A544-8FBBA7ABA597}" srcOrd="0" destOrd="0" presId="urn:microsoft.com/office/officeart/2005/8/layout/hList1"/>
    <dgm:cxn modelId="{ABD141FB-E0D1-42DF-B0AB-AFB005F3B089}" type="presOf" srcId="{38F4B36E-9BA6-40C0-98D3-D163E7FB16A5}" destId="{BF0B2ADD-CE9E-4853-9D06-7EBF4789D97E}" srcOrd="0" destOrd="0" presId="urn:microsoft.com/office/officeart/2005/8/layout/hList1"/>
    <dgm:cxn modelId="{075FF793-CBE9-4FC8-86D9-006B331D0633}" type="presParOf" srcId="{3F2D8C96-09E4-4B30-A544-8FBBA7ABA597}" destId="{83A246CF-C512-4953-8BBC-0BC929FB1C9C}" srcOrd="0" destOrd="0" presId="urn:microsoft.com/office/officeart/2005/8/layout/hList1"/>
    <dgm:cxn modelId="{CB004D61-C5D0-410A-AE36-EDF0179F0534}" type="presParOf" srcId="{83A246CF-C512-4953-8BBC-0BC929FB1C9C}" destId="{2DCD5A4D-C8A8-4F32-A495-4AA171AA2DAD}" srcOrd="0" destOrd="0" presId="urn:microsoft.com/office/officeart/2005/8/layout/hList1"/>
    <dgm:cxn modelId="{7E9A1C70-5776-40B9-84EF-0688A301C76B}" type="presParOf" srcId="{83A246CF-C512-4953-8BBC-0BC929FB1C9C}" destId="{8F938054-4977-4620-97AB-98DA31C33745}" srcOrd="1" destOrd="0" presId="urn:microsoft.com/office/officeart/2005/8/layout/hList1"/>
    <dgm:cxn modelId="{29A72AF2-B3AF-4E27-9AE6-337B00B59196}" type="presParOf" srcId="{3F2D8C96-09E4-4B30-A544-8FBBA7ABA597}" destId="{90D29FA0-5940-49CA-B4AD-1B5E0291F570}" srcOrd="1" destOrd="0" presId="urn:microsoft.com/office/officeart/2005/8/layout/hList1"/>
    <dgm:cxn modelId="{10191D3E-BA92-4445-A497-60001880453F}" type="presParOf" srcId="{3F2D8C96-09E4-4B30-A544-8FBBA7ABA597}" destId="{A3589868-B3A2-4379-BFBC-F618512B35B4}" srcOrd="2" destOrd="0" presId="urn:microsoft.com/office/officeart/2005/8/layout/hList1"/>
    <dgm:cxn modelId="{42F2B436-62E7-4EF7-8B9F-B9E5E69E8642}" type="presParOf" srcId="{A3589868-B3A2-4379-BFBC-F618512B35B4}" destId="{BF0B2ADD-CE9E-4853-9D06-7EBF4789D97E}" srcOrd="0" destOrd="0" presId="urn:microsoft.com/office/officeart/2005/8/layout/hList1"/>
    <dgm:cxn modelId="{8D60AA63-4044-4D34-B597-2FA680D9D5D8}" type="presParOf" srcId="{A3589868-B3A2-4379-BFBC-F618512B35B4}" destId="{578020E5-7858-4D2D-92EC-0744844288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B2EB7D-0BED-4726-8478-7CCDDADA36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6AC776-6D47-4AAE-824B-0579CBCDF23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AI explainability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717ED7-4A29-4B3E-8A72-827FC8EBDDC8}" type="parTrans" cxnId="{3609EDBD-9102-4413-A01A-DE17A431A6C1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9547FB-A1FD-42AE-984F-C6E000C1870B}" type="sibTrans" cxnId="{3609EDBD-9102-4413-A01A-DE17A431A6C1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FFACF7A-1CF8-4B87-9505-D0563746D624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Deep learning’s </a:t>
          </a:r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complex architecture and huge parameter space makes it black-box (not transparent by design)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44224D-1D71-4F17-876B-C3FA447B80EC}" type="parTrans" cxnId="{502AA345-3192-4C3A-9F55-F1337789D750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FA54C8-9246-42E6-A814-212782632D9C}" type="sibTrans" cxnId="{502AA345-3192-4C3A-9F55-F1337789D750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134A53-249B-41BA-A643-5EB065D46139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The understanding of the ML model is necessary for practical use and further enhancement.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81D0FB-6FB5-4FBD-822E-9DE99D2AE3D5}" type="parTrans" cxnId="{9A32B073-6708-453A-92B9-595784FFA45A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52513D3-F434-4D36-A179-D6E78B3056E6}" type="sibTrans" cxnId="{9A32B073-6708-453A-92B9-595784FFA45A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B1BA91-30A6-4A8F-AF70-D89945D4AF8F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removing unnecessary biases induced by training data.</a:t>
          </a:r>
          <a:endParaRPr lang="en-IN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F8DE91-535C-478A-9D5E-620FFEB725DC}" type="parTrans" cxnId="{E6BE132B-2D45-400A-BD13-9979EC3BC1D0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DC11F1-92C2-4CF1-8A7B-62A0FE7DC669}" type="sibTrans" cxnId="{E6BE132B-2D45-400A-BD13-9979EC3BC1D0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51BB3B-7EB6-48DA-820C-C7854D953D5F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increasing trustworthiness and therefore chances of adoption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1FAA7-D9A8-4DBB-9E87-1893D6ED4163}" type="parTrans" cxnId="{6B037EBA-08FC-4944-B277-B7C41E6F0B22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BDED75-6AA3-4D6E-93BD-82E2BC43DA8B}" type="sibTrans" cxnId="{6B037EBA-08FC-4944-B277-B7C41E6F0B22}">
      <dgm:prSet/>
      <dgm:spPr/>
      <dgm:t>
        <a:bodyPr/>
        <a:lstStyle/>
        <a:p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912995-A752-4582-84B1-A32A5F10CA90}">
      <dgm:prSet/>
      <dgm:spPr/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Interpretability of ML model helps in </a:t>
          </a:r>
          <a:endParaRPr lang="en-I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F93B655-31A8-4DD3-AB81-A2BB157C4F91}" type="parTrans" cxnId="{B058EEBA-775D-49C5-8003-3D5AD9D1A903}">
      <dgm:prSet/>
      <dgm:spPr/>
      <dgm:t>
        <a:bodyPr/>
        <a:lstStyle/>
        <a:p>
          <a:endParaRPr lang="en-GB"/>
        </a:p>
      </dgm:t>
    </dgm:pt>
    <dgm:pt modelId="{311CFD4E-AFA9-4410-BF80-5FE9F707645E}" type="sibTrans" cxnId="{B058EEBA-775D-49C5-8003-3D5AD9D1A903}">
      <dgm:prSet/>
      <dgm:spPr/>
      <dgm:t>
        <a:bodyPr/>
        <a:lstStyle/>
        <a:p>
          <a:endParaRPr lang="en-GB"/>
        </a:p>
      </dgm:t>
    </dgm:pt>
    <dgm:pt modelId="{C6F5CB67-513B-4519-9C41-6AB026C2BB55}" type="pres">
      <dgm:prSet presAssocID="{1DB2EB7D-0BED-4726-8478-7CCDDADA36AB}" presName="linear" presStyleCnt="0">
        <dgm:presLayoutVars>
          <dgm:animLvl val="lvl"/>
          <dgm:resizeHandles val="exact"/>
        </dgm:presLayoutVars>
      </dgm:prSet>
      <dgm:spPr/>
    </dgm:pt>
    <dgm:pt modelId="{AB045189-01BC-4208-8596-E9E2AC448677}" type="pres">
      <dgm:prSet presAssocID="{156AC776-6D47-4AAE-824B-0579CBCDF23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AE6C34C-F8E8-4F1D-8764-9E9095E30ADC}" type="pres">
      <dgm:prSet presAssocID="{156AC776-6D47-4AAE-824B-0579CBCDF23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CE2F0C-A5B2-414D-BE40-2A4D1AE74EDE}" type="presOf" srcId="{4251BB3B-7EB6-48DA-820C-C7854D953D5F}" destId="{7AE6C34C-F8E8-4F1D-8764-9E9095E30ADC}" srcOrd="0" destOrd="4" presId="urn:microsoft.com/office/officeart/2005/8/layout/vList2"/>
    <dgm:cxn modelId="{E6BE132B-2D45-400A-BD13-9979EC3BC1D0}" srcId="{B5912995-A752-4582-84B1-A32A5F10CA90}" destId="{74B1BA91-30A6-4A8F-AF70-D89945D4AF8F}" srcOrd="0" destOrd="0" parTransId="{0CF8DE91-535C-478A-9D5E-620FFEB725DC}" sibTransId="{2CDC11F1-92C2-4CF1-8A7B-62A0FE7DC669}"/>
    <dgm:cxn modelId="{B794F330-7F0E-45D0-8139-7C77EE4CDD81}" type="presOf" srcId="{B5912995-A752-4582-84B1-A32A5F10CA90}" destId="{7AE6C34C-F8E8-4F1D-8764-9E9095E30ADC}" srcOrd="0" destOrd="2" presId="urn:microsoft.com/office/officeart/2005/8/layout/vList2"/>
    <dgm:cxn modelId="{1377BB38-F08B-498E-B6CE-68BDD0F2B575}" type="presOf" srcId="{156AC776-6D47-4AAE-824B-0579CBCDF237}" destId="{AB045189-01BC-4208-8596-E9E2AC448677}" srcOrd="0" destOrd="0" presId="urn:microsoft.com/office/officeart/2005/8/layout/vList2"/>
    <dgm:cxn modelId="{67B0983C-74CC-4CDE-BA01-0B20E00169A0}" type="presOf" srcId="{78134A53-249B-41BA-A643-5EB065D46139}" destId="{7AE6C34C-F8E8-4F1D-8764-9E9095E30ADC}" srcOrd="0" destOrd="1" presId="urn:microsoft.com/office/officeart/2005/8/layout/vList2"/>
    <dgm:cxn modelId="{502AA345-3192-4C3A-9F55-F1337789D750}" srcId="{156AC776-6D47-4AAE-824B-0579CBCDF237}" destId="{7FFACF7A-1CF8-4B87-9505-D0563746D624}" srcOrd="0" destOrd="0" parTransId="{9B44224D-1D71-4F17-876B-C3FA447B80EC}" sibTransId="{E0FA54C8-9246-42E6-A814-212782632D9C}"/>
    <dgm:cxn modelId="{0475BC6E-EBDB-42C4-8DBA-28F1359E4A21}" type="presOf" srcId="{1DB2EB7D-0BED-4726-8478-7CCDDADA36AB}" destId="{C6F5CB67-513B-4519-9C41-6AB026C2BB55}" srcOrd="0" destOrd="0" presId="urn:microsoft.com/office/officeart/2005/8/layout/vList2"/>
    <dgm:cxn modelId="{9A32B073-6708-453A-92B9-595784FFA45A}" srcId="{156AC776-6D47-4AAE-824B-0579CBCDF237}" destId="{78134A53-249B-41BA-A643-5EB065D46139}" srcOrd="1" destOrd="0" parTransId="{D381D0FB-6FB5-4FBD-822E-9DE99D2AE3D5}" sibTransId="{D52513D3-F434-4D36-A179-D6E78B3056E6}"/>
    <dgm:cxn modelId="{6B037EBA-08FC-4944-B277-B7C41E6F0B22}" srcId="{B5912995-A752-4582-84B1-A32A5F10CA90}" destId="{4251BB3B-7EB6-48DA-820C-C7854D953D5F}" srcOrd="1" destOrd="0" parTransId="{EA71FAA7-D9A8-4DBB-9E87-1893D6ED4163}" sibTransId="{7DBDED75-6AA3-4D6E-93BD-82E2BC43DA8B}"/>
    <dgm:cxn modelId="{B058EEBA-775D-49C5-8003-3D5AD9D1A903}" srcId="{156AC776-6D47-4AAE-824B-0579CBCDF237}" destId="{B5912995-A752-4582-84B1-A32A5F10CA90}" srcOrd="2" destOrd="0" parTransId="{4F93B655-31A8-4DD3-AB81-A2BB157C4F91}" sibTransId="{311CFD4E-AFA9-4410-BF80-5FE9F707645E}"/>
    <dgm:cxn modelId="{3609EDBD-9102-4413-A01A-DE17A431A6C1}" srcId="{1DB2EB7D-0BED-4726-8478-7CCDDADA36AB}" destId="{156AC776-6D47-4AAE-824B-0579CBCDF237}" srcOrd="0" destOrd="0" parTransId="{53717ED7-4A29-4B3E-8A72-827FC8EBDDC8}" sibTransId="{389547FB-A1FD-42AE-984F-C6E000C1870B}"/>
    <dgm:cxn modelId="{36B208E7-1F24-48D7-95A2-4CED53CCD7E4}" type="presOf" srcId="{74B1BA91-30A6-4A8F-AF70-D89945D4AF8F}" destId="{7AE6C34C-F8E8-4F1D-8764-9E9095E30ADC}" srcOrd="0" destOrd="3" presId="urn:microsoft.com/office/officeart/2005/8/layout/vList2"/>
    <dgm:cxn modelId="{1C3B34F4-D198-4419-9122-D0424DA16C29}" type="presOf" srcId="{7FFACF7A-1CF8-4B87-9505-D0563746D624}" destId="{7AE6C34C-F8E8-4F1D-8764-9E9095E30ADC}" srcOrd="0" destOrd="0" presId="urn:microsoft.com/office/officeart/2005/8/layout/vList2"/>
    <dgm:cxn modelId="{22FAD231-E2CE-4BA2-9978-5611C4F09505}" type="presParOf" srcId="{C6F5CB67-513B-4519-9C41-6AB026C2BB55}" destId="{AB045189-01BC-4208-8596-E9E2AC448677}" srcOrd="0" destOrd="0" presId="urn:microsoft.com/office/officeart/2005/8/layout/vList2"/>
    <dgm:cxn modelId="{4AF3742C-D802-432F-8F5B-9A15ACED29D9}" type="presParOf" srcId="{C6F5CB67-513B-4519-9C41-6AB026C2BB55}" destId="{7AE6C34C-F8E8-4F1D-8764-9E9095E30A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AAB2D2-BC39-4FFF-A059-AAF4E898070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E7662D3D-A21E-4802-8E06-492F897DCBEA}">
      <dgm:prSet phldrT="[Text]" custT="1"/>
      <dgm:spPr/>
      <dgm:t>
        <a:bodyPr/>
        <a:lstStyle/>
        <a:p>
          <a:r>
            <a:rPr lang="en-US" sz="1200">
              <a:latin typeface="Segoe UI" panose="020B0502040204020203" pitchFamily="34" charset="0"/>
              <a:cs typeface="Segoe UI" panose="020B0502040204020203" pitchFamily="34" charset="0"/>
            </a:rPr>
            <a:t>AI Explainability</a:t>
          </a:r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8C6F82-4DD0-4FCC-BB39-0ABBB9055555}" type="parTrans" cxnId="{35695D07-3E18-46C9-8C29-63B6A783427D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C1BF96-AB5E-4CC7-BB95-342E19E1C9C6}" type="sibTrans" cxnId="{35695D07-3E18-46C9-8C29-63B6A783427D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CC4C68-0EF3-44ED-AD1A-54CAF92B54BC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Intrinsic vs </a:t>
          </a:r>
          <a:r>
            <a:rPr lang="en-GB" sz="1200" b="1">
              <a:latin typeface="Segoe UI" panose="020B0502040204020203" pitchFamily="34" charset="0"/>
              <a:cs typeface="Segoe UI" panose="020B0502040204020203" pitchFamily="34" charset="0"/>
            </a:rPr>
            <a:t>post-hoc</a:t>
          </a:r>
          <a:endParaRPr lang="en-IN" sz="10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AB1314-6520-4E8E-B55E-E2046CD5EEA9}" type="parTrans" cxnId="{1D5DF5B3-45AD-4E46-8DBA-9318A1C827C7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ACA198-7BCF-427D-91E7-27F7C253543D}" type="sibTrans" cxnId="{1D5DF5B3-45AD-4E46-8DBA-9318A1C827C7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5C6DE9E-73B8-41BF-AC98-3E8DB5A18DE2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Result of explanation</a:t>
          </a:r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5A628D-0F93-479F-89A5-2644E8C0B9F8}" type="parTrans" cxnId="{37AFA244-6474-4DE5-9C81-39DC174556AF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6099C3-6AAF-423D-8C64-EFE35C5F9BB7}" type="sibTrans" cxnId="{37AFA244-6474-4DE5-9C81-39DC174556AF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A7AD34-1FD4-47CB-92A1-1FA87C4495AB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Feature summary</a:t>
          </a:r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48FCD8-6277-4B1C-BD7C-42432297EB41}" type="parTrans" cxnId="{6772BB8C-C7C2-4D4C-AA4F-1E02AC501405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8DE629-7128-4F50-B7B3-6B5A0079FE1B}" type="sibTrans" cxnId="{6772BB8C-C7C2-4D4C-AA4F-1E02AC501405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2054DA2-A15B-4CE1-9FF7-4EDE3CE1BB23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Model-specific vs </a:t>
          </a:r>
          <a:r>
            <a:rPr lang="en-GB" sz="1200" b="1">
              <a:latin typeface="Segoe UI" panose="020B0502040204020203" pitchFamily="34" charset="0"/>
              <a:cs typeface="Segoe UI" panose="020B0502040204020203" pitchFamily="34" charset="0"/>
            </a:rPr>
            <a:t>model-agnostic</a:t>
          </a:r>
          <a:endParaRPr lang="en-IN" sz="10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246C8E-1579-4E10-A908-C5E435F91857}" type="parTrans" cxnId="{84EA282A-399A-45C8-9006-ACF081BCD8FA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4F6C59B-DE2E-4991-8249-25C29F2DF9BB}" type="sibTrans" cxnId="{84EA282A-399A-45C8-9006-ACF081BCD8FA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A3491E7-32D6-42D5-83C8-E9AA7F7C69A4}">
      <dgm:prSet phldrT="[Text]" custT="1"/>
      <dgm:spPr/>
      <dgm:t>
        <a:bodyPr/>
        <a:lstStyle/>
        <a:p>
          <a:r>
            <a:rPr lang="en-GB" sz="1200" b="1">
              <a:latin typeface="Segoe UI" panose="020B0502040204020203" pitchFamily="34" charset="0"/>
              <a:cs typeface="Segoe UI" panose="020B0502040204020203" pitchFamily="34" charset="0"/>
            </a:rPr>
            <a:t>Local </a:t>
          </a:r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vs </a:t>
          </a:r>
          <a:r>
            <a:rPr lang="en-GB" sz="1000" b="0">
              <a:latin typeface="Segoe UI" panose="020B0502040204020203" pitchFamily="34" charset="0"/>
              <a:cs typeface="Segoe UI" panose="020B0502040204020203" pitchFamily="34" charset="0"/>
            </a:rPr>
            <a:t>global</a:t>
          </a:r>
          <a:endParaRPr lang="en-IN" sz="1000" b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D9AE05-8088-4414-B76E-87B4A6A7474D}" type="parTrans" cxnId="{0A18A185-8482-44E2-9A4F-E181BFA26A2B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D46131-77EF-484F-881F-A01792186C4D}" type="sibTrans" cxnId="{0A18A185-8482-44E2-9A4F-E181BFA26A2B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FB5C45-8CD4-4E08-840D-604D4CB087F0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Model internals</a:t>
          </a:r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A74535-83A2-4A31-9E3E-10A7FF2A743E}" type="parTrans" cxnId="{B8D27BF2-F047-4E56-9309-07D43777D7CE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94296B-448F-46CB-9A5B-2217625E5229}" type="sibTrans" cxnId="{B8D27BF2-F047-4E56-9309-07D43777D7CE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941D47-A59B-4B1F-B446-1E063E0A3517}">
      <dgm:prSet phldrT="[Text]" custT="1"/>
      <dgm:spPr/>
      <dgm:t>
        <a:bodyPr/>
        <a:lstStyle/>
        <a:p>
          <a:r>
            <a:rPr lang="en-GB" sz="1000">
              <a:latin typeface="Segoe UI" panose="020B0502040204020203" pitchFamily="34" charset="0"/>
              <a:cs typeface="Segoe UI" panose="020B0502040204020203" pitchFamily="34" charset="0"/>
            </a:rPr>
            <a:t>Data points</a:t>
          </a:r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11D271F-4161-40FC-B144-9B7F931D508A}" type="parTrans" cxnId="{C0EABA4A-B531-476C-A892-B051AC06B3F3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872AD8-3F18-4186-A0C3-6125E810B868}" type="sibTrans" cxnId="{C0EABA4A-B531-476C-A892-B051AC06B3F3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9B6B161-A6E0-477B-9EF1-B2C41333981E}">
      <dgm:prSet phldrT="[Text]" custT="1"/>
      <dgm:spPr/>
      <dgm:t>
        <a:bodyPr/>
        <a:lstStyle/>
        <a:p>
          <a:r>
            <a:rPr lang="en-GB" sz="1200" b="1">
              <a:latin typeface="Segoe UI" panose="020B0502040204020203" pitchFamily="34" charset="0"/>
              <a:cs typeface="Segoe UI" panose="020B0502040204020203" pitchFamily="34" charset="0"/>
            </a:rPr>
            <a:t>Local surrogate interpretable model</a:t>
          </a:r>
          <a:endParaRPr lang="en-IN" sz="1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DC40A8-DE74-44FD-BB85-378E374AFC3F}" type="parTrans" cxnId="{81A166CF-FEA5-4BCC-AE1F-746C9A9BCE40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96B4EF-FD4E-4687-B35F-646AF4FF8A23}" type="sibTrans" cxnId="{81A166CF-FEA5-4BCC-AE1F-746C9A9BCE40}">
      <dgm:prSet/>
      <dgm:spPr/>
      <dgm:t>
        <a:bodyPr/>
        <a:lstStyle/>
        <a:p>
          <a:endParaRPr lang="en-IN" sz="1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76DBDB-67BD-4532-882D-96C105F86A28}" type="pres">
      <dgm:prSet presAssocID="{55AAB2D2-BC39-4FFF-A059-AAF4E898070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094044-06D6-4F24-A293-464B501B0786}" type="pres">
      <dgm:prSet presAssocID="{E7662D3D-A21E-4802-8E06-492F897DCBEA}" presName="textCenter" presStyleLbl="node1" presStyleIdx="0" presStyleCnt="9" custScaleX="118569" custScaleY="72131"/>
      <dgm:spPr/>
    </dgm:pt>
    <dgm:pt modelId="{79A0F573-DEA6-4D91-903A-DA7BC5E4F5D7}" type="pres">
      <dgm:prSet presAssocID="{E7662D3D-A21E-4802-8E06-492F897DCBEA}" presName="cycle_1" presStyleCnt="0"/>
      <dgm:spPr/>
    </dgm:pt>
    <dgm:pt modelId="{BA2B32BE-B090-4CA7-B13A-716BB7C54E22}" type="pres">
      <dgm:prSet presAssocID="{A8CC4C68-0EF3-44ED-AD1A-54CAF92B54BC}" presName="childCenter1" presStyleLbl="node1" presStyleIdx="1" presStyleCnt="9" custScaleX="154977" custScaleY="115484" custLinFactNeighborY="17132"/>
      <dgm:spPr/>
    </dgm:pt>
    <dgm:pt modelId="{51F3B503-5C4D-49E7-AB2C-9F3745850F76}" type="pres">
      <dgm:prSet presAssocID="{84AB1314-6520-4E8E-B55E-E2046CD5EEA9}" presName="Name144" presStyleLbl="parChTrans1D2" presStyleIdx="0" presStyleCnt="4"/>
      <dgm:spPr/>
    </dgm:pt>
    <dgm:pt modelId="{85822A58-B04A-43F5-8A76-09011F81485E}" type="pres">
      <dgm:prSet presAssocID="{E7662D3D-A21E-4802-8E06-492F897DCBEA}" presName="cycle_2" presStyleCnt="0"/>
      <dgm:spPr/>
    </dgm:pt>
    <dgm:pt modelId="{4544D6B9-ED51-41B5-900C-B5896F889A60}" type="pres">
      <dgm:prSet presAssocID="{D5C6DE9E-73B8-41BF-AC98-3E8DB5A18DE2}" presName="childCenter2" presStyleLbl="node1" presStyleIdx="2" presStyleCnt="9" custScaleX="186247" custScaleY="152538"/>
      <dgm:spPr/>
    </dgm:pt>
    <dgm:pt modelId="{052DD945-1534-409C-AD22-EA726E46BC58}" type="pres">
      <dgm:prSet presAssocID="{8148FCD8-6277-4B1C-BD7C-42432297EB41}" presName="Name218" presStyleLbl="parChTrans1D3" presStyleIdx="0" presStyleCnt="4"/>
      <dgm:spPr/>
    </dgm:pt>
    <dgm:pt modelId="{84ABFC51-3341-4FF3-B7F2-298D96ECD8C6}" type="pres">
      <dgm:prSet presAssocID="{EAA7AD34-1FD4-47CB-92A1-1FA87C4495AB}" presName="text2" presStyleLbl="node1" presStyleIdx="3" presStyleCnt="9" custScaleX="161614" custScaleY="109828">
        <dgm:presLayoutVars>
          <dgm:bulletEnabled val="1"/>
        </dgm:presLayoutVars>
      </dgm:prSet>
      <dgm:spPr/>
    </dgm:pt>
    <dgm:pt modelId="{F63D2D01-FDA7-456A-B3EE-148EF21DC466}" type="pres">
      <dgm:prSet presAssocID="{6EA74535-83A2-4A31-9E3E-10A7FF2A743E}" presName="Name218" presStyleLbl="parChTrans1D3" presStyleIdx="1" presStyleCnt="4"/>
      <dgm:spPr/>
    </dgm:pt>
    <dgm:pt modelId="{81DDD610-3A15-4DD2-8DC3-DBF3705C9561}" type="pres">
      <dgm:prSet presAssocID="{48FB5C45-8CD4-4E08-840D-604D4CB087F0}" presName="text2" presStyleLbl="node1" presStyleIdx="4" presStyleCnt="9" custScaleX="150336" custScaleY="115763">
        <dgm:presLayoutVars>
          <dgm:bulletEnabled val="1"/>
        </dgm:presLayoutVars>
      </dgm:prSet>
      <dgm:spPr/>
    </dgm:pt>
    <dgm:pt modelId="{E1B4F7A3-4B4F-4559-B894-4B161CA7C752}" type="pres">
      <dgm:prSet presAssocID="{411D271F-4161-40FC-B144-9B7F931D508A}" presName="Name218" presStyleLbl="parChTrans1D3" presStyleIdx="2" presStyleCnt="4"/>
      <dgm:spPr/>
    </dgm:pt>
    <dgm:pt modelId="{F2792CC7-24B3-41FA-B07D-E75877B01056}" type="pres">
      <dgm:prSet presAssocID="{A1941D47-A59B-4B1F-B446-1E063E0A3517}" presName="text2" presStyleLbl="node1" presStyleIdx="5" presStyleCnt="9" custScaleX="130283" custScaleY="124839" custRadScaleRad="99380" custRadScaleInc="-14007">
        <dgm:presLayoutVars>
          <dgm:bulletEnabled val="1"/>
        </dgm:presLayoutVars>
      </dgm:prSet>
      <dgm:spPr/>
    </dgm:pt>
    <dgm:pt modelId="{21B4FB95-418B-469B-9E15-1E8C40DDE68B}" type="pres">
      <dgm:prSet presAssocID="{00DC40A8-DE74-44FD-BB85-378E374AFC3F}" presName="Name218" presStyleLbl="parChTrans1D3" presStyleIdx="3" presStyleCnt="4"/>
      <dgm:spPr/>
    </dgm:pt>
    <dgm:pt modelId="{2ECC770F-EBA7-4CB5-9DBC-2F8F758A7F40}" type="pres">
      <dgm:prSet presAssocID="{29B6B161-A6E0-477B-9EF1-B2C41333981E}" presName="text2" presStyleLbl="node1" presStyleIdx="6" presStyleCnt="9" custScaleX="337552" custScaleY="131999">
        <dgm:presLayoutVars>
          <dgm:bulletEnabled val="1"/>
        </dgm:presLayoutVars>
      </dgm:prSet>
      <dgm:spPr/>
    </dgm:pt>
    <dgm:pt modelId="{E5E55431-B47B-4D54-9B63-196B31E123B0}" type="pres">
      <dgm:prSet presAssocID="{6D5A628D-0F93-479F-89A5-2644E8C0B9F8}" presName="Name221" presStyleLbl="parChTrans1D2" presStyleIdx="1" presStyleCnt="4"/>
      <dgm:spPr/>
    </dgm:pt>
    <dgm:pt modelId="{EDA609F7-22B3-4B05-B63E-01BEAEF4FFB1}" type="pres">
      <dgm:prSet presAssocID="{E7662D3D-A21E-4802-8E06-492F897DCBEA}" presName="cycle_3" presStyleCnt="0"/>
      <dgm:spPr/>
    </dgm:pt>
    <dgm:pt modelId="{5D85F9DD-7F98-4BEC-B1AA-65883FB790AA}" type="pres">
      <dgm:prSet presAssocID="{C2054DA2-A15B-4CE1-9FF7-4EDE3CE1BB23}" presName="childCenter3" presStyleLbl="node1" presStyleIdx="7" presStyleCnt="9" custScaleX="239982" custScaleY="78337" custLinFactNeighborX="-4931" custLinFactNeighborY="-15920"/>
      <dgm:spPr/>
    </dgm:pt>
    <dgm:pt modelId="{39DADAD3-95B4-4694-8A6F-947EBE55D2E9}" type="pres">
      <dgm:prSet presAssocID="{C6246C8E-1579-4E10-A908-C5E435F91857}" presName="Name288" presStyleLbl="parChTrans1D2" presStyleIdx="2" presStyleCnt="4"/>
      <dgm:spPr/>
    </dgm:pt>
    <dgm:pt modelId="{BA45616F-ECBC-46AA-8F3D-EB3692A5B539}" type="pres">
      <dgm:prSet presAssocID="{E7662D3D-A21E-4802-8E06-492F897DCBEA}" presName="cycle_4" presStyleCnt="0"/>
      <dgm:spPr/>
    </dgm:pt>
    <dgm:pt modelId="{744D180E-C094-4E2A-BD4D-915FB59655D8}" type="pres">
      <dgm:prSet presAssocID="{2A3491E7-32D6-42D5-83C8-E9AA7F7C69A4}" presName="childCenter4" presStyleLbl="node1" presStyleIdx="8" presStyleCnt="9" custScaleX="120785" custScaleY="112730" custLinFactNeighborX="11290" custLinFactNeighborY="430"/>
      <dgm:spPr/>
    </dgm:pt>
    <dgm:pt modelId="{CFA96F94-75AE-4DDB-9151-119C1F8FD0C7}" type="pres">
      <dgm:prSet presAssocID="{66D9AE05-8088-4414-B76E-87B4A6A7474D}" presName="Name345" presStyleLbl="parChTrans1D2" presStyleIdx="3" presStyleCnt="4"/>
      <dgm:spPr/>
    </dgm:pt>
  </dgm:ptLst>
  <dgm:cxnLst>
    <dgm:cxn modelId="{69841007-B10F-43A4-B435-F46576C6C478}" type="presOf" srcId="{66D9AE05-8088-4414-B76E-87B4A6A7474D}" destId="{CFA96F94-75AE-4DDB-9151-119C1F8FD0C7}" srcOrd="0" destOrd="0" presId="urn:microsoft.com/office/officeart/2008/layout/RadialCluster"/>
    <dgm:cxn modelId="{35695D07-3E18-46C9-8C29-63B6A783427D}" srcId="{55AAB2D2-BC39-4FFF-A059-AAF4E8980708}" destId="{E7662D3D-A21E-4802-8E06-492F897DCBEA}" srcOrd="0" destOrd="0" parTransId="{A58C6F82-4DD0-4FCC-BB39-0ABBB9055555}" sibTransId="{7AC1BF96-AB5E-4CC7-BB95-342E19E1C9C6}"/>
    <dgm:cxn modelId="{C1B48B08-1707-4EFD-B116-30BC634B4920}" type="presOf" srcId="{C2054DA2-A15B-4CE1-9FF7-4EDE3CE1BB23}" destId="{5D85F9DD-7F98-4BEC-B1AA-65883FB790AA}" srcOrd="0" destOrd="0" presId="urn:microsoft.com/office/officeart/2008/layout/RadialCluster"/>
    <dgm:cxn modelId="{EE16BE0B-BB32-4774-B705-EF788357DA91}" type="presOf" srcId="{A8CC4C68-0EF3-44ED-AD1A-54CAF92B54BC}" destId="{BA2B32BE-B090-4CA7-B13A-716BB7C54E22}" srcOrd="0" destOrd="0" presId="urn:microsoft.com/office/officeart/2008/layout/RadialCluster"/>
    <dgm:cxn modelId="{84EA282A-399A-45C8-9006-ACF081BCD8FA}" srcId="{E7662D3D-A21E-4802-8E06-492F897DCBEA}" destId="{C2054DA2-A15B-4CE1-9FF7-4EDE3CE1BB23}" srcOrd="2" destOrd="0" parTransId="{C6246C8E-1579-4E10-A908-C5E435F91857}" sibTransId="{64F6C59B-DE2E-4991-8249-25C29F2DF9BB}"/>
    <dgm:cxn modelId="{EDFB2D34-F2D4-450C-9734-FE2FBD2988F6}" type="presOf" srcId="{EAA7AD34-1FD4-47CB-92A1-1FA87C4495AB}" destId="{84ABFC51-3341-4FF3-B7F2-298D96ECD8C6}" srcOrd="0" destOrd="0" presId="urn:microsoft.com/office/officeart/2008/layout/RadialCluster"/>
    <dgm:cxn modelId="{8D7DBA3B-C62A-421F-B296-6EA974E458F4}" type="presOf" srcId="{2A3491E7-32D6-42D5-83C8-E9AA7F7C69A4}" destId="{744D180E-C094-4E2A-BD4D-915FB59655D8}" srcOrd="0" destOrd="0" presId="urn:microsoft.com/office/officeart/2008/layout/RadialCluster"/>
    <dgm:cxn modelId="{B1A5695F-D399-4B38-AD93-9CF665C224A6}" type="presOf" srcId="{6D5A628D-0F93-479F-89A5-2644E8C0B9F8}" destId="{E5E55431-B47B-4D54-9B63-196B31E123B0}" srcOrd="0" destOrd="0" presId="urn:microsoft.com/office/officeart/2008/layout/RadialCluster"/>
    <dgm:cxn modelId="{37AFA244-6474-4DE5-9C81-39DC174556AF}" srcId="{E7662D3D-A21E-4802-8E06-492F897DCBEA}" destId="{D5C6DE9E-73B8-41BF-AC98-3E8DB5A18DE2}" srcOrd="1" destOrd="0" parTransId="{6D5A628D-0F93-479F-89A5-2644E8C0B9F8}" sibTransId="{4D6099C3-6AAF-423D-8C64-EFE35C5F9BB7}"/>
    <dgm:cxn modelId="{D0E8956A-4F01-417D-876C-C5B909783E71}" type="presOf" srcId="{411D271F-4161-40FC-B144-9B7F931D508A}" destId="{E1B4F7A3-4B4F-4559-B894-4B161CA7C752}" srcOrd="0" destOrd="0" presId="urn:microsoft.com/office/officeart/2008/layout/RadialCluster"/>
    <dgm:cxn modelId="{C0EABA4A-B531-476C-A892-B051AC06B3F3}" srcId="{D5C6DE9E-73B8-41BF-AC98-3E8DB5A18DE2}" destId="{A1941D47-A59B-4B1F-B446-1E063E0A3517}" srcOrd="2" destOrd="0" parTransId="{411D271F-4161-40FC-B144-9B7F931D508A}" sibTransId="{46872AD8-3F18-4186-A0C3-6125E810B868}"/>
    <dgm:cxn modelId="{EB310D54-92ED-4F09-A6D6-A663B975D3BD}" type="presOf" srcId="{55AAB2D2-BC39-4FFF-A059-AAF4E8980708}" destId="{B576DBDB-67BD-4532-882D-96C105F86A28}" srcOrd="0" destOrd="0" presId="urn:microsoft.com/office/officeart/2008/layout/RadialCluster"/>
    <dgm:cxn modelId="{0A18A185-8482-44E2-9A4F-E181BFA26A2B}" srcId="{E7662D3D-A21E-4802-8E06-492F897DCBEA}" destId="{2A3491E7-32D6-42D5-83C8-E9AA7F7C69A4}" srcOrd="3" destOrd="0" parTransId="{66D9AE05-8088-4414-B76E-87B4A6A7474D}" sibTransId="{D9D46131-77EF-484F-881F-A01792186C4D}"/>
    <dgm:cxn modelId="{6772BB8C-C7C2-4D4C-AA4F-1E02AC501405}" srcId="{D5C6DE9E-73B8-41BF-AC98-3E8DB5A18DE2}" destId="{EAA7AD34-1FD4-47CB-92A1-1FA87C4495AB}" srcOrd="0" destOrd="0" parTransId="{8148FCD8-6277-4B1C-BD7C-42432297EB41}" sibTransId="{BF8DE629-7128-4F50-B7B3-6B5A0079FE1B}"/>
    <dgm:cxn modelId="{59384394-2FA0-4326-8A5B-D5A866720105}" type="presOf" srcId="{E7662D3D-A21E-4802-8E06-492F897DCBEA}" destId="{F5094044-06D6-4F24-A293-464B501B0786}" srcOrd="0" destOrd="0" presId="urn:microsoft.com/office/officeart/2008/layout/RadialCluster"/>
    <dgm:cxn modelId="{E4E17397-116F-4A63-A883-81940C7A2707}" type="presOf" srcId="{48FB5C45-8CD4-4E08-840D-604D4CB087F0}" destId="{81DDD610-3A15-4DD2-8DC3-DBF3705C9561}" srcOrd="0" destOrd="0" presId="urn:microsoft.com/office/officeart/2008/layout/RadialCluster"/>
    <dgm:cxn modelId="{E1670E98-DAF1-4D1E-BFC9-096E916CF755}" type="presOf" srcId="{00DC40A8-DE74-44FD-BB85-378E374AFC3F}" destId="{21B4FB95-418B-469B-9E15-1E8C40DDE68B}" srcOrd="0" destOrd="0" presId="urn:microsoft.com/office/officeart/2008/layout/RadialCluster"/>
    <dgm:cxn modelId="{A198C398-8755-4564-ACED-F260EEEE6104}" type="presOf" srcId="{C6246C8E-1579-4E10-A908-C5E435F91857}" destId="{39DADAD3-95B4-4694-8A6F-947EBE55D2E9}" srcOrd="0" destOrd="0" presId="urn:microsoft.com/office/officeart/2008/layout/RadialCluster"/>
    <dgm:cxn modelId="{B1E56399-26FA-4AB6-850E-A3E5359F5BDC}" type="presOf" srcId="{6EA74535-83A2-4A31-9E3E-10A7FF2A743E}" destId="{F63D2D01-FDA7-456A-B3EE-148EF21DC466}" srcOrd="0" destOrd="0" presId="urn:microsoft.com/office/officeart/2008/layout/RadialCluster"/>
    <dgm:cxn modelId="{8FFE179A-E2D0-4506-AF38-E63007A02207}" type="presOf" srcId="{84AB1314-6520-4E8E-B55E-E2046CD5EEA9}" destId="{51F3B503-5C4D-49E7-AB2C-9F3745850F76}" srcOrd="0" destOrd="0" presId="urn:microsoft.com/office/officeart/2008/layout/RadialCluster"/>
    <dgm:cxn modelId="{C27527A6-1B23-4F94-B41B-9314944DF185}" type="presOf" srcId="{8148FCD8-6277-4B1C-BD7C-42432297EB41}" destId="{052DD945-1534-409C-AD22-EA726E46BC58}" srcOrd="0" destOrd="0" presId="urn:microsoft.com/office/officeart/2008/layout/RadialCluster"/>
    <dgm:cxn modelId="{9B0108AF-C46E-42BA-8E5B-055BBE829068}" type="presOf" srcId="{29B6B161-A6E0-477B-9EF1-B2C41333981E}" destId="{2ECC770F-EBA7-4CB5-9DBC-2F8F758A7F40}" srcOrd="0" destOrd="0" presId="urn:microsoft.com/office/officeart/2008/layout/RadialCluster"/>
    <dgm:cxn modelId="{1D5DF5B3-45AD-4E46-8DBA-9318A1C827C7}" srcId="{E7662D3D-A21E-4802-8E06-492F897DCBEA}" destId="{A8CC4C68-0EF3-44ED-AD1A-54CAF92B54BC}" srcOrd="0" destOrd="0" parTransId="{84AB1314-6520-4E8E-B55E-E2046CD5EEA9}" sibTransId="{E5ACA198-7BCF-427D-91E7-27F7C253543D}"/>
    <dgm:cxn modelId="{81A166CF-FEA5-4BCC-AE1F-746C9A9BCE40}" srcId="{D5C6DE9E-73B8-41BF-AC98-3E8DB5A18DE2}" destId="{29B6B161-A6E0-477B-9EF1-B2C41333981E}" srcOrd="3" destOrd="0" parTransId="{00DC40A8-DE74-44FD-BB85-378E374AFC3F}" sibTransId="{D396B4EF-FD4E-4687-B35F-646AF4FF8A23}"/>
    <dgm:cxn modelId="{B8D27BF2-F047-4E56-9309-07D43777D7CE}" srcId="{D5C6DE9E-73B8-41BF-AC98-3E8DB5A18DE2}" destId="{48FB5C45-8CD4-4E08-840D-604D4CB087F0}" srcOrd="1" destOrd="0" parTransId="{6EA74535-83A2-4A31-9E3E-10A7FF2A743E}" sibTransId="{8094296B-448F-46CB-9A5B-2217625E5229}"/>
    <dgm:cxn modelId="{4A11FCF4-8B8E-4B1B-9EF7-77657EE534D3}" type="presOf" srcId="{A1941D47-A59B-4B1F-B446-1E063E0A3517}" destId="{F2792CC7-24B3-41FA-B07D-E75877B01056}" srcOrd="0" destOrd="0" presId="urn:microsoft.com/office/officeart/2008/layout/RadialCluster"/>
    <dgm:cxn modelId="{438A02FA-DBD6-47A8-B977-6B570B9D500C}" type="presOf" srcId="{D5C6DE9E-73B8-41BF-AC98-3E8DB5A18DE2}" destId="{4544D6B9-ED51-41B5-900C-B5896F889A60}" srcOrd="0" destOrd="0" presId="urn:microsoft.com/office/officeart/2008/layout/RadialCluster"/>
    <dgm:cxn modelId="{4572DB07-1948-4AFB-B2C6-01DF22B29B8F}" type="presParOf" srcId="{B576DBDB-67BD-4532-882D-96C105F86A28}" destId="{F5094044-06D6-4F24-A293-464B501B0786}" srcOrd="0" destOrd="0" presId="urn:microsoft.com/office/officeart/2008/layout/RadialCluster"/>
    <dgm:cxn modelId="{DB9EAF06-31BA-4A3D-8B3B-C1BC145587EE}" type="presParOf" srcId="{B576DBDB-67BD-4532-882D-96C105F86A28}" destId="{79A0F573-DEA6-4D91-903A-DA7BC5E4F5D7}" srcOrd="1" destOrd="0" presId="urn:microsoft.com/office/officeart/2008/layout/RadialCluster"/>
    <dgm:cxn modelId="{DD45A0FD-DBCE-46BC-9F8C-2883E3D58DBF}" type="presParOf" srcId="{79A0F573-DEA6-4D91-903A-DA7BC5E4F5D7}" destId="{BA2B32BE-B090-4CA7-B13A-716BB7C54E22}" srcOrd="0" destOrd="0" presId="urn:microsoft.com/office/officeart/2008/layout/RadialCluster"/>
    <dgm:cxn modelId="{A837A238-D41E-4B78-B538-2ED20FAF3C81}" type="presParOf" srcId="{B576DBDB-67BD-4532-882D-96C105F86A28}" destId="{51F3B503-5C4D-49E7-AB2C-9F3745850F76}" srcOrd="2" destOrd="0" presId="urn:microsoft.com/office/officeart/2008/layout/RadialCluster"/>
    <dgm:cxn modelId="{F0FA99B9-96E3-4831-BB3B-7C4E59D91544}" type="presParOf" srcId="{B576DBDB-67BD-4532-882D-96C105F86A28}" destId="{85822A58-B04A-43F5-8A76-09011F81485E}" srcOrd="3" destOrd="0" presId="urn:microsoft.com/office/officeart/2008/layout/RadialCluster"/>
    <dgm:cxn modelId="{05CFFB7D-5EDC-4831-8559-01AB40419893}" type="presParOf" srcId="{85822A58-B04A-43F5-8A76-09011F81485E}" destId="{4544D6B9-ED51-41B5-900C-B5896F889A60}" srcOrd="0" destOrd="0" presId="urn:microsoft.com/office/officeart/2008/layout/RadialCluster"/>
    <dgm:cxn modelId="{15F1B1E3-C3CE-43BC-970C-DE4533B37EED}" type="presParOf" srcId="{85822A58-B04A-43F5-8A76-09011F81485E}" destId="{052DD945-1534-409C-AD22-EA726E46BC58}" srcOrd="1" destOrd="0" presId="urn:microsoft.com/office/officeart/2008/layout/RadialCluster"/>
    <dgm:cxn modelId="{2AE6D238-27C0-488F-9A50-F8C88D6FA779}" type="presParOf" srcId="{85822A58-B04A-43F5-8A76-09011F81485E}" destId="{84ABFC51-3341-4FF3-B7F2-298D96ECD8C6}" srcOrd="2" destOrd="0" presId="urn:microsoft.com/office/officeart/2008/layout/RadialCluster"/>
    <dgm:cxn modelId="{30EADBDB-E3FB-4C5F-BB3B-A6156F9B133B}" type="presParOf" srcId="{85822A58-B04A-43F5-8A76-09011F81485E}" destId="{F63D2D01-FDA7-456A-B3EE-148EF21DC466}" srcOrd="3" destOrd="0" presId="urn:microsoft.com/office/officeart/2008/layout/RadialCluster"/>
    <dgm:cxn modelId="{F77E914A-11D0-4BE3-8623-9ADD5AF37656}" type="presParOf" srcId="{85822A58-B04A-43F5-8A76-09011F81485E}" destId="{81DDD610-3A15-4DD2-8DC3-DBF3705C9561}" srcOrd="4" destOrd="0" presId="urn:microsoft.com/office/officeart/2008/layout/RadialCluster"/>
    <dgm:cxn modelId="{1801BAB1-E03C-4B53-B3DC-478B0BBA438F}" type="presParOf" srcId="{85822A58-B04A-43F5-8A76-09011F81485E}" destId="{E1B4F7A3-4B4F-4559-B894-4B161CA7C752}" srcOrd="5" destOrd="0" presId="urn:microsoft.com/office/officeart/2008/layout/RadialCluster"/>
    <dgm:cxn modelId="{D28577C6-5547-4063-B9B5-3C4286618D8A}" type="presParOf" srcId="{85822A58-B04A-43F5-8A76-09011F81485E}" destId="{F2792CC7-24B3-41FA-B07D-E75877B01056}" srcOrd="6" destOrd="0" presId="urn:microsoft.com/office/officeart/2008/layout/RadialCluster"/>
    <dgm:cxn modelId="{CEC68FBD-C01F-4290-8D63-52BDE967A008}" type="presParOf" srcId="{85822A58-B04A-43F5-8A76-09011F81485E}" destId="{21B4FB95-418B-469B-9E15-1E8C40DDE68B}" srcOrd="7" destOrd="0" presId="urn:microsoft.com/office/officeart/2008/layout/RadialCluster"/>
    <dgm:cxn modelId="{7D9AB868-CD79-439C-9AF3-E2CAD6B474CE}" type="presParOf" srcId="{85822A58-B04A-43F5-8A76-09011F81485E}" destId="{2ECC770F-EBA7-4CB5-9DBC-2F8F758A7F40}" srcOrd="8" destOrd="0" presId="urn:microsoft.com/office/officeart/2008/layout/RadialCluster"/>
    <dgm:cxn modelId="{DABE496B-B801-420D-B167-33350963BC1E}" type="presParOf" srcId="{B576DBDB-67BD-4532-882D-96C105F86A28}" destId="{E5E55431-B47B-4D54-9B63-196B31E123B0}" srcOrd="4" destOrd="0" presId="urn:microsoft.com/office/officeart/2008/layout/RadialCluster"/>
    <dgm:cxn modelId="{6F6CB4C0-46E4-4771-A89B-C81F364BDC64}" type="presParOf" srcId="{B576DBDB-67BD-4532-882D-96C105F86A28}" destId="{EDA609F7-22B3-4B05-B63E-01BEAEF4FFB1}" srcOrd="5" destOrd="0" presId="urn:microsoft.com/office/officeart/2008/layout/RadialCluster"/>
    <dgm:cxn modelId="{7D84C63A-B5BA-42FD-89CC-02A5A55A9E87}" type="presParOf" srcId="{EDA609F7-22B3-4B05-B63E-01BEAEF4FFB1}" destId="{5D85F9DD-7F98-4BEC-B1AA-65883FB790AA}" srcOrd="0" destOrd="0" presId="urn:microsoft.com/office/officeart/2008/layout/RadialCluster"/>
    <dgm:cxn modelId="{D10AE7FE-642C-4837-8E3F-F5C4AA8B685B}" type="presParOf" srcId="{B576DBDB-67BD-4532-882D-96C105F86A28}" destId="{39DADAD3-95B4-4694-8A6F-947EBE55D2E9}" srcOrd="6" destOrd="0" presId="urn:microsoft.com/office/officeart/2008/layout/RadialCluster"/>
    <dgm:cxn modelId="{C50CA468-4161-47B4-8577-B0B46F2A6145}" type="presParOf" srcId="{B576DBDB-67BD-4532-882D-96C105F86A28}" destId="{BA45616F-ECBC-46AA-8F3D-EB3692A5B539}" srcOrd="7" destOrd="0" presId="urn:microsoft.com/office/officeart/2008/layout/RadialCluster"/>
    <dgm:cxn modelId="{B0477E51-F72B-488C-9ECE-E86B317EAE25}" type="presParOf" srcId="{BA45616F-ECBC-46AA-8F3D-EB3692A5B539}" destId="{744D180E-C094-4E2A-BD4D-915FB59655D8}" srcOrd="0" destOrd="0" presId="urn:microsoft.com/office/officeart/2008/layout/RadialCluster"/>
    <dgm:cxn modelId="{9D50B08D-81BF-4B72-9E6B-FCF8ABAD99E2}" type="presParOf" srcId="{B576DBDB-67BD-4532-882D-96C105F86A28}" destId="{CFA96F94-75AE-4DDB-9151-119C1F8FD0C7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B55732-CFBB-4CCC-9A53-804E1DBF82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566EA7-F6CC-43A6-BF93-6F951696A133}">
      <dgm:prSet custT="1"/>
      <dgm:spPr/>
      <dgm:t>
        <a:bodyPr/>
        <a:lstStyle/>
        <a:p>
          <a:r>
            <a:rPr lang="en-GB" sz="1800">
              <a:latin typeface="Segoe UI" panose="020B0502040204020203" pitchFamily="34" charset="0"/>
              <a:cs typeface="Segoe UI" panose="020B0502040204020203" pitchFamily="34" charset="0"/>
            </a:rPr>
            <a:t>Why explanation required for NER </a:t>
          </a:r>
          <a:endParaRPr lang="en-IN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DEEDD9-C721-45DE-8A8C-43D34CA2F398}" type="parTrans" cxnId="{534CD919-9868-4FDE-A0FA-173411E1D1C8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8D36010-BD36-4361-BA79-CFC15EA6289E}" type="sibTrans" cxnId="{534CD919-9868-4FDE-A0FA-173411E1D1C8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1C103C9-B7AC-474C-AA49-7CA265F17BB5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NER is a common but non-trivial task in retrieving information from documents.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5EDA3E4-4588-4CAC-ACF2-6883B265AB91}" type="parTrans" cxnId="{B4AC1671-9A1F-4F45-9C94-0FE423B4A2AC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FC56961-49FE-4D55-A954-7C83A5CDFC28}" type="sibTrans" cxnId="{B4AC1671-9A1F-4F45-9C94-0FE423B4A2AC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AB56BD-9907-4E29-8DAE-B8CEA8AA38E5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Statistical modelling of NER needs extensive human effort to create rich linguistic features.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7F9A64-8A6A-4939-B77D-A9F219DCF248}" type="sibTrans" cxnId="{5C851398-EA7E-43B5-8764-8B516629D099}">
      <dgm:prSet/>
      <dgm:spPr/>
      <dgm:t>
        <a:bodyPr/>
        <a:lstStyle/>
        <a:p>
          <a:endParaRPr lang="en-GB"/>
        </a:p>
      </dgm:t>
    </dgm:pt>
    <dgm:pt modelId="{3CD1374A-9951-4997-8D8F-D79163E7E0B6}" type="parTrans" cxnId="{5C851398-EA7E-43B5-8764-8B516629D099}">
      <dgm:prSet/>
      <dgm:spPr/>
      <dgm:t>
        <a:bodyPr/>
        <a:lstStyle/>
        <a:p>
          <a:endParaRPr lang="en-GB"/>
        </a:p>
      </dgm:t>
    </dgm:pt>
    <dgm:pt modelId="{452E5133-4E3E-4321-8E7A-B4E0942607A0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Deep learning based models replaces these steps as end to end system.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B1F075-2E0A-4867-B166-C85E4196321E}" type="sibTrans" cxnId="{7F534757-A0B5-4788-8C4B-43918795892C}">
      <dgm:prSet/>
      <dgm:spPr/>
      <dgm:t>
        <a:bodyPr/>
        <a:lstStyle/>
        <a:p>
          <a:endParaRPr lang="en-GB"/>
        </a:p>
      </dgm:t>
    </dgm:pt>
    <dgm:pt modelId="{2733D3B2-E1EE-4439-9F41-C17482765FC3}" type="parTrans" cxnId="{7F534757-A0B5-4788-8C4B-43918795892C}">
      <dgm:prSet/>
      <dgm:spPr/>
      <dgm:t>
        <a:bodyPr/>
        <a:lstStyle/>
        <a:p>
          <a:endParaRPr lang="en-GB"/>
        </a:p>
      </dgm:t>
    </dgm:pt>
    <dgm:pt modelId="{8AA953F8-1FB4-46EA-A7F8-18F91081CE7C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Role for explanation in NER task is to demonstrate how these feature engineering steps are captured inside deep learning model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1668D5D-7A19-42C2-80C5-454F876AA809}" type="sibTrans" cxnId="{12DC9986-1A34-4EE3-B8EF-F010FEA86944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099350-F69F-4888-870F-5C3AC92EAC03}" type="parTrans" cxnId="{12DC9986-1A34-4EE3-B8EF-F010FEA86944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40DC15-6666-4609-9C7B-140486E18F4D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Often NER is part of larger system</a:t>
          </a:r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 that expects accuracy and interpretability in NER prediction.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FBC707D-D16F-4512-ABFA-CF19E7935780}" type="sibTrans" cxnId="{7BE475B5-D9FD-4A0A-9C39-9B253849CA43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18EA0D4-91C6-47A0-8B7A-FFEFE45D0127}" type="parTrans" cxnId="{7BE475B5-D9FD-4A0A-9C39-9B253849CA43}">
      <dgm:prSet/>
      <dgm:spPr/>
      <dgm:t>
        <a:bodyPr/>
        <a:lstStyle/>
        <a:p>
          <a:endParaRPr lang="en-IN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5764D8-45AE-4F62-91BA-7CED50023DA2}">
      <dgm:prSet custT="1"/>
      <dgm:spPr/>
      <dgm:t>
        <a:bodyPr/>
        <a:lstStyle/>
        <a:p>
          <a:pPr>
            <a:spcBef>
              <a:spcPts val="300"/>
            </a:spcBef>
          </a:pPr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Lack of them can make the outcome of NER unusable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738ED61-1A83-485A-A867-76A8E07E5647}" type="sibTrans" cxnId="{DE7BE688-84EE-4B29-91E3-0D1E4B247768}">
      <dgm:prSet/>
      <dgm:spPr/>
      <dgm:t>
        <a:bodyPr/>
        <a:lstStyle/>
        <a:p>
          <a:endParaRPr lang="en-GB"/>
        </a:p>
      </dgm:t>
    </dgm:pt>
    <dgm:pt modelId="{84C27CD2-D9CB-47B3-AD2E-FEAF1C9C303A}" type="parTrans" cxnId="{DE7BE688-84EE-4B29-91E3-0D1E4B247768}">
      <dgm:prSet/>
      <dgm:spPr/>
      <dgm:t>
        <a:bodyPr/>
        <a:lstStyle/>
        <a:p>
          <a:endParaRPr lang="en-GB"/>
        </a:p>
      </dgm:t>
    </dgm:pt>
    <dgm:pt modelId="{2CCBEA02-8EA3-4888-AA81-3228A8CBD26C}" type="pres">
      <dgm:prSet presAssocID="{29B55732-CFBB-4CCC-9A53-804E1DBF82EF}" presName="linear" presStyleCnt="0">
        <dgm:presLayoutVars>
          <dgm:animLvl val="lvl"/>
          <dgm:resizeHandles val="exact"/>
        </dgm:presLayoutVars>
      </dgm:prSet>
      <dgm:spPr/>
    </dgm:pt>
    <dgm:pt modelId="{E2800D9B-3C92-48B5-A525-B30213264A10}" type="pres">
      <dgm:prSet presAssocID="{E3566EA7-F6CC-43A6-BF93-6F951696A13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1E5707E-954F-4920-8FC4-E9A08ED18167}" type="pres">
      <dgm:prSet presAssocID="{E3566EA7-F6CC-43A6-BF93-6F951696A133}" presName="childText" presStyleLbl="revTx" presStyleIdx="0" presStyleCnt="1" custScaleY="130785">
        <dgm:presLayoutVars>
          <dgm:bulletEnabled val="1"/>
        </dgm:presLayoutVars>
      </dgm:prSet>
      <dgm:spPr/>
    </dgm:pt>
  </dgm:ptLst>
  <dgm:cxnLst>
    <dgm:cxn modelId="{534CD919-9868-4FDE-A0FA-173411E1D1C8}" srcId="{29B55732-CFBB-4CCC-9A53-804E1DBF82EF}" destId="{E3566EA7-F6CC-43A6-BF93-6F951696A133}" srcOrd="0" destOrd="0" parTransId="{74DEEDD9-C721-45DE-8A8C-43D34CA2F398}" sibTransId="{68D36010-BD36-4361-BA79-CFC15EA6289E}"/>
    <dgm:cxn modelId="{CD5C7037-C2B0-4964-B408-46E59BB993E4}" type="presOf" srcId="{E3566EA7-F6CC-43A6-BF93-6F951696A133}" destId="{E2800D9B-3C92-48B5-A525-B30213264A10}" srcOrd="0" destOrd="0" presId="urn:microsoft.com/office/officeart/2005/8/layout/vList2"/>
    <dgm:cxn modelId="{E2175A5C-A58C-4743-B1DD-FBC133BB7A72}" type="presOf" srcId="{29B55732-CFBB-4CCC-9A53-804E1DBF82EF}" destId="{2CCBEA02-8EA3-4888-AA81-3228A8CBD26C}" srcOrd="0" destOrd="0" presId="urn:microsoft.com/office/officeart/2005/8/layout/vList2"/>
    <dgm:cxn modelId="{7717746E-0388-487F-B5F5-9B618341ED7C}" type="presOf" srcId="{ADAB56BD-9907-4E29-8DAE-B8CEA8AA38E5}" destId="{F1E5707E-954F-4920-8FC4-E9A08ED18167}" srcOrd="0" destOrd="1" presId="urn:microsoft.com/office/officeart/2005/8/layout/vList2"/>
    <dgm:cxn modelId="{B4AC1671-9A1F-4F45-9C94-0FE423B4A2AC}" srcId="{E3566EA7-F6CC-43A6-BF93-6F951696A133}" destId="{61C103C9-B7AC-474C-AA49-7CA265F17BB5}" srcOrd="0" destOrd="0" parTransId="{95EDA3E4-4588-4CAC-ACF2-6883B265AB91}" sibTransId="{2FC56961-49FE-4D55-A954-7C83A5CDFC28}"/>
    <dgm:cxn modelId="{7F534757-A0B5-4788-8C4B-43918795892C}" srcId="{E3566EA7-F6CC-43A6-BF93-6F951696A133}" destId="{452E5133-4E3E-4321-8E7A-B4E0942607A0}" srcOrd="2" destOrd="0" parTransId="{2733D3B2-E1EE-4439-9F41-C17482765FC3}" sibTransId="{53B1F075-2E0A-4867-B166-C85E4196321E}"/>
    <dgm:cxn modelId="{0574FA77-72AA-4FE2-99F7-BC9517DD550D}" type="presOf" srcId="{61C103C9-B7AC-474C-AA49-7CA265F17BB5}" destId="{F1E5707E-954F-4920-8FC4-E9A08ED18167}" srcOrd="0" destOrd="0" presId="urn:microsoft.com/office/officeart/2005/8/layout/vList2"/>
    <dgm:cxn modelId="{F3CA217B-0892-4C48-AB61-2A443926B844}" type="presOf" srcId="{7B5764D8-45AE-4F62-91BA-7CED50023DA2}" destId="{F1E5707E-954F-4920-8FC4-E9A08ED18167}" srcOrd="0" destOrd="5" presId="urn:microsoft.com/office/officeart/2005/8/layout/vList2"/>
    <dgm:cxn modelId="{12DC9986-1A34-4EE3-B8EF-F010FEA86944}" srcId="{E3566EA7-F6CC-43A6-BF93-6F951696A133}" destId="{8AA953F8-1FB4-46EA-A7F8-18F91081CE7C}" srcOrd="3" destOrd="0" parTransId="{B5099350-F69F-4888-870F-5C3AC92EAC03}" sibTransId="{41668D5D-7A19-42C2-80C5-454F876AA809}"/>
    <dgm:cxn modelId="{DE7BE688-84EE-4B29-91E3-0D1E4B247768}" srcId="{E3566EA7-F6CC-43A6-BF93-6F951696A133}" destId="{7B5764D8-45AE-4F62-91BA-7CED50023DA2}" srcOrd="5" destOrd="0" parTransId="{84C27CD2-D9CB-47B3-AD2E-FEAF1C9C303A}" sibTransId="{9738ED61-1A83-485A-A867-76A8E07E5647}"/>
    <dgm:cxn modelId="{5C851398-EA7E-43B5-8764-8B516629D099}" srcId="{E3566EA7-F6CC-43A6-BF93-6F951696A133}" destId="{ADAB56BD-9907-4E29-8DAE-B8CEA8AA38E5}" srcOrd="1" destOrd="0" parTransId="{3CD1374A-9951-4997-8D8F-D79163E7E0B6}" sibTransId="{607F9A64-8A6A-4939-B77D-A9F219DCF248}"/>
    <dgm:cxn modelId="{FD3D6A9E-5BD7-4323-959A-C765BB95DDFA}" type="presOf" srcId="{8AA953F8-1FB4-46EA-A7F8-18F91081CE7C}" destId="{F1E5707E-954F-4920-8FC4-E9A08ED18167}" srcOrd="0" destOrd="3" presId="urn:microsoft.com/office/officeart/2005/8/layout/vList2"/>
    <dgm:cxn modelId="{7AD84FA4-AD0B-4496-BFC0-6E97E94D0E7D}" type="presOf" srcId="{452E5133-4E3E-4321-8E7A-B4E0942607A0}" destId="{F1E5707E-954F-4920-8FC4-E9A08ED18167}" srcOrd="0" destOrd="2" presId="urn:microsoft.com/office/officeart/2005/8/layout/vList2"/>
    <dgm:cxn modelId="{7BE475B5-D9FD-4A0A-9C39-9B253849CA43}" srcId="{E3566EA7-F6CC-43A6-BF93-6F951696A133}" destId="{6940DC15-6666-4609-9C7B-140486E18F4D}" srcOrd="4" destOrd="0" parTransId="{418EA0D4-91C6-47A0-8B7A-FFEFE45D0127}" sibTransId="{4FBC707D-D16F-4512-ABFA-CF19E7935780}"/>
    <dgm:cxn modelId="{B9E72FE3-29E3-4756-86A2-D7F13769838C}" type="presOf" srcId="{6940DC15-6666-4609-9C7B-140486E18F4D}" destId="{F1E5707E-954F-4920-8FC4-E9A08ED18167}" srcOrd="0" destOrd="4" presId="urn:microsoft.com/office/officeart/2005/8/layout/vList2"/>
    <dgm:cxn modelId="{14ADD190-3BDF-4DD7-B95B-F60DCB269CE2}" type="presParOf" srcId="{2CCBEA02-8EA3-4888-AA81-3228A8CBD26C}" destId="{E2800D9B-3C92-48B5-A525-B30213264A10}" srcOrd="0" destOrd="0" presId="urn:microsoft.com/office/officeart/2005/8/layout/vList2"/>
    <dgm:cxn modelId="{212D7C9B-164E-45F3-AB87-66F69365529E}" type="presParOf" srcId="{2CCBEA02-8EA3-4888-AA81-3228A8CBD26C}" destId="{F1E5707E-954F-4920-8FC4-E9A08ED1816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CEA84F-7F4D-45C3-8AEC-C4EB02E182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50B239-65E2-4C7D-B5F0-B1EB53217911}">
      <dgm:prSet custT="1"/>
      <dgm:spPr/>
      <dgm:t>
        <a:bodyPr/>
        <a:lstStyle/>
        <a:p>
          <a:r>
            <a:rPr lang="en-US" sz="1800">
              <a:latin typeface="Segoe UI" panose="020B0502040204020203" pitchFamily="34" charset="0"/>
              <a:cs typeface="Segoe UI" panose="020B0502040204020203" pitchFamily="34" charset="0"/>
            </a:rPr>
            <a:t>Previous work in NER explanation</a:t>
          </a:r>
          <a:endParaRPr lang="en-IN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90E0FB1-896F-42B9-8A67-3E2885EC7390}" type="parTrans" cxnId="{BFA40C91-BA33-450B-9E91-DF2AB1E9B28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E2668D-8888-45AB-982D-496689A5B458}" type="sibTrans" cxnId="{BFA40C91-BA33-450B-9E91-DF2AB1E9B28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0A9DF4-B9D2-457B-9A36-836CD061AA97}">
      <dgm:prSet custT="1"/>
      <dgm:spPr/>
      <dgm:t>
        <a:bodyPr/>
        <a:lstStyle/>
        <a:p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AI explainability in NLP is focused towards text classification.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02EFCC0-A62F-41E2-8083-9833D16B658D}" type="parTrans" cxnId="{F5B867BE-D860-4935-956F-D19042DECD1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4073618-67DC-49ED-9B13-4AC7E4BB5327}" type="sibTrans" cxnId="{F5B867BE-D860-4935-956F-D19042DECD1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056F6A-E028-4A41-B6F8-FBABC1ED4D0B}">
      <dgm:prSet custT="1"/>
      <dgm:spPr/>
      <dgm:t>
        <a:bodyPr/>
        <a:lstStyle/>
        <a:p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Current explainability methods lack focus on how explanations could be made more useful for human use.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1216AB-522A-4CE4-823B-48E9A19B4AA2}" type="parTrans" cxnId="{5121AF33-23B9-40BA-897A-FE3E77522BF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93FD55-90F7-43E1-B8F2-95D50BBB4127}" type="sibTrans" cxnId="{5121AF33-23B9-40BA-897A-FE3E77522BF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E9B940-D001-4455-B98E-941206A832FD}">
      <dgm:prSet custT="1"/>
      <dgm:spPr/>
      <dgm:t>
        <a:bodyPr/>
        <a:lstStyle/>
        <a:p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No consensus on evaluation of explanation generated form explainability methods.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E4ED5A-22B6-4E9A-94AC-4A55BEA3D4FF}" type="parTrans" cxnId="{89FC4599-EBFF-4665-9DB2-D053C8554B8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437439F-F47A-43BF-99CA-A3C44505807E}" type="sibTrans" cxnId="{89FC4599-EBFF-4665-9DB2-D053C8554B8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88434F-467F-47D2-ABD3-EBA6B0964B6B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Only a couple of studies experimented AI explainability on NER and only one used model agnostic local interpretability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8E4B7C-CD70-4DC9-9403-B61C80B12416}" type="parTrans" cxnId="{8FAB8A0C-72A2-43B2-8E95-4A7CD3576260}">
      <dgm:prSet/>
      <dgm:spPr/>
      <dgm:t>
        <a:bodyPr/>
        <a:lstStyle/>
        <a:p>
          <a:endParaRPr lang="en-GB"/>
        </a:p>
      </dgm:t>
    </dgm:pt>
    <dgm:pt modelId="{5EA3068B-FAC9-4315-BCBF-5904D3374CC8}" type="sibTrans" cxnId="{8FAB8A0C-72A2-43B2-8E95-4A7CD3576260}">
      <dgm:prSet/>
      <dgm:spPr/>
      <dgm:t>
        <a:bodyPr/>
        <a:lstStyle/>
        <a:p>
          <a:endParaRPr lang="en-GB"/>
        </a:p>
      </dgm:t>
    </dgm:pt>
    <dgm:pt modelId="{2C6C32B2-F97D-4DB9-92B3-D36C67872562}" type="pres">
      <dgm:prSet presAssocID="{F3CEA84F-7F4D-45C3-8AEC-C4EB02E182F3}" presName="linear" presStyleCnt="0">
        <dgm:presLayoutVars>
          <dgm:animLvl val="lvl"/>
          <dgm:resizeHandles val="exact"/>
        </dgm:presLayoutVars>
      </dgm:prSet>
      <dgm:spPr/>
    </dgm:pt>
    <dgm:pt modelId="{A1C406B9-9877-44D5-87AD-BCB7275D8B86}" type="pres">
      <dgm:prSet presAssocID="{1650B239-65E2-4C7D-B5F0-B1EB53217911}" presName="parentText" presStyleLbl="node1" presStyleIdx="0" presStyleCnt="1" custScaleY="68865" custLinFactNeighborX="-740" custLinFactNeighborY="-66117">
        <dgm:presLayoutVars>
          <dgm:chMax val="0"/>
          <dgm:bulletEnabled val="1"/>
        </dgm:presLayoutVars>
      </dgm:prSet>
      <dgm:spPr/>
    </dgm:pt>
    <dgm:pt modelId="{A4457423-01B0-4230-A79D-80D06FAB0E55}" type="pres">
      <dgm:prSet presAssocID="{1650B239-65E2-4C7D-B5F0-B1EB532179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AB8A0C-72A2-43B2-8E95-4A7CD3576260}" srcId="{1650B239-65E2-4C7D-B5F0-B1EB53217911}" destId="{E288434F-467F-47D2-ABD3-EBA6B0964B6B}" srcOrd="1" destOrd="0" parTransId="{C18E4B7C-CD70-4DC9-9403-B61C80B12416}" sibTransId="{5EA3068B-FAC9-4315-BCBF-5904D3374CC8}"/>
    <dgm:cxn modelId="{EDE51D20-6EF1-44C1-A1E3-94AAE6735593}" type="presOf" srcId="{ED056F6A-E028-4A41-B6F8-FBABC1ED4D0B}" destId="{A4457423-01B0-4230-A79D-80D06FAB0E55}" srcOrd="0" destOrd="2" presId="urn:microsoft.com/office/officeart/2005/8/layout/vList2"/>
    <dgm:cxn modelId="{5121AF33-23B9-40BA-897A-FE3E77522BF6}" srcId="{1650B239-65E2-4C7D-B5F0-B1EB53217911}" destId="{ED056F6A-E028-4A41-B6F8-FBABC1ED4D0B}" srcOrd="2" destOrd="0" parTransId="{7E1216AB-522A-4CE4-823B-48E9A19B4AA2}" sibTransId="{6D93FD55-90F7-43E1-B8F2-95D50BBB4127}"/>
    <dgm:cxn modelId="{C988B95D-51C6-4586-A01B-A4D1502BD70B}" type="presOf" srcId="{BEE9B940-D001-4455-B98E-941206A832FD}" destId="{A4457423-01B0-4230-A79D-80D06FAB0E55}" srcOrd="0" destOrd="3" presId="urn:microsoft.com/office/officeart/2005/8/layout/vList2"/>
    <dgm:cxn modelId="{E2F3A04D-DAA9-4013-959F-8AB1DFF3D2AF}" type="presOf" srcId="{1650B239-65E2-4C7D-B5F0-B1EB53217911}" destId="{A1C406B9-9877-44D5-87AD-BCB7275D8B86}" srcOrd="0" destOrd="0" presId="urn:microsoft.com/office/officeart/2005/8/layout/vList2"/>
    <dgm:cxn modelId="{BFA40C91-BA33-450B-9E91-DF2AB1E9B288}" srcId="{F3CEA84F-7F4D-45C3-8AEC-C4EB02E182F3}" destId="{1650B239-65E2-4C7D-B5F0-B1EB53217911}" srcOrd="0" destOrd="0" parTransId="{290E0FB1-896F-42B9-8A67-3E2885EC7390}" sibTransId="{39E2668D-8888-45AB-982D-496689A5B458}"/>
    <dgm:cxn modelId="{89FC4599-EBFF-4665-9DB2-D053C8554B85}" srcId="{1650B239-65E2-4C7D-B5F0-B1EB53217911}" destId="{BEE9B940-D001-4455-B98E-941206A832FD}" srcOrd="3" destOrd="0" parTransId="{03E4ED5A-22B6-4E9A-94AC-4A55BEA3D4FF}" sibTransId="{6437439F-F47A-43BF-99CA-A3C44505807E}"/>
    <dgm:cxn modelId="{F5B867BE-D860-4935-956F-D19042DECD15}" srcId="{1650B239-65E2-4C7D-B5F0-B1EB53217911}" destId="{C30A9DF4-B9D2-457B-9A36-836CD061AA97}" srcOrd="0" destOrd="0" parTransId="{A02EFCC0-A62F-41E2-8083-9833D16B658D}" sibTransId="{E4073618-67DC-49ED-9B13-4AC7E4BB5327}"/>
    <dgm:cxn modelId="{18B2B1C9-F92D-463A-A4A4-1C01E1B00737}" type="presOf" srcId="{F3CEA84F-7F4D-45C3-8AEC-C4EB02E182F3}" destId="{2C6C32B2-F97D-4DB9-92B3-D36C67872562}" srcOrd="0" destOrd="0" presId="urn:microsoft.com/office/officeart/2005/8/layout/vList2"/>
    <dgm:cxn modelId="{F2903EE3-92D7-407E-979D-DC6F5FC9FC2E}" type="presOf" srcId="{C30A9DF4-B9D2-457B-9A36-836CD061AA97}" destId="{A4457423-01B0-4230-A79D-80D06FAB0E55}" srcOrd="0" destOrd="0" presId="urn:microsoft.com/office/officeart/2005/8/layout/vList2"/>
    <dgm:cxn modelId="{B3A4ABF7-D8E6-4131-8C49-0E1A4C9750B3}" type="presOf" srcId="{E288434F-467F-47D2-ABD3-EBA6B0964B6B}" destId="{A4457423-01B0-4230-A79D-80D06FAB0E55}" srcOrd="0" destOrd="1" presId="urn:microsoft.com/office/officeart/2005/8/layout/vList2"/>
    <dgm:cxn modelId="{E8C9C2F8-A752-41BC-9C06-0CD67DFACA7B}" type="presParOf" srcId="{2C6C32B2-F97D-4DB9-92B3-D36C67872562}" destId="{A1C406B9-9877-44D5-87AD-BCB7275D8B86}" srcOrd="0" destOrd="0" presId="urn:microsoft.com/office/officeart/2005/8/layout/vList2"/>
    <dgm:cxn modelId="{C25EC6EE-64C5-4324-A1F6-E681A23162B0}" type="presParOf" srcId="{2C6C32B2-F97D-4DB9-92B3-D36C67872562}" destId="{A4457423-01B0-4230-A79D-80D06FAB0E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372026-4F24-42C9-B2E0-FB0F948635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F15367-1CBE-4EEA-9C80-98E484598335}">
      <dgm:prSet custT="1"/>
      <dgm:spPr/>
      <dgm:t>
        <a:bodyPr/>
        <a:lstStyle/>
        <a:p>
          <a:r>
            <a:rPr lang="en-GB" sz="1400" dirty="0">
              <a:latin typeface="Segoe UI" panose="020B0502040204020203" pitchFamily="34" charset="0"/>
              <a:cs typeface="Segoe UI" panose="020B0502040204020203" pitchFamily="34" charset="0"/>
            </a:rPr>
            <a:t>Making explanations understandable to layman users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9AD0A9-D0D9-496E-802C-AB628A6EE4A2}" type="parTrans" cxnId="{882C1C98-0548-4737-892F-8FEFED8F3C73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CE9DE6-6984-4FF3-871F-F998D00C11CF}" type="sibTrans" cxnId="{882C1C98-0548-4737-892F-8FEFED8F3C73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8DA4EC-31BB-4E88-8C9C-F47F03DCA2A4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Characteristics that human would expect in AI explanation (Miller, 2019). - 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5072B3-1781-45CC-9A74-54F3A8488FC3}" type="parTrans" cxnId="{64D9340E-2555-417A-9F1C-2F65CDEF1A6A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08D617-44A9-4085-BC25-B68B3B314A5C}" type="sibTrans" cxnId="{64D9340E-2555-417A-9F1C-2F65CDEF1A6A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2421FB-FE88-4DC9-BBD1-C33F957FE387}">
      <dgm:prSet custT="1"/>
      <dgm:spPr/>
      <dgm:t>
        <a:bodyPr lIns="91440" rIns="91440"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should be short</a:t>
          </a:r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048E0C-A250-48EC-83AB-09A62131560F}" type="parTrans" cxnId="{336FCCE0-B189-4E8F-B3FF-E14CAFB19400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32BABC-F688-4A86-846A-E31EBCD3EB48}" type="sibTrans" cxnId="{336FCCE0-B189-4E8F-B3FF-E14CAFB19400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90BFF1-A763-4703-B455-A89DBE1E21CD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Evaluation methodology for explanation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443F68-6910-4A1A-BEC1-61F7CDB635FF}" type="parTrans" cxnId="{32B1A517-C763-40F3-8040-2E6CA5BA92E7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0510AA2-95A6-40C5-AD60-C7EDD4FC1F0D}" type="sibTrans" cxnId="{32B1A517-C763-40F3-8040-2E6CA5BA92E7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645BC5-23D6-4CEF-8D75-3555BAE6C807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No consensus amongst on evaluation methodology for generated explanations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354FA6-B418-4436-99A2-834E8C132198}" type="parTrans" cxnId="{5584BB15-64D6-42FB-BE3F-3CFAE19E09C0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CFB8BB-041F-4EFC-BD5B-53015DB1D845}" type="sibTrans" cxnId="{5584BB15-64D6-42FB-BE3F-3CFAE19E09C0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20B7D8-4BB4-4733-8463-6D60C387E254}">
      <dgm:prSet custT="1"/>
      <dgm:spPr/>
      <dgm:t>
        <a:bodyPr lIns="91440" rIns="91440"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Ambiguity in identifying suitable quantitative metrics for measuring performance of explanations. </a:t>
          </a:r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25DD83B-6BC2-4CED-A356-CDAFAAFC65E9}" type="parTrans" cxnId="{F3B036C2-F537-44EE-A770-FA92401F548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D43539-4200-4746-8294-7E00BA673ADA}" type="sibTrans" cxnId="{F3B036C2-F537-44EE-A770-FA92401F548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2C81A2C-6DB4-4393-A0A1-9E21811EB8CA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Explanation to have qualitative characteristics like accuracy, comprehensibility and time efficiency (Doshi-Velez and Kim, 2017; Carvalho et al., 2019; Molnar, 2019)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610899-B567-4D81-B034-2311B3611CE0}" type="parTrans" cxnId="{3BC79BA8-AADB-4540-B678-E2169F7209F4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3C0FD2-9EE7-4502-9E66-4B91F32F6001}" type="sibTrans" cxnId="{3BC79BA8-AADB-4540-B678-E2169F7209F4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F1F555B-360B-497E-B66F-03D335D1DCB5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Explanations should highlight model biases and shortcomings (Alvarez-</a:t>
          </a:r>
          <a:r>
            <a:rPr lang="en-GB" sz="1200" dirty="0" err="1">
              <a:latin typeface="Segoe UI" panose="020B0502040204020203" pitchFamily="34" charset="0"/>
              <a:cs typeface="Segoe UI" panose="020B0502040204020203" pitchFamily="34" charset="0"/>
            </a:rPr>
            <a:t>Melis</a:t>
          </a:r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GB" sz="1200" dirty="0" err="1">
              <a:latin typeface="Segoe UI" panose="020B0502040204020203" pitchFamily="34" charset="0"/>
              <a:cs typeface="Segoe UI" panose="020B0502040204020203" pitchFamily="34" charset="0"/>
            </a:rPr>
            <a:t>Jaakkola</a:t>
          </a:r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, 2017; </a:t>
          </a:r>
          <a:r>
            <a:rPr lang="en-GB" sz="1200" dirty="0" err="1">
              <a:latin typeface="Segoe UI" panose="020B0502040204020203" pitchFamily="34" charset="0"/>
              <a:cs typeface="Segoe UI" panose="020B0502040204020203" pitchFamily="34" charset="0"/>
            </a:rPr>
            <a:t>Gilpin</a:t>
          </a:r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 et al., 2019)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3BF009-F56F-4587-B64C-A5E143D1295D}" type="parTrans" cxnId="{957DEDDF-EB27-465E-8881-DDFFC89BD4A5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8BD3CA-8F60-431E-87FD-F872C69740DA}" type="sibTrans" cxnId="{957DEDDF-EB27-465E-8881-DDFFC89BD4A5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D82BB5-6452-4A64-A743-CEFEAC864E53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should answer ‘why’ question contrastively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9DEB93-A397-44E0-BEB3-C6083963EF75}" type="parTrans" cxnId="{63142510-460E-4864-8FFD-C26100DEF2A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2BB21F-2B45-4CD4-8436-81555682854B}" type="sibTrans" cxnId="{63142510-460E-4864-8FFD-C26100DEF2A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BE721D-E4EF-4ABA-BACE-CF45E5C8195C}">
      <dgm:prSet custT="1"/>
      <dgm:spPr/>
      <dgm:t>
        <a:bodyPr lIns="91440" rIns="91440"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should highlight abnormalities if present</a:t>
          </a:r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009DE70-E0BF-414A-8327-37F7F7962803}" type="parTrans" cxnId="{384BA4AC-7422-4F09-A396-8A9D129064D8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29144EF-F7FF-4245-8244-56D4B8CC7EF5}" type="sibTrans" cxnId="{384BA4AC-7422-4F09-A396-8A9D129064D8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0D32176-A70F-44EA-8260-CDC63BA87B5F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should be understood in little time.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8B4F52-1124-424D-ACF6-1D8A61640272}" type="parTrans" cxnId="{EC8C652B-EE04-46BD-A483-10EB39FCD28A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97F287-694B-4A90-9031-7381591AE65B}" type="sibTrans" cxnId="{EC8C652B-EE04-46BD-A483-10EB39FCD28A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DAEEF1-1188-4BB0-9012-C7DE3457F797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Choice of explainability method for NER task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70A55AB-91DD-4612-ACDA-13AF202939EA}" type="parTrans" cxnId="{F534B54B-C99B-4DE1-92FD-84C6417BCC3C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B14EF3-C437-4A6D-ACCE-F6D088224D9F}" type="sibTrans" cxnId="{F534B54B-C99B-4DE1-92FD-84C6417BCC3C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B83114-DCA8-4B89-B377-831E9B5FEFBD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Only one study on NER explanation with model agnostic local explainability (</a:t>
          </a:r>
          <a:r>
            <a:rPr lang="en-GB" sz="1200" dirty="0" err="1">
              <a:latin typeface="Segoe UI" panose="020B0502040204020203" pitchFamily="34" charset="0"/>
              <a:cs typeface="Segoe UI" panose="020B0502040204020203" pitchFamily="34" charset="0"/>
            </a:rPr>
            <a:t>Villarroya</a:t>
          </a:r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, 2018).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D9DF4A-2BC3-4A04-B052-06161323CB80}" type="parTrans" cxnId="{CD303C8E-D198-4B4B-AF54-079E2D3EB66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CA1CF22-505C-411B-9D1E-5C687ACF510B}" type="sibTrans" cxnId="{CD303C8E-D198-4B4B-AF54-079E2D3EB66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C1E0C53-95DA-497C-B6C1-8FC0E15A3A6D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Use of Local Interpretable Model-Agnostic Explanations (LIME) that uses locally interpretable model on perturbed data set for generating explanation (Ribeiro et al., 2016)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DC7BCE-CC3D-4C4C-9A84-B4069579BB09}" type="parTrans" cxnId="{F93F32F5-1CF8-4180-9865-02CD6296838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D78EB7-546F-4B9F-83BF-2F2A46806EB8}" type="sibTrans" cxnId="{F93F32F5-1CF8-4180-9865-02CD6296838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A6A921-1A9C-495B-AD9A-8B01096277C6}">
      <dgm:prSet custT="1"/>
      <dgm:spPr/>
      <dgm:t>
        <a:bodyPr lIns="91440" rIns="91440"/>
        <a:lstStyle/>
        <a:p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Primary disadvantage of LIME - dependency on heuristically weighting perturbed dataset </a:t>
          </a:r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(Molnar, 2019)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0580BF-777D-447D-973D-3073CEE79FE4}" type="parTrans" cxnId="{8559B97E-9E46-4AF1-836C-B8F4D611F17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9CAD7A5-AA62-419C-8C09-9721E1C7E0E2}" type="sibTrans" cxnId="{8559B97E-9E46-4AF1-836C-B8F4D611F172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AA3C97-FA24-4C25-9250-E404FFE15D65}">
      <dgm:prSet custT="1"/>
      <dgm:spPr/>
      <dgm:t>
        <a:bodyPr lIns="91440" rIns="91440"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Recommendation for the study - experimenting Kernel SHAP (Lundberg and Lee, 2017)</a:t>
          </a:r>
          <a:endParaRPr lang="en-IN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5A7A63-DE99-4A0A-8B3F-CB93360F263A}" type="parTrans" cxnId="{1307BD5E-CC0F-4AEA-AE10-DCF51ABC3D6D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1A1730-C5A4-4115-AD35-C5D42CDF408F}" type="sibTrans" cxnId="{1307BD5E-CC0F-4AEA-AE10-DCF51ABC3D6D}">
      <dgm:prSet/>
      <dgm:spPr/>
      <dgm:t>
        <a:bodyPr/>
        <a:lstStyle/>
        <a:p>
          <a:endParaRPr lang="en-GB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4D80E8-B33F-45E0-BA35-DB3C746ACB88}" type="pres">
      <dgm:prSet presAssocID="{44372026-4F24-42C9-B2E0-FB0F948635C1}" presName="linear" presStyleCnt="0">
        <dgm:presLayoutVars>
          <dgm:dir/>
          <dgm:animLvl val="lvl"/>
          <dgm:resizeHandles val="exact"/>
        </dgm:presLayoutVars>
      </dgm:prSet>
      <dgm:spPr/>
    </dgm:pt>
    <dgm:pt modelId="{137BE2CB-A2FC-4194-B8AC-5ADB414F0DED}" type="pres">
      <dgm:prSet presAssocID="{22F15367-1CBE-4EEA-9C80-98E484598335}" presName="parentLin" presStyleCnt="0"/>
      <dgm:spPr/>
    </dgm:pt>
    <dgm:pt modelId="{B3394B26-7074-44AC-A3C2-2DA11448D681}" type="pres">
      <dgm:prSet presAssocID="{22F15367-1CBE-4EEA-9C80-98E484598335}" presName="parentLeftMargin" presStyleLbl="node1" presStyleIdx="0" presStyleCnt="3"/>
      <dgm:spPr/>
    </dgm:pt>
    <dgm:pt modelId="{7A4BAEDE-94C1-4C1C-B16E-732E122D223A}" type="pres">
      <dgm:prSet presAssocID="{22F15367-1CBE-4EEA-9C80-98E484598335}" presName="parentText" presStyleLbl="node1" presStyleIdx="0" presStyleCnt="3" custScaleX="116011">
        <dgm:presLayoutVars>
          <dgm:chMax val="0"/>
          <dgm:bulletEnabled val="1"/>
        </dgm:presLayoutVars>
      </dgm:prSet>
      <dgm:spPr/>
    </dgm:pt>
    <dgm:pt modelId="{7009D88F-E5B5-4EEA-BDC3-EFD2FE86C872}" type="pres">
      <dgm:prSet presAssocID="{22F15367-1CBE-4EEA-9C80-98E484598335}" presName="negativeSpace" presStyleCnt="0"/>
      <dgm:spPr/>
    </dgm:pt>
    <dgm:pt modelId="{0FCAD466-332C-456C-B1EF-83E67717934B}" type="pres">
      <dgm:prSet presAssocID="{22F15367-1CBE-4EEA-9C80-98E484598335}" presName="childText" presStyleLbl="conFgAcc1" presStyleIdx="0" presStyleCnt="3">
        <dgm:presLayoutVars>
          <dgm:bulletEnabled val="1"/>
        </dgm:presLayoutVars>
      </dgm:prSet>
      <dgm:spPr/>
    </dgm:pt>
    <dgm:pt modelId="{E150F90D-2156-4676-8DEF-92A3AB03755E}" type="pres">
      <dgm:prSet presAssocID="{E0CE9DE6-6984-4FF3-871F-F998D00C11CF}" presName="spaceBetweenRectangles" presStyleCnt="0"/>
      <dgm:spPr/>
    </dgm:pt>
    <dgm:pt modelId="{1C8AEC38-6D7D-4773-A5BC-29AB93CC92F8}" type="pres">
      <dgm:prSet presAssocID="{6590BFF1-A763-4703-B455-A89DBE1E21CD}" presName="parentLin" presStyleCnt="0"/>
      <dgm:spPr/>
    </dgm:pt>
    <dgm:pt modelId="{876D9CEA-264F-4D74-913D-271EB12FB21D}" type="pres">
      <dgm:prSet presAssocID="{6590BFF1-A763-4703-B455-A89DBE1E21CD}" presName="parentLeftMargin" presStyleLbl="node1" presStyleIdx="0" presStyleCnt="3"/>
      <dgm:spPr/>
    </dgm:pt>
    <dgm:pt modelId="{462AB63E-628A-423F-8909-120963812948}" type="pres">
      <dgm:prSet presAssocID="{6590BFF1-A763-4703-B455-A89DBE1E21CD}" presName="parentText" presStyleLbl="node1" presStyleIdx="1" presStyleCnt="3" custScaleX="114985">
        <dgm:presLayoutVars>
          <dgm:chMax val="0"/>
          <dgm:bulletEnabled val="1"/>
        </dgm:presLayoutVars>
      </dgm:prSet>
      <dgm:spPr/>
    </dgm:pt>
    <dgm:pt modelId="{BC0FDED1-91BA-456F-A637-98D7713B439B}" type="pres">
      <dgm:prSet presAssocID="{6590BFF1-A763-4703-B455-A89DBE1E21CD}" presName="negativeSpace" presStyleCnt="0"/>
      <dgm:spPr/>
    </dgm:pt>
    <dgm:pt modelId="{90AAFAD2-66C4-4BF9-A305-41738B67EE0A}" type="pres">
      <dgm:prSet presAssocID="{6590BFF1-A763-4703-B455-A89DBE1E21CD}" presName="childText" presStyleLbl="conFgAcc1" presStyleIdx="1" presStyleCnt="3">
        <dgm:presLayoutVars>
          <dgm:bulletEnabled val="1"/>
        </dgm:presLayoutVars>
      </dgm:prSet>
      <dgm:spPr/>
    </dgm:pt>
    <dgm:pt modelId="{6DF15F19-D4C5-41BC-A486-5DB02E5E3267}" type="pres">
      <dgm:prSet presAssocID="{B0510AA2-95A6-40C5-AD60-C7EDD4FC1F0D}" presName="spaceBetweenRectangles" presStyleCnt="0"/>
      <dgm:spPr/>
    </dgm:pt>
    <dgm:pt modelId="{F43E741E-5D62-4CD0-AB65-51A8121A3537}" type="pres">
      <dgm:prSet presAssocID="{0EDAEEF1-1188-4BB0-9012-C7DE3457F797}" presName="parentLin" presStyleCnt="0"/>
      <dgm:spPr/>
    </dgm:pt>
    <dgm:pt modelId="{B6550658-57D3-4691-85EE-0CCEB1771B7D}" type="pres">
      <dgm:prSet presAssocID="{0EDAEEF1-1188-4BB0-9012-C7DE3457F797}" presName="parentLeftMargin" presStyleLbl="node1" presStyleIdx="1" presStyleCnt="3"/>
      <dgm:spPr/>
    </dgm:pt>
    <dgm:pt modelId="{0E6D0F98-53EB-44ED-84CF-21719C54DD78}" type="pres">
      <dgm:prSet presAssocID="{0EDAEEF1-1188-4BB0-9012-C7DE3457F797}" presName="parentText" presStyleLbl="node1" presStyleIdx="2" presStyleCnt="3" custScaleX="113853">
        <dgm:presLayoutVars>
          <dgm:chMax val="0"/>
          <dgm:bulletEnabled val="1"/>
        </dgm:presLayoutVars>
      </dgm:prSet>
      <dgm:spPr/>
    </dgm:pt>
    <dgm:pt modelId="{45550340-8D57-42A4-8957-390721015F12}" type="pres">
      <dgm:prSet presAssocID="{0EDAEEF1-1188-4BB0-9012-C7DE3457F797}" presName="negativeSpace" presStyleCnt="0"/>
      <dgm:spPr/>
    </dgm:pt>
    <dgm:pt modelId="{ABE65AFF-A211-4341-8923-822A80423863}" type="pres">
      <dgm:prSet presAssocID="{0EDAEEF1-1188-4BB0-9012-C7DE3457F7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493801-90D2-405B-9912-1F85302D3BF5}" type="presOf" srcId="{0EDAEEF1-1188-4BB0-9012-C7DE3457F797}" destId="{0E6D0F98-53EB-44ED-84CF-21719C54DD78}" srcOrd="1" destOrd="0" presId="urn:microsoft.com/office/officeart/2005/8/layout/list1"/>
    <dgm:cxn modelId="{64D9340E-2555-417A-9F1C-2F65CDEF1A6A}" srcId="{22F15367-1CBE-4EEA-9C80-98E484598335}" destId="{918DA4EC-31BB-4E88-8C9C-F47F03DCA2A4}" srcOrd="0" destOrd="0" parTransId="{965072B3-1781-45CC-9A74-54F3A8488FC3}" sibTransId="{4508D617-44A9-4085-BC25-B68B3B314A5C}"/>
    <dgm:cxn modelId="{63142510-460E-4864-8FFD-C26100DEF2AC}" srcId="{918DA4EC-31BB-4E88-8C9C-F47F03DCA2A4}" destId="{37D82BB5-6452-4A64-A743-CEFEAC864E53}" srcOrd="1" destOrd="0" parTransId="{449DEB93-A397-44E0-BEB3-C6083963EF75}" sibTransId="{772BB21F-2B45-4CD4-8436-81555682854B}"/>
    <dgm:cxn modelId="{5584BB15-64D6-42FB-BE3F-3CFAE19E09C0}" srcId="{6590BFF1-A763-4703-B455-A89DBE1E21CD}" destId="{AE645BC5-23D6-4CEF-8D75-3555BAE6C807}" srcOrd="0" destOrd="0" parTransId="{65354FA6-B418-4436-99A2-834E8C132198}" sibTransId="{02CFB8BB-041F-4EFC-BD5B-53015DB1D845}"/>
    <dgm:cxn modelId="{55947316-7AA1-4BE2-B254-85FEFC113534}" type="presOf" srcId="{C92421FB-FE88-4DC9-BBD1-C33F957FE387}" destId="{0FCAD466-332C-456C-B1EF-83E67717934B}" srcOrd="0" destOrd="1" presId="urn:microsoft.com/office/officeart/2005/8/layout/list1"/>
    <dgm:cxn modelId="{32B1A517-C763-40F3-8040-2E6CA5BA92E7}" srcId="{44372026-4F24-42C9-B2E0-FB0F948635C1}" destId="{6590BFF1-A763-4703-B455-A89DBE1E21CD}" srcOrd="1" destOrd="0" parTransId="{69443F68-6910-4A1A-BEC1-61F7CDB635FF}" sibTransId="{B0510AA2-95A6-40C5-AD60-C7EDD4FC1F0D}"/>
    <dgm:cxn modelId="{EC8C652B-EE04-46BD-A483-10EB39FCD28A}" srcId="{918DA4EC-31BB-4E88-8C9C-F47F03DCA2A4}" destId="{40D32176-A70F-44EA-8260-CDC63BA87B5F}" srcOrd="3" destOrd="0" parTransId="{C38B4F52-1124-424D-ACF6-1D8A61640272}" sibTransId="{1597F287-694B-4A90-9031-7381591AE65B}"/>
    <dgm:cxn modelId="{B9BA1332-B1B7-406B-8C9B-4FB3F0C887CD}" type="presOf" srcId="{918DA4EC-31BB-4E88-8C9C-F47F03DCA2A4}" destId="{0FCAD466-332C-456C-B1EF-83E67717934B}" srcOrd="0" destOrd="0" presId="urn:microsoft.com/office/officeart/2005/8/layout/list1"/>
    <dgm:cxn modelId="{1307BD5E-CC0F-4AEA-AE10-DCF51ABC3D6D}" srcId="{0EDAEEF1-1188-4BB0-9012-C7DE3457F797}" destId="{75AA3C97-FA24-4C25-9250-E404FFE15D65}" srcOrd="3" destOrd="0" parTransId="{A75A7A63-DE99-4A0A-8B3F-CB93360F263A}" sibTransId="{661A1730-C5A4-4115-AD35-C5D42CDF408F}"/>
    <dgm:cxn modelId="{F534B54B-C99B-4DE1-92FD-84C6417BCC3C}" srcId="{44372026-4F24-42C9-B2E0-FB0F948635C1}" destId="{0EDAEEF1-1188-4BB0-9012-C7DE3457F797}" srcOrd="2" destOrd="0" parTransId="{970A55AB-91DD-4612-ACDA-13AF202939EA}" sibTransId="{8BB14EF3-C437-4A6D-ACCE-F6D088224D9F}"/>
    <dgm:cxn modelId="{51570B4D-5A0C-48DF-B87C-825A7AE52F5E}" type="presOf" srcId="{6DBE721D-E4EF-4ABA-BACE-CF45E5C8195C}" destId="{0FCAD466-332C-456C-B1EF-83E67717934B}" srcOrd="0" destOrd="3" presId="urn:microsoft.com/office/officeart/2005/8/layout/list1"/>
    <dgm:cxn modelId="{E26A1F71-165C-4DEE-B6D5-12570169B364}" type="presOf" srcId="{6590BFF1-A763-4703-B455-A89DBE1E21CD}" destId="{876D9CEA-264F-4D74-913D-271EB12FB21D}" srcOrd="0" destOrd="0" presId="urn:microsoft.com/office/officeart/2005/8/layout/list1"/>
    <dgm:cxn modelId="{DE3DE556-86A2-470D-B222-D0AEBBE67E90}" type="presOf" srcId="{B2C81A2C-6DB4-4393-A0A1-9E21811EB8CA}" destId="{90AAFAD2-66C4-4BF9-A305-41738B67EE0A}" srcOrd="0" destOrd="2" presId="urn:microsoft.com/office/officeart/2005/8/layout/list1"/>
    <dgm:cxn modelId="{CA558C58-085A-4936-AB08-56874B4A2A32}" type="presOf" srcId="{E7B83114-DCA8-4B89-B377-831E9B5FEFBD}" destId="{ABE65AFF-A211-4341-8923-822A80423863}" srcOrd="0" destOrd="0" presId="urn:microsoft.com/office/officeart/2005/8/layout/list1"/>
    <dgm:cxn modelId="{8559B97E-9E46-4AF1-836C-B8F4D611F172}" srcId="{0EDAEEF1-1188-4BB0-9012-C7DE3457F797}" destId="{FEA6A921-1A9C-495B-AD9A-8B01096277C6}" srcOrd="2" destOrd="0" parTransId="{ED0580BF-777D-447D-973D-3073CEE79FE4}" sibTransId="{A9CAD7A5-AA62-419C-8C09-9721E1C7E0E2}"/>
    <dgm:cxn modelId="{CD303C8E-D198-4B4B-AF54-079E2D3EB662}" srcId="{0EDAEEF1-1188-4BB0-9012-C7DE3457F797}" destId="{E7B83114-DCA8-4B89-B377-831E9B5FEFBD}" srcOrd="0" destOrd="0" parTransId="{73D9DF4A-2BC3-4A04-B052-06161323CB80}" sibTransId="{6CA1CF22-505C-411B-9D1E-5C687ACF510B}"/>
    <dgm:cxn modelId="{22D64395-E546-4895-B2DC-D8E2B0E4FE27}" type="presOf" srcId="{22F15367-1CBE-4EEA-9C80-98E484598335}" destId="{7A4BAEDE-94C1-4C1C-B16E-732E122D223A}" srcOrd="1" destOrd="0" presId="urn:microsoft.com/office/officeart/2005/8/layout/list1"/>
    <dgm:cxn modelId="{EA29F396-1FCF-428E-A0B2-353110367C0B}" type="presOf" srcId="{AE645BC5-23D6-4CEF-8D75-3555BAE6C807}" destId="{90AAFAD2-66C4-4BF9-A305-41738B67EE0A}" srcOrd="0" destOrd="0" presId="urn:microsoft.com/office/officeart/2005/8/layout/list1"/>
    <dgm:cxn modelId="{882C1C98-0548-4737-892F-8FEFED8F3C73}" srcId="{44372026-4F24-42C9-B2E0-FB0F948635C1}" destId="{22F15367-1CBE-4EEA-9C80-98E484598335}" srcOrd="0" destOrd="0" parTransId="{C69AD0A9-D0D9-496E-802C-AB628A6EE4A2}" sibTransId="{E0CE9DE6-6984-4FF3-871F-F998D00C11CF}"/>
    <dgm:cxn modelId="{486D4CA5-B5DB-483F-9A49-264EED7AADA8}" type="presOf" srcId="{22F15367-1CBE-4EEA-9C80-98E484598335}" destId="{B3394B26-7074-44AC-A3C2-2DA11448D681}" srcOrd="0" destOrd="0" presId="urn:microsoft.com/office/officeart/2005/8/layout/list1"/>
    <dgm:cxn modelId="{3BC79BA8-AADB-4540-B678-E2169F7209F4}" srcId="{6590BFF1-A763-4703-B455-A89DBE1E21CD}" destId="{B2C81A2C-6DB4-4393-A0A1-9E21811EB8CA}" srcOrd="2" destOrd="0" parTransId="{0E610899-B567-4D81-B034-2311B3611CE0}" sibTransId="{3D3C0FD2-9EE7-4502-9E66-4B91F32F6001}"/>
    <dgm:cxn modelId="{1AF89AAA-B92A-4E02-88C2-7B2863244867}" type="presOf" srcId="{0EDAEEF1-1188-4BB0-9012-C7DE3457F797}" destId="{B6550658-57D3-4691-85EE-0CCEB1771B7D}" srcOrd="0" destOrd="0" presId="urn:microsoft.com/office/officeart/2005/8/layout/list1"/>
    <dgm:cxn modelId="{384BA4AC-7422-4F09-A396-8A9D129064D8}" srcId="{918DA4EC-31BB-4E88-8C9C-F47F03DCA2A4}" destId="{6DBE721D-E4EF-4ABA-BACE-CF45E5C8195C}" srcOrd="2" destOrd="0" parTransId="{4009DE70-E0BF-414A-8327-37F7F7962803}" sibTransId="{729144EF-F7FF-4245-8244-56D4B8CC7EF5}"/>
    <dgm:cxn modelId="{45E5BEAE-6686-45BC-B876-3351F54A387B}" type="presOf" srcId="{6F1F555B-360B-497E-B66F-03D335D1DCB5}" destId="{90AAFAD2-66C4-4BF9-A305-41738B67EE0A}" srcOrd="0" destOrd="3" presId="urn:microsoft.com/office/officeart/2005/8/layout/list1"/>
    <dgm:cxn modelId="{32F5D9B1-6C9C-44CD-9FE6-5E810B5400AB}" type="presOf" srcId="{37D82BB5-6452-4A64-A743-CEFEAC864E53}" destId="{0FCAD466-332C-456C-B1EF-83E67717934B}" srcOrd="0" destOrd="2" presId="urn:microsoft.com/office/officeart/2005/8/layout/list1"/>
    <dgm:cxn modelId="{258DB1B3-AF91-4A04-8C77-3CBFD2DDADD7}" type="presOf" srcId="{1C1E0C53-95DA-497C-B6C1-8FC0E15A3A6D}" destId="{ABE65AFF-A211-4341-8923-822A80423863}" srcOrd="0" destOrd="1" presId="urn:microsoft.com/office/officeart/2005/8/layout/list1"/>
    <dgm:cxn modelId="{885179B4-CBAC-4409-9198-F266957DE4FB}" type="presOf" srcId="{FEA6A921-1A9C-495B-AD9A-8B01096277C6}" destId="{ABE65AFF-A211-4341-8923-822A80423863}" srcOrd="0" destOrd="2" presId="urn:microsoft.com/office/officeart/2005/8/layout/list1"/>
    <dgm:cxn modelId="{F3B036C2-F537-44EE-A770-FA92401F548C}" srcId="{6590BFF1-A763-4703-B455-A89DBE1E21CD}" destId="{CB20B7D8-4BB4-4733-8463-6D60C387E254}" srcOrd="1" destOrd="0" parTransId="{C25DD83B-6BC2-4CED-A356-CDAFAAFC65E9}" sibTransId="{5DD43539-4200-4746-8294-7E00BA673ADA}"/>
    <dgm:cxn modelId="{326418C9-ABF0-44C3-AD84-09B299DE5619}" type="presOf" srcId="{CB20B7D8-4BB4-4733-8463-6D60C387E254}" destId="{90AAFAD2-66C4-4BF9-A305-41738B67EE0A}" srcOrd="0" destOrd="1" presId="urn:microsoft.com/office/officeart/2005/8/layout/list1"/>
    <dgm:cxn modelId="{10E7E0CC-AE52-4723-9E2F-056C347EAA55}" type="presOf" srcId="{75AA3C97-FA24-4C25-9250-E404FFE15D65}" destId="{ABE65AFF-A211-4341-8923-822A80423863}" srcOrd="0" destOrd="3" presId="urn:microsoft.com/office/officeart/2005/8/layout/list1"/>
    <dgm:cxn modelId="{EE7755D5-A8A8-4D49-B0A4-AE9A2ED87981}" type="presOf" srcId="{44372026-4F24-42C9-B2E0-FB0F948635C1}" destId="{634D80E8-B33F-45E0-BA35-DB3C746ACB88}" srcOrd="0" destOrd="0" presId="urn:microsoft.com/office/officeart/2005/8/layout/list1"/>
    <dgm:cxn modelId="{957DEDDF-EB27-465E-8881-DDFFC89BD4A5}" srcId="{6590BFF1-A763-4703-B455-A89DBE1E21CD}" destId="{6F1F555B-360B-497E-B66F-03D335D1DCB5}" srcOrd="3" destOrd="0" parTransId="{193BF009-F56F-4587-B64C-A5E143D1295D}" sibTransId="{3A8BD3CA-8F60-431E-87FD-F872C69740DA}"/>
    <dgm:cxn modelId="{336FCCE0-B189-4E8F-B3FF-E14CAFB19400}" srcId="{918DA4EC-31BB-4E88-8C9C-F47F03DCA2A4}" destId="{C92421FB-FE88-4DC9-BBD1-C33F957FE387}" srcOrd="0" destOrd="0" parTransId="{94048E0C-A250-48EC-83AB-09A62131560F}" sibTransId="{9A32BABC-F688-4A86-846A-E31EBCD3EB48}"/>
    <dgm:cxn modelId="{C1F55BE9-2D00-49D8-AA18-CC3646267767}" type="presOf" srcId="{40D32176-A70F-44EA-8260-CDC63BA87B5F}" destId="{0FCAD466-332C-456C-B1EF-83E67717934B}" srcOrd="0" destOrd="4" presId="urn:microsoft.com/office/officeart/2005/8/layout/list1"/>
    <dgm:cxn modelId="{26C989ED-3437-401A-9635-F2C31CD69B76}" type="presOf" srcId="{6590BFF1-A763-4703-B455-A89DBE1E21CD}" destId="{462AB63E-628A-423F-8909-120963812948}" srcOrd="1" destOrd="0" presId="urn:microsoft.com/office/officeart/2005/8/layout/list1"/>
    <dgm:cxn modelId="{F93F32F5-1CF8-4180-9865-02CD62968382}" srcId="{0EDAEEF1-1188-4BB0-9012-C7DE3457F797}" destId="{1C1E0C53-95DA-497C-B6C1-8FC0E15A3A6D}" srcOrd="1" destOrd="0" parTransId="{00DC7BCE-CC3D-4C4C-9A84-B4069579BB09}" sibTransId="{A2D78EB7-546F-4B9F-83BF-2F2A46806EB8}"/>
    <dgm:cxn modelId="{18690E76-CE91-47D5-B1DB-2C0FC04D7C7E}" type="presParOf" srcId="{634D80E8-B33F-45E0-BA35-DB3C746ACB88}" destId="{137BE2CB-A2FC-4194-B8AC-5ADB414F0DED}" srcOrd="0" destOrd="0" presId="urn:microsoft.com/office/officeart/2005/8/layout/list1"/>
    <dgm:cxn modelId="{20E96AF7-3948-4A7D-A5C5-B9EE855961A3}" type="presParOf" srcId="{137BE2CB-A2FC-4194-B8AC-5ADB414F0DED}" destId="{B3394B26-7074-44AC-A3C2-2DA11448D681}" srcOrd="0" destOrd="0" presId="urn:microsoft.com/office/officeart/2005/8/layout/list1"/>
    <dgm:cxn modelId="{FD1D04DB-C40E-4284-85B1-698B533E2623}" type="presParOf" srcId="{137BE2CB-A2FC-4194-B8AC-5ADB414F0DED}" destId="{7A4BAEDE-94C1-4C1C-B16E-732E122D223A}" srcOrd="1" destOrd="0" presId="urn:microsoft.com/office/officeart/2005/8/layout/list1"/>
    <dgm:cxn modelId="{FD7FBE94-5B3A-4FFB-9DA5-A0E16F2365F4}" type="presParOf" srcId="{634D80E8-B33F-45E0-BA35-DB3C746ACB88}" destId="{7009D88F-E5B5-4EEA-BDC3-EFD2FE86C872}" srcOrd="1" destOrd="0" presId="urn:microsoft.com/office/officeart/2005/8/layout/list1"/>
    <dgm:cxn modelId="{EA348F07-1F86-4778-A069-E5BD2591208D}" type="presParOf" srcId="{634D80E8-B33F-45E0-BA35-DB3C746ACB88}" destId="{0FCAD466-332C-456C-B1EF-83E67717934B}" srcOrd="2" destOrd="0" presId="urn:microsoft.com/office/officeart/2005/8/layout/list1"/>
    <dgm:cxn modelId="{9144F011-303C-40CB-97D2-12CF957710DE}" type="presParOf" srcId="{634D80E8-B33F-45E0-BA35-DB3C746ACB88}" destId="{E150F90D-2156-4676-8DEF-92A3AB03755E}" srcOrd="3" destOrd="0" presId="urn:microsoft.com/office/officeart/2005/8/layout/list1"/>
    <dgm:cxn modelId="{A56ED1E3-B535-41C6-AF4B-6AFE406CCA1B}" type="presParOf" srcId="{634D80E8-B33F-45E0-BA35-DB3C746ACB88}" destId="{1C8AEC38-6D7D-4773-A5BC-29AB93CC92F8}" srcOrd="4" destOrd="0" presId="urn:microsoft.com/office/officeart/2005/8/layout/list1"/>
    <dgm:cxn modelId="{89527F64-14F9-41BD-B133-E4A380891DE6}" type="presParOf" srcId="{1C8AEC38-6D7D-4773-A5BC-29AB93CC92F8}" destId="{876D9CEA-264F-4D74-913D-271EB12FB21D}" srcOrd="0" destOrd="0" presId="urn:microsoft.com/office/officeart/2005/8/layout/list1"/>
    <dgm:cxn modelId="{CA79F3A0-D500-44E0-A832-680CBB3BB7A6}" type="presParOf" srcId="{1C8AEC38-6D7D-4773-A5BC-29AB93CC92F8}" destId="{462AB63E-628A-423F-8909-120963812948}" srcOrd="1" destOrd="0" presId="urn:microsoft.com/office/officeart/2005/8/layout/list1"/>
    <dgm:cxn modelId="{5E85CD35-6ADD-44A5-88B1-CF88FAB7FC31}" type="presParOf" srcId="{634D80E8-B33F-45E0-BA35-DB3C746ACB88}" destId="{BC0FDED1-91BA-456F-A637-98D7713B439B}" srcOrd="5" destOrd="0" presId="urn:microsoft.com/office/officeart/2005/8/layout/list1"/>
    <dgm:cxn modelId="{BC74BEA1-4AD0-4C88-979A-C4ACFEBDC8DA}" type="presParOf" srcId="{634D80E8-B33F-45E0-BA35-DB3C746ACB88}" destId="{90AAFAD2-66C4-4BF9-A305-41738B67EE0A}" srcOrd="6" destOrd="0" presId="urn:microsoft.com/office/officeart/2005/8/layout/list1"/>
    <dgm:cxn modelId="{806C6698-21AB-4BF8-920F-90159655DE1A}" type="presParOf" srcId="{634D80E8-B33F-45E0-BA35-DB3C746ACB88}" destId="{6DF15F19-D4C5-41BC-A486-5DB02E5E3267}" srcOrd="7" destOrd="0" presId="urn:microsoft.com/office/officeart/2005/8/layout/list1"/>
    <dgm:cxn modelId="{2515E1D2-1C8B-4776-AEAF-DAC3C9A1E2CE}" type="presParOf" srcId="{634D80E8-B33F-45E0-BA35-DB3C746ACB88}" destId="{F43E741E-5D62-4CD0-AB65-51A8121A3537}" srcOrd="8" destOrd="0" presId="urn:microsoft.com/office/officeart/2005/8/layout/list1"/>
    <dgm:cxn modelId="{0F0B6F4A-7ED0-4F84-998E-F794FCFE0C4C}" type="presParOf" srcId="{F43E741E-5D62-4CD0-AB65-51A8121A3537}" destId="{B6550658-57D3-4691-85EE-0CCEB1771B7D}" srcOrd="0" destOrd="0" presId="urn:microsoft.com/office/officeart/2005/8/layout/list1"/>
    <dgm:cxn modelId="{54E82E76-83CB-4193-A9E3-B4DC56D6B686}" type="presParOf" srcId="{F43E741E-5D62-4CD0-AB65-51A8121A3537}" destId="{0E6D0F98-53EB-44ED-84CF-21719C54DD78}" srcOrd="1" destOrd="0" presId="urn:microsoft.com/office/officeart/2005/8/layout/list1"/>
    <dgm:cxn modelId="{6D33B79D-62C0-414F-930C-F60CF12CC0BB}" type="presParOf" srcId="{634D80E8-B33F-45E0-BA35-DB3C746ACB88}" destId="{45550340-8D57-42A4-8957-390721015F12}" srcOrd="9" destOrd="0" presId="urn:microsoft.com/office/officeart/2005/8/layout/list1"/>
    <dgm:cxn modelId="{6CE39610-0727-4224-9813-9389DD78F57C}" type="presParOf" srcId="{634D80E8-B33F-45E0-BA35-DB3C746ACB88}" destId="{ABE65AFF-A211-4341-8923-822A804238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3455CB-ED6F-4867-9A49-7CE67A5F88C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E97F8B-A4BE-4EB2-A825-FB013D7EA8B4}">
      <dgm:prSet custT="1"/>
      <dgm:spPr/>
      <dgm:t>
        <a:bodyPr/>
        <a:lstStyle/>
        <a:p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The main aim for this study is to generate explanations using Kernel SHAP for Named Entity Recognition (NER) predictions from state-of-the-art NER model. </a:t>
          </a:r>
          <a:endParaRPr lang="en-IN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1FB0EE-2EE7-4C19-892A-3259749A6695}" type="parTrans" cxnId="{6ED3EDAD-AE69-4B60-AC12-4EE57BBBEFB1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F37792-CBB2-4ECD-A7A1-AE903C06E33C}" type="sibTrans" cxnId="{6ED3EDAD-AE69-4B60-AC12-4EE57BBBEFB1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7E6856-EB00-4492-90CB-BC522ABCBBC0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To generate explanations for NER prediction using Kernel SHAP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DD45547-01CB-43A0-8E37-FCC988FF68DD}" type="parTrans" cxnId="{519082E2-42D2-4916-8A9E-0530753E61D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65C0F6-C35B-4C28-B4E0-E38377AA706F}" type="sibTrans" cxnId="{519082E2-42D2-4916-8A9E-0530753E61D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4BC082-AE0B-49AB-9918-B9916D0C9BDE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The primary goal of this research is to generate explanations for NER predictions that are easy to understand for layman users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9F8ACD-0C6C-442B-BD1D-07DF6DE8A417}" type="parTrans" cxnId="{0B5743BE-104C-4AC7-834F-0EB01B8FB0B3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9CBF71-E8AE-4AC5-9A37-54BEAF4A5E1C}" type="sibTrans" cxnId="{0B5743BE-104C-4AC7-834F-0EB01B8FB0B3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42CCB2-685B-46EB-8248-B8386E709234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To evaluate explanation generated from Kernel SHAP based on the attributes of a good explanation as perceived by human.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00E108-4C5B-4CF6-A8CB-139D3B55850A}" type="parTrans" cxnId="{D303F128-D329-4712-AD31-7949F17D9CBF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B1E1A4-CC6E-4F6C-B250-683379AA2DB3}" type="sibTrans" cxnId="{D303F128-D329-4712-AD31-7949F17D9CBF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47562A-D5BB-4377-962D-0705CCC781CA}">
      <dgm:prSet custT="1"/>
      <dgm:spPr/>
      <dgm:t>
        <a:bodyPr/>
        <a:lstStyle/>
        <a:p>
          <a:r>
            <a:rPr lang="en-GB" sz="1400">
              <a:latin typeface="Segoe UI" panose="020B0502040204020203" pitchFamily="34" charset="0"/>
              <a:cs typeface="Segoe UI" panose="020B0502040204020203" pitchFamily="34" charset="0"/>
            </a:rPr>
            <a:t>To validate whether explanations can provide insights on shortcomings of the NER model that can drive improvement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EA0BB4-3B41-45CB-8AED-55BE20DD1E7E}" type="parTrans" cxnId="{09995B06-33FD-4252-A7BC-7EB268ADC0A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AD3E36-3777-4461-BC65-7857503C1AEA}" type="sibTrans" cxnId="{09995B06-33FD-4252-A7BC-7EB268ADC0A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D1EA76-6B1C-458F-AEAD-E13AE17A5B18}" type="pres">
      <dgm:prSet presAssocID="{813455CB-ED6F-4867-9A49-7CE67A5F88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BCE0F86-D341-4641-A78E-1BEC35BA5F1B}" type="pres">
      <dgm:prSet presAssocID="{2EE97F8B-A4BE-4EB2-A825-FB013D7EA8B4}" presName="horFlow" presStyleCnt="0"/>
      <dgm:spPr/>
    </dgm:pt>
    <dgm:pt modelId="{C0E21D80-8586-4281-9D7C-ECA4C0C3E886}" type="pres">
      <dgm:prSet presAssocID="{2EE97F8B-A4BE-4EB2-A825-FB013D7EA8B4}" presName="bigChev" presStyleLbl="node1" presStyleIdx="0" presStyleCnt="2" custScaleX="343624" custScaleY="87367"/>
      <dgm:spPr/>
    </dgm:pt>
    <dgm:pt modelId="{AC6EBC80-AA4B-4145-81AA-E7F071A443B4}" type="pres">
      <dgm:prSet presAssocID="{2EE97F8B-A4BE-4EB2-A825-FB013D7EA8B4}" presName="vSp" presStyleCnt="0"/>
      <dgm:spPr/>
    </dgm:pt>
    <dgm:pt modelId="{C29E87D2-2A48-48FE-B6FF-AD5743C9BFA5}" type="pres">
      <dgm:prSet presAssocID="{504BC082-AE0B-49AB-9918-B9916D0C9BDE}" presName="horFlow" presStyleCnt="0"/>
      <dgm:spPr/>
    </dgm:pt>
    <dgm:pt modelId="{4B1FA04B-D5B0-4B05-BE31-6869531BD7ED}" type="pres">
      <dgm:prSet presAssocID="{504BC082-AE0B-49AB-9918-B9916D0C9BDE}" presName="bigChev" presStyleLbl="node1" presStyleIdx="1" presStyleCnt="2"/>
      <dgm:spPr/>
    </dgm:pt>
    <dgm:pt modelId="{F6E287C3-DDB9-4D44-B876-D9D756B5DFCC}" type="pres">
      <dgm:prSet presAssocID="{8DD45547-01CB-43A0-8E37-FCC988FF68DD}" presName="parTrans" presStyleCnt="0"/>
      <dgm:spPr/>
    </dgm:pt>
    <dgm:pt modelId="{5B9A0BE9-4FAF-4C81-A864-1C69329664BF}" type="pres">
      <dgm:prSet presAssocID="{767E6856-EB00-4492-90CB-BC522ABCBBC0}" presName="node" presStyleLbl="alignAccFollowNode1" presStyleIdx="0" presStyleCnt="3" custScaleX="89697">
        <dgm:presLayoutVars>
          <dgm:bulletEnabled val="1"/>
        </dgm:presLayoutVars>
      </dgm:prSet>
      <dgm:spPr/>
    </dgm:pt>
    <dgm:pt modelId="{1A525AA7-3885-40D2-B454-8050EEDC9788}" type="pres">
      <dgm:prSet presAssocID="{E065C0F6-C35B-4C28-B4E0-E38377AA706F}" presName="sibTrans" presStyleCnt="0"/>
      <dgm:spPr/>
    </dgm:pt>
    <dgm:pt modelId="{3B1F7420-A304-4F78-8742-DFF21961ABD9}" type="pres">
      <dgm:prSet presAssocID="{6942CCB2-685B-46EB-8248-B8386E709234}" presName="node" presStyleLbl="alignAccFollowNode1" presStyleIdx="1" presStyleCnt="3" custScaleX="121312">
        <dgm:presLayoutVars>
          <dgm:bulletEnabled val="1"/>
        </dgm:presLayoutVars>
      </dgm:prSet>
      <dgm:spPr/>
    </dgm:pt>
    <dgm:pt modelId="{37CBE0E6-DA71-49D9-A1E4-D1201750849B}" type="pres">
      <dgm:prSet presAssocID="{78B1E1A4-CC6E-4F6C-B250-683379AA2DB3}" presName="sibTrans" presStyleCnt="0"/>
      <dgm:spPr/>
    </dgm:pt>
    <dgm:pt modelId="{FDA4DEDF-F816-493F-ADBF-07FFE8A922B9}" type="pres">
      <dgm:prSet presAssocID="{0247562A-D5BB-4377-962D-0705CCC781CA}" presName="node" presStyleLbl="alignAccFollowNode1" presStyleIdx="2" presStyleCnt="3" custScaleX="123978">
        <dgm:presLayoutVars>
          <dgm:bulletEnabled val="1"/>
        </dgm:presLayoutVars>
      </dgm:prSet>
      <dgm:spPr/>
    </dgm:pt>
  </dgm:ptLst>
  <dgm:cxnLst>
    <dgm:cxn modelId="{09995B06-33FD-4252-A7BC-7EB268ADC0A4}" srcId="{504BC082-AE0B-49AB-9918-B9916D0C9BDE}" destId="{0247562A-D5BB-4377-962D-0705CCC781CA}" srcOrd="2" destOrd="0" parTransId="{F8EA0BB4-3B41-45CB-8AED-55BE20DD1E7E}" sibTransId="{B6AD3E36-3777-4461-BC65-7857503C1AEA}"/>
    <dgm:cxn modelId="{D303F128-D329-4712-AD31-7949F17D9CBF}" srcId="{504BC082-AE0B-49AB-9918-B9916D0C9BDE}" destId="{6942CCB2-685B-46EB-8248-B8386E709234}" srcOrd="1" destOrd="0" parTransId="{3600E108-4C5B-4CF6-A8CB-139D3B55850A}" sibTransId="{78B1E1A4-CC6E-4F6C-B250-683379AA2DB3}"/>
    <dgm:cxn modelId="{6C12E64E-D405-43A2-B96C-7546C9B49BD6}" type="presOf" srcId="{2EE97F8B-A4BE-4EB2-A825-FB013D7EA8B4}" destId="{C0E21D80-8586-4281-9D7C-ECA4C0C3E886}" srcOrd="0" destOrd="0" presId="urn:microsoft.com/office/officeart/2005/8/layout/lProcess3"/>
    <dgm:cxn modelId="{9E03C250-844F-4D56-8304-7EF405E66BF3}" type="presOf" srcId="{504BC082-AE0B-49AB-9918-B9916D0C9BDE}" destId="{4B1FA04B-D5B0-4B05-BE31-6869531BD7ED}" srcOrd="0" destOrd="0" presId="urn:microsoft.com/office/officeart/2005/8/layout/lProcess3"/>
    <dgm:cxn modelId="{6909A39E-4296-4610-80B6-91DB19704EDA}" type="presOf" srcId="{813455CB-ED6F-4867-9A49-7CE67A5F88C8}" destId="{A1D1EA76-6B1C-458F-AEAD-E13AE17A5B18}" srcOrd="0" destOrd="0" presId="urn:microsoft.com/office/officeart/2005/8/layout/lProcess3"/>
    <dgm:cxn modelId="{6ED3EDAD-AE69-4B60-AC12-4EE57BBBEFB1}" srcId="{813455CB-ED6F-4867-9A49-7CE67A5F88C8}" destId="{2EE97F8B-A4BE-4EB2-A825-FB013D7EA8B4}" srcOrd="0" destOrd="0" parTransId="{A11FB0EE-2EE7-4C19-892A-3259749A6695}" sibTransId="{A8F37792-CBB2-4ECD-A7A1-AE903C06E33C}"/>
    <dgm:cxn modelId="{0B5743BE-104C-4AC7-834F-0EB01B8FB0B3}" srcId="{813455CB-ED6F-4867-9A49-7CE67A5F88C8}" destId="{504BC082-AE0B-49AB-9918-B9916D0C9BDE}" srcOrd="1" destOrd="0" parTransId="{469F8ACD-0C6C-442B-BD1D-07DF6DE8A417}" sibTransId="{6D9CBF71-E8AE-4AC5-9A37-54BEAF4A5E1C}"/>
    <dgm:cxn modelId="{059FA5CB-43DD-4AE8-91BA-27A48DB543C9}" type="presOf" srcId="{6942CCB2-685B-46EB-8248-B8386E709234}" destId="{3B1F7420-A304-4F78-8742-DFF21961ABD9}" srcOrd="0" destOrd="0" presId="urn:microsoft.com/office/officeart/2005/8/layout/lProcess3"/>
    <dgm:cxn modelId="{62109CDD-3103-423F-8A19-1D4A8C53A958}" type="presOf" srcId="{767E6856-EB00-4492-90CB-BC522ABCBBC0}" destId="{5B9A0BE9-4FAF-4C81-A864-1C69329664BF}" srcOrd="0" destOrd="0" presId="urn:microsoft.com/office/officeart/2005/8/layout/lProcess3"/>
    <dgm:cxn modelId="{519082E2-42D2-4916-8A9E-0530753E61D4}" srcId="{504BC082-AE0B-49AB-9918-B9916D0C9BDE}" destId="{767E6856-EB00-4492-90CB-BC522ABCBBC0}" srcOrd="0" destOrd="0" parTransId="{8DD45547-01CB-43A0-8E37-FCC988FF68DD}" sibTransId="{E065C0F6-C35B-4C28-B4E0-E38377AA706F}"/>
    <dgm:cxn modelId="{6ED7A7E2-8AE5-453D-B831-2A8503EF5EEA}" type="presOf" srcId="{0247562A-D5BB-4377-962D-0705CCC781CA}" destId="{FDA4DEDF-F816-493F-ADBF-07FFE8A922B9}" srcOrd="0" destOrd="0" presId="urn:microsoft.com/office/officeart/2005/8/layout/lProcess3"/>
    <dgm:cxn modelId="{C3C5B140-86AC-475C-86E1-1BF29905CEA6}" type="presParOf" srcId="{A1D1EA76-6B1C-458F-AEAD-E13AE17A5B18}" destId="{6BCE0F86-D341-4641-A78E-1BEC35BA5F1B}" srcOrd="0" destOrd="0" presId="urn:microsoft.com/office/officeart/2005/8/layout/lProcess3"/>
    <dgm:cxn modelId="{5F05E361-BBBF-4352-8EDF-D4CE61554F64}" type="presParOf" srcId="{6BCE0F86-D341-4641-A78E-1BEC35BA5F1B}" destId="{C0E21D80-8586-4281-9D7C-ECA4C0C3E886}" srcOrd="0" destOrd="0" presId="urn:microsoft.com/office/officeart/2005/8/layout/lProcess3"/>
    <dgm:cxn modelId="{B60D26ED-DE1E-4CAE-B869-8C0CB625E5A8}" type="presParOf" srcId="{A1D1EA76-6B1C-458F-AEAD-E13AE17A5B18}" destId="{AC6EBC80-AA4B-4145-81AA-E7F071A443B4}" srcOrd="1" destOrd="0" presId="urn:microsoft.com/office/officeart/2005/8/layout/lProcess3"/>
    <dgm:cxn modelId="{3BDC8F21-39DD-4241-95F8-EE4027461F19}" type="presParOf" srcId="{A1D1EA76-6B1C-458F-AEAD-E13AE17A5B18}" destId="{C29E87D2-2A48-48FE-B6FF-AD5743C9BFA5}" srcOrd="2" destOrd="0" presId="urn:microsoft.com/office/officeart/2005/8/layout/lProcess3"/>
    <dgm:cxn modelId="{F15709D1-F896-47CF-B530-AC72E208C7E2}" type="presParOf" srcId="{C29E87D2-2A48-48FE-B6FF-AD5743C9BFA5}" destId="{4B1FA04B-D5B0-4B05-BE31-6869531BD7ED}" srcOrd="0" destOrd="0" presId="urn:microsoft.com/office/officeart/2005/8/layout/lProcess3"/>
    <dgm:cxn modelId="{2EE38D14-4194-4EB6-BE9C-A4B08E26EEA2}" type="presParOf" srcId="{C29E87D2-2A48-48FE-B6FF-AD5743C9BFA5}" destId="{F6E287C3-DDB9-4D44-B876-D9D756B5DFCC}" srcOrd="1" destOrd="0" presId="urn:microsoft.com/office/officeart/2005/8/layout/lProcess3"/>
    <dgm:cxn modelId="{55AF86F1-0679-445D-8E43-1433EBB0A6D9}" type="presParOf" srcId="{C29E87D2-2A48-48FE-B6FF-AD5743C9BFA5}" destId="{5B9A0BE9-4FAF-4C81-A864-1C69329664BF}" srcOrd="2" destOrd="0" presId="urn:microsoft.com/office/officeart/2005/8/layout/lProcess3"/>
    <dgm:cxn modelId="{BB27C540-8A19-4384-8414-81120187F327}" type="presParOf" srcId="{C29E87D2-2A48-48FE-B6FF-AD5743C9BFA5}" destId="{1A525AA7-3885-40D2-B454-8050EEDC9788}" srcOrd="3" destOrd="0" presId="urn:microsoft.com/office/officeart/2005/8/layout/lProcess3"/>
    <dgm:cxn modelId="{06D4CDA8-A7B1-4E67-AB3D-BA40482820EF}" type="presParOf" srcId="{C29E87D2-2A48-48FE-B6FF-AD5743C9BFA5}" destId="{3B1F7420-A304-4F78-8742-DFF21961ABD9}" srcOrd="4" destOrd="0" presId="urn:microsoft.com/office/officeart/2005/8/layout/lProcess3"/>
    <dgm:cxn modelId="{7B1C4944-5DDA-44BF-886D-108F13161117}" type="presParOf" srcId="{C29E87D2-2A48-48FE-B6FF-AD5743C9BFA5}" destId="{37CBE0E6-DA71-49D9-A1E4-D1201750849B}" srcOrd="5" destOrd="0" presId="urn:microsoft.com/office/officeart/2005/8/layout/lProcess3"/>
    <dgm:cxn modelId="{C615183E-5E5A-428A-8E51-5AE70DA69065}" type="presParOf" srcId="{C29E87D2-2A48-48FE-B6FF-AD5743C9BFA5}" destId="{FDA4DEDF-F816-493F-ADBF-07FFE8A922B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0B298C-A668-47AD-91C3-4BD39CCA41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A9F9FB-8AD0-4D89-A7C4-6D0C5F0064E2}">
      <dgm:prSet phldrT="[Text]" custT="1"/>
      <dgm:spPr/>
      <dgm:t>
        <a:bodyPr/>
        <a:lstStyle/>
        <a:p>
          <a:r>
            <a:rPr lang="en-US" sz="1800">
              <a:latin typeface="Segoe UI" panose="020B0502040204020203" pitchFamily="34" charset="0"/>
              <a:cs typeface="Segoe UI" panose="020B0502040204020203" pitchFamily="34" charset="0"/>
            </a:rPr>
            <a:t>Accuracy</a:t>
          </a:r>
          <a:endParaRPr lang="en-IN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334A81-FF51-4840-8855-6FB0962EE01A}" type="parTrans" cxnId="{53375C93-F79D-4EB6-916D-D453E510D4E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4DDC2C-C48C-4485-B6ED-E5B09E3BD093}" type="sibTrans" cxnId="{53375C93-F79D-4EB6-916D-D453E510D4E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3731E6E-700C-4245-8B7F-9E91F86BC68B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Ability to answer contrastive ‘why’ question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DFC104-E65F-460D-A41A-4FEF81838034}" type="parTrans" cxnId="{2CB273A1-1191-4607-A38A-F3F1EDFEB1D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51AEE9-9BFD-497A-8AA2-D4514391B05C}" type="sibTrans" cxnId="{2CB273A1-1191-4607-A38A-F3F1EDFEB1D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5B248B-C128-4FBD-8F9A-E08BA1324D7A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Explanation of instances with close competing probability scores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7501BC-08F4-4F02-A341-CBE6FC6312D7}" type="parTrans" cxnId="{30CB4EA6-866B-4474-A550-2A995F83B86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4497A1E-3875-45B2-A3AB-C95C7B16C0CA}" type="sibTrans" cxnId="{30CB4EA6-866B-4474-A550-2A995F83B86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447A0F-DFB0-4F14-9257-C793D67B7A67}">
      <dgm:prSet phldrT="[Text]" custT="1"/>
      <dgm:spPr/>
      <dgm:t>
        <a:bodyPr/>
        <a:lstStyle/>
        <a:p>
          <a:r>
            <a:rPr lang="en-US" sz="1800">
              <a:latin typeface="Segoe UI" panose="020B0502040204020203" pitchFamily="34" charset="0"/>
              <a:cs typeface="Segoe UI" panose="020B0502040204020203" pitchFamily="34" charset="0"/>
            </a:rPr>
            <a:t>Time efficiency</a:t>
          </a:r>
          <a:endParaRPr lang="en-IN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7ED53E-96CE-4B33-9066-64FE8EE06730}" type="parTrans" cxnId="{0ACAFE93-5188-4D0B-9C6C-6231C08A3E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0D5207-3EA9-41C4-B07C-3685D6E3F5D0}" type="sibTrans" cxnId="{0ACAFE93-5188-4D0B-9C6C-6231C08A3E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084AAFA-6B71-435A-AF3B-9DBD447EEBD0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Number of cognitive chunks required for explanation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5DC70B-8BFD-4EEB-9987-4F08BE5B40B0}" type="parTrans" cxnId="{083E9D30-EDDE-404D-8956-321D05D9480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DECE8CA-FF43-4836-80DB-D61B304C514F}" type="sibTrans" cxnId="{083E9D30-EDDE-404D-8956-321D05D9480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11B20A-A93B-491B-A8C7-23F4BC22996B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Weighted average for the chunks based on complexity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F683FB-A047-4275-A568-E99C74A21CAD}" type="parTrans" cxnId="{060CCD6A-9F3C-4104-8725-83549DD9C07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599E4C-4628-4085-9742-985D29F1A17F}" type="sibTrans" cxnId="{060CCD6A-9F3C-4104-8725-83549DD9C07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3CF3C7-4E9D-42AC-ABA2-D0CDBAA70C32}">
      <dgm:prSet phldrT="[Text]" custT="1"/>
      <dgm:spPr/>
      <dgm:t>
        <a:bodyPr/>
        <a:lstStyle/>
        <a:p>
          <a:r>
            <a:rPr lang="en-US" sz="1800">
              <a:latin typeface="Segoe UI" panose="020B0502040204020203" pitchFamily="34" charset="0"/>
              <a:cs typeface="Segoe UI" panose="020B0502040204020203" pitchFamily="34" charset="0"/>
            </a:rPr>
            <a:t>Comprehensibility</a:t>
          </a:r>
          <a:endParaRPr lang="en-IN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9DEC5E-A8EA-414A-972F-B28012D67C8D}" type="parTrans" cxnId="{4CDE2BB0-F0FB-47BB-9E7B-27B91880D3F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4CB1CF0-7358-4C95-B1BB-1CA25C16DF08}" type="sibTrans" cxnId="{4CDE2BB0-F0FB-47BB-9E7B-27B91880D3F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E7184F-27A3-49CF-A6E9-D2D8A3222972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Identity &amp; Stability – similarity of features in explaining same entity in multiple instances -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9C80B1-33D6-44FA-8315-D78D5520CD5A}" type="parTrans" cxnId="{537DBA4A-37EC-4797-9EFB-8ACD3FCCA7E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45119F-ECBA-45D2-B6F7-2893667F5A95}" type="sibTrans" cxnId="{537DBA4A-37EC-4797-9EFB-8ACD3FCCA7E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C12F93-8D32-491C-88DD-B56603DCD170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Separability – dissimilarity of features in explaining different entities in different instances.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33FCADA-B051-4E98-9F54-D833E45A2E62}" type="parTrans" cxnId="{F0524966-712F-4D1A-BABA-E38AFC7CA3C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1963A1A-4598-41C0-9016-3F1EF06FC351}" type="sibTrans" cxnId="{F0524966-712F-4D1A-BABA-E38AFC7CA3C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84E660B-A446-41B9-BB50-3190C415AD93}" type="pres">
      <dgm:prSet presAssocID="{B00B298C-A668-47AD-91C3-4BD39CCA4191}" presName="linear" presStyleCnt="0">
        <dgm:presLayoutVars>
          <dgm:dir/>
          <dgm:animLvl val="lvl"/>
          <dgm:resizeHandles val="exact"/>
        </dgm:presLayoutVars>
      </dgm:prSet>
      <dgm:spPr/>
    </dgm:pt>
    <dgm:pt modelId="{BA437270-AABA-4FB7-AB62-D02DA166D1DD}" type="pres">
      <dgm:prSet presAssocID="{19A9F9FB-8AD0-4D89-A7C4-6D0C5F0064E2}" presName="parentLin" presStyleCnt="0"/>
      <dgm:spPr/>
    </dgm:pt>
    <dgm:pt modelId="{C32740D5-4C9B-4A9B-8E87-FBCEC2D3B2CE}" type="pres">
      <dgm:prSet presAssocID="{19A9F9FB-8AD0-4D89-A7C4-6D0C5F0064E2}" presName="parentLeftMargin" presStyleLbl="node1" presStyleIdx="0" presStyleCnt="3"/>
      <dgm:spPr/>
    </dgm:pt>
    <dgm:pt modelId="{4D0BA3C1-EDD3-41E8-BDD9-678BF375E77C}" type="pres">
      <dgm:prSet presAssocID="{19A9F9FB-8AD0-4D89-A7C4-6D0C5F0064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60BD37-6316-4FBF-94B4-8F8F379E472A}" type="pres">
      <dgm:prSet presAssocID="{19A9F9FB-8AD0-4D89-A7C4-6D0C5F0064E2}" presName="negativeSpace" presStyleCnt="0"/>
      <dgm:spPr/>
    </dgm:pt>
    <dgm:pt modelId="{E01F0D89-5D2A-4F03-B18F-FAEDAF7874B7}" type="pres">
      <dgm:prSet presAssocID="{19A9F9FB-8AD0-4D89-A7C4-6D0C5F0064E2}" presName="childText" presStyleLbl="conFgAcc1" presStyleIdx="0" presStyleCnt="3">
        <dgm:presLayoutVars>
          <dgm:bulletEnabled val="1"/>
        </dgm:presLayoutVars>
      </dgm:prSet>
      <dgm:spPr/>
    </dgm:pt>
    <dgm:pt modelId="{0D57C310-7AD5-491E-A0FA-F0FB19E044C3}" type="pres">
      <dgm:prSet presAssocID="{3F4DDC2C-C48C-4485-B6ED-E5B09E3BD093}" presName="spaceBetweenRectangles" presStyleCnt="0"/>
      <dgm:spPr/>
    </dgm:pt>
    <dgm:pt modelId="{BDB8930F-8158-4ADD-9232-35F6E58D9228}" type="pres">
      <dgm:prSet presAssocID="{A7447A0F-DFB0-4F14-9257-C793D67B7A67}" presName="parentLin" presStyleCnt="0"/>
      <dgm:spPr/>
    </dgm:pt>
    <dgm:pt modelId="{6BEE467B-E699-48E6-A922-74893A53C09A}" type="pres">
      <dgm:prSet presAssocID="{A7447A0F-DFB0-4F14-9257-C793D67B7A67}" presName="parentLeftMargin" presStyleLbl="node1" presStyleIdx="0" presStyleCnt="3"/>
      <dgm:spPr/>
    </dgm:pt>
    <dgm:pt modelId="{EB3C90F4-5356-4861-8B37-DA08C3E52A40}" type="pres">
      <dgm:prSet presAssocID="{A7447A0F-DFB0-4F14-9257-C793D67B7A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C09DC4-50F8-4B88-97E6-4AA6BF36DEB7}" type="pres">
      <dgm:prSet presAssocID="{A7447A0F-DFB0-4F14-9257-C793D67B7A67}" presName="negativeSpace" presStyleCnt="0"/>
      <dgm:spPr/>
    </dgm:pt>
    <dgm:pt modelId="{80F3A019-8565-42E5-9916-E59FFA2DC131}" type="pres">
      <dgm:prSet presAssocID="{A7447A0F-DFB0-4F14-9257-C793D67B7A67}" presName="childText" presStyleLbl="conFgAcc1" presStyleIdx="1" presStyleCnt="3">
        <dgm:presLayoutVars>
          <dgm:bulletEnabled val="1"/>
        </dgm:presLayoutVars>
      </dgm:prSet>
      <dgm:spPr/>
    </dgm:pt>
    <dgm:pt modelId="{26E49B05-BB8A-4FCC-B7CF-4375FBB2BEF6}" type="pres">
      <dgm:prSet presAssocID="{5C0D5207-3EA9-41C4-B07C-3685D6E3F5D0}" presName="spaceBetweenRectangles" presStyleCnt="0"/>
      <dgm:spPr/>
    </dgm:pt>
    <dgm:pt modelId="{F5C88141-1CB2-4C01-BC9F-D003ACDC4039}" type="pres">
      <dgm:prSet presAssocID="{C73CF3C7-4E9D-42AC-ABA2-D0CDBAA70C32}" presName="parentLin" presStyleCnt="0"/>
      <dgm:spPr/>
    </dgm:pt>
    <dgm:pt modelId="{D1C6DCE6-5E98-46DD-B477-708B5C4B3DDF}" type="pres">
      <dgm:prSet presAssocID="{C73CF3C7-4E9D-42AC-ABA2-D0CDBAA70C32}" presName="parentLeftMargin" presStyleLbl="node1" presStyleIdx="1" presStyleCnt="3"/>
      <dgm:spPr/>
    </dgm:pt>
    <dgm:pt modelId="{3418F78C-9B48-4D22-AC56-FF08F11BDFF1}" type="pres">
      <dgm:prSet presAssocID="{C73CF3C7-4E9D-42AC-ABA2-D0CDBAA70C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DC9383-51A2-4D88-B34A-C4ACF6691650}" type="pres">
      <dgm:prSet presAssocID="{C73CF3C7-4E9D-42AC-ABA2-D0CDBAA70C32}" presName="negativeSpace" presStyleCnt="0"/>
      <dgm:spPr/>
    </dgm:pt>
    <dgm:pt modelId="{DB4D6355-B8D6-4104-9F8E-53BED9B0E405}" type="pres">
      <dgm:prSet presAssocID="{C73CF3C7-4E9D-42AC-ABA2-D0CDBAA70C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FBF60C-A23E-4A65-8208-9E3E9AEBCEC1}" type="presOf" srcId="{C73CF3C7-4E9D-42AC-ABA2-D0CDBAA70C32}" destId="{D1C6DCE6-5E98-46DD-B477-708B5C4B3DDF}" srcOrd="0" destOrd="0" presId="urn:microsoft.com/office/officeart/2005/8/layout/list1"/>
    <dgm:cxn modelId="{C9CD1230-5D58-4C32-B4A6-17CE060D840E}" type="presOf" srcId="{F9E7184F-27A3-49CF-A6E9-D2D8A3222972}" destId="{DB4D6355-B8D6-4104-9F8E-53BED9B0E405}" srcOrd="0" destOrd="0" presId="urn:microsoft.com/office/officeart/2005/8/layout/list1"/>
    <dgm:cxn modelId="{083E9D30-EDDE-404D-8956-321D05D94803}" srcId="{A7447A0F-DFB0-4F14-9257-C793D67B7A67}" destId="{7084AAFA-6B71-435A-AF3B-9DBD447EEBD0}" srcOrd="0" destOrd="0" parTransId="{D65DC70B-8BFD-4EEB-9987-4F08BE5B40B0}" sibTransId="{9DECE8CA-FF43-4836-80DB-D61B304C514F}"/>
    <dgm:cxn modelId="{83B1CD3F-B806-45EA-B3EC-74166CB96863}" type="presOf" srcId="{605B248B-C128-4FBD-8F9A-E08BA1324D7A}" destId="{E01F0D89-5D2A-4F03-B18F-FAEDAF7874B7}" srcOrd="0" destOrd="1" presId="urn:microsoft.com/office/officeart/2005/8/layout/list1"/>
    <dgm:cxn modelId="{06AAFD60-080B-4362-B21E-5D45F9094636}" type="presOf" srcId="{B00B298C-A668-47AD-91C3-4BD39CCA4191}" destId="{C84E660B-A446-41B9-BB50-3190C415AD93}" srcOrd="0" destOrd="0" presId="urn:microsoft.com/office/officeart/2005/8/layout/list1"/>
    <dgm:cxn modelId="{F0524966-712F-4D1A-BABA-E38AFC7CA3C8}" srcId="{C73CF3C7-4E9D-42AC-ABA2-D0CDBAA70C32}" destId="{2CC12F93-8D32-491C-88DD-B56603DCD170}" srcOrd="1" destOrd="0" parTransId="{B33FCADA-B051-4E98-9F54-D833E45A2E62}" sibTransId="{E1963A1A-4598-41C0-9016-3F1EF06FC351}"/>
    <dgm:cxn modelId="{537DBA4A-37EC-4797-9EFB-8ACD3FCCA7E5}" srcId="{C73CF3C7-4E9D-42AC-ABA2-D0CDBAA70C32}" destId="{F9E7184F-27A3-49CF-A6E9-D2D8A3222972}" srcOrd="0" destOrd="0" parTransId="{C19C80B1-33D6-44FA-8315-D78D5520CD5A}" sibTransId="{0A45119F-ECBA-45D2-B6F7-2893667F5A95}"/>
    <dgm:cxn modelId="{060CCD6A-9F3C-4104-8725-83549DD9C07A}" srcId="{A7447A0F-DFB0-4F14-9257-C793D67B7A67}" destId="{2311B20A-A93B-491B-A8C7-23F4BC22996B}" srcOrd="1" destOrd="0" parTransId="{5EF683FB-A047-4275-A568-E99C74A21CAD}" sibTransId="{CD599E4C-4628-4085-9742-985D29F1A17F}"/>
    <dgm:cxn modelId="{52F3754D-2000-48C9-9D6C-86A3CAA579B1}" type="presOf" srcId="{C73CF3C7-4E9D-42AC-ABA2-D0CDBAA70C32}" destId="{3418F78C-9B48-4D22-AC56-FF08F11BDFF1}" srcOrd="1" destOrd="0" presId="urn:microsoft.com/office/officeart/2005/8/layout/list1"/>
    <dgm:cxn modelId="{078EF772-2FA1-4446-AB4E-D345166FEBF5}" type="presOf" srcId="{2311B20A-A93B-491B-A8C7-23F4BC22996B}" destId="{80F3A019-8565-42E5-9916-E59FFA2DC131}" srcOrd="0" destOrd="1" presId="urn:microsoft.com/office/officeart/2005/8/layout/list1"/>
    <dgm:cxn modelId="{34F2608C-AF86-43D3-B769-512CDEC2F862}" type="presOf" srcId="{A7447A0F-DFB0-4F14-9257-C793D67B7A67}" destId="{6BEE467B-E699-48E6-A922-74893A53C09A}" srcOrd="0" destOrd="0" presId="urn:microsoft.com/office/officeart/2005/8/layout/list1"/>
    <dgm:cxn modelId="{53375C93-F79D-4EB6-916D-D453E510D4EA}" srcId="{B00B298C-A668-47AD-91C3-4BD39CCA4191}" destId="{19A9F9FB-8AD0-4D89-A7C4-6D0C5F0064E2}" srcOrd="0" destOrd="0" parTransId="{7A334A81-FF51-4840-8855-6FB0962EE01A}" sibTransId="{3F4DDC2C-C48C-4485-B6ED-E5B09E3BD093}"/>
    <dgm:cxn modelId="{0ACAFE93-5188-4D0B-9C6C-6231C08A3EE0}" srcId="{B00B298C-A668-47AD-91C3-4BD39CCA4191}" destId="{A7447A0F-DFB0-4F14-9257-C793D67B7A67}" srcOrd="1" destOrd="0" parTransId="{F27ED53E-96CE-4B33-9066-64FE8EE06730}" sibTransId="{5C0D5207-3EA9-41C4-B07C-3685D6E3F5D0}"/>
    <dgm:cxn modelId="{1BC4F598-19EE-4C50-A257-C08D7AF5F2F0}" type="presOf" srcId="{19A9F9FB-8AD0-4D89-A7C4-6D0C5F0064E2}" destId="{C32740D5-4C9B-4A9B-8E87-FBCEC2D3B2CE}" srcOrd="0" destOrd="0" presId="urn:microsoft.com/office/officeart/2005/8/layout/list1"/>
    <dgm:cxn modelId="{A6B6DA9B-63A9-47DA-8CFF-DD3B4DD71FDC}" type="presOf" srcId="{B3731E6E-700C-4245-8B7F-9E91F86BC68B}" destId="{E01F0D89-5D2A-4F03-B18F-FAEDAF7874B7}" srcOrd="0" destOrd="0" presId="urn:microsoft.com/office/officeart/2005/8/layout/list1"/>
    <dgm:cxn modelId="{2CB273A1-1191-4607-A38A-F3F1EDFEB1DC}" srcId="{19A9F9FB-8AD0-4D89-A7C4-6D0C5F0064E2}" destId="{B3731E6E-700C-4245-8B7F-9E91F86BC68B}" srcOrd="0" destOrd="0" parTransId="{16DFC104-E65F-460D-A41A-4FEF81838034}" sibTransId="{8351AEE9-9BFD-497A-8AA2-D4514391B05C}"/>
    <dgm:cxn modelId="{30CB4EA6-866B-4474-A550-2A995F83B863}" srcId="{19A9F9FB-8AD0-4D89-A7C4-6D0C5F0064E2}" destId="{605B248B-C128-4FBD-8F9A-E08BA1324D7A}" srcOrd="1" destOrd="0" parTransId="{0E7501BC-08F4-4F02-A341-CBE6FC6312D7}" sibTransId="{64497A1E-3875-45B2-A3AB-C95C7B16C0CA}"/>
    <dgm:cxn modelId="{4CDE2BB0-F0FB-47BB-9E7B-27B91880D3F5}" srcId="{B00B298C-A668-47AD-91C3-4BD39CCA4191}" destId="{C73CF3C7-4E9D-42AC-ABA2-D0CDBAA70C32}" srcOrd="2" destOrd="0" parTransId="{839DEC5E-A8EA-414A-972F-B28012D67C8D}" sibTransId="{E4CB1CF0-7358-4C95-B1BB-1CA25C16DF08}"/>
    <dgm:cxn modelId="{474EE2BD-E21C-4346-9412-00D17184EDAA}" type="presOf" srcId="{7084AAFA-6B71-435A-AF3B-9DBD447EEBD0}" destId="{80F3A019-8565-42E5-9916-E59FFA2DC131}" srcOrd="0" destOrd="0" presId="urn:microsoft.com/office/officeart/2005/8/layout/list1"/>
    <dgm:cxn modelId="{FA63EAC7-3C75-4205-9979-F6597160595B}" type="presOf" srcId="{2CC12F93-8D32-491C-88DD-B56603DCD170}" destId="{DB4D6355-B8D6-4104-9F8E-53BED9B0E405}" srcOrd="0" destOrd="1" presId="urn:microsoft.com/office/officeart/2005/8/layout/list1"/>
    <dgm:cxn modelId="{CFB5ADD0-0492-4553-828A-A12FF71AB2B3}" type="presOf" srcId="{19A9F9FB-8AD0-4D89-A7C4-6D0C5F0064E2}" destId="{4D0BA3C1-EDD3-41E8-BDD9-678BF375E77C}" srcOrd="1" destOrd="0" presId="urn:microsoft.com/office/officeart/2005/8/layout/list1"/>
    <dgm:cxn modelId="{EF0423D1-F766-4112-A347-5DA3AB68840B}" type="presOf" srcId="{A7447A0F-DFB0-4F14-9257-C793D67B7A67}" destId="{EB3C90F4-5356-4861-8B37-DA08C3E52A40}" srcOrd="1" destOrd="0" presId="urn:microsoft.com/office/officeart/2005/8/layout/list1"/>
    <dgm:cxn modelId="{39AAC6F8-9BBD-407C-9CFB-108BC11B7B5A}" type="presParOf" srcId="{C84E660B-A446-41B9-BB50-3190C415AD93}" destId="{BA437270-AABA-4FB7-AB62-D02DA166D1DD}" srcOrd="0" destOrd="0" presId="urn:microsoft.com/office/officeart/2005/8/layout/list1"/>
    <dgm:cxn modelId="{D60BBBAE-30FC-4515-9933-E40E8DBAEEFF}" type="presParOf" srcId="{BA437270-AABA-4FB7-AB62-D02DA166D1DD}" destId="{C32740D5-4C9B-4A9B-8E87-FBCEC2D3B2CE}" srcOrd="0" destOrd="0" presId="urn:microsoft.com/office/officeart/2005/8/layout/list1"/>
    <dgm:cxn modelId="{7B5A6644-EE89-442B-90CE-B99AA39CA10D}" type="presParOf" srcId="{BA437270-AABA-4FB7-AB62-D02DA166D1DD}" destId="{4D0BA3C1-EDD3-41E8-BDD9-678BF375E77C}" srcOrd="1" destOrd="0" presId="urn:microsoft.com/office/officeart/2005/8/layout/list1"/>
    <dgm:cxn modelId="{0B7E4BF1-A2C7-4798-9A07-21FD00EC7B76}" type="presParOf" srcId="{C84E660B-A446-41B9-BB50-3190C415AD93}" destId="{DF60BD37-6316-4FBF-94B4-8F8F379E472A}" srcOrd="1" destOrd="0" presId="urn:microsoft.com/office/officeart/2005/8/layout/list1"/>
    <dgm:cxn modelId="{CE3D8ECB-7F47-44C0-8268-281D4F5E8C5A}" type="presParOf" srcId="{C84E660B-A446-41B9-BB50-3190C415AD93}" destId="{E01F0D89-5D2A-4F03-B18F-FAEDAF7874B7}" srcOrd="2" destOrd="0" presId="urn:microsoft.com/office/officeart/2005/8/layout/list1"/>
    <dgm:cxn modelId="{F6F69FFD-04B9-4942-93E7-00959EB5F669}" type="presParOf" srcId="{C84E660B-A446-41B9-BB50-3190C415AD93}" destId="{0D57C310-7AD5-491E-A0FA-F0FB19E044C3}" srcOrd="3" destOrd="0" presId="urn:microsoft.com/office/officeart/2005/8/layout/list1"/>
    <dgm:cxn modelId="{B4ABF760-D54C-4C57-BD88-C582A833654B}" type="presParOf" srcId="{C84E660B-A446-41B9-BB50-3190C415AD93}" destId="{BDB8930F-8158-4ADD-9232-35F6E58D9228}" srcOrd="4" destOrd="0" presId="urn:microsoft.com/office/officeart/2005/8/layout/list1"/>
    <dgm:cxn modelId="{8EFC8983-03B6-4B54-9EB4-74804199F758}" type="presParOf" srcId="{BDB8930F-8158-4ADD-9232-35F6E58D9228}" destId="{6BEE467B-E699-48E6-A922-74893A53C09A}" srcOrd="0" destOrd="0" presId="urn:microsoft.com/office/officeart/2005/8/layout/list1"/>
    <dgm:cxn modelId="{C71A05B4-08B4-49F1-BE59-0FBC8C549DAA}" type="presParOf" srcId="{BDB8930F-8158-4ADD-9232-35F6E58D9228}" destId="{EB3C90F4-5356-4861-8B37-DA08C3E52A40}" srcOrd="1" destOrd="0" presId="urn:microsoft.com/office/officeart/2005/8/layout/list1"/>
    <dgm:cxn modelId="{7557E32E-558C-4BDD-B889-109563ED9059}" type="presParOf" srcId="{C84E660B-A446-41B9-BB50-3190C415AD93}" destId="{BDC09DC4-50F8-4B88-97E6-4AA6BF36DEB7}" srcOrd="5" destOrd="0" presId="urn:microsoft.com/office/officeart/2005/8/layout/list1"/>
    <dgm:cxn modelId="{554E8B01-9BD2-49AF-8361-38F681D3D827}" type="presParOf" srcId="{C84E660B-A446-41B9-BB50-3190C415AD93}" destId="{80F3A019-8565-42E5-9916-E59FFA2DC131}" srcOrd="6" destOrd="0" presId="urn:microsoft.com/office/officeart/2005/8/layout/list1"/>
    <dgm:cxn modelId="{FCD31EA1-E79A-4006-8A01-DCD906C71522}" type="presParOf" srcId="{C84E660B-A446-41B9-BB50-3190C415AD93}" destId="{26E49B05-BB8A-4FCC-B7CF-4375FBB2BEF6}" srcOrd="7" destOrd="0" presId="urn:microsoft.com/office/officeart/2005/8/layout/list1"/>
    <dgm:cxn modelId="{D4EA0658-50E3-40F4-8C95-4543E4795EF5}" type="presParOf" srcId="{C84E660B-A446-41B9-BB50-3190C415AD93}" destId="{F5C88141-1CB2-4C01-BC9F-D003ACDC4039}" srcOrd="8" destOrd="0" presId="urn:microsoft.com/office/officeart/2005/8/layout/list1"/>
    <dgm:cxn modelId="{E6463EA8-E780-4745-94BB-E5794FC5C2AE}" type="presParOf" srcId="{F5C88141-1CB2-4C01-BC9F-D003ACDC4039}" destId="{D1C6DCE6-5E98-46DD-B477-708B5C4B3DDF}" srcOrd="0" destOrd="0" presId="urn:microsoft.com/office/officeart/2005/8/layout/list1"/>
    <dgm:cxn modelId="{3E0D6895-AB41-42BE-A13A-2F3CEF190798}" type="presParOf" srcId="{F5C88141-1CB2-4C01-BC9F-D003ACDC4039}" destId="{3418F78C-9B48-4D22-AC56-FF08F11BDFF1}" srcOrd="1" destOrd="0" presId="urn:microsoft.com/office/officeart/2005/8/layout/list1"/>
    <dgm:cxn modelId="{5B6452AD-2A81-49EB-866E-3A111E7F79EF}" type="presParOf" srcId="{C84E660B-A446-41B9-BB50-3190C415AD93}" destId="{BCDC9383-51A2-4D88-B34A-C4ACF6691650}" srcOrd="9" destOrd="0" presId="urn:microsoft.com/office/officeart/2005/8/layout/list1"/>
    <dgm:cxn modelId="{99855B27-8BE3-45F1-ADDF-261E691907A0}" type="presParOf" srcId="{C84E660B-A446-41B9-BB50-3190C415AD93}" destId="{DB4D6355-B8D6-4104-9F8E-53BED9B0E4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AA3E2D-25D1-4DB2-8292-035C4E942BD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EE380-63EE-49D9-994A-F8C4E096454A}">
      <dgm:prSet phldrT="[Text]" custT="1"/>
      <dgm:spPr/>
      <dgm:t>
        <a:bodyPr/>
        <a:lstStyle/>
        <a:p>
          <a:r>
            <a:rPr lang="en-GB" sz="1400" i="1" dirty="0">
              <a:latin typeface="Segoe UI" panose="020B0502040204020203" pitchFamily="34" charset="0"/>
              <a:cs typeface="Segoe UI" panose="020B0502040204020203" pitchFamily="34" charset="0"/>
            </a:rPr>
            <a:t>Is Kernel SHAP an effective method to explain Named Entity Recognition model built using BI-LSTM-CRF architecture?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7093575-2637-49DC-A483-CF421F74ED2F}" type="parTrans" cxnId="{5A4D364C-D017-44F1-9D6B-064B59C98AA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63D00E-6DAE-4CD0-8586-5A6482990E6A}" type="sibTrans" cxnId="{5A4D364C-D017-44F1-9D6B-064B59C98AA4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B4917AB-2D17-481F-B0FC-C467F0E722EC}">
      <dgm:prSet phldrT="[Text]" custT="1"/>
      <dgm:spPr/>
      <dgm:t>
        <a:bodyPr/>
        <a:lstStyle/>
        <a:p>
          <a:r>
            <a:rPr lang="en-GB" sz="1400" i="1">
              <a:latin typeface="Segoe UI" panose="020B0502040204020203" pitchFamily="34" charset="0"/>
              <a:cs typeface="Segoe UI" panose="020B0502040204020203" pitchFamily="34" charset="0"/>
            </a:rPr>
            <a:t>Are the explanations generated using Kernel SHAP for Named Entity Recognition model easy to understand for layman users?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4D5AE5-82F8-4DA6-A6FC-B35A1A7BDC6B}" type="parTrans" cxnId="{037F7D6C-A977-4DF8-8AF7-9F90B9D95EE2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1CEFBFF-5BFE-4193-A5F8-FDF3D555F69B}" type="sibTrans" cxnId="{037F7D6C-A977-4DF8-8AF7-9F90B9D95EE2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5C3E87-7F28-402B-B6F6-0DE6868E3C5C}">
      <dgm:prSet phldrT="[Text]" custT="1"/>
      <dgm:spPr/>
      <dgm:t>
        <a:bodyPr/>
        <a:lstStyle/>
        <a:p>
          <a:r>
            <a:rPr lang="en-GB" sz="1400" i="1" dirty="0">
              <a:latin typeface="Segoe UI" panose="020B0502040204020203" pitchFamily="34" charset="0"/>
              <a:cs typeface="Segoe UI" panose="020B0502040204020203" pitchFamily="34" charset="0"/>
            </a:rPr>
            <a:t>Can the explanations generated using Kernel SHAP for Named Entity Recognition model provide insights related to shortcomings of the model?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9BF592-7E26-4D79-9AE9-8FDA52B79AFF}" type="parTrans" cxnId="{373E45B4-9272-4D5C-9AAA-FE71759D04C0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A4C037D-4C03-4452-B2F6-E6012EA44552}" type="sibTrans" cxnId="{373E45B4-9272-4D5C-9AAA-FE71759D04C0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FC45E19-9027-4687-8263-74FCBC7059F3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Implementation of Kernel SHAP for NER explanation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00EEEB-BA7B-4CA8-885C-1DB1593932C2}" type="parTrans" cxnId="{36EA0C84-9646-41DE-B947-F1D0C982CB88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151BA2D-3C7E-4172-943F-48FB93F84AE3}" type="sibTrans" cxnId="{36EA0C84-9646-41DE-B947-F1D0C982CB88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532D2A-8D4B-4AF5-99D6-D86663325C6E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Evaluation of explanation using qualitative metrics focused on human acceptance of explanations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F4D265-7B74-4A15-B84C-2CDDF3C249D7}" type="parTrans" cxnId="{CE2960C2-71FF-493C-B6BB-A129E7607BFA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BC5534-7635-4815-A03B-CA52A50B77A7}" type="sibTrans" cxnId="{CE2960C2-71FF-493C-B6BB-A129E7607BFA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8C5F099-040C-4E30-B6B4-EEF765FCF7D4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Maintained same sequence F1 score amongst initial and modified NER models.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8B41E4-A078-4C80-8DB6-222C110B4E8E}" type="parTrans" cxnId="{38C76247-827A-4693-AB44-D4BD03514FA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BDB23CF-E5FE-4D81-8D40-23107347EDC3}" type="sibTrans" cxnId="{38C76247-827A-4693-AB44-D4BD03514FA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020B1-F1AA-4569-B276-7D342A3E7727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Analysis of influence for both word and non-word features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EF5FC0-B61C-4DDE-AA31-9900952389B1}" type="parTrans" cxnId="{CB460DDD-6FFE-40C8-B081-7F8FFE62316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797DC8F-090F-4E25-BC37-5FD4498F7FA8}" type="sibTrans" cxnId="{CB460DDD-6FFE-40C8-B081-7F8FFE62316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2A5D09-3169-412A-AA04-EC06DE728656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Kernel SHAP performed better with respect to time efficiency and separability clause of comprehensibility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D92CBC-D763-4647-BB3A-7D62188A5DBB}" type="parTrans" cxnId="{F6CA27EA-E2A2-4F9B-86BD-36AF35D888E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AFBBDC-AC6A-4630-9A75-8BFF42F9EC29}" type="sibTrans" cxnId="{F6CA27EA-E2A2-4F9B-86BD-36AF35D888E9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D66D8D-68E9-41EC-B41C-957F553F3408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Quantitative metrics highlighted more efficient choice of features for explanation by Kernel SHAP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492D18-92B0-40D3-A54E-4ABADE742177}" type="parTrans" cxnId="{DAD062FD-3A3F-4895-9FE8-F0EAC9BC15C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F6A209-5C5A-428F-9AF3-AA631C9CA4C4}" type="sibTrans" cxnId="{DAD062FD-3A3F-4895-9FE8-F0EAC9BC15C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09C8B1-87B9-4496-8178-EF59F112EBCD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Kernel SHAP explanations provide insight that spelling and context related features are mostly redundant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1FCB42-FC0C-4FC3-ACBD-9FBE9DABFC11}" type="parTrans" cxnId="{CB020101-0618-4EC1-B331-079C9CB44D5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2D5EE18-48CC-40CE-93AF-4DF32915630F}" type="sibTrans" cxnId="{CB020101-0618-4EC1-B331-079C9CB44D5D}">
      <dgm:prSet/>
      <dgm:spPr/>
      <dgm:t>
        <a:bodyPr/>
        <a:lstStyle/>
        <a:p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E3D1F2-905B-4FC8-942A-63231C17FB21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Allows post-hoc feature enrichment for visualizing explanations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FB1C44-6B95-4C5D-99A7-B993FB76BE33}" type="parTrans" cxnId="{239F2C7E-F669-4CFA-85D0-23C6283B1F28}">
      <dgm:prSet/>
      <dgm:spPr/>
      <dgm:t>
        <a:bodyPr/>
        <a:lstStyle/>
        <a:p>
          <a:endParaRPr lang="en-IN"/>
        </a:p>
      </dgm:t>
    </dgm:pt>
    <dgm:pt modelId="{893E7924-F0B5-4096-8232-DB4BE23B40CB}" type="sibTrans" cxnId="{239F2C7E-F669-4CFA-85D0-23C6283B1F28}">
      <dgm:prSet/>
      <dgm:spPr/>
      <dgm:t>
        <a:bodyPr/>
        <a:lstStyle/>
        <a:p>
          <a:endParaRPr lang="en-IN"/>
        </a:p>
      </dgm:t>
    </dgm:pt>
    <dgm:pt modelId="{6D0176FB-8973-4686-AFF6-FF2F301513A9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Kernel SHAP explanation highlighted high dependency on entity words and words in the immediate surrounding that are present in pre-trained </a:t>
          </a:r>
          <a:r>
            <a:rPr lang="en-US" sz="1400" dirty="0" err="1">
              <a:latin typeface="Segoe UI" panose="020B0502040204020203" pitchFamily="34" charset="0"/>
              <a:cs typeface="Segoe UI" panose="020B0502040204020203" pitchFamily="34" charset="0"/>
            </a:rPr>
            <a:t>GloVe</a:t>
          </a:r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 embedding </a:t>
          </a:r>
          <a:endParaRPr lang="en-IN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6D270F-C116-47F5-988E-B3485321F367}" type="parTrans" cxnId="{B4A24961-D9DE-4B3B-B434-A760B45DD1D0}">
      <dgm:prSet/>
      <dgm:spPr/>
      <dgm:t>
        <a:bodyPr/>
        <a:lstStyle/>
        <a:p>
          <a:endParaRPr lang="en-IN"/>
        </a:p>
      </dgm:t>
    </dgm:pt>
    <dgm:pt modelId="{09DFF29E-10E2-4F40-884A-683356ED91F2}" type="sibTrans" cxnId="{B4A24961-D9DE-4B3B-B434-A760B45DD1D0}">
      <dgm:prSet/>
      <dgm:spPr/>
      <dgm:t>
        <a:bodyPr/>
        <a:lstStyle/>
        <a:p>
          <a:endParaRPr lang="en-IN"/>
        </a:p>
      </dgm:t>
    </dgm:pt>
    <dgm:pt modelId="{74963A86-18BD-46F2-AE73-7F9B979FBC45}">
      <dgm:prSet phldrT="[Text]" custT="1"/>
      <dgm:spPr/>
      <dgm:t>
        <a:bodyPr/>
        <a:lstStyle/>
        <a:p>
          <a:r>
            <a:rPr lang="en-US" sz="1400">
              <a:latin typeface="Segoe UI" panose="020B0502040204020203" pitchFamily="34" charset="0"/>
              <a:cs typeface="Segoe UI" panose="020B0502040204020203" pitchFamily="34" charset="0"/>
            </a:rPr>
            <a:t>Model complexity and therefore prediction time reduced drastically in modified models </a:t>
          </a:r>
          <a:endParaRPr lang="en-IN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BA54DD2-24DF-4F82-AC4F-4064B2176FC4}" type="parTrans" cxnId="{8E039306-4512-455A-8BE5-F573DD8022A4}">
      <dgm:prSet/>
      <dgm:spPr/>
      <dgm:t>
        <a:bodyPr/>
        <a:lstStyle/>
        <a:p>
          <a:endParaRPr lang="en-GB"/>
        </a:p>
      </dgm:t>
    </dgm:pt>
    <dgm:pt modelId="{0C0DEAA0-0BC6-4DF3-916B-F3D0B0EA8F5B}" type="sibTrans" cxnId="{8E039306-4512-455A-8BE5-F573DD8022A4}">
      <dgm:prSet/>
      <dgm:spPr/>
      <dgm:t>
        <a:bodyPr/>
        <a:lstStyle/>
        <a:p>
          <a:endParaRPr lang="en-GB"/>
        </a:p>
      </dgm:t>
    </dgm:pt>
    <dgm:pt modelId="{B7EA1F47-2AF7-4E58-B4B0-78F93510DCD5}" type="pres">
      <dgm:prSet presAssocID="{2CAA3E2D-25D1-4DB2-8292-035C4E942BDC}" presName="Name0" presStyleCnt="0">
        <dgm:presLayoutVars>
          <dgm:dir/>
          <dgm:animLvl val="lvl"/>
          <dgm:resizeHandles val="exact"/>
        </dgm:presLayoutVars>
      </dgm:prSet>
      <dgm:spPr/>
    </dgm:pt>
    <dgm:pt modelId="{834CFF6C-3C04-4E69-81B2-2CAA82E9E222}" type="pres">
      <dgm:prSet presAssocID="{8DBEE380-63EE-49D9-994A-F8C4E096454A}" presName="linNode" presStyleCnt="0"/>
      <dgm:spPr/>
    </dgm:pt>
    <dgm:pt modelId="{166BC8BD-517A-4F6F-80CB-0081DDAB5C3E}" type="pres">
      <dgm:prSet presAssocID="{8DBEE380-63EE-49D9-994A-F8C4E096454A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B9C20F-2DA2-4402-B3D9-B07B094E61F1}" type="pres">
      <dgm:prSet presAssocID="{8DBEE380-63EE-49D9-994A-F8C4E096454A}" presName="bracket" presStyleLbl="parChTrans1D1" presStyleIdx="0" presStyleCnt="3"/>
      <dgm:spPr/>
    </dgm:pt>
    <dgm:pt modelId="{0EFA2C33-043B-4FFD-A7AD-8BE6A2EFF8C6}" type="pres">
      <dgm:prSet presAssocID="{8DBEE380-63EE-49D9-994A-F8C4E096454A}" presName="spH" presStyleCnt="0"/>
      <dgm:spPr/>
    </dgm:pt>
    <dgm:pt modelId="{6351DBA7-8969-4A45-9417-5C9B8D6F4B3B}" type="pres">
      <dgm:prSet presAssocID="{8DBEE380-63EE-49D9-994A-F8C4E096454A}" presName="desTx" presStyleLbl="node1" presStyleIdx="0" presStyleCnt="3">
        <dgm:presLayoutVars>
          <dgm:bulletEnabled val="1"/>
        </dgm:presLayoutVars>
      </dgm:prSet>
      <dgm:spPr/>
    </dgm:pt>
    <dgm:pt modelId="{293ADDC4-D93B-4C54-952C-55624B7B5CFF}" type="pres">
      <dgm:prSet presAssocID="{BD63D00E-6DAE-4CD0-8586-5A6482990E6A}" presName="spV" presStyleCnt="0"/>
      <dgm:spPr/>
    </dgm:pt>
    <dgm:pt modelId="{6A24AA9B-26B7-455E-8914-D073A9286725}" type="pres">
      <dgm:prSet presAssocID="{1B4917AB-2D17-481F-B0FC-C467F0E722EC}" presName="linNode" presStyleCnt="0"/>
      <dgm:spPr/>
    </dgm:pt>
    <dgm:pt modelId="{219335FA-6FD1-4E33-AD47-5B94A0FBC8A1}" type="pres">
      <dgm:prSet presAssocID="{1B4917AB-2D17-481F-B0FC-C467F0E722EC}" presName="parTx" presStyleLbl="revTx" presStyleIdx="1" presStyleCnt="3">
        <dgm:presLayoutVars>
          <dgm:chMax val="1"/>
          <dgm:bulletEnabled val="1"/>
        </dgm:presLayoutVars>
      </dgm:prSet>
      <dgm:spPr/>
    </dgm:pt>
    <dgm:pt modelId="{A9D25D38-6695-474D-8E8A-A1074918D432}" type="pres">
      <dgm:prSet presAssocID="{1B4917AB-2D17-481F-B0FC-C467F0E722EC}" presName="bracket" presStyleLbl="parChTrans1D1" presStyleIdx="1" presStyleCnt="3"/>
      <dgm:spPr/>
    </dgm:pt>
    <dgm:pt modelId="{C70754CA-C401-451C-80A8-00B2FF807221}" type="pres">
      <dgm:prSet presAssocID="{1B4917AB-2D17-481F-B0FC-C467F0E722EC}" presName="spH" presStyleCnt="0"/>
      <dgm:spPr/>
    </dgm:pt>
    <dgm:pt modelId="{9DC662C0-027C-47FA-B975-B2FBB3C00BEB}" type="pres">
      <dgm:prSet presAssocID="{1B4917AB-2D17-481F-B0FC-C467F0E722EC}" presName="desTx" presStyleLbl="node1" presStyleIdx="1" presStyleCnt="3">
        <dgm:presLayoutVars>
          <dgm:bulletEnabled val="1"/>
        </dgm:presLayoutVars>
      </dgm:prSet>
      <dgm:spPr/>
    </dgm:pt>
    <dgm:pt modelId="{ADCDE7CD-F766-4881-BA6C-22B73FA6D2E2}" type="pres">
      <dgm:prSet presAssocID="{B1CEFBFF-5BFE-4193-A5F8-FDF3D555F69B}" presName="spV" presStyleCnt="0"/>
      <dgm:spPr/>
    </dgm:pt>
    <dgm:pt modelId="{C00CDE9F-6E30-44C3-9E4E-4E27AA4B8510}" type="pres">
      <dgm:prSet presAssocID="{5A5C3E87-7F28-402B-B6F6-0DE6868E3C5C}" presName="linNode" presStyleCnt="0"/>
      <dgm:spPr/>
    </dgm:pt>
    <dgm:pt modelId="{C87496F4-BCCC-4BD1-95A8-749A21482861}" type="pres">
      <dgm:prSet presAssocID="{5A5C3E87-7F28-402B-B6F6-0DE6868E3C5C}" presName="parTx" presStyleLbl="revTx" presStyleIdx="2" presStyleCnt="3">
        <dgm:presLayoutVars>
          <dgm:chMax val="1"/>
          <dgm:bulletEnabled val="1"/>
        </dgm:presLayoutVars>
      </dgm:prSet>
      <dgm:spPr/>
    </dgm:pt>
    <dgm:pt modelId="{399747C6-9420-4954-A033-71F49CFAF7D7}" type="pres">
      <dgm:prSet presAssocID="{5A5C3E87-7F28-402B-B6F6-0DE6868E3C5C}" presName="bracket" presStyleLbl="parChTrans1D1" presStyleIdx="2" presStyleCnt="3"/>
      <dgm:spPr/>
    </dgm:pt>
    <dgm:pt modelId="{514DED41-7BC8-48E8-A885-5AE4656ED841}" type="pres">
      <dgm:prSet presAssocID="{5A5C3E87-7F28-402B-B6F6-0DE6868E3C5C}" presName="spH" presStyleCnt="0"/>
      <dgm:spPr/>
    </dgm:pt>
    <dgm:pt modelId="{C7FEB24E-285F-4206-A67C-32D7846C2A42}" type="pres">
      <dgm:prSet presAssocID="{5A5C3E87-7F28-402B-B6F6-0DE6868E3C5C}" presName="desTx" presStyleLbl="node1" presStyleIdx="2" presStyleCnt="3">
        <dgm:presLayoutVars>
          <dgm:bulletEnabled val="1"/>
        </dgm:presLayoutVars>
      </dgm:prSet>
      <dgm:spPr/>
    </dgm:pt>
  </dgm:ptLst>
  <dgm:cxnLst>
    <dgm:cxn modelId="{CB020101-0618-4EC1-B331-079C9CB44D5D}" srcId="{5A5C3E87-7F28-402B-B6F6-0DE6868E3C5C}" destId="{1409C8B1-87B9-4496-8178-EF59F112EBCD}" srcOrd="0" destOrd="0" parTransId="{7E1FCB42-FC0C-4FC3-ACBD-9FBE9DABFC11}" sibTransId="{D2D5EE18-48CC-40CE-93AF-4DF32915630F}"/>
    <dgm:cxn modelId="{918D8305-D095-4EDF-B2CE-93C4686A91E3}" type="presOf" srcId="{E5532D2A-8D4B-4AF5-99D6-D86663325C6E}" destId="{9DC662C0-027C-47FA-B975-B2FBB3C00BEB}" srcOrd="0" destOrd="0" presId="urn:diagrams.loki3.com/BracketList"/>
    <dgm:cxn modelId="{8E039306-4512-455A-8BE5-F573DD8022A4}" srcId="{5A5C3E87-7F28-402B-B6F6-0DE6868E3C5C}" destId="{74963A86-18BD-46F2-AE73-7F9B979FBC45}" srcOrd="2" destOrd="0" parTransId="{3BA54DD2-24DF-4F82-AC4F-4064B2176FC4}" sibTransId="{0C0DEAA0-0BC6-4DF3-916B-F3D0B0EA8F5B}"/>
    <dgm:cxn modelId="{ED921E0E-AF5B-4F99-9965-AD7472135D76}" type="presOf" srcId="{1B4917AB-2D17-481F-B0FC-C467F0E722EC}" destId="{219335FA-6FD1-4E33-AD47-5B94A0FBC8A1}" srcOrd="0" destOrd="0" presId="urn:diagrams.loki3.com/BracketList"/>
    <dgm:cxn modelId="{819BBF18-EA13-4886-B1E9-F7B4C301ACE7}" type="presOf" srcId="{1409C8B1-87B9-4496-8178-EF59F112EBCD}" destId="{C7FEB24E-285F-4206-A67C-32D7846C2A42}" srcOrd="0" destOrd="0" presId="urn:diagrams.loki3.com/BracketList"/>
    <dgm:cxn modelId="{A09CA51B-4455-4B04-979A-4427C7BC8C5A}" type="presOf" srcId="{5A5C3E87-7F28-402B-B6F6-0DE6868E3C5C}" destId="{C87496F4-BCCC-4BD1-95A8-749A21482861}" srcOrd="0" destOrd="0" presId="urn:diagrams.loki3.com/BracketList"/>
    <dgm:cxn modelId="{3A141A2F-017F-441A-95BD-7DC7D463C862}" type="presOf" srcId="{942A5D09-3169-412A-AA04-EC06DE728656}" destId="{9DC662C0-027C-47FA-B975-B2FBB3C00BEB}" srcOrd="0" destOrd="1" presId="urn:diagrams.loki3.com/BracketList"/>
    <dgm:cxn modelId="{60481730-298D-4D4D-9C5B-DAB4068CA090}" type="presOf" srcId="{4FC45E19-9027-4687-8263-74FCBC7059F3}" destId="{6351DBA7-8969-4A45-9417-5C9B8D6F4B3B}" srcOrd="0" destOrd="0" presId="urn:diagrams.loki3.com/BracketList"/>
    <dgm:cxn modelId="{6A974332-675D-49CF-8503-10C286373073}" type="presOf" srcId="{68C5F099-040C-4E30-B6B4-EEF765FCF7D4}" destId="{C7FEB24E-285F-4206-A67C-32D7846C2A42}" srcOrd="0" destOrd="1" presId="urn:diagrams.loki3.com/BracketList"/>
    <dgm:cxn modelId="{56A30339-D74B-4645-94F3-8D3BF6C3094E}" type="presOf" srcId="{74963A86-18BD-46F2-AE73-7F9B979FBC45}" destId="{C7FEB24E-285F-4206-A67C-32D7846C2A42}" srcOrd="0" destOrd="2" presId="urn:diagrams.loki3.com/BracketList"/>
    <dgm:cxn modelId="{B4A24961-D9DE-4B3B-B434-A760B45DD1D0}" srcId="{5A5C3E87-7F28-402B-B6F6-0DE6868E3C5C}" destId="{6D0176FB-8973-4686-AFF6-FF2F301513A9}" srcOrd="3" destOrd="0" parTransId="{966D270F-C116-47F5-988E-B3485321F367}" sibTransId="{09DFF29E-10E2-4F40-884A-683356ED91F2}"/>
    <dgm:cxn modelId="{38C76247-827A-4693-AB44-D4BD03514FA9}" srcId="{5A5C3E87-7F28-402B-B6F6-0DE6868E3C5C}" destId="{68C5F099-040C-4E30-B6B4-EEF765FCF7D4}" srcOrd="1" destOrd="0" parTransId="{CE8B41E4-A078-4C80-8DB6-222C110B4E8E}" sibTransId="{0BDB23CF-E5FE-4D81-8D40-23107347EDC3}"/>
    <dgm:cxn modelId="{EBE88C6B-16C1-45AC-A605-42AF99B30C12}" type="presOf" srcId="{8DBEE380-63EE-49D9-994A-F8C4E096454A}" destId="{166BC8BD-517A-4F6F-80CB-0081DDAB5C3E}" srcOrd="0" destOrd="0" presId="urn:diagrams.loki3.com/BracketList"/>
    <dgm:cxn modelId="{5A4D364C-D017-44F1-9D6B-064B59C98AA4}" srcId="{2CAA3E2D-25D1-4DB2-8292-035C4E942BDC}" destId="{8DBEE380-63EE-49D9-994A-F8C4E096454A}" srcOrd="0" destOrd="0" parTransId="{67093575-2637-49DC-A483-CF421F74ED2F}" sibTransId="{BD63D00E-6DAE-4CD0-8586-5A6482990E6A}"/>
    <dgm:cxn modelId="{037F7D6C-A977-4DF8-8AF7-9F90B9D95EE2}" srcId="{2CAA3E2D-25D1-4DB2-8292-035C4E942BDC}" destId="{1B4917AB-2D17-481F-B0FC-C467F0E722EC}" srcOrd="1" destOrd="0" parTransId="{C44D5AE5-82F8-4DA6-A6FC-B35A1A7BDC6B}" sibTransId="{B1CEFBFF-5BFE-4193-A5F8-FDF3D555F69B}"/>
    <dgm:cxn modelId="{DACFC94D-0A65-4DE2-A317-5444D2CDEDF0}" type="presOf" srcId="{2CAA3E2D-25D1-4DB2-8292-035C4E942BDC}" destId="{B7EA1F47-2AF7-4E58-B4B0-78F93510DCD5}" srcOrd="0" destOrd="0" presId="urn:diagrams.loki3.com/BracketList"/>
    <dgm:cxn modelId="{239F2C7E-F669-4CFA-85D0-23C6283B1F28}" srcId="{8DBEE380-63EE-49D9-994A-F8C4E096454A}" destId="{7BE3D1F2-905B-4FC8-942A-63231C17FB21}" srcOrd="2" destOrd="0" parTransId="{45FB1C44-6B95-4C5D-99A7-B993FB76BE33}" sibTransId="{893E7924-F0B5-4096-8232-DB4BE23B40CB}"/>
    <dgm:cxn modelId="{36EA0C84-9646-41DE-B947-F1D0C982CB88}" srcId="{8DBEE380-63EE-49D9-994A-F8C4E096454A}" destId="{4FC45E19-9027-4687-8263-74FCBC7059F3}" srcOrd="0" destOrd="0" parTransId="{7E00EEEB-BA7B-4CA8-885C-1DB1593932C2}" sibTransId="{6151BA2D-3C7E-4172-943F-48FB93F84AE3}"/>
    <dgm:cxn modelId="{3ECB878E-A140-4618-A400-428886B6CC47}" type="presOf" srcId="{139020B1-F1AA-4569-B276-7D342A3E7727}" destId="{6351DBA7-8969-4A45-9417-5C9B8D6F4B3B}" srcOrd="0" destOrd="1" presId="urn:diagrams.loki3.com/BracketList"/>
    <dgm:cxn modelId="{9F39F8B1-6BB1-4D27-948E-0369FC72C58A}" type="presOf" srcId="{7BE3D1F2-905B-4FC8-942A-63231C17FB21}" destId="{6351DBA7-8969-4A45-9417-5C9B8D6F4B3B}" srcOrd="0" destOrd="2" presId="urn:diagrams.loki3.com/BracketList"/>
    <dgm:cxn modelId="{373E45B4-9272-4D5C-9AAA-FE71759D04C0}" srcId="{2CAA3E2D-25D1-4DB2-8292-035C4E942BDC}" destId="{5A5C3E87-7F28-402B-B6F6-0DE6868E3C5C}" srcOrd="2" destOrd="0" parTransId="{149BF592-7E26-4D79-9AE9-8FDA52B79AFF}" sibTransId="{1A4C037D-4C03-4452-B2F6-E6012EA44552}"/>
    <dgm:cxn modelId="{B4AA93B8-E30B-467A-BAA4-CE542DDFD297}" type="presOf" srcId="{C6D66D8D-68E9-41EC-B41C-957F553F3408}" destId="{9DC662C0-027C-47FA-B975-B2FBB3C00BEB}" srcOrd="0" destOrd="2" presId="urn:diagrams.loki3.com/BracketList"/>
    <dgm:cxn modelId="{0FE6E6BD-18BA-4B7F-9E39-4F921EA781E2}" type="presOf" srcId="{6D0176FB-8973-4686-AFF6-FF2F301513A9}" destId="{C7FEB24E-285F-4206-A67C-32D7846C2A42}" srcOrd="0" destOrd="3" presId="urn:diagrams.loki3.com/BracketList"/>
    <dgm:cxn modelId="{CE2960C2-71FF-493C-B6BB-A129E7607BFA}" srcId="{1B4917AB-2D17-481F-B0FC-C467F0E722EC}" destId="{E5532D2A-8D4B-4AF5-99D6-D86663325C6E}" srcOrd="0" destOrd="0" parTransId="{03F4D265-7B74-4A15-B84C-2CDDF3C249D7}" sibTransId="{84BC5534-7635-4815-A03B-CA52A50B77A7}"/>
    <dgm:cxn modelId="{CB460DDD-6FFE-40C8-B081-7F8FFE62316D}" srcId="{8DBEE380-63EE-49D9-994A-F8C4E096454A}" destId="{139020B1-F1AA-4569-B276-7D342A3E7727}" srcOrd="1" destOrd="0" parTransId="{04EF5FC0-B61C-4DDE-AA31-9900952389B1}" sibTransId="{D797DC8F-090F-4E25-BC37-5FD4498F7FA8}"/>
    <dgm:cxn modelId="{F6CA27EA-E2A2-4F9B-86BD-36AF35D888E9}" srcId="{1B4917AB-2D17-481F-B0FC-C467F0E722EC}" destId="{942A5D09-3169-412A-AA04-EC06DE728656}" srcOrd="1" destOrd="0" parTransId="{00D92CBC-D763-4647-BB3A-7D62188A5DBB}" sibTransId="{98AFBBDC-AC6A-4630-9A75-8BFF42F9EC29}"/>
    <dgm:cxn modelId="{DAD062FD-3A3F-4895-9FE8-F0EAC9BC15CD}" srcId="{1B4917AB-2D17-481F-B0FC-C467F0E722EC}" destId="{C6D66D8D-68E9-41EC-B41C-957F553F3408}" srcOrd="2" destOrd="0" parTransId="{DB492D18-92B0-40D3-A54E-4ABADE742177}" sibTransId="{09F6A209-5C5A-428F-9AF3-AA631C9CA4C4}"/>
    <dgm:cxn modelId="{C3055E09-2E85-46F7-8A1D-B680884E4BE3}" type="presParOf" srcId="{B7EA1F47-2AF7-4E58-B4B0-78F93510DCD5}" destId="{834CFF6C-3C04-4E69-81B2-2CAA82E9E222}" srcOrd="0" destOrd="0" presId="urn:diagrams.loki3.com/BracketList"/>
    <dgm:cxn modelId="{58687C88-8257-43E9-9430-BC3C47AEF3CA}" type="presParOf" srcId="{834CFF6C-3C04-4E69-81B2-2CAA82E9E222}" destId="{166BC8BD-517A-4F6F-80CB-0081DDAB5C3E}" srcOrd="0" destOrd="0" presId="urn:diagrams.loki3.com/BracketList"/>
    <dgm:cxn modelId="{013B60E2-7655-4F2B-8C92-556E9B9098F3}" type="presParOf" srcId="{834CFF6C-3C04-4E69-81B2-2CAA82E9E222}" destId="{5AB9C20F-2DA2-4402-B3D9-B07B094E61F1}" srcOrd="1" destOrd="0" presId="urn:diagrams.loki3.com/BracketList"/>
    <dgm:cxn modelId="{DBE59128-B398-4A5C-8F05-64F5A276E181}" type="presParOf" srcId="{834CFF6C-3C04-4E69-81B2-2CAA82E9E222}" destId="{0EFA2C33-043B-4FFD-A7AD-8BE6A2EFF8C6}" srcOrd="2" destOrd="0" presId="urn:diagrams.loki3.com/BracketList"/>
    <dgm:cxn modelId="{BD77F949-3A56-4F5A-8FA0-96DCCB45FA7E}" type="presParOf" srcId="{834CFF6C-3C04-4E69-81B2-2CAA82E9E222}" destId="{6351DBA7-8969-4A45-9417-5C9B8D6F4B3B}" srcOrd="3" destOrd="0" presId="urn:diagrams.loki3.com/BracketList"/>
    <dgm:cxn modelId="{6E248DED-437A-474B-9C4F-29D716173232}" type="presParOf" srcId="{B7EA1F47-2AF7-4E58-B4B0-78F93510DCD5}" destId="{293ADDC4-D93B-4C54-952C-55624B7B5CFF}" srcOrd="1" destOrd="0" presId="urn:diagrams.loki3.com/BracketList"/>
    <dgm:cxn modelId="{F120C28F-A7E5-4C13-9D45-5000F8A6A283}" type="presParOf" srcId="{B7EA1F47-2AF7-4E58-B4B0-78F93510DCD5}" destId="{6A24AA9B-26B7-455E-8914-D073A9286725}" srcOrd="2" destOrd="0" presId="urn:diagrams.loki3.com/BracketList"/>
    <dgm:cxn modelId="{8BE84329-AA4C-4369-9FCD-6147ECF1CBE9}" type="presParOf" srcId="{6A24AA9B-26B7-455E-8914-D073A9286725}" destId="{219335FA-6FD1-4E33-AD47-5B94A0FBC8A1}" srcOrd="0" destOrd="0" presId="urn:diagrams.loki3.com/BracketList"/>
    <dgm:cxn modelId="{93D8A5A4-58ED-4BE8-8DE6-B719799ACC63}" type="presParOf" srcId="{6A24AA9B-26B7-455E-8914-D073A9286725}" destId="{A9D25D38-6695-474D-8E8A-A1074918D432}" srcOrd="1" destOrd="0" presId="urn:diagrams.loki3.com/BracketList"/>
    <dgm:cxn modelId="{11E217A9-D61B-4314-9565-2D232C0C2401}" type="presParOf" srcId="{6A24AA9B-26B7-455E-8914-D073A9286725}" destId="{C70754CA-C401-451C-80A8-00B2FF807221}" srcOrd="2" destOrd="0" presId="urn:diagrams.loki3.com/BracketList"/>
    <dgm:cxn modelId="{EA63AB1D-D0B4-4B7E-B98B-22FDE9C712F5}" type="presParOf" srcId="{6A24AA9B-26B7-455E-8914-D073A9286725}" destId="{9DC662C0-027C-47FA-B975-B2FBB3C00BEB}" srcOrd="3" destOrd="0" presId="urn:diagrams.loki3.com/BracketList"/>
    <dgm:cxn modelId="{B7FA1734-B32D-4700-9B5E-C10450AB9BB8}" type="presParOf" srcId="{B7EA1F47-2AF7-4E58-B4B0-78F93510DCD5}" destId="{ADCDE7CD-F766-4881-BA6C-22B73FA6D2E2}" srcOrd="3" destOrd="0" presId="urn:diagrams.loki3.com/BracketList"/>
    <dgm:cxn modelId="{8A6E3A54-2B5C-4F3A-A0B3-C0700BD6A9C6}" type="presParOf" srcId="{B7EA1F47-2AF7-4E58-B4B0-78F93510DCD5}" destId="{C00CDE9F-6E30-44C3-9E4E-4E27AA4B8510}" srcOrd="4" destOrd="0" presId="urn:diagrams.loki3.com/BracketList"/>
    <dgm:cxn modelId="{CB274260-6FAD-4295-9A58-2C1974A5D21F}" type="presParOf" srcId="{C00CDE9F-6E30-44C3-9E4E-4E27AA4B8510}" destId="{C87496F4-BCCC-4BD1-95A8-749A21482861}" srcOrd="0" destOrd="0" presId="urn:diagrams.loki3.com/BracketList"/>
    <dgm:cxn modelId="{A9C7F57A-7F5F-4F3E-AACE-821D8E261C17}" type="presParOf" srcId="{C00CDE9F-6E30-44C3-9E4E-4E27AA4B8510}" destId="{399747C6-9420-4954-A033-71F49CFAF7D7}" srcOrd="1" destOrd="0" presId="urn:diagrams.loki3.com/BracketList"/>
    <dgm:cxn modelId="{7C1B3BA1-BF4B-4C62-88F9-E6A9209A8E05}" type="presParOf" srcId="{C00CDE9F-6E30-44C3-9E4E-4E27AA4B8510}" destId="{514DED41-7BC8-48E8-A885-5AE4656ED841}" srcOrd="2" destOrd="0" presId="urn:diagrams.loki3.com/BracketList"/>
    <dgm:cxn modelId="{0A0B3B5E-37E5-47DC-85CF-31F510383DD4}" type="presParOf" srcId="{C00CDE9F-6E30-44C3-9E4E-4E27AA4B8510}" destId="{C7FEB24E-285F-4206-A67C-32D7846C2A4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5877-C706-4091-8240-E4DF39734C67}">
      <dsp:nvSpPr>
        <dsp:cNvPr id="0" name=""/>
        <dsp:cNvSpPr/>
      </dsp:nvSpPr>
      <dsp:spPr>
        <a:xfrm>
          <a:off x="0" y="103368"/>
          <a:ext cx="10157459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Named Entity Recognition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617" y="125985"/>
        <a:ext cx="10112225" cy="418086"/>
      </dsp:txXfrm>
    </dsp:sp>
    <dsp:sp modelId="{2BEB9EEB-933D-4587-B4A0-B414462C860B}">
      <dsp:nvSpPr>
        <dsp:cNvPr id="0" name=""/>
        <dsp:cNvSpPr/>
      </dsp:nvSpPr>
      <dsp:spPr>
        <a:xfrm>
          <a:off x="0" y="566688"/>
          <a:ext cx="10157459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9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Natural Language Processing (NLP) is a field in Artificial Intelligence (AI) for interpretation of natural language data.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Named entity recognition (NER) is a NLP task for Information Extraction (IE).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NER is a sequence prediction problem where each word in a sentence are marked whether that is part of an entity or otherwise.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Statistical NER algorithms are transparent by design.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Latest state of the art Deep Neural Network architectures for NER prediction is not interpretable.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566688"/>
        <a:ext cx="10157459" cy="15276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5A4D-C8A8-4F32-A495-4AA171AA2DAD}">
      <dsp:nvSpPr>
        <dsp:cNvPr id="0" name=""/>
        <dsp:cNvSpPr/>
      </dsp:nvSpPr>
      <dsp:spPr>
        <a:xfrm>
          <a:off x="44" y="4209"/>
          <a:ext cx="42224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Contribution to knowledge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" y="4209"/>
        <a:ext cx="4222412" cy="489600"/>
      </dsp:txXfrm>
    </dsp:sp>
    <dsp:sp modelId="{8F938054-4977-4620-97AB-98DA31C33745}">
      <dsp:nvSpPr>
        <dsp:cNvPr id="0" name=""/>
        <dsp:cNvSpPr/>
      </dsp:nvSpPr>
      <dsp:spPr>
        <a:xfrm>
          <a:off x="44" y="493810"/>
          <a:ext cx="4222412" cy="1119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Extensive literature review on application of AI explainability on NLP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Design of Kernel SHAP implementation for NER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Formulation of time efficiency metric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" y="493810"/>
        <a:ext cx="4222412" cy="1119960"/>
      </dsp:txXfrm>
    </dsp:sp>
    <dsp:sp modelId="{BF0B2ADD-CE9E-4853-9D06-7EBF4789D97E}">
      <dsp:nvSpPr>
        <dsp:cNvPr id="0" name=""/>
        <dsp:cNvSpPr/>
      </dsp:nvSpPr>
      <dsp:spPr>
        <a:xfrm>
          <a:off x="4813593" y="4209"/>
          <a:ext cx="42224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Future recommendations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813593" y="4209"/>
        <a:ext cx="4222412" cy="489600"/>
      </dsp:txXfrm>
    </dsp:sp>
    <dsp:sp modelId="{578020E5-7858-4D2D-92EC-07448442889B}">
      <dsp:nvSpPr>
        <dsp:cNvPr id="0" name=""/>
        <dsp:cNvSpPr/>
      </dsp:nvSpPr>
      <dsp:spPr>
        <a:xfrm>
          <a:off x="4813593" y="493810"/>
          <a:ext cx="4222412" cy="1119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Global explanation using Kernel SHAP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Design of rich visualization for explanation of text content, specifically NER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813593" y="493810"/>
        <a:ext cx="4222412" cy="1119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45189-01BC-4208-8596-E9E2AC448677}">
      <dsp:nvSpPr>
        <dsp:cNvPr id="0" name=""/>
        <dsp:cNvSpPr/>
      </dsp:nvSpPr>
      <dsp:spPr>
        <a:xfrm>
          <a:off x="0" y="61209"/>
          <a:ext cx="8540496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AI explainability 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617" y="83826"/>
        <a:ext cx="8495262" cy="418086"/>
      </dsp:txXfrm>
    </dsp:sp>
    <dsp:sp modelId="{7AE6C34C-F8E8-4F1D-8764-9E9095E30ADC}">
      <dsp:nvSpPr>
        <dsp:cNvPr id="0" name=""/>
        <dsp:cNvSpPr/>
      </dsp:nvSpPr>
      <dsp:spPr>
        <a:xfrm>
          <a:off x="0" y="524529"/>
          <a:ext cx="8540496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Deep learning’s </a:t>
          </a: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complex architecture and huge parameter space makes it black-box (not transparent by design)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The understanding of the ML model is necessary for practical use and further enhancement.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Interpretability of ML model helps in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removing unnecessary biases induced by training data.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increasing trustworthiness and therefore chances of adoption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524529"/>
        <a:ext cx="8540496" cy="1527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96F94-75AE-4DDB-9151-119C1F8FD0C7}">
      <dsp:nvSpPr>
        <dsp:cNvPr id="0" name=""/>
        <dsp:cNvSpPr/>
      </dsp:nvSpPr>
      <dsp:spPr>
        <a:xfrm rot="10770827">
          <a:off x="2119758" y="2422213"/>
          <a:ext cx="323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49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ADAD3-95B4-4694-8A6F-947EBE55D2E9}">
      <dsp:nvSpPr>
        <dsp:cNvPr id="0" name=""/>
        <dsp:cNvSpPr/>
      </dsp:nvSpPr>
      <dsp:spPr>
        <a:xfrm rot="5766790">
          <a:off x="2624297" y="2999827"/>
          <a:ext cx="543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3106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5431-B47B-4D54-9B63-196B31E123B0}">
      <dsp:nvSpPr>
        <dsp:cNvPr id="0" name=""/>
        <dsp:cNvSpPr/>
      </dsp:nvSpPr>
      <dsp:spPr>
        <a:xfrm rot="21523475">
          <a:off x="3473393" y="2403369"/>
          <a:ext cx="146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0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3B503-5C4D-49E7-AB2C-9F3745850F76}">
      <dsp:nvSpPr>
        <dsp:cNvPr id="0" name=""/>
        <dsp:cNvSpPr/>
      </dsp:nvSpPr>
      <dsp:spPr>
        <a:xfrm rot="16200000">
          <a:off x="2756613" y="1901405"/>
          <a:ext cx="4034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3431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94044-06D6-4F24-A293-464B501B0786}">
      <dsp:nvSpPr>
        <dsp:cNvPr id="0" name=""/>
        <dsp:cNvSpPr/>
      </dsp:nvSpPr>
      <dsp:spPr>
        <a:xfrm>
          <a:off x="2443246" y="2103121"/>
          <a:ext cx="1030165" cy="6266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cs typeface="Segoe UI" panose="020B0502040204020203" pitchFamily="34" charset="0"/>
            </a:rPr>
            <a:t>AI Explainability</a:t>
          </a:r>
          <a:endParaRPr lang="en-IN" sz="1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73839" y="2133714"/>
        <a:ext cx="968979" cy="565511"/>
      </dsp:txXfrm>
    </dsp:sp>
    <dsp:sp modelId="{BA2B32BE-B090-4CA7-B13A-716BB7C54E22}">
      <dsp:nvSpPr>
        <dsp:cNvPr id="0" name=""/>
        <dsp:cNvSpPr/>
      </dsp:nvSpPr>
      <dsp:spPr>
        <a:xfrm>
          <a:off x="2507254" y="1027437"/>
          <a:ext cx="902148" cy="6722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Intrinsic vs </a:t>
          </a:r>
          <a:r>
            <a:rPr lang="en-GB" sz="1200" b="1" kern="1200">
              <a:latin typeface="Segoe UI" panose="020B0502040204020203" pitchFamily="34" charset="0"/>
              <a:cs typeface="Segoe UI" panose="020B0502040204020203" pitchFamily="34" charset="0"/>
            </a:rPr>
            <a:t>post-hoc</a:t>
          </a:r>
          <a:endParaRPr lang="en-IN" sz="1000" b="1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540071" y="1060254"/>
        <a:ext cx="836514" cy="606618"/>
      </dsp:txXfrm>
    </dsp:sp>
    <dsp:sp modelId="{4544D6B9-ED51-41B5-900C-B5896F889A60}">
      <dsp:nvSpPr>
        <dsp:cNvPr id="0" name=""/>
        <dsp:cNvSpPr/>
      </dsp:nvSpPr>
      <dsp:spPr>
        <a:xfrm>
          <a:off x="3620081" y="2069056"/>
          <a:ext cx="790898" cy="6477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Result of explanation</a:t>
          </a:r>
          <a:endParaRPr lang="en-IN" sz="1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51702" y="2100677"/>
        <a:ext cx="727656" cy="584510"/>
      </dsp:txXfrm>
    </dsp:sp>
    <dsp:sp modelId="{052DD945-1534-409C-AD22-EA726E46BC58}">
      <dsp:nvSpPr>
        <dsp:cNvPr id="0" name=""/>
        <dsp:cNvSpPr/>
      </dsp:nvSpPr>
      <dsp:spPr>
        <a:xfrm rot="17550000">
          <a:off x="4044324" y="1911374"/>
          <a:ext cx="3413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347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BFC51-3341-4FF3-B7F2-298D96ECD8C6}">
      <dsp:nvSpPr>
        <dsp:cNvPr id="0" name=""/>
        <dsp:cNvSpPr/>
      </dsp:nvSpPr>
      <dsp:spPr>
        <a:xfrm>
          <a:off x="4033756" y="1287307"/>
          <a:ext cx="686294" cy="466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Feature summary</a:t>
          </a:r>
          <a:endParaRPr lang="en-IN" sz="1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56523" y="1310074"/>
        <a:ext cx="640760" cy="420850"/>
      </dsp:txXfrm>
    </dsp:sp>
    <dsp:sp modelId="{F63D2D01-FDA7-456A-B3EE-148EF21DC466}">
      <dsp:nvSpPr>
        <dsp:cNvPr id="0" name=""/>
        <dsp:cNvSpPr/>
      </dsp:nvSpPr>
      <dsp:spPr>
        <a:xfrm rot="20250000">
          <a:off x="4404479" y="2196454"/>
          <a:ext cx="170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782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DD610-3A15-4DD2-8DC3-DBF3705C9561}">
      <dsp:nvSpPr>
        <dsp:cNvPr id="0" name=""/>
        <dsp:cNvSpPr/>
      </dsp:nvSpPr>
      <dsp:spPr>
        <a:xfrm>
          <a:off x="4568761" y="1785765"/>
          <a:ext cx="638402" cy="4915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Model internals</a:t>
          </a:r>
          <a:endParaRPr lang="en-IN" sz="1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92758" y="1809762"/>
        <a:ext cx="590408" cy="443593"/>
      </dsp:txXfrm>
    </dsp:sp>
    <dsp:sp modelId="{E1B4F7A3-4B4F-4559-B894-4B161CA7C752}">
      <dsp:nvSpPr>
        <dsp:cNvPr id="0" name=""/>
        <dsp:cNvSpPr/>
      </dsp:nvSpPr>
      <dsp:spPr>
        <a:xfrm rot="971811">
          <a:off x="4406243" y="2541076"/>
          <a:ext cx="238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60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92CC7-24B3-41FA-B07D-E75877B01056}">
      <dsp:nvSpPr>
        <dsp:cNvPr id="0" name=""/>
        <dsp:cNvSpPr/>
      </dsp:nvSpPr>
      <dsp:spPr>
        <a:xfrm>
          <a:off x="4640118" y="2389640"/>
          <a:ext cx="553246" cy="530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Data points</a:t>
          </a:r>
          <a:endParaRPr lang="en-IN" sz="1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65997" y="2415519"/>
        <a:ext cx="501488" cy="478370"/>
      </dsp:txXfrm>
    </dsp:sp>
    <dsp:sp modelId="{21B4FB95-418B-469B-9E15-1E8C40DDE68B}">
      <dsp:nvSpPr>
        <dsp:cNvPr id="0" name=""/>
        <dsp:cNvSpPr/>
      </dsp:nvSpPr>
      <dsp:spPr>
        <a:xfrm rot="4050000">
          <a:off x="4060051" y="2850953"/>
          <a:ext cx="2903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394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770F-EBA7-4CB5-9DBC-2F8F758A7F40}">
      <dsp:nvSpPr>
        <dsp:cNvPr id="0" name=""/>
        <dsp:cNvSpPr/>
      </dsp:nvSpPr>
      <dsp:spPr>
        <a:xfrm>
          <a:off x="3660196" y="2985098"/>
          <a:ext cx="1433414" cy="5605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Segoe UI" panose="020B0502040204020203" pitchFamily="34" charset="0"/>
              <a:cs typeface="Segoe UI" panose="020B0502040204020203" pitchFamily="34" charset="0"/>
            </a:rPr>
            <a:t>Local surrogate interpretable model</a:t>
          </a:r>
          <a:endParaRPr lang="en-IN" sz="1200" b="1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87559" y="3012461"/>
        <a:ext cx="1378688" cy="505807"/>
      </dsp:txXfrm>
    </dsp:sp>
    <dsp:sp modelId="{5D85F9DD-7F98-4BEC-B1AA-65883FB790AA}">
      <dsp:nvSpPr>
        <dsp:cNvPr id="0" name=""/>
        <dsp:cNvSpPr/>
      </dsp:nvSpPr>
      <dsp:spPr>
        <a:xfrm>
          <a:off x="2144023" y="3269836"/>
          <a:ext cx="1396977" cy="4560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Model-specific vs </a:t>
          </a:r>
          <a:r>
            <a:rPr lang="en-GB" sz="1200" b="1" kern="1200">
              <a:latin typeface="Segoe UI" panose="020B0502040204020203" pitchFamily="34" charset="0"/>
              <a:cs typeface="Segoe UI" panose="020B0502040204020203" pitchFamily="34" charset="0"/>
            </a:rPr>
            <a:t>model-agnostic</a:t>
          </a:r>
          <a:endParaRPr lang="en-IN" sz="1000" b="1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66284" y="3292097"/>
        <a:ext cx="1352455" cy="411491"/>
      </dsp:txXfrm>
    </dsp:sp>
    <dsp:sp modelId="{744D180E-C094-4E2A-BD4D-915FB59655D8}">
      <dsp:nvSpPr>
        <dsp:cNvPr id="0" name=""/>
        <dsp:cNvSpPr/>
      </dsp:nvSpPr>
      <dsp:spPr>
        <a:xfrm>
          <a:off x="1416653" y="2098458"/>
          <a:ext cx="703110" cy="656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Segoe UI" panose="020B0502040204020203" pitchFamily="34" charset="0"/>
              <a:cs typeface="Segoe UI" panose="020B0502040204020203" pitchFamily="34" charset="0"/>
            </a:rPr>
            <a:t>Local </a:t>
          </a:r>
          <a:r>
            <a:rPr lang="en-GB" sz="1000" kern="1200">
              <a:latin typeface="Segoe UI" panose="020B0502040204020203" pitchFamily="34" charset="0"/>
              <a:cs typeface="Segoe UI" panose="020B0502040204020203" pitchFamily="34" charset="0"/>
            </a:rPr>
            <a:t>vs </a:t>
          </a:r>
          <a:r>
            <a:rPr lang="en-GB" sz="1000" b="0" kern="1200">
              <a:latin typeface="Segoe UI" panose="020B0502040204020203" pitchFamily="34" charset="0"/>
              <a:cs typeface="Segoe UI" panose="020B0502040204020203" pitchFamily="34" charset="0"/>
            </a:rPr>
            <a:t>global</a:t>
          </a:r>
          <a:endParaRPr lang="en-IN" sz="1000" b="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48687" y="2130492"/>
        <a:ext cx="639042" cy="592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00D9B-3C92-48B5-A525-B30213264A10}">
      <dsp:nvSpPr>
        <dsp:cNvPr id="0" name=""/>
        <dsp:cNvSpPr/>
      </dsp:nvSpPr>
      <dsp:spPr>
        <a:xfrm>
          <a:off x="0" y="1690"/>
          <a:ext cx="11987813" cy="36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Segoe UI" panose="020B0502040204020203" pitchFamily="34" charset="0"/>
              <a:cs typeface="Segoe UI" panose="020B0502040204020203" pitchFamily="34" charset="0"/>
            </a:rPr>
            <a:t>Why explanation required for NER 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907" y="19597"/>
        <a:ext cx="11951999" cy="331006"/>
      </dsp:txXfrm>
    </dsp:sp>
    <dsp:sp modelId="{F1E5707E-954F-4920-8FC4-E9A08ED18167}">
      <dsp:nvSpPr>
        <dsp:cNvPr id="0" name=""/>
        <dsp:cNvSpPr/>
      </dsp:nvSpPr>
      <dsp:spPr>
        <a:xfrm>
          <a:off x="0" y="368510"/>
          <a:ext cx="11987813" cy="1517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NER is a common but non-trivial task in retrieving information from documents.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Statistical modelling of NER needs extensive human effort to create rich linguistic features.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Deep learning based models replaces these steps as end to end system.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Role for explanation in NER task is to demonstrate how these feature engineering steps are captured inside deep learning model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Often NER is part of larger system</a:t>
          </a: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 that expects accuracy and interpretability in NER prediction.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Lack of them can make the outcome of NER unusable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68510"/>
        <a:ext cx="11987813" cy="1517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406B9-9877-44D5-87AD-BCB7275D8B86}">
      <dsp:nvSpPr>
        <dsp:cNvPr id="0" name=""/>
        <dsp:cNvSpPr/>
      </dsp:nvSpPr>
      <dsp:spPr>
        <a:xfrm>
          <a:off x="0" y="0"/>
          <a:ext cx="10093910" cy="476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Previous work in NER explanation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285" y="23285"/>
        <a:ext cx="10047340" cy="430416"/>
      </dsp:txXfrm>
    </dsp:sp>
    <dsp:sp modelId="{A4457423-01B0-4230-A79D-80D06FAB0E55}">
      <dsp:nvSpPr>
        <dsp:cNvPr id="0" name=""/>
        <dsp:cNvSpPr/>
      </dsp:nvSpPr>
      <dsp:spPr>
        <a:xfrm>
          <a:off x="0" y="476998"/>
          <a:ext cx="10093910" cy="103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48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AI explainability in NLP is focused towards text classification.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Only a couple of studies experimented AI explainability on NER and only one used model agnostic local interpretability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Current explainability methods lack focus on how explanations could be made more useful for human use.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No consensus on evaluation of explanation generated form explainability methods.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76998"/>
        <a:ext cx="10093910" cy="1033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AD466-332C-456C-B1EF-83E67717934B}">
      <dsp:nvSpPr>
        <dsp:cNvPr id="0" name=""/>
        <dsp:cNvSpPr/>
      </dsp:nvSpPr>
      <dsp:spPr>
        <a:xfrm>
          <a:off x="0" y="197559"/>
          <a:ext cx="5657850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66624" rIns="9144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Characteristics that human would expect in AI explanation (Miller, 2019). - 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should be short</a:t>
          </a:r>
          <a:endParaRPr lang="en-IN" sz="12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should answer ‘why’ question contrastively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should highlight abnormalities if present</a:t>
          </a:r>
          <a:endParaRPr lang="en-IN" sz="12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should be understood in little time.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97559"/>
        <a:ext cx="5657850" cy="1310400"/>
      </dsp:txXfrm>
    </dsp:sp>
    <dsp:sp modelId="{7A4BAEDE-94C1-4C1C-B16E-732E122D223A}">
      <dsp:nvSpPr>
        <dsp:cNvPr id="0" name=""/>
        <dsp:cNvSpPr/>
      </dsp:nvSpPr>
      <dsp:spPr>
        <a:xfrm>
          <a:off x="282892" y="79479"/>
          <a:ext cx="4594609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697" tIns="0" rIns="149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Making explanations understandable to layman users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4420" y="91007"/>
        <a:ext cx="4571553" cy="213104"/>
      </dsp:txXfrm>
    </dsp:sp>
    <dsp:sp modelId="{90AAFAD2-66C4-4BF9-A305-41738B67EE0A}">
      <dsp:nvSpPr>
        <dsp:cNvPr id="0" name=""/>
        <dsp:cNvSpPr/>
      </dsp:nvSpPr>
      <dsp:spPr>
        <a:xfrm>
          <a:off x="0" y="1669239"/>
          <a:ext cx="5657850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66624" rIns="9144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No consensus amongst on evaluation methodology for generated explanations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Ambiguity in identifying suitable quantitative metrics for measuring performance of explanations. </a:t>
          </a:r>
          <a:endParaRPr lang="en-IN" sz="12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Explanation to have qualitative characteristics like accuracy, comprehensibility and time efficiency (Doshi-Velez and Kim, 2017; Carvalho et al., 2019; Molnar, 2019)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Explanations should highlight model biases and shortcomings (Alvarez-</a:t>
          </a:r>
          <a:r>
            <a:rPr lang="en-GB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Melis</a:t>
          </a: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GB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Jaakkola</a:t>
          </a: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, 2017; </a:t>
          </a:r>
          <a:r>
            <a:rPr lang="en-GB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Gilpin</a:t>
          </a: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 et al., 2019)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669239"/>
        <a:ext cx="5657850" cy="1814400"/>
      </dsp:txXfrm>
    </dsp:sp>
    <dsp:sp modelId="{462AB63E-628A-423F-8909-120963812948}">
      <dsp:nvSpPr>
        <dsp:cNvPr id="0" name=""/>
        <dsp:cNvSpPr/>
      </dsp:nvSpPr>
      <dsp:spPr>
        <a:xfrm>
          <a:off x="282892" y="1551159"/>
          <a:ext cx="4553975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697" tIns="0" rIns="149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Evaluation methodology for explanation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4420" y="1562687"/>
        <a:ext cx="4530919" cy="213104"/>
      </dsp:txXfrm>
    </dsp:sp>
    <dsp:sp modelId="{ABE65AFF-A211-4341-8923-822A80423863}">
      <dsp:nvSpPr>
        <dsp:cNvPr id="0" name=""/>
        <dsp:cNvSpPr/>
      </dsp:nvSpPr>
      <dsp:spPr>
        <a:xfrm>
          <a:off x="0" y="3644919"/>
          <a:ext cx="5657850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66624" rIns="9144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Only one study on NER explanation with model agnostic local explainability (</a:t>
          </a:r>
          <a:r>
            <a:rPr lang="en-GB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Villarroya</a:t>
          </a: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, 2018).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Use of Local Interpretable Model-Agnostic Explanations (LIME) that uses locally interpretable model on perturbed data set for generating explanation (Ribeiro et al., 2016)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Primary disadvantage of LIME - dependency on heuristically weighting perturbed dataset </a:t>
          </a: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(Molnar, 2019)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Recommendation for the study - experimenting Kernel SHAP (Lundberg and Lee, 2017)</a:t>
          </a:r>
          <a:endParaRPr lang="en-IN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644919"/>
        <a:ext cx="5657850" cy="2016000"/>
      </dsp:txXfrm>
    </dsp:sp>
    <dsp:sp modelId="{0E6D0F98-53EB-44ED-84CF-21719C54DD78}">
      <dsp:nvSpPr>
        <dsp:cNvPr id="0" name=""/>
        <dsp:cNvSpPr/>
      </dsp:nvSpPr>
      <dsp:spPr>
        <a:xfrm>
          <a:off x="282892" y="3526839"/>
          <a:ext cx="4509142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697" tIns="0" rIns="149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Choice of explainability method for NER task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4420" y="3538367"/>
        <a:ext cx="4486086" cy="21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21D80-8586-4281-9D7C-ECA4C0C3E886}">
      <dsp:nvSpPr>
        <dsp:cNvPr id="0" name=""/>
        <dsp:cNvSpPr/>
      </dsp:nvSpPr>
      <dsp:spPr>
        <a:xfrm>
          <a:off x="2" y="1171701"/>
          <a:ext cx="11925294" cy="121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The main aim for this study is to generate explanations using Kernel SHAP for Named Entity Recognition (NER) predictions from state-of-the-art NER model. </a:t>
          </a:r>
          <a:endParaRPr lang="en-IN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06407" y="1171701"/>
        <a:ext cx="10712484" cy="1212810"/>
      </dsp:txXfrm>
    </dsp:sp>
    <dsp:sp modelId="{4B1FA04B-D5B0-4B05-BE31-6869531BD7ED}">
      <dsp:nvSpPr>
        <dsp:cNvPr id="0" name=""/>
        <dsp:cNvSpPr/>
      </dsp:nvSpPr>
      <dsp:spPr>
        <a:xfrm>
          <a:off x="2" y="2578857"/>
          <a:ext cx="3470448" cy="1388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The primary goal of this research is to generate explanations for NER predictions that are easy to understand for layman users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4092" y="2578857"/>
        <a:ext cx="2082269" cy="1388179"/>
      </dsp:txXfrm>
    </dsp:sp>
    <dsp:sp modelId="{5B9A0BE9-4FAF-4C81-A864-1C69329664BF}">
      <dsp:nvSpPr>
        <dsp:cNvPr id="0" name=""/>
        <dsp:cNvSpPr/>
      </dsp:nvSpPr>
      <dsp:spPr>
        <a:xfrm>
          <a:off x="3019293" y="2696852"/>
          <a:ext cx="2583697" cy="1152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To generate explanations for NER prediction using Kernel SHAP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5387" y="2696852"/>
        <a:ext cx="1431509" cy="1152188"/>
      </dsp:txXfrm>
    </dsp:sp>
    <dsp:sp modelId="{3B1F7420-A304-4F78-8742-DFF21961ABD9}">
      <dsp:nvSpPr>
        <dsp:cNvPr id="0" name=""/>
        <dsp:cNvSpPr/>
      </dsp:nvSpPr>
      <dsp:spPr>
        <a:xfrm>
          <a:off x="5199724" y="2696852"/>
          <a:ext cx="3494358" cy="1152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To evaluate explanation generated from Kernel SHAP based on the attributes of a good explanation as perceived by human.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75818" y="2696852"/>
        <a:ext cx="2342170" cy="1152188"/>
      </dsp:txXfrm>
    </dsp:sp>
    <dsp:sp modelId="{FDA4DEDF-F816-493F-ADBF-07FFE8A922B9}">
      <dsp:nvSpPr>
        <dsp:cNvPr id="0" name=""/>
        <dsp:cNvSpPr/>
      </dsp:nvSpPr>
      <dsp:spPr>
        <a:xfrm>
          <a:off x="8290816" y="2696852"/>
          <a:ext cx="3571152" cy="11521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Segoe UI" panose="020B0502040204020203" pitchFamily="34" charset="0"/>
              <a:cs typeface="Segoe UI" panose="020B0502040204020203" pitchFamily="34" charset="0"/>
            </a:rPr>
            <a:t>To validate whether explanations can provide insights on shortcomings of the NER model that can drive improvement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866910" y="2696852"/>
        <a:ext cx="2418964" cy="1152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F0D89-5D2A-4F03-B18F-FAEDAF7874B7}">
      <dsp:nvSpPr>
        <dsp:cNvPr id="0" name=""/>
        <dsp:cNvSpPr/>
      </dsp:nvSpPr>
      <dsp:spPr>
        <a:xfrm>
          <a:off x="0" y="349173"/>
          <a:ext cx="4758128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284" tIns="458216" rIns="36928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Ability to answer contrastive ‘why’ question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Explanation of instances with close competing probability scores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49173"/>
        <a:ext cx="4758128" cy="1247400"/>
      </dsp:txXfrm>
    </dsp:sp>
    <dsp:sp modelId="{4D0BA3C1-EDD3-41E8-BDD9-678BF375E77C}">
      <dsp:nvSpPr>
        <dsp:cNvPr id="0" name=""/>
        <dsp:cNvSpPr/>
      </dsp:nvSpPr>
      <dsp:spPr>
        <a:xfrm>
          <a:off x="237906" y="24453"/>
          <a:ext cx="333068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892" tIns="0" rIns="1258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Accuracy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9609" y="56156"/>
        <a:ext cx="3267283" cy="586034"/>
      </dsp:txXfrm>
    </dsp:sp>
    <dsp:sp modelId="{80F3A019-8565-42E5-9916-E59FFA2DC131}">
      <dsp:nvSpPr>
        <dsp:cNvPr id="0" name=""/>
        <dsp:cNvSpPr/>
      </dsp:nvSpPr>
      <dsp:spPr>
        <a:xfrm>
          <a:off x="0" y="2040093"/>
          <a:ext cx="4758128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284" tIns="458216" rIns="36928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Number of cognitive chunks required for explanation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Weighted average for the chunks based on complexity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040093"/>
        <a:ext cx="4758128" cy="1455300"/>
      </dsp:txXfrm>
    </dsp:sp>
    <dsp:sp modelId="{EB3C90F4-5356-4861-8B37-DA08C3E52A40}">
      <dsp:nvSpPr>
        <dsp:cNvPr id="0" name=""/>
        <dsp:cNvSpPr/>
      </dsp:nvSpPr>
      <dsp:spPr>
        <a:xfrm>
          <a:off x="237906" y="1715373"/>
          <a:ext cx="333068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892" tIns="0" rIns="1258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Time efficiency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9609" y="1747076"/>
        <a:ext cx="3267283" cy="586034"/>
      </dsp:txXfrm>
    </dsp:sp>
    <dsp:sp modelId="{DB4D6355-B8D6-4104-9F8E-53BED9B0E405}">
      <dsp:nvSpPr>
        <dsp:cNvPr id="0" name=""/>
        <dsp:cNvSpPr/>
      </dsp:nvSpPr>
      <dsp:spPr>
        <a:xfrm>
          <a:off x="0" y="3938913"/>
          <a:ext cx="4758128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284" tIns="458216" rIns="36928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Identity &amp; Stability – similarity of features in explaining same entity in multiple instances -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Separability – dissimilarity of features in explaining different entities in different instances.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938913"/>
        <a:ext cx="4758128" cy="1455300"/>
      </dsp:txXfrm>
    </dsp:sp>
    <dsp:sp modelId="{3418F78C-9B48-4D22-AC56-FF08F11BDFF1}">
      <dsp:nvSpPr>
        <dsp:cNvPr id="0" name=""/>
        <dsp:cNvSpPr/>
      </dsp:nvSpPr>
      <dsp:spPr>
        <a:xfrm>
          <a:off x="237906" y="3614193"/>
          <a:ext cx="333068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892" tIns="0" rIns="1258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" panose="020B0502040204020203" pitchFamily="34" charset="0"/>
              <a:cs typeface="Segoe UI" panose="020B0502040204020203" pitchFamily="34" charset="0"/>
            </a:rPr>
            <a:t>Comprehensibility</a:t>
          </a:r>
          <a:endParaRPr lang="en-IN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9609" y="3645896"/>
        <a:ext cx="326728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C8BD-517A-4F6F-80CB-0081DDAB5C3E}">
      <dsp:nvSpPr>
        <dsp:cNvPr id="0" name=""/>
        <dsp:cNvSpPr/>
      </dsp:nvSpPr>
      <dsp:spPr>
        <a:xfrm>
          <a:off x="0" y="2094"/>
          <a:ext cx="2492128" cy="7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Segoe UI" panose="020B0502040204020203" pitchFamily="34" charset="0"/>
              <a:cs typeface="Segoe UI" panose="020B0502040204020203" pitchFamily="34" charset="0"/>
            </a:rPr>
            <a:t>Is Kernel SHAP an effective method to explain Named Entity Recognition model built using BI-LSTM-CRF architecture?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094"/>
        <a:ext cx="2492128" cy="792047"/>
      </dsp:txXfrm>
    </dsp:sp>
    <dsp:sp modelId="{5AB9C20F-2DA2-4402-B3D9-B07B094E61F1}">
      <dsp:nvSpPr>
        <dsp:cNvPr id="0" name=""/>
        <dsp:cNvSpPr/>
      </dsp:nvSpPr>
      <dsp:spPr>
        <a:xfrm>
          <a:off x="2492128" y="2094"/>
          <a:ext cx="498425" cy="79204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1DBA7-8969-4A45-9417-5C9B8D6F4B3B}">
      <dsp:nvSpPr>
        <dsp:cNvPr id="0" name=""/>
        <dsp:cNvSpPr/>
      </dsp:nvSpPr>
      <dsp:spPr>
        <a:xfrm>
          <a:off x="3189924" y="2094"/>
          <a:ext cx="6778588" cy="792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Implementation of Kernel SHAP for NER explanation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Analysis of influence for both word and non-word features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Allows post-hoc feature enrichment for visualizing explanations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89924" y="2094"/>
        <a:ext cx="6778588" cy="792047"/>
      </dsp:txXfrm>
    </dsp:sp>
    <dsp:sp modelId="{219335FA-6FD1-4E33-AD47-5B94A0FBC8A1}">
      <dsp:nvSpPr>
        <dsp:cNvPr id="0" name=""/>
        <dsp:cNvSpPr/>
      </dsp:nvSpPr>
      <dsp:spPr>
        <a:xfrm>
          <a:off x="0" y="1224122"/>
          <a:ext cx="2492128" cy="60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>
              <a:latin typeface="Segoe UI" panose="020B0502040204020203" pitchFamily="34" charset="0"/>
              <a:cs typeface="Segoe UI" panose="020B0502040204020203" pitchFamily="34" charset="0"/>
            </a:rPr>
            <a:t>Are the explanations generated using Kernel SHAP for Named Entity Recognition model easy to understand for layman users?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224122"/>
        <a:ext cx="2492128" cy="600036"/>
      </dsp:txXfrm>
    </dsp:sp>
    <dsp:sp modelId="{A9D25D38-6695-474D-8E8A-A1074918D432}">
      <dsp:nvSpPr>
        <dsp:cNvPr id="0" name=""/>
        <dsp:cNvSpPr/>
      </dsp:nvSpPr>
      <dsp:spPr>
        <a:xfrm>
          <a:off x="2492128" y="811597"/>
          <a:ext cx="498425" cy="142508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662C0-027C-47FA-B975-B2FBB3C00BEB}">
      <dsp:nvSpPr>
        <dsp:cNvPr id="0" name=""/>
        <dsp:cNvSpPr/>
      </dsp:nvSpPr>
      <dsp:spPr>
        <a:xfrm>
          <a:off x="3189924" y="811597"/>
          <a:ext cx="6778588" cy="1425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Evaluation of explanation using qualitative metrics focused on human acceptance of explanations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Kernel SHAP performed better with respect to time efficiency and separability clause of comprehensibility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Quantitative metrics highlighted more efficient choice of features for explanation by Kernel SHAP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89924" y="811597"/>
        <a:ext cx="6778588" cy="1425085"/>
      </dsp:txXfrm>
    </dsp:sp>
    <dsp:sp modelId="{C87496F4-BCCC-4BD1-95A8-749A21482861}">
      <dsp:nvSpPr>
        <dsp:cNvPr id="0" name=""/>
        <dsp:cNvSpPr/>
      </dsp:nvSpPr>
      <dsp:spPr>
        <a:xfrm>
          <a:off x="0" y="2439774"/>
          <a:ext cx="2492128" cy="132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Segoe UI" panose="020B0502040204020203" pitchFamily="34" charset="0"/>
              <a:cs typeface="Segoe UI" panose="020B0502040204020203" pitchFamily="34" charset="0"/>
            </a:rPr>
            <a:t>Can the explanations generated using Kernel SHAP for Named Entity Recognition model provide insights related to shortcomings of the model?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439774"/>
        <a:ext cx="2492128" cy="1320079"/>
      </dsp:txXfrm>
    </dsp:sp>
    <dsp:sp modelId="{399747C6-9420-4954-A033-71F49CFAF7D7}">
      <dsp:nvSpPr>
        <dsp:cNvPr id="0" name=""/>
        <dsp:cNvSpPr/>
      </dsp:nvSpPr>
      <dsp:spPr>
        <a:xfrm>
          <a:off x="2492128" y="2254138"/>
          <a:ext cx="498425" cy="16913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EB24E-285F-4206-A67C-32D7846C2A42}">
      <dsp:nvSpPr>
        <dsp:cNvPr id="0" name=""/>
        <dsp:cNvSpPr/>
      </dsp:nvSpPr>
      <dsp:spPr>
        <a:xfrm>
          <a:off x="3189924" y="2254138"/>
          <a:ext cx="6778588" cy="169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Kernel SHAP explanations provide insight that spelling and context related features are mostly redundant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Maintained same sequence F1 score amongst initial and modified NER models.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Segoe UI" panose="020B0502040204020203" pitchFamily="34" charset="0"/>
              <a:cs typeface="Segoe UI" panose="020B0502040204020203" pitchFamily="34" charset="0"/>
            </a:rPr>
            <a:t>Model complexity and therefore prediction time reduced drastically in modified models </a:t>
          </a:r>
          <a:endParaRPr lang="en-IN" sz="14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Kernel SHAP explanation highlighted high dependency on entity words and words in the immediate surrounding that are present in pre-trained </a:t>
          </a:r>
          <a:r>
            <a:rPr lang="en-US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GloVe</a:t>
          </a: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 embedding </a:t>
          </a:r>
          <a:endParaRPr lang="en-IN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89924" y="2254138"/>
        <a:ext cx="6778588" cy="169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D3CF1-F27F-4205-8A76-5180DC12A84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DDBD-B6E0-427A-9752-2984860B2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5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5DDBD-B6E0-427A-9752-2984860B2C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0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5DDBD-B6E0-427A-9752-2984860B2C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3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5DDBD-B6E0-427A-9752-2984860B2C8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9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5424-A2DD-4066-B8E6-711B1141F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7B12-6DC2-4F39-A613-0B34E8A1D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67D2-47BF-4D9D-9403-32803CCB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AFF0-7F93-4595-BA4E-4BA9803E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7C22-327D-4548-9FFC-21DBEFE9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D2A-69A7-4141-9CAE-C2495015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E122-2E2B-4DC6-BC89-507CC7D7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B962-E0CF-4E10-AC51-B5070A2F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9DC1-6B13-40CE-8EFD-4663D8A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FCA4-63CF-452B-9456-5FE86E09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0E41-3CAB-4CE2-A8BF-D0A940719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3C4C5-6A5A-4D1E-AE3A-3A4A6F8F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B2CD-1976-4D83-83FA-133CA30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42EC-34F0-460C-BF24-B03CC1F7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A530-D990-4606-9BE5-84163FC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99FD-923C-45F7-8921-8C6A322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6793-DBD6-47D7-AD41-855F53E3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6AE9-4550-4ED3-A7C0-9ED9EFB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2620-C306-4146-A291-1F18129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2469-EA29-47FB-B8D6-C1C14A9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1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D43A-7E20-4C6D-A34F-AC961A7A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9CD1-4C13-4F1A-8AF9-D7ED980E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1E3D-6E18-4E5F-8F61-DAAE0B9F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5B75-0488-40E1-B8C2-CC8CB99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5FDE-4073-470F-9950-4B398FDA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1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356-475C-455A-BAB4-16C789B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93D1-D207-4114-B0B5-584BC06A4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7B90-B1CB-4E39-97E0-9B3BE235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34F6-5BAD-47F6-A28C-F967B66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14DB-B26C-4ECD-8914-62CC818E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7ACE-DE4B-4B02-A70D-BEF21D21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F6A-70DA-400E-9A3A-35F3272B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1C7A-FC58-4C2E-BD4E-4D40F955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820A-AB10-4947-AE29-AC100067A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A2A08-06C4-4A68-993C-F20835E9E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D5345-1F88-4B65-863F-73E639D86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4465-3EEC-487D-8179-9C7BA4D2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CC28E-516C-4ED2-9F54-216C38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5F965-2E5D-45F9-A029-C26543EA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BA70-89CB-4A12-B827-FEB58588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124F2-3D6F-45A3-B4BD-12FE840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EBF1-4DE4-4BCB-8484-B35052B2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E616A-F3CE-46E1-8826-DA0C224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F7D44-AF6D-4E83-8CA0-3FFD0E0F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40039-FE15-476A-8A51-13372730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33A1-8264-4631-9FDB-9B4FF62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F191-D35B-40BD-B6A4-0F23DCA4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CCD7-22B8-4FF8-96EB-3C00525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D1F2-14B1-4E7A-9B31-3BEBED63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BFDA-1659-43F2-89DB-5B27B42E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0C597-34EA-4313-BC9C-395CE4D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B457-EF41-44AC-ACF5-9C5D5DD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268E-D28E-4534-9E94-B263957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05B9-02B0-4709-9D00-37B17CF4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6F40-F685-4497-B378-85F481505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F8FD-0E33-4A84-A993-DED9A0BD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7A37-BDE7-4F46-9E42-153DBB14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27AF-4340-486F-898A-566422E4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0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F0773-1D0D-4D6E-A163-12450DCF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402-C7A9-4AD8-A478-634F27EB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A419-1DD0-42E4-B700-9394F4C3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985A-F74B-4388-A023-99B2B7C8943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B637-3822-4D39-AC6C-99025E23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9D1-2C0E-4F48-A10A-4859432A6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781E-70C1-4E17-88E3-DA2FCB283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tmp"/><Relationship Id="rId5" Type="http://schemas.openxmlformats.org/officeDocument/2006/relationships/image" Target="../media/image8.png"/><Relationship Id="rId4" Type="http://schemas.openxmlformats.org/officeDocument/2006/relationships/image" Target="../media/image7.tmp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8.png"/><Relationship Id="rId7" Type="http://schemas.openxmlformats.org/officeDocument/2006/relationships/image" Target="../media/image22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tmp"/><Relationship Id="rId4" Type="http://schemas.openxmlformats.org/officeDocument/2006/relationships/image" Target="../media/image19.png"/><Relationship Id="rId9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3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0AA5-7B9C-4923-B1BD-68E62A515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i="1"/>
              <a:t>EXPLAINABLE ARTIFICIAL INTELLIGENCE: INTERPRETING NAMED ENTITY RECOGNITION USING POST-HOC TECHNIQUES</a:t>
            </a:r>
            <a:endParaRPr lang="en-IN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4E94E-A997-47A6-9751-40C45A18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636" y="3942142"/>
            <a:ext cx="10190480" cy="2209482"/>
          </a:xfrm>
        </p:spPr>
        <p:txBody>
          <a:bodyPr>
            <a:normAutofit fontScale="92500" lnSpcReduction="10000"/>
          </a:bodyPr>
          <a:lstStyle/>
          <a:p>
            <a:r>
              <a:rPr lang="en-US" sz="1800" cap="small" dirty="0">
                <a:latin typeface="Arial" panose="020B0604020202020204" pitchFamily="34" charset="0"/>
              </a:rPr>
              <a:t>MASTER OF SCIENCE IN MACHINE LEARNING AND ARTIFICIAL INTELLIGENCE</a:t>
            </a:r>
          </a:p>
          <a:p>
            <a:endParaRPr lang="en-US" dirty="0"/>
          </a:p>
          <a:p>
            <a:r>
              <a:rPr lang="en-GB" sz="2200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Liverpool John Moores University (LJMU)</a:t>
            </a:r>
            <a:endParaRPr lang="en-US" sz="3000" dirty="0"/>
          </a:p>
          <a:p>
            <a:pPr algn="r"/>
            <a:r>
              <a:rPr lang="en-IN" dirty="0"/>
              <a:t>Sayan Banerjee</a:t>
            </a:r>
          </a:p>
          <a:p>
            <a:pPr algn="r"/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 ID: 922994</a:t>
            </a:r>
            <a:endParaRPr lang="en-IN" dirty="0"/>
          </a:p>
          <a:p>
            <a:pPr algn="r"/>
            <a:r>
              <a:rPr lang="en-IN" dirty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37978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C81B205-084E-44B3-9E48-0B86EE44D11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b="42209"/>
          <a:stretch/>
        </p:blipFill>
        <p:spPr bwMode="auto">
          <a:xfrm>
            <a:off x="7658100" y="4333369"/>
            <a:ext cx="4412726" cy="24661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1C6B28-CD2F-48D1-8263-7BB416475557}"/>
              </a:ext>
            </a:extLst>
          </p:cNvPr>
          <p:cNvSpPr txBox="1">
            <a:spLocks/>
          </p:cNvSpPr>
          <p:nvPr/>
        </p:nvSpPr>
        <p:spPr>
          <a:xfrm>
            <a:off x="35298" y="2653711"/>
            <a:ext cx="12156702" cy="58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Sentence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- ‘The Republic of Ireland beat Liechtenstein 5-0 ( halftime 4-0 ) in a World Cup soccer European group 8 qualifier on Saturday .’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Explain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– ‘World Cup’ being predicted as ‘MISC’ (Accurate prediction)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7" y="58517"/>
            <a:ext cx="11831214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 – NER model performance and interpretation of explanations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15E42A-3217-48AD-890A-AFE3F95A1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5774"/>
              </p:ext>
            </p:extLst>
          </p:nvPr>
        </p:nvGraphicFramePr>
        <p:xfrm>
          <a:off x="882028" y="953212"/>
          <a:ext cx="3354848" cy="153982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55553">
                  <a:extLst>
                    <a:ext uri="{9D8B030D-6E8A-4147-A177-3AD203B41FA5}">
                      <a16:colId xmlns:a16="http://schemas.microsoft.com/office/drawing/2014/main" val="120921157"/>
                    </a:ext>
                  </a:extLst>
                </a:gridCol>
                <a:gridCol w="1799295">
                  <a:extLst>
                    <a:ext uri="{9D8B030D-6E8A-4147-A177-3AD203B41FA5}">
                      <a16:colId xmlns:a16="http://schemas.microsoft.com/office/drawing/2014/main" val="1965905939"/>
                    </a:ext>
                  </a:extLst>
                </a:gridCol>
              </a:tblGrid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Entity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Sequence F1 score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8931645"/>
                  </a:ext>
                </a:extLst>
              </a:tr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LOC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1518770"/>
                  </a:ext>
                </a:extLst>
              </a:tr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475124"/>
                  </a:ext>
                </a:extLst>
              </a:tr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ORG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5523939"/>
                  </a:ext>
                </a:extLst>
              </a:tr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MISC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5174352"/>
                  </a:ext>
                </a:extLst>
              </a:tr>
              <a:tr h="256638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Macro average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081310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9AE0C-FA38-41AC-BD20-C8493CDD896C}"/>
              </a:ext>
            </a:extLst>
          </p:cNvPr>
          <p:cNvSpPr txBox="1">
            <a:spLocks/>
          </p:cNvSpPr>
          <p:nvPr/>
        </p:nvSpPr>
        <p:spPr>
          <a:xfrm>
            <a:off x="121174" y="578491"/>
            <a:ext cx="7091390" cy="46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NER model performance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– Sequence F1 score for each entity on test-a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02B4-6535-461F-985D-A553EE72CCBF}"/>
              </a:ext>
            </a:extLst>
          </p:cNvPr>
          <p:cNvSpPr txBox="1"/>
          <p:nvPr/>
        </p:nvSpPr>
        <p:spPr>
          <a:xfrm>
            <a:off x="4525223" y="1018265"/>
            <a:ext cx="4581455" cy="13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macro average of sequence F1 score suggests that model is reasonably accurate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focus of study is to perform local explanation for </a:t>
            </a:r>
          </a:p>
          <a:p>
            <a:pPr marL="971550" lvl="1" indent="-285750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best performing entity – LOC</a:t>
            </a:r>
          </a:p>
          <a:p>
            <a:pPr marL="971550" lvl="1" indent="-285750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worst performing entity - MISC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A3833-875B-4A41-8C59-79B215DE3E5A}"/>
              </a:ext>
            </a:extLst>
          </p:cNvPr>
          <p:cNvCxnSpPr>
            <a:cxnSpLocks/>
          </p:cNvCxnSpPr>
          <p:nvPr/>
        </p:nvCxnSpPr>
        <p:spPr>
          <a:xfrm>
            <a:off x="276071" y="2679898"/>
            <a:ext cx="11581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3C54279-307D-4054-917D-F300C85B9C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7" y="3276990"/>
            <a:ext cx="5760085" cy="1486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0E231-1F2C-4E18-B463-686F2717B78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3"/>
          <a:stretch/>
        </p:blipFill>
        <p:spPr>
          <a:xfrm>
            <a:off x="124627" y="4780398"/>
            <a:ext cx="3663814" cy="744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BB6C5C-016C-4197-BDF8-515DC4C655CF}"/>
              </a:ext>
            </a:extLst>
          </p:cNvPr>
          <p:cNvSpPr txBox="1"/>
          <p:nvPr/>
        </p:nvSpPr>
        <p:spPr>
          <a:xfrm>
            <a:off x="6131385" y="3070424"/>
            <a:ext cx="5965365" cy="1438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 explanation - </a:t>
            </a:r>
          </a:p>
          <a:p>
            <a:r>
              <a:rPr lang="en-GB" dirty="0"/>
              <a:t>Prediction probability for MISC entity is 1.</a:t>
            </a:r>
          </a:p>
          <a:p>
            <a:r>
              <a:rPr lang="en-GB" dirty="0"/>
              <a:t>The word ‘Cup’ has the highest importance</a:t>
            </a:r>
          </a:p>
          <a:p>
            <a:r>
              <a:rPr lang="en-GB" dirty="0"/>
              <a:t>The word ‘World’ next highest positive influence followed by the words ‘a’ and ‘European’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81A09F4-A2B3-4373-A4A2-6B929F36F1F5}"/>
              </a:ext>
            </a:extLst>
          </p:cNvPr>
          <p:cNvSpPr/>
          <p:nvPr/>
        </p:nvSpPr>
        <p:spPr>
          <a:xfrm rot="10800000">
            <a:off x="5904923" y="3429000"/>
            <a:ext cx="283427" cy="3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D1EC9-F24D-478E-918D-D81778F8463E}"/>
              </a:ext>
            </a:extLst>
          </p:cNvPr>
          <p:cNvSpPr txBox="1"/>
          <p:nvPr/>
        </p:nvSpPr>
        <p:spPr>
          <a:xfrm>
            <a:off x="35298" y="5461051"/>
            <a:ext cx="3948543" cy="133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 – force 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 probability for MISC entity is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words ‘Cup’, ‘a’, ‘World, ‘European’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word having negative influence</a:t>
            </a:r>
            <a:endParaRPr lang="en-IN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F99408-7E80-49F6-B2A2-003C171D3C99}"/>
              </a:ext>
            </a:extLst>
          </p:cNvPr>
          <p:cNvSpPr/>
          <p:nvPr/>
        </p:nvSpPr>
        <p:spPr>
          <a:xfrm rot="10800000">
            <a:off x="2184189" y="5461051"/>
            <a:ext cx="323850" cy="2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E4A93F-3769-41DB-9D08-955E1569A254}"/>
              </a:ext>
            </a:extLst>
          </p:cNvPr>
          <p:cNvSpPr txBox="1"/>
          <p:nvPr/>
        </p:nvSpPr>
        <p:spPr>
          <a:xfrm>
            <a:off x="3853715" y="4946412"/>
            <a:ext cx="4280635" cy="182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 – multioutput decision 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influence from features below ‘European’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‘European - first positive influence on ‘MISC’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‘scorer’ – no influence on ‘MISC’ or ‘O’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‘O’ tag in absence of words ‘Cup’, ‘a’, ‘World’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449631-2D38-4D83-873D-9AE0F386EC61}"/>
              </a:ext>
            </a:extLst>
          </p:cNvPr>
          <p:cNvSpPr/>
          <p:nvPr/>
        </p:nvSpPr>
        <p:spPr>
          <a:xfrm>
            <a:off x="7791449" y="5534739"/>
            <a:ext cx="1162051" cy="1276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D7FF5-D9F8-4A83-B812-97759A70E72D}"/>
              </a:ext>
            </a:extLst>
          </p:cNvPr>
          <p:cNvSpPr/>
          <p:nvPr/>
        </p:nvSpPr>
        <p:spPr>
          <a:xfrm>
            <a:off x="7791449" y="5268924"/>
            <a:ext cx="2771776" cy="1921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CB5097-C996-4B09-B16C-076267FCC72B}"/>
              </a:ext>
            </a:extLst>
          </p:cNvPr>
          <p:cNvSpPr/>
          <p:nvPr/>
        </p:nvSpPr>
        <p:spPr>
          <a:xfrm>
            <a:off x="7791450" y="4485084"/>
            <a:ext cx="3940960" cy="5797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B902B37-B814-444D-81D3-DB43BB9A26C8}"/>
              </a:ext>
            </a:extLst>
          </p:cNvPr>
          <p:cNvSpPr/>
          <p:nvPr/>
        </p:nvSpPr>
        <p:spPr>
          <a:xfrm>
            <a:off x="7441348" y="4946412"/>
            <a:ext cx="283427" cy="3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2F6ED-728A-412E-AF49-4CC97D61BF73}"/>
              </a:ext>
            </a:extLst>
          </p:cNvPr>
          <p:cNvSpPr/>
          <p:nvPr/>
        </p:nvSpPr>
        <p:spPr>
          <a:xfrm>
            <a:off x="515868" y="3920634"/>
            <a:ext cx="1274832" cy="1782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861B0B-D35D-4955-8137-5FCB9B2A3FEF}"/>
              </a:ext>
            </a:extLst>
          </p:cNvPr>
          <p:cNvSpPr/>
          <p:nvPr/>
        </p:nvSpPr>
        <p:spPr>
          <a:xfrm>
            <a:off x="2578883" y="3477496"/>
            <a:ext cx="1274832" cy="908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0E8198-106D-4665-8C9C-B52BE0A2AA14}"/>
              </a:ext>
            </a:extLst>
          </p:cNvPr>
          <p:cNvSpPr/>
          <p:nvPr/>
        </p:nvSpPr>
        <p:spPr>
          <a:xfrm>
            <a:off x="121174" y="4485084"/>
            <a:ext cx="5294106" cy="3113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12211-6E34-42F2-80FC-8DDF2FC0987F}"/>
              </a:ext>
            </a:extLst>
          </p:cNvPr>
          <p:cNvSpPr/>
          <p:nvPr/>
        </p:nvSpPr>
        <p:spPr>
          <a:xfrm>
            <a:off x="669674" y="5099913"/>
            <a:ext cx="2195445" cy="2070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6E5220-D06C-4FAE-91CF-C1F3A81F307F}"/>
              </a:ext>
            </a:extLst>
          </p:cNvPr>
          <p:cNvSpPr/>
          <p:nvPr/>
        </p:nvSpPr>
        <p:spPr>
          <a:xfrm>
            <a:off x="1869440" y="5286870"/>
            <a:ext cx="995679" cy="141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1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uiExpand="1" build="p"/>
      <p:bldP spid="20" grpId="0" animBg="1"/>
      <p:bldP spid="21" grpId="0" uiExpand="1" build="p"/>
      <p:bldP spid="26" grpId="0" animBg="1"/>
      <p:bldP spid="28" grpId="0" uiExpand="1" build="p"/>
      <p:bldP spid="29" grpId="0" animBg="1"/>
      <p:bldP spid="30" grpId="0" animBg="1"/>
      <p:bldP spid="31" grpId="0" animBg="1"/>
      <p:bldP spid="33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00798FC5-D81F-4D8E-B24E-D4876BF8A9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4383290"/>
            <a:ext cx="4924425" cy="1455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0558F3-00D6-481A-8F2E-F767BCAC2D76}"/>
              </a:ext>
            </a:extLst>
          </p:cNvPr>
          <p:cNvSpPr txBox="1"/>
          <p:nvPr/>
        </p:nvSpPr>
        <p:spPr>
          <a:xfrm>
            <a:off x="35298" y="3194101"/>
            <a:ext cx="4736727" cy="920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 – force plot </a:t>
            </a:r>
          </a:p>
          <a:p>
            <a:r>
              <a:rPr lang="en-GB"/>
              <a:t>‘Bangladesh’ and ‘like’ – surrounding word of entity word ‘IDLC’ having highest positive influence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F621C9-A801-4ACF-8784-EFFA2A998A1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8" b="49470"/>
          <a:stretch/>
        </p:blipFill>
        <p:spPr bwMode="auto">
          <a:xfrm>
            <a:off x="7406267" y="1897206"/>
            <a:ext cx="4750435" cy="2154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90"/>
            <a:ext cx="10515600" cy="46937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 – comparison of explanations for unknown entity words</a:t>
            </a:r>
            <a:endParaRPr lang="en-I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02B95-4509-46A3-B702-7D68B7A3206C}"/>
              </a:ext>
            </a:extLst>
          </p:cNvPr>
          <p:cNvSpPr txBox="1"/>
          <p:nvPr/>
        </p:nvSpPr>
        <p:spPr>
          <a:xfrm>
            <a:off x="5847390" y="864185"/>
            <a:ext cx="6186114" cy="1438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 explanation - </a:t>
            </a:r>
          </a:p>
          <a:p>
            <a:pPr>
              <a:spcBef>
                <a:spcPts val="600"/>
              </a:spcBef>
            </a:pPr>
            <a:r>
              <a:rPr lang="en-GB" dirty="0"/>
              <a:t>‘Bangladesh’ and ‘like’ – surrounding word of entity word ‘IDLC’ having highest positive influence</a:t>
            </a:r>
          </a:p>
          <a:p>
            <a:pPr>
              <a:spcBef>
                <a:spcPts val="600"/>
              </a:spcBef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prediction probability is for ‘PER’ entity and not ‘ORG’ 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1C0B1-2EFC-4EF2-A489-5A8B441740F0}"/>
              </a:ext>
            </a:extLst>
          </p:cNvPr>
          <p:cNvSpPr txBox="1">
            <a:spLocks/>
          </p:cNvSpPr>
          <p:nvPr/>
        </p:nvSpPr>
        <p:spPr>
          <a:xfrm>
            <a:off x="35298" y="386761"/>
            <a:ext cx="9070602" cy="58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Sentence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- ‘Brokers said blue chips like IDLC , Bangladesh Lamps , Chittagong Cement and Atlas Bangladesh were expected to rise .’ 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Explain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– ‘IDLC’ being predicted as ‘LOC’ (Ground truth entity – ‘ORG’)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74912-CC1A-47F7-92DB-F0C237C82575}"/>
              </a:ext>
            </a:extLst>
          </p:cNvPr>
          <p:cNvSpPr txBox="1"/>
          <p:nvPr/>
        </p:nvSpPr>
        <p:spPr>
          <a:xfrm>
            <a:off x="4972050" y="2539498"/>
            <a:ext cx="3005623" cy="1435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 – multioutput decision plot 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‘like’ has positivize influence for ‘ORG’ tag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it has similar influence for ‘LOC’ tag </a:t>
            </a:r>
            <a:endParaRPr lang="en-GB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3D0F478-04F8-4190-B409-5825CDB2572B}"/>
              </a:ext>
            </a:extLst>
          </p:cNvPr>
          <p:cNvSpPr/>
          <p:nvPr/>
        </p:nvSpPr>
        <p:spPr>
          <a:xfrm>
            <a:off x="7122840" y="2799813"/>
            <a:ext cx="283427" cy="3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E3F713-161D-4704-AB68-C59E6A2FD72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15497"/>
            <a:ext cx="5760085" cy="14763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0B1EAA-8804-4E3D-8C5C-DBD8595D20B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509108"/>
            <a:ext cx="4924425" cy="70739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2A7F20C-84F0-4BEA-A33D-CAB61F7542D7}"/>
              </a:ext>
            </a:extLst>
          </p:cNvPr>
          <p:cNvSpPr/>
          <p:nvPr/>
        </p:nvSpPr>
        <p:spPr>
          <a:xfrm rot="10800000">
            <a:off x="5657273" y="1352550"/>
            <a:ext cx="283427" cy="3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1C3330D-011D-4580-AC46-CC2C016B1735}"/>
              </a:ext>
            </a:extLst>
          </p:cNvPr>
          <p:cNvSpPr/>
          <p:nvPr/>
        </p:nvSpPr>
        <p:spPr>
          <a:xfrm rot="10800000">
            <a:off x="2184189" y="3194101"/>
            <a:ext cx="323850" cy="2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22ED7F-AF75-491D-AA2D-B303A09D8F6E}"/>
              </a:ext>
            </a:extLst>
          </p:cNvPr>
          <p:cNvCxnSpPr>
            <a:cxnSpLocks/>
          </p:cNvCxnSpPr>
          <p:nvPr/>
        </p:nvCxnSpPr>
        <p:spPr>
          <a:xfrm>
            <a:off x="112203" y="4051498"/>
            <a:ext cx="1181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608807D-F456-4551-BAC9-B1090A61BCE3}"/>
              </a:ext>
            </a:extLst>
          </p:cNvPr>
          <p:cNvSpPr txBox="1">
            <a:spLocks/>
          </p:cNvSpPr>
          <p:nvPr/>
        </p:nvSpPr>
        <p:spPr>
          <a:xfrm>
            <a:off x="-1" y="4102633"/>
            <a:ext cx="11058525" cy="31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Sentence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- ‘Missing German girl found alive at Dutch campsite .’ 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Explain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– ‘Missing’ being predicted as ‘MISC’ (Ground truth entity – ‘O’)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94B95-8C36-4160-8878-7CDCB6F241AB}"/>
              </a:ext>
            </a:extLst>
          </p:cNvPr>
          <p:cNvSpPr txBox="1"/>
          <p:nvPr/>
        </p:nvSpPr>
        <p:spPr>
          <a:xfrm>
            <a:off x="5007351" y="4526278"/>
            <a:ext cx="2812674" cy="1645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 explanation and Kernel SHAP Force plot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Same words having influence in ‘MISC’ prediction.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The order of influence is also the same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400C39-A732-4BD2-84EB-88D0864F89FF}"/>
              </a:ext>
            </a:extLst>
          </p:cNvPr>
          <p:cNvSpPr txBox="1"/>
          <p:nvPr/>
        </p:nvSpPr>
        <p:spPr>
          <a:xfrm>
            <a:off x="5076948" y="5955726"/>
            <a:ext cx="6956556" cy="92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200"/>
              </a:spcBef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 – multioutput decision plot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‘German’ - most positive influence on ‘MISC’ prediction is also predicted as ‘MISC’.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Absence of ‘German’ would have predicted ‘PER’ entity for the word ‘Missing’</a:t>
            </a:r>
            <a:endParaRPr lang="en-GB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1B6631C-D069-46AD-AA9D-ECC399CC5F61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/>
        </p:blipFill>
        <p:spPr>
          <a:xfrm>
            <a:off x="35299" y="5886129"/>
            <a:ext cx="4924426" cy="885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943D061-7AEF-4ECE-BED2-A8FEDD493AE5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b="63465"/>
          <a:stretch/>
        </p:blipFill>
        <p:spPr bwMode="auto">
          <a:xfrm>
            <a:off x="7765414" y="4350060"/>
            <a:ext cx="4369435" cy="1821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2C3F4-D998-4145-A1D6-46C9BA1013FC}"/>
              </a:ext>
            </a:extLst>
          </p:cNvPr>
          <p:cNvSpPr/>
          <p:nvPr/>
        </p:nvSpPr>
        <p:spPr>
          <a:xfrm>
            <a:off x="7501668" y="2517205"/>
            <a:ext cx="1287769" cy="1620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382AF9-F6BC-42D3-BBA8-C7D34CC280E8}"/>
              </a:ext>
            </a:extLst>
          </p:cNvPr>
          <p:cNvSpPr/>
          <p:nvPr/>
        </p:nvSpPr>
        <p:spPr>
          <a:xfrm>
            <a:off x="7730113" y="4647785"/>
            <a:ext cx="1287769" cy="1620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CB0E5-BE06-4F79-9A2C-1791CB259BF7}"/>
              </a:ext>
            </a:extLst>
          </p:cNvPr>
          <p:cNvSpPr/>
          <p:nvPr/>
        </p:nvSpPr>
        <p:spPr>
          <a:xfrm>
            <a:off x="10149841" y="4740660"/>
            <a:ext cx="690880" cy="1620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22" grpId="0"/>
      <p:bldP spid="30" grpId="0" animBg="1"/>
      <p:bldP spid="14" grpId="0" animBg="1"/>
      <p:bldP spid="20" grpId="0" animBg="1"/>
      <p:bldP spid="38" grpId="0"/>
      <p:bldP spid="40" grpId="0"/>
      <p:bldP spid="44" grpId="0" uiExpand="1" build="p"/>
      <p:bldP spid="21" grpId="0" animBg="1"/>
      <p:bldP spid="21" grpId="1" animBg="1"/>
      <p:bldP spid="23" grpId="0" animBg="1"/>
      <p:bldP spid="23" grpId="1" uiExpand="1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 – Accuracy and time efficiency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71E4C-8708-4F69-A0E9-AEF60EA8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68539"/>
              </p:ext>
            </p:extLst>
          </p:nvPr>
        </p:nvGraphicFramePr>
        <p:xfrm>
          <a:off x="9141617" y="4616901"/>
          <a:ext cx="2760664" cy="5486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078228">
                  <a:extLst>
                    <a:ext uri="{9D8B030D-6E8A-4147-A177-3AD203B41FA5}">
                      <a16:colId xmlns:a16="http://schemas.microsoft.com/office/drawing/2014/main" val="373961072"/>
                    </a:ext>
                  </a:extLst>
                </a:gridCol>
                <a:gridCol w="781131">
                  <a:extLst>
                    <a:ext uri="{9D8B030D-6E8A-4147-A177-3AD203B41FA5}">
                      <a16:colId xmlns:a16="http://schemas.microsoft.com/office/drawing/2014/main" val="3936035522"/>
                    </a:ext>
                  </a:extLst>
                </a:gridCol>
                <a:gridCol w="901305">
                  <a:extLst>
                    <a:ext uri="{9D8B030D-6E8A-4147-A177-3AD203B41FA5}">
                      <a16:colId xmlns:a16="http://schemas.microsoft.com/office/drawing/2014/main" val="2580381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Entity: LOC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Accurate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Inaccurate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780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LIME-NER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-9.25</a:t>
                      </a:r>
                      <a:endParaRPr lang="en-IN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-9.71</a:t>
                      </a:r>
                      <a:endParaRPr lang="en-IN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55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Kernel SHAP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-3.88</a:t>
                      </a:r>
                      <a:endParaRPr lang="en-IN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-2.43</a:t>
                      </a:r>
                      <a:endParaRPr lang="en-IN" sz="10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7465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ECE39A-50AA-4BF8-A8FA-513393719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9363"/>
              </p:ext>
            </p:extLst>
          </p:nvPr>
        </p:nvGraphicFramePr>
        <p:xfrm>
          <a:off x="9160667" y="6144149"/>
          <a:ext cx="2760664" cy="5486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040093">
                  <a:extLst>
                    <a:ext uri="{9D8B030D-6E8A-4147-A177-3AD203B41FA5}">
                      <a16:colId xmlns:a16="http://schemas.microsoft.com/office/drawing/2014/main" val="89412574"/>
                    </a:ext>
                  </a:extLst>
                </a:gridCol>
                <a:gridCol w="781232">
                  <a:extLst>
                    <a:ext uri="{9D8B030D-6E8A-4147-A177-3AD203B41FA5}">
                      <a16:colId xmlns:a16="http://schemas.microsoft.com/office/drawing/2014/main" val="3345231773"/>
                    </a:ext>
                  </a:extLst>
                </a:gridCol>
                <a:gridCol w="939339">
                  <a:extLst>
                    <a:ext uri="{9D8B030D-6E8A-4147-A177-3AD203B41FA5}">
                      <a16:colId xmlns:a16="http://schemas.microsoft.com/office/drawing/2014/main" val="806165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Entity: MISC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Accurate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Inaccurate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50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LIME-NER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-8.17</a:t>
                      </a:r>
                      <a:endParaRPr lang="en-IN" sz="10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-10</a:t>
                      </a:r>
                      <a:endParaRPr lang="en-IN" sz="10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2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Kernel SHAP</a:t>
                      </a:r>
                      <a:endParaRPr lang="en-IN" sz="10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-4.5</a:t>
                      </a:r>
                      <a:endParaRPr lang="en-IN" sz="10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-7.7</a:t>
                      </a:r>
                      <a:endParaRPr lang="en-IN" sz="10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6260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7076A5-A80B-49E7-8BE7-0DF21CD255BC}"/>
              </a:ext>
            </a:extLst>
          </p:cNvPr>
          <p:cNvSpPr txBox="1"/>
          <p:nvPr/>
        </p:nvSpPr>
        <p:spPr>
          <a:xfrm>
            <a:off x="9041509" y="3854718"/>
            <a:ext cx="28798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Kernel SHAP predictions are more time efficient for LOC entity prediction explanation 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E8644-2FED-4C65-9E52-DE9CF244B26F}"/>
              </a:ext>
            </a:extLst>
          </p:cNvPr>
          <p:cNvSpPr txBox="1"/>
          <p:nvPr/>
        </p:nvSpPr>
        <p:spPr>
          <a:xfrm>
            <a:off x="9041508" y="5424788"/>
            <a:ext cx="29981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Kernel SHAP predictions are more time efficient for MISC entity prediction explanations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091E9-C546-4867-907D-9E98873F95BD}"/>
              </a:ext>
            </a:extLst>
          </p:cNvPr>
          <p:cNvSpPr/>
          <p:nvPr/>
        </p:nvSpPr>
        <p:spPr>
          <a:xfrm>
            <a:off x="8953500" y="3429001"/>
            <a:ext cx="3147096" cy="34202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Time efficiency</a:t>
            </a:r>
            <a:endParaRPr lang="en-IN" sz="1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BCFF05-7C98-4F48-9BA3-2797B5715AD9}"/>
              </a:ext>
            </a:extLst>
          </p:cNvPr>
          <p:cNvSpPr txBox="1">
            <a:spLocks/>
          </p:cNvSpPr>
          <p:nvPr/>
        </p:nvSpPr>
        <p:spPr>
          <a:xfrm>
            <a:off x="0" y="368096"/>
            <a:ext cx="11058525" cy="31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Sentence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- ‘N. Korea urges S. Korea to return war veteran .’ </a:t>
            </a: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Explain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– ‘N. Korea’ being predicted as ‘LOC’ (competing entity – ‘PER’)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71574-CCA4-4FF4-930C-8D64450C5315}"/>
              </a:ext>
            </a:extLst>
          </p:cNvPr>
          <p:cNvSpPr txBox="1"/>
          <p:nvPr/>
        </p:nvSpPr>
        <p:spPr>
          <a:xfrm>
            <a:off x="5276848" y="629162"/>
            <a:ext cx="2355593" cy="226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 and Kernel SHAP explanation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‘Korea’ has most positive influence  and ‘N.’ has most negative influence in ‘LOC’ prediction.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influences are exactly in opposite direction for ‘PER’ entity prediction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A1CB38-001C-47B6-A148-5B78FEE28F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/>
          <a:stretch/>
        </p:blipFill>
        <p:spPr bwMode="auto">
          <a:xfrm>
            <a:off x="57150" y="615524"/>
            <a:ext cx="5219699" cy="1492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101544-D473-4A91-A950-37D99533B4D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7" b="51636"/>
          <a:stretch/>
        </p:blipFill>
        <p:spPr bwMode="auto">
          <a:xfrm>
            <a:off x="7486650" y="620956"/>
            <a:ext cx="4613946" cy="226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94D85E-EF78-4F61-A606-023DC41B85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" y="2173747"/>
            <a:ext cx="5214020" cy="79883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1FD41E4-8D09-4E87-A72C-956D63863333}"/>
              </a:ext>
            </a:extLst>
          </p:cNvPr>
          <p:cNvSpPr txBox="1">
            <a:spLocks/>
          </p:cNvSpPr>
          <p:nvPr/>
        </p:nvSpPr>
        <p:spPr>
          <a:xfrm>
            <a:off x="-38101" y="3006478"/>
            <a:ext cx="12138697" cy="59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Sentence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- ‘The Canadian market typically closes early on holiday weekends and Canadian financial markets will be closed on Monday for </a:t>
            </a:r>
            <a:r>
              <a:rPr lang="en-US" sz="1400" err="1">
                <a:latin typeface="Segoe UI" panose="020B0502040204020203" pitchFamily="34" charset="0"/>
                <a:cs typeface="Segoe UI" panose="020B0502040204020203" pitchFamily="34" charset="0"/>
              </a:rPr>
              <a:t>Labour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Day .’ </a:t>
            </a: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Explain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– ‘</a:t>
            </a:r>
            <a:r>
              <a:rPr lang="en-US" sz="1400" err="1">
                <a:latin typeface="Segoe UI" panose="020B0502040204020203" pitchFamily="34" charset="0"/>
                <a:cs typeface="Segoe UI" panose="020B0502040204020203" pitchFamily="34" charset="0"/>
              </a:rPr>
              <a:t>Labour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 Day’ being predicted as ‘MISC’ (competing entity – ‘ORG’)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7415A6-70E3-4EF6-8C88-C2F6566148A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3675987"/>
            <a:ext cx="4399119" cy="14452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E7D1D0-3543-4E04-BC3C-A86B97AE06A8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b="55465"/>
          <a:stretch/>
        </p:blipFill>
        <p:spPr bwMode="auto">
          <a:xfrm>
            <a:off x="4277005" y="4374506"/>
            <a:ext cx="4632490" cy="2417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ACBEF4-8F2B-48BE-9389-26F1A08DB68A}"/>
              </a:ext>
            </a:extLst>
          </p:cNvPr>
          <p:cNvSpPr txBox="1"/>
          <p:nvPr/>
        </p:nvSpPr>
        <p:spPr>
          <a:xfrm>
            <a:off x="4456270" y="3534049"/>
            <a:ext cx="4497229" cy="931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 and Kernel SHAP explanation - </a:t>
            </a:r>
            <a:r>
              <a:rPr lang="en-US" dirty="0"/>
              <a:t>word ‘Day’ that is the second word in the entity words has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positive influence in ‘MISC’ prediction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negative influence in ‘ORG’ prediction. 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20F92-4718-4ACD-B423-068C58F65F55}"/>
              </a:ext>
            </a:extLst>
          </p:cNvPr>
          <p:cNvSpPr txBox="1"/>
          <p:nvPr/>
        </p:nvSpPr>
        <p:spPr>
          <a:xfrm>
            <a:off x="263053" y="5597534"/>
            <a:ext cx="4243511" cy="144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715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first word in entity words, ‘</a:t>
            </a:r>
            <a:r>
              <a:rPr lang="en-GB" dirty="0"/>
              <a:t>Labour</a:t>
            </a:r>
            <a:r>
              <a:rPr lang="en-US" dirty="0"/>
              <a:t>’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has more positive influence in predicting ‘ORG’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less positive influence in predicting ‘MISC’.</a:t>
            </a:r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5FE139-4F9A-45F8-9F8C-F336EFFC5B75}"/>
              </a:ext>
            </a:extLst>
          </p:cNvPr>
          <p:cNvCxnSpPr>
            <a:cxnSpLocks/>
          </p:cNvCxnSpPr>
          <p:nvPr/>
        </p:nvCxnSpPr>
        <p:spPr>
          <a:xfrm>
            <a:off x="112203" y="3013273"/>
            <a:ext cx="1181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18C565-377D-479B-8742-1E7BC0DAD303}"/>
              </a:ext>
            </a:extLst>
          </p:cNvPr>
          <p:cNvSpPr/>
          <p:nvPr/>
        </p:nvSpPr>
        <p:spPr>
          <a:xfrm>
            <a:off x="2423163" y="779358"/>
            <a:ext cx="858518" cy="21415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8E146E-750A-4DA5-8E5E-83FC7C0B09C1}"/>
              </a:ext>
            </a:extLst>
          </p:cNvPr>
          <p:cNvSpPr/>
          <p:nvPr/>
        </p:nvSpPr>
        <p:spPr>
          <a:xfrm>
            <a:off x="4475481" y="779358"/>
            <a:ext cx="858518" cy="21415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E517EF-C76A-4F47-985F-4823B3BB2369}"/>
              </a:ext>
            </a:extLst>
          </p:cNvPr>
          <p:cNvSpPr/>
          <p:nvPr/>
        </p:nvSpPr>
        <p:spPr>
          <a:xfrm>
            <a:off x="10501027" y="1020176"/>
            <a:ext cx="1081372" cy="2399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3965FC-3822-42AF-9AEC-CFE07D5F07FC}"/>
              </a:ext>
            </a:extLst>
          </p:cNvPr>
          <p:cNvSpPr/>
          <p:nvPr/>
        </p:nvSpPr>
        <p:spPr>
          <a:xfrm>
            <a:off x="9620472" y="771915"/>
            <a:ext cx="1081372" cy="2399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AD80ED-B5BF-481E-B3C9-717155FFA866}"/>
              </a:ext>
            </a:extLst>
          </p:cNvPr>
          <p:cNvSpPr/>
          <p:nvPr/>
        </p:nvSpPr>
        <p:spPr>
          <a:xfrm>
            <a:off x="1993904" y="993468"/>
            <a:ext cx="858518" cy="21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186354-8149-4FF4-84E5-8993DC9D6703}"/>
              </a:ext>
            </a:extLst>
          </p:cNvPr>
          <p:cNvSpPr/>
          <p:nvPr/>
        </p:nvSpPr>
        <p:spPr>
          <a:xfrm>
            <a:off x="4046222" y="993468"/>
            <a:ext cx="858518" cy="21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B704D5-F8FA-4BAE-8786-A264FD56764B}"/>
              </a:ext>
            </a:extLst>
          </p:cNvPr>
          <p:cNvSpPr/>
          <p:nvPr/>
        </p:nvSpPr>
        <p:spPr>
          <a:xfrm>
            <a:off x="10590417" y="797513"/>
            <a:ext cx="1081372" cy="239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2959E8-CA18-47B1-81A4-A22CE64CA44B}"/>
              </a:ext>
            </a:extLst>
          </p:cNvPr>
          <p:cNvSpPr/>
          <p:nvPr/>
        </p:nvSpPr>
        <p:spPr>
          <a:xfrm>
            <a:off x="9191213" y="986025"/>
            <a:ext cx="1081372" cy="239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D14E2D-E2F9-4B4D-B541-BEFCE2BA906F}"/>
              </a:ext>
            </a:extLst>
          </p:cNvPr>
          <p:cNvSpPr/>
          <p:nvPr/>
        </p:nvSpPr>
        <p:spPr>
          <a:xfrm>
            <a:off x="2077368" y="3823335"/>
            <a:ext cx="495653" cy="20943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509A30-93FF-4BC0-AC17-DC9F8FAC7D9B}"/>
              </a:ext>
            </a:extLst>
          </p:cNvPr>
          <p:cNvSpPr/>
          <p:nvPr/>
        </p:nvSpPr>
        <p:spPr>
          <a:xfrm>
            <a:off x="3588667" y="4037445"/>
            <a:ext cx="495653" cy="209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07B6B0-0EEA-424C-BEA3-BF3A4EB93F59}"/>
              </a:ext>
            </a:extLst>
          </p:cNvPr>
          <p:cNvSpPr/>
          <p:nvPr/>
        </p:nvSpPr>
        <p:spPr>
          <a:xfrm>
            <a:off x="6674382" y="4841263"/>
            <a:ext cx="1219468" cy="20943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A1F25F-D74A-4F08-AC9C-1C1E0DB32D00}"/>
              </a:ext>
            </a:extLst>
          </p:cNvPr>
          <p:cNvSpPr/>
          <p:nvPr/>
        </p:nvSpPr>
        <p:spPr>
          <a:xfrm>
            <a:off x="6134723" y="4841263"/>
            <a:ext cx="495653" cy="209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A015A2-F8A7-40D5-B541-78DDBD5D910A}"/>
              </a:ext>
            </a:extLst>
          </p:cNvPr>
          <p:cNvSpPr/>
          <p:nvPr/>
        </p:nvSpPr>
        <p:spPr>
          <a:xfrm>
            <a:off x="6300943" y="4652916"/>
            <a:ext cx="1434790" cy="2053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91A5C-F61A-437B-A05F-52FE2DC15000}"/>
              </a:ext>
            </a:extLst>
          </p:cNvPr>
          <p:cNvSpPr/>
          <p:nvPr/>
        </p:nvSpPr>
        <p:spPr>
          <a:xfrm>
            <a:off x="7750300" y="4659103"/>
            <a:ext cx="495653" cy="209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EF950-1246-4A1C-9F56-EB1C64E1AC92}"/>
              </a:ext>
            </a:extLst>
          </p:cNvPr>
          <p:cNvSpPr/>
          <p:nvPr/>
        </p:nvSpPr>
        <p:spPr>
          <a:xfrm>
            <a:off x="10272585" y="5009108"/>
            <a:ext cx="1399204" cy="178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3D9BD8-CA3F-4409-A722-024D5FF9F596}"/>
              </a:ext>
            </a:extLst>
          </p:cNvPr>
          <p:cNvSpPr/>
          <p:nvPr/>
        </p:nvSpPr>
        <p:spPr>
          <a:xfrm>
            <a:off x="10247914" y="6514371"/>
            <a:ext cx="1399204" cy="178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3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6" grpId="0"/>
      <p:bldP spid="18" grpId="0" uiExpand="1" build="p"/>
      <p:bldP spid="31" grpId="0"/>
      <p:bldP spid="38" grpId="0"/>
      <p:bldP spid="40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900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 – Comprehensibility and AOPC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D5398-5EB4-405F-8A98-5FE6A0B5E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9" y="922862"/>
            <a:ext cx="23876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F275E-A609-40B9-8A10-4AD6F82386F8}"/>
              </a:ext>
            </a:extLst>
          </p:cNvPr>
          <p:cNvSpPr txBox="1"/>
          <p:nvPr/>
        </p:nvSpPr>
        <p:spPr>
          <a:xfrm>
            <a:off x="113357" y="3124688"/>
            <a:ext cx="57246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LIME-NER and Kernel SHAP performs at par with respect to identity and stability.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492D65-A3EB-4EBE-8887-9068BB728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04" y="886476"/>
            <a:ext cx="23876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2E34AA-68F3-4271-93DD-6CE654DE5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" y="4539794"/>
            <a:ext cx="238778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BDE7E-8F0E-4A7D-9E5D-00B6815A6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05" y="4514850"/>
            <a:ext cx="2387774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991B6B-40CB-4E69-A267-8903C80B7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31" y="1284784"/>
            <a:ext cx="3002217" cy="1554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4687E-00AC-47EE-AF59-3CA82184F6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21" y="1284784"/>
            <a:ext cx="3102058" cy="1554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B4C53-BE63-493D-A55F-EFCBD9920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31" y="3895904"/>
            <a:ext cx="2974949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ED9F1-62B2-4214-9276-713BCEA1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80" y="3895904"/>
            <a:ext cx="3027139" cy="15544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4FBCA4-2C54-4314-9F56-05456E151831}"/>
              </a:ext>
            </a:extLst>
          </p:cNvPr>
          <p:cNvSpPr txBox="1"/>
          <p:nvPr/>
        </p:nvSpPr>
        <p:spPr>
          <a:xfrm>
            <a:off x="5786600" y="2895601"/>
            <a:ext cx="6606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AOPC +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MoRF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for accurate prediction – Same steepness for both LIME-NER and Kernel SHAP. </a:t>
            </a:r>
          </a:p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Equal capability in capturing most influential features for accurate predictions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C639BB-570E-4F42-8647-F07D2A6E09D3}"/>
              </a:ext>
            </a:extLst>
          </p:cNvPr>
          <p:cNvSpPr txBox="1"/>
          <p:nvPr/>
        </p:nvSpPr>
        <p:spPr>
          <a:xfrm>
            <a:off x="5797540" y="5654614"/>
            <a:ext cx="6017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82880" indent="-91440">
              <a:buFont typeface="Arial" panose="020B0604020202020204" pitchFamily="34" charset="0"/>
              <a:buChar char="•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AOPC + </a:t>
            </a:r>
            <a:r>
              <a:rPr lang="en-US" dirty="0" err="1"/>
              <a:t>LeRF</a:t>
            </a:r>
            <a:r>
              <a:rPr lang="en-US" dirty="0"/>
              <a:t> for accurate prediction – lesser steepness of LIME-NER. LIME-NER explanation has redundant features. </a:t>
            </a:r>
            <a:endParaRPr lang="en-IN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30691A6-B8DB-4466-9F25-4550050DF5AE}"/>
              </a:ext>
            </a:extLst>
          </p:cNvPr>
          <p:cNvSpPr txBox="1">
            <a:spLocks/>
          </p:cNvSpPr>
          <p:nvPr/>
        </p:nvSpPr>
        <p:spPr>
          <a:xfrm>
            <a:off x="5874061" y="493066"/>
            <a:ext cx="6212258" cy="46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AOPC comparison – Perturbation using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MoRF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LeRF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methods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78E0-F169-4B2A-8276-C0389C45F116}"/>
              </a:ext>
            </a:extLst>
          </p:cNvPr>
          <p:cNvCxnSpPr>
            <a:cxnSpLocks/>
          </p:cNvCxnSpPr>
          <p:nvPr/>
        </p:nvCxnSpPr>
        <p:spPr>
          <a:xfrm>
            <a:off x="5876925" y="514275"/>
            <a:ext cx="0" cy="629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DA558-F842-4273-9A56-2535C28182A6}"/>
              </a:ext>
            </a:extLst>
          </p:cNvPr>
          <p:cNvSpPr/>
          <p:nvPr/>
        </p:nvSpPr>
        <p:spPr>
          <a:xfrm>
            <a:off x="44196" y="951436"/>
            <a:ext cx="182880" cy="2103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MISC prediction</a:t>
            </a:r>
            <a:endParaRPr lang="en-IN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B8CBBF-16C8-4D10-AACE-5DFE1F4FE6FC}"/>
              </a:ext>
            </a:extLst>
          </p:cNvPr>
          <p:cNvSpPr/>
          <p:nvPr/>
        </p:nvSpPr>
        <p:spPr>
          <a:xfrm>
            <a:off x="5655300" y="915051"/>
            <a:ext cx="182880" cy="2103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LOC prediction</a:t>
            </a:r>
            <a:endParaRPr lang="en-IN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CAF1B9-E77E-417A-B86C-C02236CB5F98}"/>
              </a:ext>
            </a:extLst>
          </p:cNvPr>
          <p:cNvSpPr/>
          <p:nvPr/>
        </p:nvSpPr>
        <p:spPr>
          <a:xfrm>
            <a:off x="26906" y="4607681"/>
            <a:ext cx="182880" cy="2103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LIME-NER</a:t>
            </a:r>
            <a:endParaRPr lang="en-IN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2E1F6-D6C3-4904-AA89-76CC641E4162}"/>
              </a:ext>
            </a:extLst>
          </p:cNvPr>
          <p:cNvSpPr/>
          <p:nvPr/>
        </p:nvSpPr>
        <p:spPr>
          <a:xfrm>
            <a:off x="5647535" y="4571296"/>
            <a:ext cx="182880" cy="2103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</a:t>
            </a:r>
            <a:endParaRPr lang="en-IN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450CBC-45CB-4BE4-A159-2D32095D3338}"/>
              </a:ext>
            </a:extLst>
          </p:cNvPr>
          <p:cNvSpPr/>
          <p:nvPr/>
        </p:nvSpPr>
        <p:spPr>
          <a:xfrm>
            <a:off x="2126588" y="2100862"/>
            <a:ext cx="1579562" cy="68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Kernel SHAP</a:t>
            </a:r>
          </a:p>
          <a:p>
            <a:pPr algn="ctr"/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LIME-NER </a:t>
            </a:r>
          </a:p>
          <a:p>
            <a:pPr algn="ctr"/>
            <a:r>
              <a:rPr lang="en-US" sz="120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Both</a:t>
            </a:r>
            <a:endParaRPr lang="en-IN" sz="120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AE66A2-31DB-4265-9B6A-0E8A312AD47D}"/>
              </a:ext>
            </a:extLst>
          </p:cNvPr>
          <p:cNvSpPr/>
          <p:nvPr/>
        </p:nvSpPr>
        <p:spPr>
          <a:xfrm>
            <a:off x="2400240" y="4669648"/>
            <a:ext cx="1104288" cy="62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LOC</a:t>
            </a:r>
          </a:p>
          <a:p>
            <a:pPr algn="ctr"/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MISC </a:t>
            </a:r>
          </a:p>
          <a:p>
            <a:pPr algn="ctr"/>
            <a:r>
              <a:rPr lang="en-US" sz="120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Both</a:t>
            </a:r>
            <a:endParaRPr lang="en-IN" sz="120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27F99E-9CF3-41FA-8ED9-7B958BF56221}"/>
              </a:ext>
            </a:extLst>
          </p:cNvPr>
          <p:cNvSpPr txBox="1"/>
          <p:nvPr/>
        </p:nvSpPr>
        <p:spPr>
          <a:xfrm>
            <a:off x="26906" y="3624139"/>
            <a:ext cx="58887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91440" indent="-91440">
              <a:buFont typeface="Arial" panose="020B0604020202020204" pitchFamily="34" charset="0"/>
              <a:buChar char="•"/>
            </a:pPr>
            <a:r>
              <a:rPr lang="en-US"/>
              <a:t>Kernel SHAP performs marginally better in separability compared to LIME-NER.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/>
              <a:t>Kernel SHAP used less number of common words in explanation of two different entities</a:t>
            </a:r>
            <a:endParaRPr lang="en-IN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DE585D0-2BD5-40A1-9389-A3C44CEA5A45}"/>
              </a:ext>
            </a:extLst>
          </p:cNvPr>
          <p:cNvSpPr txBox="1">
            <a:spLocks/>
          </p:cNvSpPr>
          <p:nvPr/>
        </p:nvSpPr>
        <p:spPr>
          <a:xfrm>
            <a:off x="177287" y="539722"/>
            <a:ext cx="5838038" cy="46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Comprehensibility comparison – t-SNE transformed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4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2" grpId="0"/>
      <p:bldP spid="36" grpId="0"/>
      <p:bldP spid="39" grpId="0" animBg="1"/>
      <p:bldP spid="41" grpId="0" animBg="1"/>
      <p:bldP spid="47" grpId="0" animBg="1"/>
      <p:bldP spid="49" grpId="0" animBg="1"/>
      <p:bldP spid="50" grpId="0"/>
      <p:bldP spid="52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" y="39532"/>
            <a:ext cx="10515600" cy="46937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 – NER model improvements</a:t>
            </a:r>
            <a:endParaRPr lang="en-I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87882-0D9A-41FF-A92C-2749DC91C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61267"/>
              </p:ext>
            </p:extLst>
          </p:nvPr>
        </p:nvGraphicFramePr>
        <p:xfrm>
          <a:off x="99412" y="4164515"/>
          <a:ext cx="5996588" cy="25603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14988">
                  <a:extLst>
                    <a:ext uri="{9D8B030D-6E8A-4147-A177-3AD203B41FA5}">
                      <a16:colId xmlns:a16="http://schemas.microsoft.com/office/drawing/2014/main" val="242180041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864786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1158228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8176467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27363975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6029867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793013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Entity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Sequence F1 score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Initial NER model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NER model with spelling and context related features for single word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NER model without spelling and context related features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60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IN" sz="1400" b="0" dirty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Test-b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Test-a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Test-b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Test-a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Test-b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400" i="1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Test-a</a:t>
                      </a:r>
                      <a:endParaRPr lang="en-IN" sz="14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83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LOC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0.90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33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0.73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466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ORG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98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MISC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0.60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0.60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01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Macro average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0.82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0.82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0.76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0.83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8740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AA5B22-C37A-4D48-A5C0-74319B11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0621"/>
              </p:ext>
            </p:extLst>
          </p:nvPr>
        </p:nvGraphicFramePr>
        <p:xfrm>
          <a:off x="6334125" y="4804595"/>
          <a:ext cx="5567963" cy="19202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344584471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141564541"/>
                    </a:ext>
                  </a:extLst>
                </a:gridCol>
                <a:gridCol w="1220518">
                  <a:extLst>
                    <a:ext uri="{9D8B030D-6E8A-4147-A177-3AD203B41FA5}">
                      <a16:colId xmlns:a16="http://schemas.microsoft.com/office/drawing/2014/main" val="2216406645"/>
                    </a:ext>
                  </a:extLst>
                </a:gridCol>
                <a:gridCol w="1204195">
                  <a:extLst>
                    <a:ext uri="{9D8B030D-6E8A-4147-A177-3AD203B41FA5}">
                      <a16:colId xmlns:a16="http://schemas.microsoft.com/office/drawing/2014/main" val="3729158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Prediction from initial NER model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Prediction after 1</a:t>
                      </a:r>
                      <a:r>
                        <a:rPr lang="en-GB" sz="1400" b="0" kern="1200" baseline="300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</a:t>
                      </a: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modification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Prediction after 2</a:t>
                      </a:r>
                      <a:r>
                        <a:rPr lang="en-GB" sz="1400" b="0" kern="1200" baseline="300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nd</a:t>
                      </a: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modification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13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Number of sentences predicted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5389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5389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5389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378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Total time taken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 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 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15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Average time of prediction for each sentence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4.5 milliseconds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 milliseconds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 milliseconds</a:t>
                      </a:r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70982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4C058D-06CB-4354-85A0-C471A6B84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03829"/>
              </p:ext>
            </p:extLst>
          </p:nvPr>
        </p:nvGraphicFramePr>
        <p:xfrm>
          <a:off x="6438582" y="1964427"/>
          <a:ext cx="5257146" cy="170688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81493">
                  <a:extLst>
                    <a:ext uri="{9D8B030D-6E8A-4147-A177-3AD203B41FA5}">
                      <a16:colId xmlns:a16="http://schemas.microsoft.com/office/drawing/2014/main" val="3836931800"/>
                    </a:ext>
                  </a:extLst>
                </a:gridCol>
                <a:gridCol w="1094403">
                  <a:extLst>
                    <a:ext uri="{9D8B030D-6E8A-4147-A177-3AD203B41FA5}">
                      <a16:colId xmlns:a16="http://schemas.microsoft.com/office/drawing/2014/main" val="316430419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907065286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290381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GB" sz="1400" b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CRF layer</a:t>
                      </a:r>
                      <a:endParaRPr lang="en-IN" sz="1400" b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Initial NER model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NER model after 1</a:t>
                      </a:r>
                      <a:r>
                        <a:rPr lang="en-GB" sz="1400" b="0" baseline="300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</a:t>
                      </a: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modification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NER model after 2</a:t>
                      </a:r>
                      <a:r>
                        <a:rPr lang="en-GB" sz="1400" b="0" baseline="300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nd</a:t>
                      </a: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modification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93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 dimension</a:t>
                      </a:r>
                      <a:endParaRPr lang="en-IN" sz="14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2764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789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50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31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Trainable parameters</a:t>
                      </a:r>
                      <a:endParaRPr lang="en-IN" sz="14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24984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7209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558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516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dimension</a:t>
                      </a:r>
                      <a:endParaRPr lang="en-IN" sz="1400" b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 size x 25 x 9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0243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43AE5E-CA70-4D91-A6D7-72FCC42B42E0}"/>
              </a:ext>
            </a:extLst>
          </p:cNvPr>
          <p:cNvSpPr txBox="1"/>
          <p:nvPr/>
        </p:nvSpPr>
        <p:spPr>
          <a:xfrm>
            <a:off x="6210300" y="3972298"/>
            <a:ext cx="59235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changes in sequence F1 score for both test-a and test-b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performance achieved using less complex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time reduced to less than a half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4A185-BD6B-4E2B-AF5F-62A413D3F8E5}"/>
              </a:ext>
            </a:extLst>
          </p:cNvPr>
          <p:cNvSpPr txBox="1"/>
          <p:nvPr/>
        </p:nvSpPr>
        <p:spPr>
          <a:xfrm>
            <a:off x="99412" y="1707749"/>
            <a:ext cx="66347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Model architecture is unchanged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Number of spelling and context related features are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No context word is used for spelling and context related features</a:t>
            </a:r>
          </a:p>
          <a:p>
            <a:pPr lvl="1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Modification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spelling and context related features are completely discarded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Auxiliary input and Concatenation layers are dropped </a:t>
            </a:r>
          </a:p>
          <a:p>
            <a:endParaRPr lang="en-US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These updates to the architecture changed the input dimension and trainable parameters for the CRF later drastically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E41D7-ABE0-41B2-8277-3DD48F1336A8}"/>
              </a:ext>
            </a:extLst>
          </p:cNvPr>
          <p:cNvSpPr/>
          <p:nvPr/>
        </p:nvSpPr>
        <p:spPr>
          <a:xfrm>
            <a:off x="155398" y="6312205"/>
            <a:ext cx="5862849" cy="403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2393F0-FF6E-410D-9421-E5CE4BF71BAF}"/>
              </a:ext>
            </a:extLst>
          </p:cNvPr>
          <p:cNvSpPr/>
          <p:nvPr/>
        </p:nvSpPr>
        <p:spPr>
          <a:xfrm>
            <a:off x="8322907" y="6146878"/>
            <a:ext cx="1125894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502AF0-49FC-4F80-8006-576DA3000D62}"/>
              </a:ext>
            </a:extLst>
          </p:cNvPr>
          <p:cNvSpPr/>
          <p:nvPr/>
        </p:nvSpPr>
        <p:spPr>
          <a:xfrm>
            <a:off x="6483941" y="2631216"/>
            <a:ext cx="5193126" cy="6319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A52FA9-4AAF-455C-BFC4-156066C3465A}"/>
              </a:ext>
            </a:extLst>
          </p:cNvPr>
          <p:cNvSpPr/>
          <p:nvPr/>
        </p:nvSpPr>
        <p:spPr>
          <a:xfrm>
            <a:off x="10752543" y="6146878"/>
            <a:ext cx="1125894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4AA38-8F09-4772-BFD5-EC2D0491AD91}"/>
              </a:ext>
            </a:extLst>
          </p:cNvPr>
          <p:cNvSpPr txBox="1"/>
          <p:nvPr/>
        </p:nvSpPr>
        <p:spPr>
          <a:xfrm>
            <a:off x="155398" y="529368"/>
            <a:ext cx="1016855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/>
              <a:t>Model improvement insights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of spelling and context related features are ever used in explanations from Kernel SHAP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LIME-NER explanations are abstracted at word level, so this insight was not available from LIME-NER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NER model modified in two steps and performance of modified NER models are evaluated using sequence F1 score on both test-a and test-b data 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build="p"/>
      <p:bldP spid="10" grpId="0" animBg="1"/>
      <p:bldP spid="10" grpId="1" animBg="1"/>
      <p:bldP spid="3" grpId="0" animBg="1"/>
      <p:bldP spid="13" grpId="0" animBg="1"/>
      <p:bldP spid="13" grpId="1" animBg="1"/>
      <p:bldP spid="5" grpId="0" animBg="1"/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7" y="94880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02675B-E298-4E0A-BC0D-8D41396D1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501448"/>
              </p:ext>
            </p:extLst>
          </p:nvPr>
        </p:nvGraphicFramePr>
        <p:xfrm>
          <a:off x="1159227" y="814282"/>
          <a:ext cx="9968513" cy="394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6E9D91-7F7D-4DCE-8E78-E600C62BA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877074"/>
              </p:ext>
            </p:extLst>
          </p:nvPr>
        </p:nvGraphicFramePr>
        <p:xfrm>
          <a:off x="1898650" y="5077460"/>
          <a:ext cx="9036050" cy="161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3A6139-2BF8-40D7-9D31-D69A70C43AC9}"/>
              </a:ext>
            </a:extLst>
          </p:cNvPr>
          <p:cNvSpPr/>
          <p:nvPr/>
        </p:nvSpPr>
        <p:spPr>
          <a:xfrm>
            <a:off x="558038" y="717756"/>
            <a:ext cx="484124" cy="4044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Research Questions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28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33165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CE84E-2D08-432A-9FEE-1BD5FE198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1630"/>
              </p:ext>
            </p:extLst>
          </p:nvPr>
        </p:nvGraphicFramePr>
        <p:xfrm>
          <a:off x="91440" y="593107"/>
          <a:ext cx="10157460" cy="219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E3DFAA6-FC67-44A6-B319-07EB4D799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123121"/>
              </p:ext>
            </p:extLst>
          </p:nvPr>
        </p:nvGraphicFramePr>
        <p:xfrm>
          <a:off x="91440" y="2710668"/>
          <a:ext cx="8540496" cy="211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C26218-C22F-4F27-A29E-495187EC9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221807"/>
              </p:ext>
            </p:extLst>
          </p:nvPr>
        </p:nvGraphicFramePr>
        <p:xfrm>
          <a:off x="6791033" y="1508760"/>
          <a:ext cx="5993413" cy="434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A18592-DCDF-4247-BB88-36F5009AA0B4}"/>
              </a:ext>
            </a:extLst>
          </p:cNvPr>
          <p:cNvSpPr txBox="1">
            <a:spLocks/>
          </p:cNvSpPr>
          <p:nvPr/>
        </p:nvSpPr>
        <p:spPr>
          <a:xfrm>
            <a:off x="6751409" y="5800663"/>
            <a:ext cx="5260848" cy="95923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>
            <a:defPPr>
              <a:defRPr lang="en-US"/>
            </a:defPPr>
            <a:lvl1pPr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-2286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  <a:tab pos="457200" algn="l"/>
              </a:tabLst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200"/>
              <a:t>Interpretation of predictions on a single or small set of observations</a:t>
            </a:r>
          </a:p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200"/>
              <a:t>Post-hoc and model agnostic for majority of cases</a:t>
            </a:r>
          </a:p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200"/>
              <a:t>Approximation of the complex model using interpretable function</a:t>
            </a:r>
          </a:p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200"/>
              <a:t>Sufficiently covered in recent research on AI explainability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FDFD6F-A380-4E60-99C1-84DCA9E8AABD}"/>
              </a:ext>
            </a:extLst>
          </p:cNvPr>
          <p:cNvSpPr txBox="1">
            <a:spLocks/>
          </p:cNvSpPr>
          <p:nvPr/>
        </p:nvSpPr>
        <p:spPr>
          <a:xfrm>
            <a:off x="76004" y="5052667"/>
            <a:ext cx="6233355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-2286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  <a:tab pos="457200" algn="l"/>
              </a:tabLst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GB"/>
              <a:t>There exists various types of AI expandability as shown in figure.  - </a:t>
            </a:r>
          </a:p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Intrinsic AI explainability is not applicable for black box - deep neural network models. </a:t>
            </a:r>
          </a:p>
          <a:p>
            <a:pPr marL="1714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Focus of the study is </a:t>
            </a:r>
            <a:r>
              <a:rPr lang="en-GB" b="1"/>
              <a:t>post-hoc, model agnostic and local explanation </a:t>
            </a:r>
            <a:r>
              <a:rPr lang="en-GB"/>
              <a:t>using </a:t>
            </a:r>
            <a:r>
              <a:rPr lang="en-GB" b="1"/>
              <a:t>local surrogate interpretable models</a:t>
            </a:r>
            <a:endParaRPr lang="en-GB" sz="18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0DB5E-E02A-438E-A475-75E1D934278E}"/>
              </a:ext>
            </a:extLst>
          </p:cNvPr>
          <p:cNvSpPr/>
          <p:nvPr/>
        </p:nvSpPr>
        <p:spPr>
          <a:xfrm>
            <a:off x="6595960" y="5390534"/>
            <a:ext cx="2228000" cy="46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/>
              <a:t>Local explanation is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15DA55-F929-4C35-93AF-8FF0ECDF7CA8}"/>
              </a:ext>
            </a:extLst>
          </p:cNvPr>
          <p:cNvSpPr/>
          <p:nvPr/>
        </p:nvSpPr>
        <p:spPr>
          <a:xfrm>
            <a:off x="9206130" y="2595004"/>
            <a:ext cx="1125894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A239A0-340D-4AF2-A139-2CCF3170A3DF}"/>
              </a:ext>
            </a:extLst>
          </p:cNvPr>
          <p:cNvSpPr/>
          <p:nvPr/>
        </p:nvSpPr>
        <p:spPr>
          <a:xfrm>
            <a:off x="8182949" y="3654106"/>
            <a:ext cx="783772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5FAD8C-8766-45AE-A520-DCF287A922D2}"/>
              </a:ext>
            </a:extLst>
          </p:cNvPr>
          <p:cNvSpPr/>
          <p:nvPr/>
        </p:nvSpPr>
        <p:spPr>
          <a:xfrm>
            <a:off x="8969250" y="4723499"/>
            <a:ext cx="1362773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E0671-A4B5-4B28-8183-8850B1E8C41C}"/>
              </a:ext>
            </a:extLst>
          </p:cNvPr>
          <p:cNvSpPr/>
          <p:nvPr/>
        </p:nvSpPr>
        <p:spPr>
          <a:xfrm>
            <a:off x="10371647" y="4470032"/>
            <a:ext cx="1640610" cy="5779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9" grpId="0"/>
      <p:bldP spid="17" grpId="0" uiExpand="1" build="p"/>
      <p:bldP spid="18" grpId="0"/>
      <p:bldP spid="10" grpId="0" animBg="1"/>
      <p:bldP spid="10" grpId="1" animBg="1"/>
      <p:bldP spid="11" grpId="0" animBg="1"/>
      <p:bldP spid="14" grpId="0" animBg="1"/>
      <p:bldP spid="14" grpId="1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53263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</a:t>
            </a:r>
            <a:r>
              <a:rPr lang="en-US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 statement</a:t>
            </a:r>
            <a:endParaRPr lang="en-IN"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3CC357-E232-4160-8CB7-19D056435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42607"/>
              </p:ext>
            </p:extLst>
          </p:nvPr>
        </p:nvGraphicFramePr>
        <p:xfrm>
          <a:off x="175612" y="636625"/>
          <a:ext cx="11987813" cy="188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E91FCD-8325-499A-ADAE-FF54B70CD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364738"/>
              </p:ext>
            </p:extLst>
          </p:nvPr>
        </p:nvGraphicFramePr>
        <p:xfrm>
          <a:off x="204187" y="4367310"/>
          <a:ext cx="10093910" cy="151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11767D6-7E2D-40C6-853D-51724DAA4913}"/>
              </a:ext>
            </a:extLst>
          </p:cNvPr>
          <p:cNvGrpSpPr/>
          <p:nvPr/>
        </p:nvGrpSpPr>
        <p:grpSpPr>
          <a:xfrm>
            <a:off x="102093" y="2789853"/>
            <a:ext cx="11987813" cy="1286255"/>
            <a:chOff x="0" y="2218680"/>
            <a:chExt cx="11987813" cy="12862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AEBF04-F185-4DCD-A170-1FE678A9AB08}"/>
                </a:ext>
              </a:extLst>
            </p:cNvPr>
            <p:cNvSpPr/>
            <p:nvPr/>
          </p:nvSpPr>
          <p:spPr>
            <a:xfrm>
              <a:off x="0" y="2723708"/>
              <a:ext cx="11987813" cy="7812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65273-C7B9-4863-8149-6FE882285C1B}"/>
                </a:ext>
              </a:extLst>
            </p:cNvPr>
            <p:cNvSpPr txBox="1"/>
            <p:nvPr/>
          </p:nvSpPr>
          <p:spPr>
            <a:xfrm>
              <a:off x="0" y="2218680"/>
              <a:ext cx="11987813" cy="12862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0613" tIns="17780" rIns="99568" bIns="17780" numCol="1" spcCol="1270" anchor="t" anchorCtr="0">
              <a:noAutofit/>
            </a:bodyPr>
            <a:lstStyle/>
            <a:p>
              <a:pPr marL="0" lvl="1">
                <a:lnSpc>
                  <a:spcPct val="90000"/>
                </a:lnSpc>
                <a:spcBef>
                  <a:spcPts val="1000"/>
                </a:spcBef>
                <a:spcAft>
                  <a:spcPct val="20000"/>
                </a:spcAft>
              </a:pPr>
              <a:r>
                <a:rPr lang="en-GB" sz="14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motivating example where explanation of reasonably accurate (with respect to validation data) NER model needs explanation.</a:t>
              </a:r>
              <a:endParaRPr lang="en-IN"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>
                <a:lnSpc>
                  <a:spcPct val="90000"/>
                </a:lnSpc>
                <a:spcBef>
                  <a:spcPts val="1000"/>
                </a:spcBef>
                <a:spcAft>
                  <a:spcPct val="20000"/>
                </a:spcAft>
                <a:buChar char="•"/>
              </a:pPr>
              <a:r>
                <a:rPr lang="en-GB" sz="14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Annotation of data by a small group of people has higher chances of induced bias in training and validation data set.</a:t>
              </a:r>
              <a:endParaRPr lang="en-IN"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>
                <a:lnSpc>
                  <a:spcPct val="90000"/>
                </a:lnSpc>
                <a:spcBef>
                  <a:spcPts val="1000"/>
                </a:spcBef>
                <a:spcAft>
                  <a:spcPct val="20000"/>
                </a:spcAft>
                <a:buChar char="•"/>
              </a:pPr>
              <a:r>
                <a:rPr lang="en-GB" sz="14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same bias will be transmitted in training of the NER model</a:t>
              </a:r>
              <a:endParaRPr lang="en-IN"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4300" lvl="1" indent="-114300">
                <a:lnSpc>
                  <a:spcPct val="90000"/>
                </a:lnSpc>
                <a:spcBef>
                  <a:spcPts val="1000"/>
                </a:spcBef>
                <a:spcAft>
                  <a:spcPct val="20000"/>
                </a:spcAft>
                <a:buChar char="•"/>
              </a:pPr>
              <a:r>
                <a:rPr lang="en-GB" sz="14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Validation of the model on similarly biased data will not be able to detect the issue.</a:t>
              </a:r>
              <a:endParaRPr lang="en-IN"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36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" y="71022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Literature review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EBACE89-8A70-492A-B2B4-D7B73B8B0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390584"/>
              </p:ext>
            </p:extLst>
          </p:nvPr>
        </p:nvGraphicFramePr>
        <p:xfrm>
          <a:off x="204590" y="863600"/>
          <a:ext cx="5657850" cy="574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0B32D9-A932-4D2D-8DF6-BB184328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63991"/>
              </p:ext>
            </p:extLst>
          </p:nvPr>
        </p:nvGraphicFramePr>
        <p:xfrm>
          <a:off x="6052702" y="1699398"/>
          <a:ext cx="5995036" cy="4754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49833">
                  <a:extLst>
                    <a:ext uri="{9D8B030D-6E8A-4147-A177-3AD203B41FA5}">
                      <a16:colId xmlns:a16="http://schemas.microsoft.com/office/drawing/2014/main" val="606637438"/>
                    </a:ext>
                  </a:extLst>
                </a:gridCol>
                <a:gridCol w="1308884">
                  <a:extLst>
                    <a:ext uri="{9D8B030D-6E8A-4147-A177-3AD203B41FA5}">
                      <a16:colId xmlns:a16="http://schemas.microsoft.com/office/drawing/2014/main" val="2476542597"/>
                    </a:ext>
                  </a:extLst>
                </a:gridCol>
                <a:gridCol w="744181">
                  <a:extLst>
                    <a:ext uri="{9D8B030D-6E8A-4147-A177-3AD203B41FA5}">
                      <a16:colId xmlns:a16="http://schemas.microsoft.com/office/drawing/2014/main" val="3178486950"/>
                    </a:ext>
                  </a:extLst>
                </a:gridCol>
                <a:gridCol w="1551107">
                  <a:extLst>
                    <a:ext uri="{9D8B030D-6E8A-4147-A177-3AD203B41FA5}">
                      <a16:colId xmlns:a16="http://schemas.microsoft.com/office/drawing/2014/main" val="489808547"/>
                    </a:ext>
                  </a:extLst>
                </a:gridCol>
                <a:gridCol w="1241031">
                  <a:extLst>
                    <a:ext uri="{9D8B030D-6E8A-4147-A177-3AD203B41FA5}">
                      <a16:colId xmlns:a16="http://schemas.microsoft.com/office/drawing/2014/main" val="2536381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Explainability technique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 / agnostic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/ Global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Explanation method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Based on result of explanation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2210320687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Saliency scores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Visual explanation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2665530818"/>
                  </a:ext>
                </a:extLst>
              </a:tr>
              <a:tr h="1597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Deconvnet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relevance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563749939"/>
                  </a:ext>
                </a:extLst>
              </a:tr>
              <a:tr h="1597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Grad-CAM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Visual explanation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3992817576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Guided Backprop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relevance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1066368465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LRP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&amp; Gloal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relevance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593962777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Integrated Gradients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relevance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1894760042"/>
                  </a:ext>
                </a:extLst>
              </a:tr>
              <a:tr h="1597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DeepLIFT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specific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relevance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2310699792"/>
                  </a:ext>
                </a:extLst>
              </a:tr>
              <a:tr h="855263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LIME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agnostic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explanations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summary on local surrogate interpretable model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95592"/>
                  </a:ext>
                </a:extLst>
              </a:tr>
              <a:tr h="15975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Anchors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agnostic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Explanations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points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664414925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Shapley Values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agnostic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&amp; Global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explanation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summary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/>
                </a:tc>
                <a:extLst>
                  <a:ext uri="{0D108BD9-81ED-4DB2-BD59-A6C34878D82A}">
                    <a16:rowId xmlns:a16="http://schemas.microsoft.com/office/drawing/2014/main" val="1701075119"/>
                  </a:ext>
                </a:extLst>
              </a:tr>
              <a:tr h="855263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SHAP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agnostic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&amp; Global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Local explanation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summary on local surrogate interpretable model</a:t>
                      </a:r>
                      <a:endParaRPr lang="en-IN" sz="105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56699" marR="56699" marT="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87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5BB1FD-B014-47BB-A8BE-E72A7ACD8777}"/>
              </a:ext>
            </a:extLst>
          </p:cNvPr>
          <p:cNvSpPr txBox="1"/>
          <p:nvPr/>
        </p:nvSpPr>
        <p:spPr>
          <a:xfrm>
            <a:off x="6052702" y="666799"/>
            <a:ext cx="605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Comparison of all reviewed post-hoc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explainability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techniques in below table. The two methods that are implemented as part of this study in highlighted in yellow.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16DD8E-729B-46BA-A916-3FDFFBF6F983}"/>
              </a:ext>
            </a:extLst>
          </p:cNvPr>
          <p:cNvSpPr txBox="1"/>
          <p:nvPr/>
        </p:nvSpPr>
        <p:spPr>
          <a:xfrm>
            <a:off x="79902" y="593762"/>
            <a:ext cx="578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From literature review, three focus areas that lacks exploration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048BF-A691-4D91-831B-6DB98A0A5042}"/>
              </a:ext>
            </a:extLst>
          </p:cNvPr>
          <p:cNvSpPr/>
          <p:nvPr/>
        </p:nvSpPr>
        <p:spPr>
          <a:xfrm>
            <a:off x="6118795" y="4098036"/>
            <a:ext cx="5862849" cy="8770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52968-01AF-4B23-B684-7047140A1B44}"/>
              </a:ext>
            </a:extLst>
          </p:cNvPr>
          <p:cNvSpPr/>
          <p:nvPr/>
        </p:nvSpPr>
        <p:spPr>
          <a:xfrm>
            <a:off x="6118794" y="5567870"/>
            <a:ext cx="5862849" cy="8770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1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33165"/>
            <a:ext cx="10515600" cy="469375"/>
          </a:xfrm>
        </p:spPr>
        <p:txBody>
          <a:bodyPr>
            <a:noAutofit/>
          </a:bodyPr>
          <a:lstStyle/>
          <a:p>
            <a:r>
              <a:rPr lang="en-US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Aim and objectives</a:t>
            </a:r>
            <a:endParaRPr lang="en-IN"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3B15AE-CFD7-4AAF-82DE-732BF965D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691536"/>
              </p:ext>
            </p:extLst>
          </p:nvPr>
        </p:nvGraphicFramePr>
        <p:xfrm>
          <a:off x="95250" y="666164"/>
          <a:ext cx="11925300" cy="513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8E4B37C-72B3-40C6-AC13-D5B19F90186F}"/>
              </a:ext>
            </a:extLst>
          </p:cNvPr>
          <p:cNvSpPr/>
          <p:nvPr/>
        </p:nvSpPr>
        <p:spPr>
          <a:xfrm rot="5400000">
            <a:off x="7050879" y="581820"/>
            <a:ext cx="416719" cy="8379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0CE09-9220-49DA-ACAF-DF65BD259D63}"/>
              </a:ext>
            </a:extLst>
          </p:cNvPr>
          <p:cNvSpPr txBox="1"/>
          <p:nvPr/>
        </p:nvSpPr>
        <p:spPr>
          <a:xfrm>
            <a:off x="6244629" y="4930780"/>
            <a:ext cx="202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Objectives of the study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BA3C4-00AD-4069-B177-7DF870EEEECE}"/>
              </a:ext>
            </a:extLst>
          </p:cNvPr>
          <p:cNvSpPr/>
          <p:nvPr/>
        </p:nvSpPr>
        <p:spPr>
          <a:xfrm>
            <a:off x="3219061" y="5458408"/>
            <a:ext cx="2286000" cy="914400"/>
          </a:xfrm>
          <a:prstGeom prst="rect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Exploration of post-hoc explainability methods for 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72B22-3F60-48B4-BEF9-496EAC336800}"/>
              </a:ext>
            </a:extLst>
          </p:cNvPr>
          <p:cNvSpPr/>
          <p:nvPr/>
        </p:nvSpPr>
        <p:spPr>
          <a:xfrm>
            <a:off x="6086341" y="5458408"/>
            <a:ext cx="2286000" cy="914400"/>
          </a:xfrm>
          <a:prstGeom prst="rect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Making explanations human acceptable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03BC3-3B79-4D24-932F-801CE8A44DD5}"/>
              </a:ext>
            </a:extLst>
          </p:cNvPr>
          <p:cNvSpPr/>
          <p:nvPr/>
        </p:nvSpPr>
        <p:spPr>
          <a:xfrm>
            <a:off x="8953621" y="5458408"/>
            <a:ext cx="2286000" cy="914400"/>
          </a:xfrm>
          <a:prstGeom prst="rect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Qualitative and quantitative evaluation of explanations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8595813-3C6F-4398-972D-878004905072}"/>
              </a:ext>
            </a:extLst>
          </p:cNvPr>
          <p:cNvSpPr/>
          <p:nvPr/>
        </p:nvSpPr>
        <p:spPr>
          <a:xfrm rot="10800000">
            <a:off x="2511702" y="5430919"/>
            <a:ext cx="416719" cy="969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9036E-F1FF-4A92-BCC4-A5910FAAF1B8}"/>
              </a:ext>
            </a:extLst>
          </p:cNvPr>
          <p:cNvSpPr txBox="1"/>
          <p:nvPr/>
        </p:nvSpPr>
        <p:spPr>
          <a:xfrm>
            <a:off x="665017" y="5607061"/>
            <a:ext cx="226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Research gaps from literature review</a:t>
            </a:r>
            <a:endParaRPr lang="en-IN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9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075-A061-4B37-BEC0-DF1E4D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85540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 – high-level overview and data description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BD12-DDB2-42F5-A061-D470EFEE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216" y="828674"/>
            <a:ext cx="4259447" cy="95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Data set - </a:t>
            </a:r>
          </a:p>
          <a:p>
            <a:r>
              <a:rPr lang="en-GB" sz="14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CoNLL 2003 English named entity dataset </a:t>
            </a:r>
          </a:p>
          <a:p>
            <a:r>
              <a:rPr lang="en-GB" sz="1400">
                <a:latin typeface="Segoe UI" panose="020B0502040204020203" pitchFamily="34" charset="0"/>
                <a:cs typeface="Segoe UI" panose="020B0502040204020203" pitchFamily="34" charset="0"/>
              </a:rPr>
              <a:t>Contain one training and two testing datasets</a:t>
            </a:r>
          </a:p>
          <a:p>
            <a:pPr marL="0" indent="0">
              <a:buNone/>
            </a:pP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CA233-6C14-49BC-AC3D-7EBFC78BF258}"/>
              </a:ext>
            </a:extLst>
          </p:cNvPr>
          <p:cNvSpPr/>
          <p:nvPr/>
        </p:nvSpPr>
        <p:spPr>
          <a:xfrm>
            <a:off x="2598937" y="1651004"/>
            <a:ext cx="1371599" cy="240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Train Bi-LSTM-CRF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63711-4E76-4F0D-BB2F-AE25CE125EC9}"/>
              </a:ext>
            </a:extLst>
          </p:cNvPr>
          <p:cNvSpPr/>
          <p:nvPr/>
        </p:nvSpPr>
        <p:spPr>
          <a:xfrm>
            <a:off x="2325948" y="2023055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Validate NER model against test set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D88F2-B52F-411B-BED9-8B2243DA4D85}"/>
              </a:ext>
            </a:extLst>
          </p:cNvPr>
          <p:cNvSpPr/>
          <p:nvPr/>
        </p:nvSpPr>
        <p:spPr>
          <a:xfrm>
            <a:off x="230816" y="3858919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Generate Explanations using LIME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A8726-E5E7-42C3-ACC1-B32BA39A57F4}"/>
              </a:ext>
            </a:extLst>
          </p:cNvPr>
          <p:cNvSpPr/>
          <p:nvPr/>
        </p:nvSpPr>
        <p:spPr>
          <a:xfrm>
            <a:off x="2334826" y="3251703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Identify test subsample for explanation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D87F2-A04E-439D-8811-15695FE7BB8B}"/>
              </a:ext>
            </a:extLst>
          </p:cNvPr>
          <p:cNvSpPr/>
          <p:nvPr/>
        </p:nvSpPr>
        <p:spPr>
          <a:xfrm>
            <a:off x="2272680" y="3858919"/>
            <a:ext cx="2021893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Generate Explanations using Kernel SHAP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BCD6D-D8B6-43A0-9D07-213824F47EAD}"/>
              </a:ext>
            </a:extLst>
          </p:cNvPr>
          <p:cNvSpPr/>
          <p:nvPr/>
        </p:nvSpPr>
        <p:spPr>
          <a:xfrm>
            <a:off x="2343703" y="4466135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Visualize Explanations from Kernel SHAP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DBF3E-1B9A-4D63-85BC-92540E283511}"/>
              </a:ext>
            </a:extLst>
          </p:cNvPr>
          <p:cNvSpPr/>
          <p:nvPr/>
        </p:nvSpPr>
        <p:spPr>
          <a:xfrm>
            <a:off x="224155" y="4466135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Visualize Explanations from LIME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E7CDE-AFAD-4DF7-859A-CCD5BC3430E3}"/>
              </a:ext>
            </a:extLst>
          </p:cNvPr>
          <p:cNvSpPr/>
          <p:nvPr/>
        </p:nvSpPr>
        <p:spPr>
          <a:xfrm>
            <a:off x="437775" y="5234189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Compare explanations for general interpretability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9DE8E-CA83-4FDE-AA5B-8ED238A1F5EC}"/>
              </a:ext>
            </a:extLst>
          </p:cNvPr>
          <p:cNvSpPr/>
          <p:nvPr/>
        </p:nvSpPr>
        <p:spPr>
          <a:xfrm>
            <a:off x="3642062" y="5121827"/>
            <a:ext cx="2092912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Compare explanations for model improvement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97316D-D842-416B-BACD-58F26FD4CBE6}"/>
              </a:ext>
            </a:extLst>
          </p:cNvPr>
          <p:cNvSpPr/>
          <p:nvPr/>
        </p:nvSpPr>
        <p:spPr>
          <a:xfrm>
            <a:off x="3738607" y="6360497"/>
            <a:ext cx="1917577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Validate NER model against test set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43A0B-8919-43EA-963E-1FB2B8928AB9}"/>
              </a:ext>
            </a:extLst>
          </p:cNvPr>
          <p:cNvSpPr/>
          <p:nvPr/>
        </p:nvSpPr>
        <p:spPr>
          <a:xfrm>
            <a:off x="3650940" y="5741162"/>
            <a:ext cx="2092912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Improve NER model based on insights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7A9CB3-9B4D-4D11-9247-0B752EDA7838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rot="16200000" flipH="1">
            <a:off x="3230468" y="1596734"/>
            <a:ext cx="102285" cy="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8C7053-8F11-46CC-9754-F7D1024803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18776" y="1957094"/>
            <a:ext cx="13192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AB0471B-5AC7-4A0F-B040-E0CDA25775D6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192713" y="3150800"/>
            <a:ext cx="2018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82F777-0177-4FE6-A674-1A7A7F08364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202516" y="3767820"/>
            <a:ext cx="172210" cy="9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C67C468-B1F6-4E11-BA1E-7E103E35CCC3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1189606" y="3469205"/>
            <a:ext cx="1145221" cy="3897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F31AC17-0C28-4624-98AE-0CEBBB4B660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100170" y="4376700"/>
            <a:ext cx="172210" cy="6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26C8A17-D4FE-451E-B6DB-74A4361FE9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206954" y="4370597"/>
            <a:ext cx="172210" cy="18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D1A2DF-0800-4296-ACC6-A9E99689DB2F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5400000">
            <a:off x="535085" y="4803832"/>
            <a:ext cx="550551" cy="745169"/>
          </a:xfrm>
          <a:prstGeom prst="bentConnector4">
            <a:avLst>
              <a:gd name="adj1" fmla="val 30247"/>
              <a:gd name="adj2" fmla="val 1306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13D650-4416-41CE-8DC9-2947C45983B9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2553647" y="4702846"/>
            <a:ext cx="550551" cy="9471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C396F2-CF9E-487B-8DEA-61673886C84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2825388" y="3258697"/>
            <a:ext cx="220686" cy="3505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863AB8-7D17-4344-8B56-0E8F704F5F1A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253183" y="4950450"/>
            <a:ext cx="438189" cy="3395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E8149B-905F-432F-A4B5-3A782D70D2B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4600793" y="5644558"/>
            <a:ext cx="184329" cy="8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62660C-2E03-4429-8129-E751C5C5AA1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4605232" y="6268332"/>
            <a:ext cx="18432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06BACB-AA2F-42D7-A946-D5242F8A2709}"/>
              </a:ext>
            </a:extLst>
          </p:cNvPr>
          <p:cNvCxnSpPr>
            <a:cxnSpLocks/>
            <a:stCxn id="13" idx="1"/>
            <a:endCxn id="30" idx="3"/>
          </p:cNvCxnSpPr>
          <p:nvPr/>
        </p:nvCxnSpPr>
        <p:spPr>
          <a:xfrm rot="10800000">
            <a:off x="3086097" y="6577236"/>
            <a:ext cx="652510" cy="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601E7DA-5D77-41E9-9876-7F7AF5AB4758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1534625" y="5531134"/>
            <a:ext cx="662140" cy="938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6D081259-8036-464B-B9D7-9DE0520F9CE9}"/>
              </a:ext>
            </a:extLst>
          </p:cNvPr>
          <p:cNvSpPr/>
          <p:nvPr/>
        </p:nvSpPr>
        <p:spPr>
          <a:xfrm>
            <a:off x="1583554" y="6331335"/>
            <a:ext cx="1502543" cy="49180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Conclude research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10C5D5-CDBF-447E-B08F-383BC1AD9CB9}"/>
              </a:ext>
            </a:extLst>
          </p:cNvPr>
          <p:cNvSpPr/>
          <p:nvPr/>
        </p:nvSpPr>
        <p:spPr>
          <a:xfrm>
            <a:off x="2325948" y="2614894"/>
            <a:ext cx="1935332" cy="435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Identify entities to generate explanation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B23E3-7A3A-4073-8068-845A21F0269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3210759" y="2532038"/>
            <a:ext cx="156833" cy="8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F7C0563-D695-4C20-A4C0-5AE68E392297}"/>
              </a:ext>
            </a:extLst>
          </p:cNvPr>
          <p:cNvSpPr/>
          <p:nvPr/>
        </p:nvSpPr>
        <p:spPr>
          <a:xfrm>
            <a:off x="2069800" y="1018646"/>
            <a:ext cx="2429873" cy="240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Pre-process CoNLL 2003 NER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906DFE-A3F9-4E05-96D6-93F15EB87EBE}"/>
              </a:ext>
            </a:extLst>
          </p:cNvPr>
          <p:cNvSpPr/>
          <p:nvPr/>
        </p:nvSpPr>
        <p:spPr>
          <a:xfrm>
            <a:off x="2861445" y="1284794"/>
            <a:ext cx="834077" cy="26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IN" sz="1200"/>
              <a:t>Training 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88FA18-CC5F-449B-AE7F-4308A8B29DFB}"/>
              </a:ext>
            </a:extLst>
          </p:cNvPr>
          <p:cNvSpPr/>
          <p:nvPr/>
        </p:nvSpPr>
        <p:spPr>
          <a:xfrm>
            <a:off x="2064041" y="1290507"/>
            <a:ext cx="769297" cy="24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IN" sz="1200"/>
              <a:t>Test set –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652007-6D47-462F-9A53-A54A60EF0AC0}"/>
              </a:ext>
            </a:extLst>
          </p:cNvPr>
          <p:cNvSpPr/>
          <p:nvPr/>
        </p:nvSpPr>
        <p:spPr>
          <a:xfrm>
            <a:off x="3725801" y="1300716"/>
            <a:ext cx="769297" cy="24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IN" sz="1200"/>
              <a:t>Test set – B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7F6E52C-39B9-4A09-9543-B29BF1BE75F0}"/>
              </a:ext>
            </a:extLst>
          </p:cNvPr>
          <p:cNvCxnSpPr>
            <a:stCxn id="35" idx="1"/>
            <a:endCxn id="5" idx="1"/>
          </p:cNvCxnSpPr>
          <p:nvPr/>
        </p:nvCxnSpPr>
        <p:spPr>
          <a:xfrm rot="10800000" flipH="1" flipV="1">
            <a:off x="2064040" y="1411812"/>
            <a:ext cx="261907" cy="828746"/>
          </a:xfrm>
          <a:prstGeom prst="bentConnector3">
            <a:avLst>
              <a:gd name="adj1" fmla="val -8728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43B61A-3D14-4D27-8528-7409F7AD3D79}"/>
              </a:ext>
            </a:extLst>
          </p:cNvPr>
          <p:cNvCxnSpPr>
            <a:cxnSpLocks/>
            <a:stCxn id="36" idx="3"/>
            <a:endCxn id="13" idx="3"/>
          </p:cNvCxnSpPr>
          <p:nvPr/>
        </p:nvCxnSpPr>
        <p:spPr>
          <a:xfrm>
            <a:off x="4495098" y="1422021"/>
            <a:ext cx="1161086" cy="5155979"/>
          </a:xfrm>
          <a:prstGeom prst="bentConnector3">
            <a:avLst>
              <a:gd name="adj1" fmla="val 11968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2C3122-4792-4859-A1A1-926BDFE1ED55}"/>
              </a:ext>
            </a:extLst>
          </p:cNvPr>
          <p:cNvSpPr txBox="1"/>
          <p:nvPr/>
        </p:nvSpPr>
        <p:spPr>
          <a:xfrm>
            <a:off x="185284" y="616384"/>
            <a:ext cx="22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Activities in high-level</a:t>
            </a:r>
            <a:endParaRPr lang="en-IN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D74726-374E-4659-9E42-9EA50396962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6"/>
          <a:stretch/>
        </p:blipFill>
        <p:spPr>
          <a:xfrm>
            <a:off x="5968102" y="1847493"/>
            <a:ext cx="2014981" cy="11817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F18DE30-E03B-4C0D-A53F-6B12E0D1E6B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36" y="1847493"/>
            <a:ext cx="2052320" cy="11817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14FD2D-7FA1-418C-9D3F-A5149AC34A2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8"/>
          <a:stretch/>
        </p:blipFill>
        <p:spPr>
          <a:xfrm>
            <a:off x="10117109" y="1847493"/>
            <a:ext cx="1998691" cy="11817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69702F-6A75-487D-90E9-302BBECEA20A}"/>
              </a:ext>
            </a:extLst>
          </p:cNvPr>
          <p:cNvSpPr txBox="1"/>
          <p:nvPr/>
        </p:nvSpPr>
        <p:spPr>
          <a:xfrm>
            <a:off x="6234843" y="3029228"/>
            <a:ext cx="202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Word Separation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3C8BCB-FF90-4F3C-8C31-E668B90BDC51}"/>
              </a:ext>
            </a:extLst>
          </p:cNvPr>
          <p:cNvSpPr txBox="1"/>
          <p:nvPr/>
        </p:nvSpPr>
        <p:spPr>
          <a:xfrm>
            <a:off x="8130281" y="3053154"/>
            <a:ext cx="202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Sentence Separation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F8CDA-797F-4485-AF5A-1177ACA4E6D4}"/>
              </a:ext>
            </a:extLst>
          </p:cNvPr>
          <p:cNvSpPr txBox="1"/>
          <p:nvPr/>
        </p:nvSpPr>
        <p:spPr>
          <a:xfrm>
            <a:off x="10306697" y="3013200"/>
            <a:ext cx="202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Document Separation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48F5160-F71F-42CA-97C8-89E60DB7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83568"/>
              </p:ext>
            </p:extLst>
          </p:nvPr>
        </p:nvGraphicFramePr>
        <p:xfrm>
          <a:off x="5968102" y="3523257"/>
          <a:ext cx="6147696" cy="8534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56548">
                  <a:extLst>
                    <a:ext uri="{9D8B030D-6E8A-4147-A177-3AD203B41FA5}">
                      <a16:colId xmlns:a16="http://schemas.microsoft.com/office/drawing/2014/main" val="380548673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16561466"/>
                    </a:ext>
                  </a:extLst>
                </a:gridCol>
                <a:gridCol w="1893252">
                  <a:extLst>
                    <a:ext uri="{9D8B030D-6E8A-4147-A177-3AD203B41FA5}">
                      <a16:colId xmlns:a16="http://schemas.microsoft.com/office/drawing/2014/main" val="3389739015"/>
                    </a:ext>
                  </a:extLst>
                </a:gridCol>
                <a:gridCol w="1592896">
                  <a:extLst>
                    <a:ext uri="{9D8B030D-6E8A-4147-A177-3AD203B41FA5}">
                      <a16:colId xmlns:a16="http://schemas.microsoft.com/office/drawing/2014/main" val="1031541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Set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Number of Documents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Number of sentences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Number of words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63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Training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946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14987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203621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647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Test-a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3466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51362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3275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Test-b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231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3864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46435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2263967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9C56B8-4879-4B5A-B54E-66B3F1794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59805"/>
              </p:ext>
            </p:extLst>
          </p:nvPr>
        </p:nvGraphicFramePr>
        <p:xfrm>
          <a:off x="5995425" y="4790305"/>
          <a:ext cx="4266238" cy="19202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96380">
                  <a:extLst>
                    <a:ext uri="{9D8B030D-6E8A-4147-A177-3AD203B41FA5}">
                      <a16:colId xmlns:a16="http://schemas.microsoft.com/office/drawing/2014/main" val="4141142367"/>
                    </a:ext>
                  </a:extLst>
                </a:gridCol>
                <a:gridCol w="926246">
                  <a:extLst>
                    <a:ext uri="{9D8B030D-6E8A-4147-A177-3AD203B41FA5}">
                      <a16:colId xmlns:a16="http://schemas.microsoft.com/office/drawing/2014/main" val="3847673570"/>
                    </a:ext>
                  </a:extLst>
                </a:gridCol>
                <a:gridCol w="961769">
                  <a:extLst>
                    <a:ext uri="{9D8B030D-6E8A-4147-A177-3AD203B41FA5}">
                      <a16:colId xmlns:a16="http://schemas.microsoft.com/office/drawing/2014/main" val="1771124995"/>
                    </a:ext>
                  </a:extLst>
                </a:gridCol>
                <a:gridCol w="881843">
                  <a:extLst>
                    <a:ext uri="{9D8B030D-6E8A-4147-A177-3AD203B41FA5}">
                      <a16:colId xmlns:a16="http://schemas.microsoft.com/office/drawing/2014/main" val="1937984562"/>
                    </a:ext>
                  </a:extLst>
                </a:gridCol>
              </a:tblGrid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Tags / Data set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Training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Test-a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Test-b</a:t>
                      </a:r>
                      <a:endParaRPr lang="en-IN" sz="14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3776350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87243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20121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21261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841821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B-PER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4483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1008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1001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971362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I-PER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2998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675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688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9141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B-LOC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4789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1180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1149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107559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I-LOC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590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156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170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874882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B-ORG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4484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839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1184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313844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I-ORG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2168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356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470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890914"/>
                  </a:ext>
                </a:extLst>
              </a:tr>
              <a:tr h="111162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B-MISC</a:t>
                      </a:r>
                      <a:endParaRPr lang="en-IN" sz="105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1716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460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396</a:t>
                      </a:r>
                      <a:endParaRPr lang="en-IN" sz="105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93907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BFA2946-3EF2-4A96-A2A8-9BBF208400CA}"/>
              </a:ext>
            </a:extLst>
          </p:cNvPr>
          <p:cNvSpPr txBox="1"/>
          <p:nvPr/>
        </p:nvSpPr>
        <p:spPr>
          <a:xfrm>
            <a:off x="10315173" y="5057927"/>
            <a:ext cx="1602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Number of B and I tags in the data sets – B tag indicating number of entities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FD33BD-396E-4548-9AD0-E8B231BEAD71}"/>
              </a:ext>
            </a:extLst>
          </p:cNvPr>
          <p:cNvSpPr txBox="1"/>
          <p:nvPr/>
        </p:nvSpPr>
        <p:spPr>
          <a:xfrm>
            <a:off x="6562055" y="4385134"/>
            <a:ext cx="497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Number of words, sentences and documents in the data sets</a:t>
            </a: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27EB66-84D4-490B-8233-0F6460049738}"/>
              </a:ext>
            </a:extLst>
          </p:cNvPr>
          <p:cNvSpPr/>
          <p:nvPr/>
        </p:nvSpPr>
        <p:spPr>
          <a:xfrm>
            <a:off x="2290434" y="1634993"/>
            <a:ext cx="2019672" cy="909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F80390-E0AC-48EB-9687-DDAEE932C848}"/>
              </a:ext>
            </a:extLst>
          </p:cNvPr>
          <p:cNvSpPr/>
          <p:nvPr/>
        </p:nvSpPr>
        <p:spPr>
          <a:xfrm>
            <a:off x="2274901" y="2589983"/>
            <a:ext cx="2019672" cy="11351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181766-2472-4438-944A-AB60B3564EFC}"/>
              </a:ext>
            </a:extLst>
          </p:cNvPr>
          <p:cNvSpPr/>
          <p:nvPr/>
        </p:nvSpPr>
        <p:spPr>
          <a:xfrm>
            <a:off x="168072" y="3805828"/>
            <a:ext cx="4189324" cy="1147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8143BD-45A1-4580-B29A-D0FE75DBAB44}"/>
              </a:ext>
            </a:extLst>
          </p:cNvPr>
          <p:cNvSpPr/>
          <p:nvPr/>
        </p:nvSpPr>
        <p:spPr>
          <a:xfrm>
            <a:off x="158128" y="5034474"/>
            <a:ext cx="5585723" cy="655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E515B6-1806-4C9D-871F-F9CEABF808F3}"/>
              </a:ext>
            </a:extLst>
          </p:cNvPr>
          <p:cNvSpPr/>
          <p:nvPr/>
        </p:nvSpPr>
        <p:spPr>
          <a:xfrm>
            <a:off x="3573262" y="5718398"/>
            <a:ext cx="2197745" cy="11047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69AC1A-4BFA-4B0D-A96F-4384C9E7F62C}"/>
              </a:ext>
            </a:extLst>
          </p:cNvPr>
          <p:cNvSpPr/>
          <p:nvPr/>
        </p:nvSpPr>
        <p:spPr>
          <a:xfrm>
            <a:off x="5968102" y="5223579"/>
            <a:ext cx="4293561" cy="2281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7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1" grpId="0"/>
      <p:bldP spid="53" grpId="0"/>
      <p:bldP spid="59" grpId="0"/>
      <p:bldP spid="50" grpId="0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4E95338D-756D-4F66-A8C2-929F013E62E0}"/>
              </a:ext>
            </a:extLst>
          </p:cNvPr>
          <p:cNvSpPr/>
          <p:nvPr/>
        </p:nvSpPr>
        <p:spPr>
          <a:xfrm>
            <a:off x="158496" y="2470154"/>
            <a:ext cx="6194665" cy="3802717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/>
              <a:t>Data transformations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00A643-600D-460D-B63F-D1A0A360B7C2}"/>
              </a:ext>
            </a:extLst>
          </p:cNvPr>
          <p:cNvSpPr/>
          <p:nvPr/>
        </p:nvSpPr>
        <p:spPr>
          <a:xfrm>
            <a:off x="158496" y="1181659"/>
            <a:ext cx="6194655" cy="1267633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/>
              <a:t>Data pre-processing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34B0F-8727-424A-8831-69003C08C635}"/>
              </a:ext>
            </a:extLst>
          </p:cNvPr>
          <p:cNvSpPr/>
          <p:nvPr/>
        </p:nvSpPr>
        <p:spPr>
          <a:xfrm>
            <a:off x="2500549" y="866700"/>
            <a:ext cx="1162975" cy="27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Read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4A30D-ED46-4D47-BD35-DC197B23D262}"/>
              </a:ext>
            </a:extLst>
          </p:cNvPr>
          <p:cNvSpPr/>
          <p:nvPr/>
        </p:nvSpPr>
        <p:spPr>
          <a:xfrm>
            <a:off x="2290906" y="1291718"/>
            <a:ext cx="1582260" cy="285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Add sentence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90A2D-8739-45A8-AD3B-7975122F9216}"/>
              </a:ext>
            </a:extLst>
          </p:cNvPr>
          <p:cNvSpPr/>
          <p:nvPr/>
        </p:nvSpPr>
        <p:spPr>
          <a:xfrm>
            <a:off x="2262331" y="1697688"/>
            <a:ext cx="1629978" cy="285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Add Document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47FFB-9B0F-4474-9EB9-B63EA94435F7}"/>
              </a:ext>
            </a:extLst>
          </p:cNvPr>
          <p:cNvSpPr/>
          <p:nvPr/>
        </p:nvSpPr>
        <p:spPr>
          <a:xfrm>
            <a:off x="2271856" y="2113183"/>
            <a:ext cx="1629978" cy="25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Treat missing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FCFE0-7362-48D2-B1A2-63C9BE386A5B}"/>
              </a:ext>
            </a:extLst>
          </p:cNvPr>
          <p:cNvSpPr/>
          <p:nvPr/>
        </p:nvSpPr>
        <p:spPr>
          <a:xfrm>
            <a:off x="2215909" y="2530995"/>
            <a:ext cx="1752415" cy="400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Convert NER tag from IOB to IOB2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41474-98D2-4B8A-8223-CBC137A6531A}"/>
              </a:ext>
            </a:extLst>
          </p:cNvPr>
          <p:cNvSpPr/>
          <p:nvPr/>
        </p:nvSpPr>
        <p:spPr>
          <a:xfrm>
            <a:off x="2163012" y="3015101"/>
            <a:ext cx="1872172" cy="402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Convert chunk tag from IOB to IOB2 format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7D89D-3C74-4249-A80D-1DC434EB3BF8}"/>
              </a:ext>
            </a:extLst>
          </p:cNvPr>
          <p:cNvSpPr/>
          <p:nvPr/>
        </p:nvSpPr>
        <p:spPr>
          <a:xfrm>
            <a:off x="1701560" y="3508732"/>
            <a:ext cx="2790732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Filter sentences based on maximum number of words in sentence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2E193-69C3-494E-A553-DFA5DD82B8FE}"/>
              </a:ext>
            </a:extLst>
          </p:cNvPr>
          <p:cNvSpPr/>
          <p:nvPr/>
        </p:nvSpPr>
        <p:spPr>
          <a:xfrm>
            <a:off x="1272935" y="3964263"/>
            <a:ext cx="1181099" cy="389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Word index assignment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0F4EF-1A8E-4195-805A-044499324E69}"/>
              </a:ext>
            </a:extLst>
          </p:cNvPr>
          <p:cNvSpPr/>
          <p:nvPr/>
        </p:nvSpPr>
        <p:spPr>
          <a:xfrm>
            <a:off x="825260" y="4474903"/>
            <a:ext cx="2095500" cy="460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Filtering word embedding for words with word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A906D-FBE7-4209-B122-983843F3078C}"/>
              </a:ext>
            </a:extLst>
          </p:cNvPr>
          <p:cNvSpPr/>
          <p:nvPr/>
        </p:nvSpPr>
        <p:spPr>
          <a:xfrm>
            <a:off x="3862531" y="3958479"/>
            <a:ext cx="1572828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Create spelling features from words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EE92F-B838-41DE-A07E-D0E8E0F3E92B}"/>
              </a:ext>
            </a:extLst>
          </p:cNvPr>
          <p:cNvSpPr/>
          <p:nvPr/>
        </p:nvSpPr>
        <p:spPr>
          <a:xfrm>
            <a:off x="3872056" y="4473635"/>
            <a:ext cx="1572828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Create context features from words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4C2F5-42E3-4023-8474-566E46BCCA0D}"/>
              </a:ext>
            </a:extLst>
          </p:cNvPr>
          <p:cNvSpPr/>
          <p:nvPr/>
        </p:nvSpPr>
        <p:spPr>
          <a:xfrm>
            <a:off x="4143375" y="4998317"/>
            <a:ext cx="1038225" cy="395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Treat missing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61800-A84D-46D8-9240-72EC4112B0EA}"/>
              </a:ext>
            </a:extLst>
          </p:cNvPr>
          <p:cNvSpPr/>
          <p:nvPr/>
        </p:nvSpPr>
        <p:spPr>
          <a:xfrm>
            <a:off x="3077135" y="5475372"/>
            <a:ext cx="1394906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One-hot encoding for string features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E5430-F667-477F-A30C-3178A7D7BA54}"/>
              </a:ext>
            </a:extLst>
          </p:cNvPr>
          <p:cNvSpPr/>
          <p:nvPr/>
        </p:nvSpPr>
        <p:spPr>
          <a:xfrm>
            <a:off x="4814939" y="5475372"/>
            <a:ext cx="1454481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Standardization for numeric features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E87C4A-113A-4818-AF81-DB4C83449D8F}"/>
              </a:ext>
            </a:extLst>
          </p:cNvPr>
          <p:cNvSpPr/>
          <p:nvPr/>
        </p:nvSpPr>
        <p:spPr>
          <a:xfrm>
            <a:off x="3873166" y="5961953"/>
            <a:ext cx="1572828" cy="26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Concatenate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39C58C-E4FE-4A3A-AAFB-3B5219188462}"/>
              </a:ext>
            </a:extLst>
          </p:cNvPr>
          <p:cNvSpPr/>
          <p:nvPr/>
        </p:nvSpPr>
        <p:spPr>
          <a:xfrm>
            <a:off x="1760049" y="6356894"/>
            <a:ext cx="1572828" cy="460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Auxiliary input to DNN CRF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95AD4-78CC-464D-934F-5F3177F3083A}"/>
              </a:ext>
            </a:extLst>
          </p:cNvPr>
          <p:cNvSpPr/>
          <p:nvPr/>
        </p:nvSpPr>
        <p:spPr>
          <a:xfrm>
            <a:off x="222300" y="6356895"/>
            <a:ext cx="1491670" cy="46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dirty="0"/>
              <a:t>Main input to DNN embedding layer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C0435E0-2791-4C35-AB60-E6AF6FF7E3E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008699" y="1218380"/>
            <a:ext cx="1466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06F0C5-97EB-4348-A8AD-5E94EB393D3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019636" y="1635287"/>
            <a:ext cx="120085" cy="4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B98EDD-076A-4685-9136-006B15DA8B2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017277" y="2043615"/>
            <a:ext cx="129610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0825DA-0C5A-41A6-B415-89D28F5F88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3006618" y="2445495"/>
            <a:ext cx="165727" cy="5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322D9EA-61E6-4FA8-AFE0-F4B9DF00346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053981" y="2969983"/>
            <a:ext cx="83253" cy="6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F537FFD-08C4-47D9-BEBC-BE11A0C04CC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052257" y="3461891"/>
            <a:ext cx="91510" cy="2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170685-A747-4148-9A54-5D9499CF70F9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rot="5400000">
            <a:off x="2647928" y="3709909"/>
            <a:ext cx="255104" cy="642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4E80116-6649-44F4-AAAD-F682CF616A6C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16200000" flipH="1">
            <a:off x="3353622" y="3647106"/>
            <a:ext cx="252212" cy="765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45775AF-052A-4D3B-8EF1-3F9817963C4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1807571" y="4409463"/>
            <a:ext cx="121353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FEC73AD-4A85-460C-A8BC-08A088E1F138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4593665" y="4408829"/>
            <a:ext cx="120085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9C1FB13-B488-4788-B081-364CF397A4AF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4595674" y="4931502"/>
            <a:ext cx="129611" cy="4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28EA152-2ED0-4C99-8C76-F4AB809C0304}"/>
              </a:ext>
            </a:extLst>
          </p:cNvPr>
          <p:cNvCxnSpPr>
            <a:cxnSpLocks/>
            <a:stCxn id="26" idx="1"/>
            <a:endCxn id="28" idx="0"/>
          </p:cNvCxnSpPr>
          <p:nvPr/>
        </p:nvCxnSpPr>
        <p:spPr>
          <a:xfrm rot="10800000" flipV="1">
            <a:off x="3774589" y="5195852"/>
            <a:ext cx="368787" cy="279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AAA0B97-903F-4058-B467-7FEAEB5C2180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>
            <a:off x="5181600" y="5195852"/>
            <a:ext cx="360580" cy="279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D0C0363-DCF4-4018-AFB0-2CFAA6E39B4C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16200000" flipH="1">
            <a:off x="3713095" y="5931936"/>
            <a:ext cx="221564" cy="98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569C94E-7BF6-40A1-8D8B-63C1B82B02EE}"/>
              </a:ext>
            </a:extLst>
          </p:cNvPr>
          <p:cNvCxnSpPr>
            <a:cxnSpLocks/>
            <a:stCxn id="30" idx="2"/>
            <a:endCxn id="32" idx="3"/>
          </p:cNvCxnSpPr>
          <p:nvPr/>
        </p:nvCxnSpPr>
        <p:spPr>
          <a:xfrm rot="5400000">
            <a:off x="5383305" y="5933132"/>
            <a:ext cx="221564" cy="9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CE0FC58-8607-457D-A310-89F3E2E3BD07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rot="5400000">
            <a:off x="1549792" y="4876557"/>
            <a:ext cx="264049" cy="382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A404844-4BA7-4505-8202-5E5522D7AAEE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rot="5400000">
            <a:off x="3813607" y="5741332"/>
            <a:ext cx="365245" cy="1326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C6C744D-E964-4AA5-8588-34D137CF0439}"/>
              </a:ext>
            </a:extLst>
          </p:cNvPr>
          <p:cNvSpPr/>
          <p:nvPr/>
        </p:nvSpPr>
        <p:spPr>
          <a:xfrm>
            <a:off x="316642" y="5199776"/>
            <a:ext cx="2347958" cy="460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/>
              <a:t>Pad shorter sentences to maintain same sentence length 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AFB7C32-A774-401F-A81D-7E68885DDC9E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rot="5400000">
            <a:off x="881231" y="5747504"/>
            <a:ext cx="696295" cy="522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A904FFCC-3CB3-4399-BD3A-D6FB93DE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95379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 – NER model building and evaluation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F942E-B678-4DB9-B8AE-3ACE14FE63A0}"/>
              </a:ext>
            </a:extLst>
          </p:cNvPr>
          <p:cNvSpPr txBox="1"/>
          <p:nvPr/>
        </p:nvSpPr>
        <p:spPr>
          <a:xfrm>
            <a:off x="119620" y="568091"/>
            <a:ext cx="378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Processing and transformation steps in details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DA098E-CD95-4C66-B180-B61583B57032}"/>
              </a:ext>
            </a:extLst>
          </p:cNvPr>
          <p:cNvSpPr txBox="1"/>
          <p:nvPr/>
        </p:nvSpPr>
        <p:spPr>
          <a:xfrm>
            <a:off x="6400199" y="2720186"/>
            <a:ext cx="56622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Architecture for BI-LSTM-CRF architecture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Input -  accepts the word index for 25 words in a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Embedding - converts each word to a 300-dimension vector similar to </a:t>
            </a:r>
            <a:r>
              <a:rPr lang="en-IN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GloVe</a:t>
            </a: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 embedding vectors used to initialize the weights.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BI-LSTM - bidirectional LSTM layer to capture contextual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Fully connected - fully connected / dense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Auxiliary Input - spelling and context related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Concatenation – concatenation of output of dense layer and the auxiliary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CRF - final output layer outputs probability scores for 9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9F67A1-5245-4461-97A7-99293F2257A0}"/>
              </a:ext>
            </a:extLst>
          </p:cNvPr>
          <p:cNvSpPr txBox="1"/>
          <p:nvPr/>
        </p:nvSpPr>
        <p:spPr>
          <a:xfrm>
            <a:off x="6394286" y="5200761"/>
            <a:ext cx="56780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NER model evaluation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Sequence F1 score - harmonic mean of recall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entity is accurately predicted when both entity tag (e.g. LOC, MISC etc. based on B tag and I tags), and start and end position of the tag in the sentence (e.g. position 0 to 2 in the sentence) are correct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2F1987-6748-4503-9164-F1686C7265F1}"/>
              </a:ext>
            </a:extLst>
          </p:cNvPr>
          <p:cNvSpPr txBox="1"/>
          <p:nvPr/>
        </p:nvSpPr>
        <p:spPr>
          <a:xfrm>
            <a:off x="6394286" y="1146466"/>
            <a:ext cx="56622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Linguistic features– These features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are fed directly to CRF layer in BI-LSTM-CRF architecture (Huang et al., 2015)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Spelling related features – Features related to morphology of the word for each word and surrounding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Context related features – POS tag and phrase tag for each word and surrounding words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648E1E-4F5C-4640-A051-3A19E29DB733}"/>
              </a:ext>
            </a:extLst>
          </p:cNvPr>
          <p:cNvSpPr/>
          <p:nvPr/>
        </p:nvSpPr>
        <p:spPr>
          <a:xfrm>
            <a:off x="3674425" y="3935543"/>
            <a:ext cx="2019672" cy="9340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A3A92-84DC-490F-91BD-6A1995128D63}"/>
              </a:ext>
            </a:extLst>
          </p:cNvPr>
          <p:cNvSpPr/>
          <p:nvPr/>
        </p:nvSpPr>
        <p:spPr>
          <a:xfrm>
            <a:off x="2918163" y="5422026"/>
            <a:ext cx="3434998" cy="499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B5AC21-A595-4F55-9037-80F2AF3AF6E0}"/>
              </a:ext>
            </a:extLst>
          </p:cNvPr>
          <p:cNvSpPr/>
          <p:nvPr/>
        </p:nvSpPr>
        <p:spPr>
          <a:xfrm>
            <a:off x="264986" y="6390657"/>
            <a:ext cx="1393927" cy="406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DAE927-A005-4399-81F2-E04850B38DB4}"/>
              </a:ext>
            </a:extLst>
          </p:cNvPr>
          <p:cNvSpPr/>
          <p:nvPr/>
        </p:nvSpPr>
        <p:spPr>
          <a:xfrm>
            <a:off x="1870266" y="6380497"/>
            <a:ext cx="1393927" cy="406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5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/>
      <p:bldP spid="71" grpId="0"/>
      <p:bldP spid="48" grpId="0"/>
      <p:bldP spid="51" grpId="0" animBg="1"/>
      <p:bldP spid="51" grpId="1" animBg="1"/>
      <p:bldP spid="53" grpId="0" animBg="1"/>
      <p:bldP spid="53" grpId="1" animBg="1"/>
      <p:bldP spid="47" grpId="0" animBg="1"/>
      <p:bldP spid="47" grpId="1" animBg="1"/>
      <p:bldP spid="54" grpId="0" animBg="1"/>
      <p:bldP spid="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A904FFCC-3CB3-4399-BD3A-D6FB93DE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56662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 – Explanation generation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78842A3-D7EF-430A-95FC-205BC420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" y="603239"/>
            <a:ext cx="10368154" cy="1024673"/>
          </a:xfrm>
        </p:spPr>
        <p:txBody>
          <a:bodyPr lIns="0" tIns="0" rIns="0" bIns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LIME-NER (improvised LIME from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Villarroya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, 2018))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and Kernel SHAP for explanation generation from NER prediction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None of these methods are designed to generation of explanation for NER task.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Study would like to generate explanation for each entity instead of each word inside entity.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A2198A-7070-4E38-A90A-18A13573BE6B}"/>
              </a:ext>
            </a:extLst>
          </p:cNvPr>
          <p:cNvSpPr/>
          <p:nvPr/>
        </p:nvSpPr>
        <p:spPr>
          <a:xfrm>
            <a:off x="93434" y="3812947"/>
            <a:ext cx="2528311" cy="2740254"/>
          </a:xfrm>
          <a:prstGeom prst="rect">
            <a:avLst/>
          </a:prstGeom>
          <a:solidFill>
            <a:srgbClr val="FFC000">
              <a:alpha val="47843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Generate </a:t>
            </a:r>
          </a:p>
          <a:p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explanation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CC41C0-F0D8-492A-94EE-6B61D1CDBD5E}"/>
              </a:ext>
            </a:extLst>
          </p:cNvPr>
          <p:cNvSpPr/>
          <p:nvPr/>
        </p:nvSpPr>
        <p:spPr>
          <a:xfrm>
            <a:off x="93435" y="2122290"/>
            <a:ext cx="2550690" cy="1267071"/>
          </a:xfrm>
          <a:prstGeom prst="rect">
            <a:avLst/>
          </a:prstGeom>
          <a:solidFill>
            <a:srgbClr val="A9D18E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preparation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FAD2FE-80F5-487E-93B8-E11904316D74}"/>
              </a:ext>
            </a:extLst>
          </p:cNvPr>
          <p:cNvSpPr/>
          <p:nvPr/>
        </p:nvSpPr>
        <p:spPr>
          <a:xfrm>
            <a:off x="71054" y="1601999"/>
            <a:ext cx="2748283" cy="459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NER model prediction with probabilities for each B and I tag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43B030-15F2-4695-8536-E8FD450D7E70}"/>
              </a:ext>
            </a:extLst>
          </p:cNvPr>
          <p:cNvSpPr/>
          <p:nvPr/>
        </p:nvSpPr>
        <p:spPr>
          <a:xfrm>
            <a:off x="606495" y="2260661"/>
            <a:ext cx="1987025" cy="43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Convert to entity level prediction probabilities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2B4419-8CC1-4AC3-99A1-6B7D1B54C2BF}"/>
              </a:ext>
            </a:extLst>
          </p:cNvPr>
          <p:cNvSpPr/>
          <p:nvPr/>
        </p:nvSpPr>
        <p:spPr>
          <a:xfrm>
            <a:off x="606495" y="2834934"/>
            <a:ext cx="1987841" cy="43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Select appropriate subset for explanation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01D5B5-1CC6-47D3-8BAC-721BD7ABD01A}"/>
              </a:ext>
            </a:extLst>
          </p:cNvPr>
          <p:cNvSpPr/>
          <p:nvPr/>
        </p:nvSpPr>
        <p:spPr>
          <a:xfrm>
            <a:off x="590760" y="3936343"/>
            <a:ext cx="1971398" cy="400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Create wrapper around NER predict function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819AB7-54B7-4C16-B5BC-7A32A00D7E4E}"/>
              </a:ext>
            </a:extLst>
          </p:cNvPr>
          <p:cNvSpPr/>
          <p:nvPr/>
        </p:nvSpPr>
        <p:spPr>
          <a:xfrm>
            <a:off x="698171" y="4946430"/>
            <a:ext cx="1756577" cy="402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Generate explanation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1E9EFC-D121-46BB-A63B-1409840C42D1}"/>
              </a:ext>
            </a:extLst>
          </p:cNvPr>
          <p:cNvSpPr/>
          <p:nvPr/>
        </p:nvSpPr>
        <p:spPr>
          <a:xfrm>
            <a:off x="699444" y="6064261"/>
            <a:ext cx="1756576" cy="395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Visualize explanation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79E5105-E42A-4CDF-AAE4-77499350FEDD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16200000" flipH="1">
            <a:off x="1423106" y="2083758"/>
            <a:ext cx="198993" cy="154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76BD458-C7CC-468B-80CB-03CEF42E793D}"/>
              </a:ext>
            </a:extLst>
          </p:cNvPr>
          <p:cNvCxnSpPr>
            <a:cxnSpLocks/>
          </p:cNvCxnSpPr>
          <p:nvPr/>
        </p:nvCxnSpPr>
        <p:spPr>
          <a:xfrm rot="5400000">
            <a:off x="1246130" y="3605198"/>
            <a:ext cx="661476" cy="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52A5585-3AA3-4560-ADCE-B031792340C4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16200000" flipH="1">
            <a:off x="1271842" y="4641812"/>
            <a:ext cx="6092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B999266-C706-440B-9F9A-6B6A12885E98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1219241" y="5705770"/>
            <a:ext cx="71571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12F17F4-6197-44FB-B255-E9E116900D72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rot="16200000" flipH="1">
            <a:off x="1529377" y="2763894"/>
            <a:ext cx="141671" cy="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2F11325A-D07D-473A-B173-2D9D3CCC82FE}"/>
              </a:ext>
            </a:extLst>
          </p:cNvPr>
          <p:cNvSpPr/>
          <p:nvPr/>
        </p:nvSpPr>
        <p:spPr>
          <a:xfrm>
            <a:off x="2562158" y="2274198"/>
            <a:ext cx="228353" cy="3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0A156781-0270-4718-876E-D1AFA32853CE}"/>
              </a:ext>
            </a:extLst>
          </p:cNvPr>
          <p:cNvSpPr/>
          <p:nvPr/>
        </p:nvSpPr>
        <p:spPr>
          <a:xfrm>
            <a:off x="2562158" y="2852555"/>
            <a:ext cx="228353" cy="3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CF48A00F-8675-467A-AA81-755D8FE3CC9D}"/>
              </a:ext>
            </a:extLst>
          </p:cNvPr>
          <p:cNvSpPr/>
          <p:nvPr/>
        </p:nvSpPr>
        <p:spPr>
          <a:xfrm>
            <a:off x="2590985" y="3962586"/>
            <a:ext cx="228353" cy="3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B1C332E9-277C-4B10-BFC4-4B5A18C56EC3}"/>
              </a:ext>
            </a:extLst>
          </p:cNvPr>
          <p:cNvSpPr/>
          <p:nvPr/>
        </p:nvSpPr>
        <p:spPr>
          <a:xfrm>
            <a:off x="2562158" y="4935208"/>
            <a:ext cx="228353" cy="3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D9CC318A-A5DB-4867-9CD8-0C18F49E2FEC}"/>
              </a:ext>
            </a:extLst>
          </p:cNvPr>
          <p:cNvSpPr/>
          <p:nvPr/>
        </p:nvSpPr>
        <p:spPr>
          <a:xfrm>
            <a:off x="2546502" y="6039988"/>
            <a:ext cx="228353" cy="3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73BC2-6BCC-4B69-BFF7-5218636B2D15}"/>
              </a:ext>
            </a:extLst>
          </p:cNvPr>
          <p:cNvSpPr/>
          <p:nvPr/>
        </p:nvSpPr>
        <p:spPr>
          <a:xfrm>
            <a:off x="2889782" y="2247127"/>
            <a:ext cx="8932103" cy="4596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level probability to entity level probability -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O, PER, ORG, LOC, and MISC.</a:t>
            </a:r>
            <a:endParaRPr lang="en-GB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C617E-9102-446A-9732-B149FB9572E5}"/>
              </a:ext>
            </a:extLst>
          </p:cNvPr>
          <p:cNvSpPr/>
          <p:nvPr/>
        </p:nvSpPr>
        <p:spPr>
          <a:xfrm>
            <a:off x="2889783" y="2796903"/>
            <a:ext cx="8932102" cy="4596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Explanation instance selection for entity = MISC or LOC, probability threshold = 0.95 (mostly)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5B4F2-C09C-4393-90F4-6CFB45A81827}"/>
              </a:ext>
            </a:extLst>
          </p:cNvPr>
          <p:cNvSpPr/>
          <p:nvPr/>
        </p:nvSpPr>
        <p:spPr>
          <a:xfrm>
            <a:off x="2897921" y="3451266"/>
            <a:ext cx="4061898" cy="1298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 – sentence to input matrix compatible to NER model.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–NER prediction for words of interest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Post-process – word level probability to entity level probability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0D422-ECE0-4EA0-B083-5313DCE4957E}"/>
              </a:ext>
            </a:extLst>
          </p:cNvPr>
          <p:cNvSpPr/>
          <p:nvPr/>
        </p:nvSpPr>
        <p:spPr>
          <a:xfrm>
            <a:off x="7078805" y="3451266"/>
            <a:ext cx="4752858" cy="637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Flatten input - sentences to NER model input matrix to  single row for each sentence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enrichment – words, spelling and context 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5D09-3DE1-43B4-98A8-BF34CA473439}"/>
              </a:ext>
            </a:extLst>
          </p:cNvPr>
          <p:cNvSpPr/>
          <p:nvPr/>
        </p:nvSpPr>
        <p:spPr>
          <a:xfrm>
            <a:off x="7077328" y="4113424"/>
            <a:ext cx="4752858" cy="6359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 –transform flat feature list to NER model input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and Post-process – same as LIME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BF21F-7676-4660-881C-8A797EF2BF7A}"/>
              </a:ext>
            </a:extLst>
          </p:cNvPr>
          <p:cNvSpPr/>
          <p:nvPr/>
        </p:nvSpPr>
        <p:spPr>
          <a:xfrm>
            <a:off x="2897921" y="4775634"/>
            <a:ext cx="4061898" cy="1187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Replacing words with dummy words randomly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Assign weight based on similarity with original observation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Weighted interpretable model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Explain using feature summary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BF37D-7818-4B46-9C7B-2E3D9B4A6B26}"/>
              </a:ext>
            </a:extLst>
          </p:cNvPr>
          <p:cNvSpPr/>
          <p:nvPr/>
        </p:nvSpPr>
        <p:spPr>
          <a:xfrm>
            <a:off x="7077328" y="4774377"/>
            <a:ext cx="4752858" cy="1187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Coalitions based on all possible feature values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weights based on number of coalitions present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Weighted liner model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coefficients are the Shapley Values used for explanation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2C907-A86F-468E-A502-75A3793D2E66}"/>
              </a:ext>
            </a:extLst>
          </p:cNvPr>
          <p:cNvSpPr/>
          <p:nvPr/>
        </p:nvSpPr>
        <p:spPr>
          <a:xfrm>
            <a:off x="2897921" y="6062613"/>
            <a:ext cx="4061898" cy="4729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 weights/ importance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Words highlighted in text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EDF430-89B3-498E-AF39-CC9FAA16CC96}"/>
              </a:ext>
            </a:extLst>
          </p:cNvPr>
          <p:cNvSpPr/>
          <p:nvPr/>
        </p:nvSpPr>
        <p:spPr>
          <a:xfrm>
            <a:off x="7077328" y="6061356"/>
            <a:ext cx="4752858" cy="4741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plot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Multioutput decision 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4599D4-9CD7-4AD0-BE8C-2CD559E6ACA3}"/>
              </a:ext>
            </a:extLst>
          </p:cNvPr>
          <p:cNvSpPr/>
          <p:nvPr/>
        </p:nvSpPr>
        <p:spPr>
          <a:xfrm>
            <a:off x="2889782" y="1742404"/>
            <a:ext cx="4070037" cy="4596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LIME-NER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39F74-5B6D-4C8B-ADC0-108E745B48A6}"/>
              </a:ext>
            </a:extLst>
          </p:cNvPr>
          <p:cNvSpPr/>
          <p:nvPr/>
        </p:nvSpPr>
        <p:spPr>
          <a:xfrm>
            <a:off x="7077328" y="1752738"/>
            <a:ext cx="4744557" cy="4596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576" rIns="0" bIns="36576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Kernel SHAP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1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3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160" grpId="0" animBg="1"/>
      <p:bldP spid="162" grpId="0" animBg="1"/>
      <p:bldP spid="166" grpId="0" animBg="1"/>
      <p:bldP spid="168" grpId="0" animBg="1"/>
      <p:bldP spid="170" grpId="0" animBg="1"/>
      <p:bldP spid="2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A904FFCC-3CB3-4399-BD3A-D6FB93DE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46655"/>
            <a:ext cx="10515600" cy="469375"/>
          </a:xfrm>
        </p:spPr>
        <p:txBody>
          <a:bodyPr>
            <a:no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 – Explanation evaluation</a:t>
            </a:r>
            <a:endParaRPr lang="en-IN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78842A3-D7EF-430A-95FC-205BC420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26" y="758091"/>
            <a:ext cx="5093148" cy="60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Qualitative Evaluation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sz="14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evaluate the explanations based on the characteristics of a good explanation for human user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2C5EA2-813A-454E-A228-7269D613D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53428"/>
              </p:ext>
            </p:extLst>
          </p:nvPr>
        </p:nvGraphicFramePr>
        <p:xfrm>
          <a:off x="555658" y="1260841"/>
          <a:ext cx="47581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425500-64BB-4B19-BB3C-87A9D7FFF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07143"/>
              </p:ext>
            </p:extLst>
          </p:nvPr>
        </p:nvGraphicFramePr>
        <p:xfrm>
          <a:off x="5560718" y="4759268"/>
          <a:ext cx="6472786" cy="184310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022512">
                  <a:extLst>
                    <a:ext uri="{9D8B030D-6E8A-4147-A177-3AD203B41FA5}">
                      <a16:colId xmlns:a16="http://schemas.microsoft.com/office/drawing/2014/main" val="3685074778"/>
                    </a:ext>
                  </a:extLst>
                </a:gridCol>
                <a:gridCol w="2770320">
                  <a:extLst>
                    <a:ext uri="{9D8B030D-6E8A-4147-A177-3AD203B41FA5}">
                      <a16:colId xmlns:a16="http://schemas.microsoft.com/office/drawing/2014/main" val="514834169"/>
                    </a:ext>
                  </a:extLst>
                </a:gridCol>
                <a:gridCol w="2679954">
                  <a:extLst>
                    <a:ext uri="{9D8B030D-6E8A-4147-A177-3AD203B41FA5}">
                      <a16:colId xmlns:a16="http://schemas.microsoft.com/office/drawing/2014/main" val="2670532929"/>
                    </a:ext>
                  </a:extLst>
                </a:gridCol>
              </a:tblGrid>
              <a:tr h="129384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AOPC+MoRF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AOPC+LeRF</a:t>
                      </a: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44175"/>
                  </a:ext>
                </a:extLst>
              </a:tr>
              <a:tr h="77630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Accurate prediction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Higher initial steepness  =  order of features in explanation supports accurate prediction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45720" marR="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Higher initial steepness  = less redundancy in features used for explanation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45720" marR="0" marT="0" marB="0"/>
                </a:tc>
                <a:extLst>
                  <a:ext uri="{0D108BD9-81ED-4DB2-BD59-A6C34878D82A}">
                    <a16:rowId xmlns:a16="http://schemas.microsoft.com/office/drawing/2014/main" val="514668928"/>
                  </a:ext>
                </a:extLst>
              </a:tr>
              <a:tr h="77630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b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Inaccurate Prediction</a:t>
                      </a:r>
                      <a:endParaRPr lang="en-IN" sz="1400" b="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Higher initial steepness  = most influencing features in explanation supports true class prediction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45720" marR="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Higher initial steepness = least important features in explaining ground truth entity having higher influence in accurate prediction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45720" marR="0" marT="0" marB="0"/>
                </a:tc>
                <a:extLst>
                  <a:ext uri="{0D108BD9-81ED-4DB2-BD59-A6C34878D82A}">
                    <a16:rowId xmlns:a16="http://schemas.microsoft.com/office/drawing/2014/main" val="3606568498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732D4C-05F4-4A16-9D84-93450553514A}"/>
              </a:ext>
            </a:extLst>
          </p:cNvPr>
          <p:cNvSpPr txBox="1">
            <a:spLocks/>
          </p:cNvSpPr>
          <p:nvPr/>
        </p:nvSpPr>
        <p:spPr>
          <a:xfrm>
            <a:off x="5476192" y="767305"/>
            <a:ext cx="4920535" cy="72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Quantitative Evaluation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Area over the perturbation curve (AOPC) with most relevant first (</a:t>
            </a:r>
            <a:r>
              <a:rPr lang="en-US" sz="14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MoRF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and least relevant first (</a:t>
            </a:r>
            <a:r>
              <a:rPr lang="en-US" sz="14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LeRF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perturbation methods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Villarroya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2018)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FB1CA-EA39-4298-BF47-1F1B5660C7B7}"/>
              </a:ext>
            </a:extLst>
          </p:cNvPr>
          <p:cNvSpPr txBox="1">
            <a:spLocks/>
          </p:cNvSpPr>
          <p:nvPr/>
        </p:nvSpPr>
        <p:spPr>
          <a:xfrm>
            <a:off x="5401874" y="1638369"/>
            <a:ext cx="6631630" cy="2863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spcBef>
                <a:spcPts val="0"/>
              </a:spcBef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MoRF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Arrange words in the sentence in descending order of relevance score from explanation of ground truth entity class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Remove most relevant word from sentences iteratively. 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NER prediction probability score for ground-truth entity class in each iteration</a:t>
            </a:r>
          </a:p>
          <a:p>
            <a:pPr marL="91440" indent="-91440">
              <a:spcBef>
                <a:spcPts val="0"/>
              </a:spcBef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spcBef>
                <a:spcPts val="0"/>
              </a:spcBef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LeRF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Arrange words in the sentence in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ascending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order of relevance score from explanation of ground truth entity class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Remove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least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relevant word from sentences iteratively. </a:t>
            </a:r>
          </a:p>
          <a:p>
            <a:pPr marL="274320" lvl="1" indent="-91440">
              <a:spcBef>
                <a:spcPts val="0"/>
              </a:spcBef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NER prediction probability score for ground-truth entity class in each iteration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Both methods will be applied on LIME-NER and Kernel SHAP individually.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NER prediction probability score for ground-truth class will be averaged in each iteration of word removal.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3E7EB-FFF3-4EC1-A22A-128C63A073B4}"/>
              </a:ext>
            </a:extLst>
          </p:cNvPr>
          <p:cNvSpPr/>
          <p:nvPr/>
        </p:nvSpPr>
        <p:spPr>
          <a:xfrm>
            <a:off x="6586052" y="4972038"/>
            <a:ext cx="2719873" cy="70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3B516-B8E3-4142-8202-FF073A26F8B8}"/>
              </a:ext>
            </a:extLst>
          </p:cNvPr>
          <p:cNvSpPr/>
          <p:nvPr/>
        </p:nvSpPr>
        <p:spPr>
          <a:xfrm>
            <a:off x="9386402" y="4971927"/>
            <a:ext cx="2567473" cy="70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8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9" grpId="0" animBg="1"/>
      <p:bldP spid="9" grpId="1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12.2|4.5|9.7|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3.6|9.9|7.2|12.2|4.7|10.1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8.6|9.6|9.9|5.2|9.2|11.6|26.8|9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5.4|21|6.2|1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9.1|4.5|10.5|4.8|9.3|8.7|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9|3.9|3.5|3.6|4.7|9|11.6|3.9|3.8|10.4|1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1.1|11.1|12.2|6.7|10.8|10|1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9|9.2|13.8|15.4|13.3|26.6|27|16.1|15.5|15.6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6|14.4|28.8|7.2|1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4.7|2.8|5.5|3.4|6.1|4.7|10|8.6|11|7.8|2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5508</TotalTime>
  <Words>3462</Words>
  <Application>Microsoft Office PowerPoint</Application>
  <PresentationFormat>Widescreen</PresentationFormat>
  <Paragraphs>552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Semibold</vt:lpstr>
      <vt:lpstr>Office Theme</vt:lpstr>
      <vt:lpstr>EXPLAINABLE ARTIFICIAL INTELLIGENCE: INTERPRETING NAMED ENTITY RECOGNITION USING POST-HOC TECHNIQUES</vt:lpstr>
      <vt:lpstr>Background</vt:lpstr>
      <vt:lpstr>Problem statement</vt:lpstr>
      <vt:lpstr>Literature review</vt:lpstr>
      <vt:lpstr>Aim and objectives</vt:lpstr>
      <vt:lpstr>Methodology – high-level overview and data description</vt:lpstr>
      <vt:lpstr>Methodology – NER model building and evaluation</vt:lpstr>
      <vt:lpstr>Methodology – Explanation generation</vt:lpstr>
      <vt:lpstr>Methodology – Explanation evaluation</vt:lpstr>
      <vt:lpstr>Results – NER model performance and interpretation of explanations</vt:lpstr>
      <vt:lpstr>Results – comparison of explanations for unknown entity words</vt:lpstr>
      <vt:lpstr>Results – Accuracy and time efficiency</vt:lpstr>
      <vt:lpstr>Results – Comprehensibility and AOPC</vt:lpstr>
      <vt:lpstr>Results – NER model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Named Entity Recognition Using Post-hoc XAI techniques</dc:title>
  <dc:creator>Sayan Banerjee</dc:creator>
  <cp:lastModifiedBy>Sayan Banerjee</cp:lastModifiedBy>
  <cp:revision>384</cp:revision>
  <dcterms:created xsi:type="dcterms:W3CDTF">2020-02-29T19:12:07Z</dcterms:created>
  <dcterms:modified xsi:type="dcterms:W3CDTF">2020-08-11T04:24:57Z</dcterms:modified>
</cp:coreProperties>
</file>