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5" r:id="rId10"/>
    <p:sldId id="270" r:id="rId11"/>
    <p:sldId id="271" r:id="rId12"/>
    <p:sldId id="288" r:id="rId13"/>
    <p:sldId id="286" r:id="rId14"/>
    <p:sldId id="278" r:id="rId15"/>
    <p:sldId id="277" r:id="rId16"/>
    <p:sldId id="279" r:id="rId17"/>
    <p:sldId id="280" r:id="rId18"/>
    <p:sldId id="281" r:id="rId19"/>
    <p:sldId id="282" r:id="rId20"/>
    <p:sldId id="292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39" d="100"/>
          <a:sy n="139" d="100"/>
        </p:scale>
        <p:origin x="176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AA84-26B6-5B44-8D55-EE9F0A57C75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0EAF7-A7CD-D546-ADE7-DD7DB746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25" y="248412"/>
            <a:ext cx="898654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52E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52E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124" y="1017523"/>
            <a:ext cx="2625725" cy="336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52E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65505"/>
          </a:xfrm>
          <a:custGeom>
            <a:avLst/>
            <a:gdLst/>
            <a:ahLst/>
            <a:cxnLst/>
            <a:rect l="l" t="t" r="r" b="b"/>
            <a:pathLst>
              <a:path w="9144000" h="865505">
                <a:moveTo>
                  <a:pt x="0" y="0"/>
                </a:moveTo>
                <a:lnTo>
                  <a:pt x="9144000" y="0"/>
                </a:lnTo>
                <a:lnTo>
                  <a:pt x="9144000" y="865132"/>
                </a:lnTo>
                <a:lnTo>
                  <a:pt x="0" y="865132"/>
                </a:lnTo>
                <a:lnTo>
                  <a:pt x="0" y="0"/>
                </a:lnTo>
                <a:close/>
              </a:path>
            </a:pathLst>
          </a:custGeom>
          <a:solidFill>
            <a:srgbClr val="B30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8564" y="2237739"/>
            <a:ext cx="28468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52E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493" y="1340611"/>
            <a:ext cx="8413013" cy="270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8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AFA18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8445-952E-8942-8005-86A32BB3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93" y="1581151"/>
            <a:ext cx="8016507" cy="2462213"/>
          </a:xfrm>
        </p:spPr>
        <p:txBody>
          <a:bodyPr/>
          <a:lstStyle/>
          <a:p>
            <a:r>
              <a:rPr lang="en-US" dirty="0"/>
              <a:t>Abnormality Detection in Musculoskeletal Radiographs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2745-443C-FA47-B35E-80E7BA90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0" y="3181350"/>
            <a:ext cx="2911106" cy="1447801"/>
          </a:xfrm>
        </p:spPr>
        <p:txBody>
          <a:bodyPr/>
          <a:lstStyle/>
          <a:p>
            <a:pPr algn="r"/>
            <a:r>
              <a:rPr lang="en-US" sz="2000" b="1" dirty="0"/>
              <a:t>Team 12</a:t>
            </a:r>
          </a:p>
          <a:p>
            <a:pPr algn="r"/>
            <a:r>
              <a:rPr lang="en-US" sz="2000" b="1" dirty="0"/>
              <a:t>DS 5220</a:t>
            </a:r>
          </a:p>
          <a:p>
            <a:pPr algn="r"/>
            <a:endParaRPr lang="en-US" sz="2000" b="1" dirty="0"/>
          </a:p>
          <a:p>
            <a:pPr algn="r"/>
            <a:r>
              <a:rPr lang="en-US" sz="2000" b="1" dirty="0"/>
              <a:t>Sayan Biswas</a:t>
            </a:r>
          </a:p>
          <a:p>
            <a:pPr algn="r"/>
            <a:r>
              <a:rPr lang="en-US" sz="2000" b="1" dirty="0"/>
              <a:t>Sneha Agarwal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702E4-F2CC-A84D-BA23-DFF3CFC31707}"/>
              </a:ext>
            </a:extLst>
          </p:cNvPr>
          <p:cNvSpPr txBox="1"/>
          <p:nvPr/>
        </p:nvSpPr>
        <p:spPr>
          <a:xfrm>
            <a:off x="152400" y="4857751"/>
            <a:ext cx="2057400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z="1100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5220 Project</a:t>
            </a:r>
            <a:r>
              <a:rPr lang="en-US" sz="1100" spc="-75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5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6496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8836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32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lang="en-US" sz="3200" b="0" spc="-5" dirty="0">
                <a:solidFill>
                  <a:srgbClr val="FFFFFF"/>
                </a:solidFill>
                <a:latin typeface="Arial"/>
                <a:cs typeface="Arial"/>
              </a:rPr>
              <a:t> for Abnormality Detection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71091"/>
            <a:ext cx="8600490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30"/>
              </a:spcBef>
              <a:buFont typeface="Arial" panose="020B0604020202020204" pitchFamily="34" charset="0"/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Feed-Forward and simple Convolution neural network like VGG16 did not show significant results (accuracy &lt;50%) even after a large number of epochs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Transfer learning using ResNet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Adam optimizer; SGD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mage augmentation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8303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 Processing for</a:t>
            </a:r>
            <a:r>
              <a:rPr lang="en-US" sz="3200" b="0" spc="-5" dirty="0">
                <a:solidFill>
                  <a:srgbClr val="FFFFFF"/>
                </a:solidFill>
                <a:latin typeface="Arial"/>
                <a:cs typeface="Arial"/>
              </a:rPr>
              <a:t> Transfer Learning</a:t>
            </a:r>
            <a:r>
              <a:rPr sz="32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40611"/>
            <a:ext cx="7455534" cy="24416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color channels to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gray channel (each pixel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is 0 -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255)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Normalize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(0 -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Resize the images to 22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x22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(ImageNet image size)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Normalize the images to have ImageNet mean and standard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35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Mean of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0.456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Standard Deviation of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0.225</a:t>
            </a:r>
            <a:endParaRPr lang="en-US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endParaRPr lang="en-US" sz="14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38400" y="2891155"/>
            <a:ext cx="4038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Pictorial represen</a:t>
            </a:r>
            <a:r>
              <a:rPr lang="en-US" sz="1400" i="1" spc="-5" dirty="0">
                <a:latin typeface="Arial"/>
                <a:cs typeface="Arial"/>
              </a:rPr>
              <a:t>tation of Res</a:t>
            </a:r>
            <a:r>
              <a:rPr sz="1400" i="1" spc="-5" dirty="0">
                <a:latin typeface="Arial"/>
                <a:cs typeface="Arial"/>
              </a:rPr>
              <a:t>Net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0B803-2690-B342-9725-3E56956E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4905"/>
            <a:ext cx="7086600" cy="174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BFFEC-5257-0748-A82F-978AF0DE2FDD}"/>
              </a:ext>
            </a:extLst>
          </p:cNvPr>
          <p:cNvSpPr txBox="1"/>
          <p:nvPr/>
        </p:nvSpPr>
        <p:spPr>
          <a:xfrm>
            <a:off x="859536" y="3401568"/>
            <a:ext cx="752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identity mapping is proposed to promote the gradient propagation.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Element-wise addition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used. It can be viewed as algorithms with 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passed from one ResNet module to another one.</a:t>
            </a:r>
          </a:p>
        </p:txBody>
      </p:sp>
    </p:spTree>
    <p:extLst>
      <p:ext uri="{BB962C8B-B14F-4D97-AF65-F5344CB8AC3E}">
        <p14:creationId xmlns:p14="http://schemas.microsoft.com/office/powerpoint/2010/main" val="115746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>
                <a:solidFill>
                  <a:srgbClr val="FFFFFF"/>
                </a:solidFill>
              </a:rPr>
              <a:t>Res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/>
              <a:t>DS 5220 Project</a:t>
            </a:r>
            <a:r>
              <a:rPr spc="-75" dirty="0"/>
              <a:t> </a:t>
            </a:r>
            <a:r>
              <a:rPr spc="-5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8245107" cy="24288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ResNet first introduced the concept of skip connection</a:t>
            </a:r>
          </a:p>
          <a:p>
            <a:pPr marL="355600" indent="-342900">
              <a:spcBef>
                <a:spcPts val="340"/>
              </a:spcBef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Identity mapping is proposed to promote the gradient propagation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Mitigate the problem of vanishing gradient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Uses Batch Normalization at its core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Element-wise addition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used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endParaRPr sz="20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01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0" y="3257550"/>
            <a:ext cx="3962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Pictorial representation of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DenseNet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0FD05-08EE-4840-BAA8-16C38017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3950"/>
            <a:ext cx="5791200" cy="21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91CD6-4DB9-5A4F-8EDB-1C08413F2FCA}"/>
              </a:ext>
            </a:extLst>
          </p:cNvPr>
          <p:cNvSpPr txBox="1"/>
          <p:nvPr/>
        </p:nvSpPr>
        <p:spPr>
          <a:xfrm>
            <a:off x="762000" y="3620008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DenseNet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each layer obtains additional inputs from all preceding layers and passes on its own feature-maps to all subsequent layers.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used.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Each layer is receiving a “collective knowledge” from all preceding layers.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8245107" cy="24098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Introduced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2016 by Huang et.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type of residual net that emphasises on dense connection among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56845" indent="-342900">
              <a:lnSpc>
                <a:spcPct val="115599"/>
              </a:lnSpc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Composed of several “dense block” connected with single convolutional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56845" indent="-342900">
              <a:lnSpc>
                <a:spcPct val="115599"/>
              </a:lnSpc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used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 paper uses the same architecture for their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71091"/>
            <a:ext cx="4229735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169 layers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block sizes (6, 12, 32,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32)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6 </a:t>
            </a:r>
            <a:r>
              <a:rPr sz="1400" spc="-5" dirty="0">
                <a:latin typeface="Arial"/>
                <a:cs typeface="Arial"/>
              </a:rPr>
              <a:t>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4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12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1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32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3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dirty="0">
                <a:latin typeface="Arial"/>
                <a:cs typeface="Arial"/>
              </a:rPr>
              <a:t>2 * </a:t>
            </a:r>
            <a:r>
              <a:rPr sz="1400" spc="-5" dirty="0">
                <a:latin typeface="Arial"/>
                <a:cs typeface="Arial"/>
              </a:rPr>
              <a:t>32 (norm </a:t>
            </a:r>
            <a:r>
              <a:rPr sz="1400" dirty="0">
                <a:latin typeface="Arial"/>
                <a:cs typeface="Arial"/>
              </a:rPr>
              <a:t>+ </a:t>
            </a:r>
            <a:r>
              <a:rPr sz="1400" spc="-5" dirty="0">
                <a:latin typeface="Arial"/>
                <a:cs typeface="Arial"/>
              </a:rPr>
              <a:t>conv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pool)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linear (fully connected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layer)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3" y="1340611"/>
            <a:ext cx="4915535" cy="2705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169 layers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block sizes (6, 12, 32,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growth rate </a:t>
            </a:r>
            <a:r>
              <a:rPr sz="1800" dirty="0">
                <a:latin typeface="Arial"/>
                <a:cs typeface="Arial"/>
              </a:rPr>
              <a:t>(k) 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change first and last layer</a:t>
            </a:r>
            <a:endParaRPr sz="1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330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Change channel </a:t>
            </a:r>
            <a:r>
              <a:rPr sz="1400" dirty="0">
                <a:latin typeface="Arial"/>
                <a:cs typeface="Arial"/>
              </a:rPr>
              <a:t>size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3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for input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128571"/>
              <a:buChar char="●"/>
              <a:tabLst>
                <a:tab pos="812165" algn="l"/>
                <a:tab pos="812800" algn="l"/>
              </a:tabLst>
            </a:pPr>
            <a:r>
              <a:rPr sz="1400" spc="-5" dirty="0">
                <a:latin typeface="Arial"/>
                <a:cs typeface="Arial"/>
              </a:rPr>
              <a:t>Change output </a:t>
            </a:r>
            <a:r>
              <a:rPr sz="1400" dirty="0">
                <a:latin typeface="Arial"/>
                <a:cs typeface="Arial"/>
              </a:rPr>
              <a:t>size </a:t>
            </a:r>
            <a:r>
              <a:rPr sz="1400" spc="-5" dirty="0">
                <a:latin typeface="Arial"/>
                <a:cs typeface="Arial"/>
              </a:rPr>
              <a:t>from 1000 to </a:t>
            </a:r>
            <a:r>
              <a:rPr sz="1400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for output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layer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Relu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activations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12.5M parameters (4.8k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trainable)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dropout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Sigmoid activation with BCE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loss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799847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DenseNet</a:t>
            </a:r>
            <a:r>
              <a:rPr lang="en-US" sz="3000" b="0" spc="-10" dirty="0">
                <a:solidFill>
                  <a:srgbClr val="FFFFFF"/>
                </a:solidFill>
                <a:latin typeface="Arial"/>
                <a:cs typeface="Arial"/>
              </a:rPr>
              <a:t> Vs ResNet (Metrics on Test set)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7583"/>
              </p:ext>
            </p:extLst>
          </p:nvPr>
        </p:nvGraphicFramePr>
        <p:xfrm>
          <a:off x="1123950" y="896789"/>
          <a:ext cx="7334250" cy="387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135">
                  <a:extLst>
                    <a:ext uri="{9D8B030D-6E8A-4147-A177-3AD203B41FA5}">
                      <a16:colId xmlns:a16="http://schemas.microsoft.com/office/drawing/2014/main" val="36880010"/>
                    </a:ext>
                  </a:extLst>
                </a:gridCol>
                <a:gridCol w="1015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0591353"/>
                    </a:ext>
                  </a:extLst>
                </a:gridCol>
              </a:tblGrid>
              <a:tr h="589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24865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 DenseNet169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79755" algn="l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     ResNet152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i="1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i="1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i="1" spc="-5" dirty="0">
                          <a:solidFill>
                            <a:srgbClr val="352E23"/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  <a:endParaRPr sz="1400" b="1" i="1" spc="-5" dirty="0">
                        <a:solidFill>
                          <a:srgbClr val="352E23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7874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i="1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i="1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i="1" spc="-5" dirty="0">
                          <a:solidFill>
                            <a:srgbClr val="352E23"/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  <a:endParaRPr sz="1400" b="1" i="1" spc="-5" dirty="0">
                        <a:solidFill>
                          <a:srgbClr val="352E23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Elbow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0.90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0.94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Wrist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Shoulder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Forearm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Hand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Finger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Humerus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0.69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0.87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0.73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0.89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44170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000" b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3000" b="0" dirty="0">
                <a:solidFill>
                  <a:srgbClr val="FFFFFF"/>
                </a:solidFill>
                <a:latin typeface="Arial"/>
                <a:cs typeface="Arial"/>
              </a:rPr>
              <a:t>(Future Scope)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145" y="950467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Study type: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elbow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372" y="1854198"/>
            <a:ext cx="2372013" cy="2372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5994" y="1854197"/>
            <a:ext cx="2372012" cy="237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7617" y="1899918"/>
            <a:ext cx="2372010" cy="237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0011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153969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116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176119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7210" y="157734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Patient: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186599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2734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MURA</a:t>
            </a:r>
            <a:r>
              <a:rPr sz="320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492" y="1340611"/>
            <a:ext cx="6568708" cy="3180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49045" indent="-342900">
              <a:lnSpc>
                <a:spcPct val="111100"/>
              </a:lnSpc>
              <a:spcBef>
                <a:spcPts val="100"/>
              </a:spcBef>
              <a:buFontTx/>
              <a:buChar char="●"/>
              <a:tabLst>
                <a:tab pos="354965" algn="l"/>
                <a:tab pos="3556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MURA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sculoskeletal 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diographs) is a large dataset of bone X-rays.</a:t>
            </a:r>
          </a:p>
          <a:p>
            <a:pPr marL="354965" marR="607695" indent="-342900">
              <a:lnSpc>
                <a:spcPct val="115599"/>
              </a:lnSpc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Each study contains one or more images and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607695">
              <a:lnSpc>
                <a:spcPct val="115599"/>
              </a:lnSpc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labelled by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radiologists as ‘Normal’ or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‘Abnormal’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>
              <a:lnSpc>
                <a:spcPct val="115599"/>
              </a:lnSpc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The images are X-rays of different body parts-wrist,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shoulder, elbow, hand,  finger, forearm and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humerus.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36195" indent="-342900">
              <a:lnSpc>
                <a:spcPts val="2520"/>
              </a:lnSpc>
              <a:spcBef>
                <a:spcPts val="114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MURA dataset comes with train and valid folders </a:t>
            </a: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containing corresponding datasets.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36195" indent="-342900">
              <a:lnSpc>
                <a:spcPts val="2520"/>
              </a:lnSpc>
              <a:spcBef>
                <a:spcPts val="114"/>
              </a:spcBef>
              <a:buChar char="●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Aims to lead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significant advancement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imaging technologies which can diagnose at the level of </a:t>
            </a:r>
            <a:endParaRPr lang="en-US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36195">
              <a:spcBef>
                <a:spcPts val="114"/>
              </a:spcBef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experts.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C803B-C645-F444-8DEF-053A792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20063"/>
            <a:ext cx="2663136" cy="38241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2BD5D-50AD-4843-9282-3033F9D6CD32}"/>
              </a:ext>
            </a:extLst>
          </p:cNvPr>
          <p:cNvSpPr txBox="1"/>
          <p:nvPr/>
        </p:nvSpPr>
        <p:spPr>
          <a:xfrm>
            <a:off x="109728" y="4736592"/>
            <a:ext cx="2055371" cy="53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 sz="1100" dirty="0">
                <a:solidFill>
                  <a:srgbClr val="806E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5220 Project Presentation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A760D-88A3-8347-822F-02AEF150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895350"/>
            <a:ext cx="6350000" cy="3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25" y="248412"/>
            <a:ext cx="1693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4" y="1843532"/>
            <a:ext cx="7889240" cy="1244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en-US" b="1" i="1" spc="-5" dirty="0">
                <a:solidFill>
                  <a:srgbClr val="666666"/>
                </a:solidFill>
                <a:latin typeface="Arial"/>
                <a:cs typeface="Arial"/>
              </a:rPr>
              <a:t>Can </a:t>
            </a:r>
            <a:r>
              <a:rPr lang="en-US" b="1" i="1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lang="en-US" b="1" i="1" spc="-5" dirty="0">
                <a:solidFill>
                  <a:srgbClr val="666666"/>
                </a:solidFill>
                <a:latin typeface="Arial"/>
                <a:cs typeface="Arial"/>
              </a:rPr>
              <a:t>classify radiographic images to their respective study type?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endParaRPr lang="en-US" b="1" i="1" spc="-5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Can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we 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classify radiographic images belonging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to 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their respective study  type as Normal </a:t>
            </a:r>
            <a:r>
              <a:rPr sz="1800" b="1" i="1" dirty="0">
                <a:solidFill>
                  <a:srgbClr val="666666"/>
                </a:solidFill>
                <a:latin typeface="Arial"/>
                <a:cs typeface="Arial"/>
              </a:rPr>
              <a:t>or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 Abnormal?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3183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Summary of</a:t>
            </a:r>
            <a:r>
              <a:rPr sz="32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158239"/>
            <a:ext cx="3700272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2917" y="1215643"/>
            <a:ext cx="4115435" cy="27404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marR="5080" indent="-330200" algn="just">
              <a:lnSpc>
                <a:spcPct val="113300"/>
              </a:lnSpc>
              <a:spcBef>
                <a:spcPts val="50"/>
              </a:spcBef>
              <a:buSzPct val="88888"/>
              <a:buChar char="●"/>
              <a:tabLst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~41,000 images from ~15,000  studies (patients) including train and  validation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5080" indent="-330200" algn="just">
              <a:lnSpc>
                <a:spcPct val="115599"/>
              </a:lnSpc>
              <a:spcBef>
                <a:spcPts val="5"/>
              </a:spcBef>
              <a:buSzPct val="88888"/>
              <a:buChar char="●"/>
              <a:tabLst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9,000 studies of normal (negative  condition) and 6,000 of abnormal  studies (positive condition)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30200">
              <a:lnSpc>
                <a:spcPct val="100000"/>
              </a:lnSpc>
              <a:buSzPct val="88888"/>
              <a:buChar char="●"/>
              <a:tabLst>
                <a:tab pos="342265" algn="l"/>
                <a:tab pos="3429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Typical image res: 500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9428"/>
            <a:ext cx="2606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Size of</a:t>
            </a:r>
            <a:r>
              <a:rPr sz="3000" b="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6A5E5-2248-814F-A764-94C65D25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9657"/>
            <a:ext cx="8178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9428"/>
            <a:ext cx="2837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3000" b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5" dirty="0">
                <a:solidFill>
                  <a:srgbClr val="FFFFFF"/>
                </a:solidFill>
                <a:latin typeface="Arial"/>
                <a:cs typeface="Arial"/>
              </a:rPr>
              <a:t>Imbalance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255775" y="895350"/>
            <a:ext cx="6876288" cy="395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5" y="248412"/>
            <a:ext cx="4197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Pre-processing</a:t>
            </a:r>
            <a:r>
              <a:rPr sz="32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</a:t>
            </a:r>
            <a:r>
              <a:rPr spc="-75" dirty="0">
                <a:solidFill>
                  <a:srgbClr val="806EB1"/>
                </a:solidFill>
              </a:rPr>
              <a:t> </a:t>
            </a:r>
            <a:r>
              <a:rPr spc="-5" dirty="0">
                <a:solidFill>
                  <a:srgbClr val="806EB1"/>
                </a:solidFill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572" y="1416811"/>
            <a:ext cx="8318500" cy="1896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0845" indent="-342900">
              <a:lnSpc>
                <a:spcPct val="111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Conversion of RGB images to grayscale as the inherent complexity of gray  scale images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less than that of RGB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258445" indent="-342900">
              <a:lnSpc>
                <a:spcPct val="115599"/>
              </a:lnSpc>
              <a:buFont typeface="Arial"/>
              <a:buChar char="●"/>
              <a:tabLst>
                <a:tab pos="418465" algn="l"/>
                <a:tab pos="4191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Resizing the images to 22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to enable the usage of pretrained weights  for neural network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ts val="2520"/>
              </a:lnSpc>
              <a:spcBef>
                <a:spcPts val="120"/>
              </a:spcBef>
              <a:buFont typeface="Arial"/>
              <a:buChar char="●"/>
              <a:tabLst>
                <a:tab pos="418465" algn="l"/>
                <a:tab pos="41910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Normalization of images (scale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0-1) to ensure each input parameter(i.e pixel)  has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similar data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distribution.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88366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3000" b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0" spc="-1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lang="en-US" sz="3000" b="0" spc="-10" dirty="0">
                <a:solidFill>
                  <a:srgbClr val="FFFFFF"/>
                </a:solidFill>
                <a:latin typeface="Arial"/>
                <a:cs typeface="Arial"/>
              </a:rPr>
              <a:t> for classification into study type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>
                <a:solidFill>
                  <a:srgbClr val="806EB1"/>
                </a:solidFill>
              </a:rPr>
              <a:t>DS 5220 Project 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25" y="1361946"/>
            <a:ext cx="2546531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Forests</a:t>
            </a:r>
            <a:endParaRPr lang="en-US" sz="1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2081276"/>
            <a:ext cx="274320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07C644-624F-F147-95ED-7456D1682E42}"/>
              </a:ext>
            </a:extLst>
          </p:cNvPr>
          <p:cNvSpPr txBox="1"/>
          <p:nvPr/>
        </p:nvSpPr>
        <p:spPr>
          <a:xfrm>
            <a:off x="3581400" y="1370063"/>
            <a:ext cx="4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Arial"/>
                <a:cs typeface="Arial"/>
              </a:rPr>
              <a:t>Neural</a:t>
            </a:r>
            <a:r>
              <a:rPr lang="en-US" dirty="0"/>
              <a:t> </a:t>
            </a:r>
            <a:r>
              <a:rPr lang="en-US" b="1" spc="-5" dirty="0">
                <a:latin typeface="Arial"/>
                <a:cs typeface="Arial"/>
              </a:rPr>
              <a:t>Nets (ResNet)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496600F-2DDE-F74E-BA12-93DA14E52284}"/>
              </a:ext>
            </a:extLst>
          </p:cNvPr>
          <p:cNvSpPr/>
          <p:nvPr/>
        </p:nvSpPr>
        <p:spPr>
          <a:xfrm>
            <a:off x="3232331" y="1425841"/>
            <a:ext cx="1966521" cy="3114675"/>
          </a:xfrm>
          <a:custGeom>
            <a:avLst/>
            <a:gdLst/>
            <a:ahLst/>
            <a:cxnLst/>
            <a:rect l="l" t="t" r="r" b="b"/>
            <a:pathLst>
              <a:path h="3114675">
                <a:moveTo>
                  <a:pt x="0" y="0"/>
                </a:moveTo>
                <a:lnTo>
                  <a:pt x="1" y="3114136"/>
                </a:lnTo>
              </a:path>
            </a:pathLst>
          </a:custGeom>
          <a:ln w="15875">
            <a:solidFill>
              <a:srgbClr val="B30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A0F3EA6-7008-3647-A34F-C0AE5A12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56" y="1878824"/>
            <a:ext cx="2785561" cy="26837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F0DCFC-4407-6C46-B3FC-C1E24E2A2718}"/>
              </a:ext>
            </a:extLst>
          </p:cNvPr>
          <p:cNvSpPr txBox="1"/>
          <p:nvPr/>
        </p:nvSpPr>
        <p:spPr>
          <a:xfrm>
            <a:off x="6444409" y="1938528"/>
            <a:ext cx="239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#0 = ELBOW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#1 = FINGER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#2 = FOREARM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#3 = HAND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#4 = HUMERUS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#5 = SHOULDER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#6 = WRIST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76DD84F-9075-5242-BCB4-DBD87EF6C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" y="1878824"/>
            <a:ext cx="2884541" cy="2683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4" y="249428"/>
            <a:ext cx="883667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0" spc="-1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lang="en-US" sz="3000" b="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000" b="0" spc="-10">
                <a:solidFill>
                  <a:srgbClr val="FFFFFF"/>
                </a:solidFill>
                <a:latin typeface="Arial"/>
                <a:cs typeface="Arial"/>
              </a:rPr>
              <a:t>Considered for classification into study type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8017" y="4853457"/>
            <a:ext cx="18656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lang="en-US">
                <a:solidFill>
                  <a:srgbClr val="806EB1"/>
                </a:solidFill>
              </a:rPr>
              <a:t>DS 5220 Project Presentation</a:t>
            </a:r>
            <a:endParaRPr lang="en-US" dirty="0">
              <a:solidFill>
                <a:srgbClr val="806EB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2081276"/>
            <a:ext cx="274320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endParaRPr lang="en-US"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F0E9AFD2-A885-F04C-814C-9BCB05EAD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8126"/>
              </p:ext>
            </p:extLst>
          </p:nvPr>
        </p:nvGraphicFramePr>
        <p:xfrm>
          <a:off x="762001" y="1153672"/>
          <a:ext cx="7543802" cy="3699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68">
                  <a:extLst>
                    <a:ext uri="{9D8B030D-6E8A-4147-A177-3AD203B41FA5}">
                      <a16:colId xmlns:a16="http://schemas.microsoft.com/office/drawing/2014/main" val="3362336846"/>
                    </a:ext>
                  </a:extLst>
                </a:gridCol>
                <a:gridCol w="110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627">
                  <a:extLst>
                    <a:ext uri="{9D8B030D-6E8A-4147-A177-3AD203B41FA5}">
                      <a16:colId xmlns:a16="http://schemas.microsoft.com/office/drawing/2014/main" val="3908111379"/>
                    </a:ext>
                  </a:extLst>
                </a:gridCol>
              </a:tblGrid>
              <a:tr h="463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lang="en-US" sz="1400" b="1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643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1400" b="1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lang="en-US"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Forest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lang="en-US" sz="1400" b="1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Neural Nets(ResNet)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08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  <a:endParaRPr lang="en-US" sz="1400" b="1" i="1" spc="-5" dirty="0">
                        <a:solidFill>
                          <a:srgbClr val="352E23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7810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1" i="1" spc="-5">
                          <a:solidFill>
                            <a:srgbClr val="352E23"/>
                          </a:solidFill>
                          <a:latin typeface="Arial"/>
                          <a:ea typeface="+mn-ea"/>
                          <a:cs typeface="Arial"/>
                        </a:rPr>
                        <a:t>Recall</a:t>
                      </a:r>
                      <a:endParaRPr lang="en-US" sz="1400" b="1" i="1" spc="-5" dirty="0">
                        <a:solidFill>
                          <a:srgbClr val="352E23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Hand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 spc="-5" dirty="0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Elbow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0.89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0.63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Finger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Forearm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0.63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0.24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0.85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Humerus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0.87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Shoulder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0.81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4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0.99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 spc="-5">
                          <a:solidFill>
                            <a:srgbClr val="352E23"/>
                          </a:solidFill>
                          <a:latin typeface="Arial"/>
                          <a:cs typeface="Arial"/>
                        </a:rPr>
                        <a:t>Wrist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0.86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0.66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Overall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0.72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0.67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400">
                          <a:latin typeface="Arial"/>
                          <a:cs typeface="Arial"/>
                        </a:rPr>
                        <a:t>0.94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56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5BCE39-855A-1342-95D6-2E0A03205000}"/>
              </a:ext>
            </a:extLst>
          </p:cNvPr>
          <p:cNvSpPr txBox="1"/>
          <p:nvPr/>
        </p:nvSpPr>
        <p:spPr>
          <a:xfrm>
            <a:off x="9144" y="815118"/>
            <a:ext cx="203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Metrics for test 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968</Words>
  <Application>Microsoft Macintosh PowerPoint</Application>
  <PresentationFormat>On-screen Show (16:9)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Abnormality Detection in Musculoskeletal Radiographs  </vt:lpstr>
      <vt:lpstr>MURA Dataset</vt:lpstr>
      <vt:lpstr>PowerPoint Presentation</vt:lpstr>
      <vt:lpstr>Summary of Data</vt:lpstr>
      <vt:lpstr>Size of Dataset</vt:lpstr>
      <vt:lpstr>Class Imbalance</vt:lpstr>
      <vt:lpstr>Pre-processing Images</vt:lpstr>
      <vt:lpstr>Models Considered for classification into study type</vt:lpstr>
      <vt:lpstr>Models Considered for classification into study type</vt:lpstr>
      <vt:lpstr>Neural Models for Abnormality Detection</vt:lpstr>
      <vt:lpstr>Data Processing for Transfer Learning </vt:lpstr>
      <vt:lpstr>ResNet</vt:lpstr>
      <vt:lpstr>ResNet</vt:lpstr>
      <vt:lpstr>DenseNet</vt:lpstr>
      <vt:lpstr>DenseNet</vt:lpstr>
      <vt:lpstr>DenseNet</vt:lpstr>
      <vt:lpstr>DenseNet</vt:lpstr>
      <vt:lpstr>DenseNet Vs ResNet (Metrics on Test set)</vt:lpstr>
      <vt:lpstr>Activations(Future Scope)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Abnormality Detection in Musculoskeletal Radiographs</dc:title>
  <cp:lastModifiedBy>Sneha Agarwal</cp:lastModifiedBy>
  <cp:revision>55</cp:revision>
  <dcterms:created xsi:type="dcterms:W3CDTF">2019-12-09T04:16:54Z</dcterms:created>
  <dcterms:modified xsi:type="dcterms:W3CDTF">2019-12-10T22:32:23Z</dcterms:modified>
</cp:coreProperties>
</file>