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3" r:id="rId2"/>
    <p:sldId id="258" r:id="rId3"/>
    <p:sldId id="259" r:id="rId4"/>
    <p:sldId id="277" r:id="rId5"/>
    <p:sldId id="274" r:id="rId6"/>
    <p:sldId id="275" r:id="rId7"/>
    <p:sldId id="276" r:id="rId8"/>
    <p:sldId id="267" r:id="rId9"/>
    <p:sldId id="280" r:id="rId10"/>
    <p:sldId id="281" r:id="rId11"/>
    <p:sldId id="266" r:id="rId12"/>
    <p:sldId id="282" r:id="rId13"/>
    <p:sldId id="260" r:id="rId14"/>
    <p:sldId id="278" r:id="rId15"/>
    <p:sldId id="286" r:id="rId16"/>
    <p:sldId id="283" r:id="rId17"/>
    <p:sldId id="284" r:id="rId18"/>
    <p:sldId id="285" r:id="rId19"/>
    <p:sldId id="287" r:id="rId20"/>
    <p:sldId id="270" r:id="rId21"/>
    <p:sldId id="289" r:id="rId22"/>
    <p:sldId id="288" r:id="rId23"/>
    <p:sldId id="273" r:id="rId24"/>
    <p:sldId id="290" r:id="rId25"/>
    <p:sldId id="293" r:id="rId26"/>
    <p:sldId id="291" r:id="rId27"/>
    <p:sldId id="292" r:id="rId28"/>
    <p:sldId id="294" r:id="rId29"/>
    <p:sldId id="295"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117"/>
    <a:srgbClr val="1212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E57BF-104F-4A18-8AAB-B81BA8B89482}"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9F4AD-FBC8-4710-936F-74BBD790229F}" type="slidenum">
              <a:rPr lang="en-IN" smtClean="0"/>
              <a:t>‹#›</a:t>
            </a:fld>
            <a:endParaRPr lang="en-IN"/>
          </a:p>
        </p:txBody>
      </p:sp>
    </p:spTree>
    <p:extLst>
      <p:ext uri="{BB962C8B-B14F-4D97-AF65-F5344CB8AC3E}">
        <p14:creationId xmlns:p14="http://schemas.microsoft.com/office/powerpoint/2010/main" val="84777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F77-C217-7855-5ECE-2CCBD287C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47EF4B-488F-32A6-424D-EF1ACE821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891AA-EC18-F6F2-F4F7-8DDFCD004F9B}"/>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A60D50F2-BEBA-4CD8-085A-80752B3F8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4E5AA-6A11-57A1-7EE4-E7CCCB892A66}"/>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69046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9663-06CC-EA43-5BBB-2CF1F33543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8CF81-E3E9-47DC-70AE-07220FB88D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BDE1E-36A6-8BF9-4567-0A5CC6E3A70A}"/>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03BF30A5-595D-DD0F-230F-7D7AB85EC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706B0-2026-1A25-04E3-CAAB6A72ACFC}"/>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327033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CF9D5D-3F1B-66AF-86B1-78FBC6C752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FADE9A-CDD1-144C-3EF1-6CAE97F4C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3AA1A-D720-9EDD-B079-22E34F4F3018}"/>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4B667AD8-C8C0-506E-7109-331BD227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57828-A6AF-3C9B-C1E3-82609149D89D}"/>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73215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395F-9B79-979C-C7E0-063E759A0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0EF6F-9C55-27E1-A5AC-52F0E66CD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B8903-6E48-EFE8-0A55-09676840B62C}"/>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CDEF6833-422C-98CB-0C98-D5907F4EF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5DCDB-1233-3E5C-B664-C10743D858B9}"/>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374025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FC91-5C46-634B-C05B-BA4235D9E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AAA94E-D3D7-997D-E835-BFC0AE4F2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FAE5-CD5D-CA93-C7C2-679602E15A00}"/>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F89D1A07-2E79-3B3D-84AE-AFB8F54FF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46991-DB2E-2BB8-456A-E0E6C1EA453B}"/>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236155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4929-AC7E-837D-A6D9-9CF917551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F95D7-9C8C-E6BE-D078-0881E99FF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DD883E-7082-95DB-41AC-CC6F41F059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9948C5-9A3E-20C5-33BF-DF1D601A687E}"/>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6" name="Footer Placeholder 5">
            <a:extLst>
              <a:ext uri="{FF2B5EF4-FFF2-40B4-BE49-F238E27FC236}">
                <a16:creationId xmlns:a16="http://schemas.microsoft.com/office/drawing/2014/main" id="{491621DE-C422-C726-A733-3CB83448A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7BE9F-8CE0-B7C6-7D95-A76CF8C52A5C}"/>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207273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3ED3-E17C-D75F-20A7-55A03CB958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279333-AEDA-D8DA-1A4A-F2105919D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48FFD-49E6-4E97-AF89-F1E7FAB85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22D68A-1CDB-07E5-88A9-A100A5E1D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48BFD-64E2-57D4-FE1D-1F38A4130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8FF85A-4AD4-B933-07EC-FB3DE30645C1}"/>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8" name="Footer Placeholder 7">
            <a:extLst>
              <a:ext uri="{FF2B5EF4-FFF2-40B4-BE49-F238E27FC236}">
                <a16:creationId xmlns:a16="http://schemas.microsoft.com/office/drawing/2014/main" id="{2735C6F5-BD02-9299-940A-5A2E4B446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103970-8FB1-7417-FD69-DF88E8036114}"/>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109797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981D-79EC-4634-E08F-E1B302E7CB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2E4182-1293-EE84-57F9-C091FFB9CDF8}"/>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4" name="Footer Placeholder 3">
            <a:extLst>
              <a:ext uri="{FF2B5EF4-FFF2-40B4-BE49-F238E27FC236}">
                <a16:creationId xmlns:a16="http://schemas.microsoft.com/office/drawing/2014/main" id="{D6C3196F-402E-BEE7-60EB-CCAC2D8A8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15F847-00A3-346C-8AE4-28D9CA6F0BD8}"/>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289794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E66CC-6CF8-4D75-E821-F1078163D293}"/>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3" name="Footer Placeholder 2">
            <a:extLst>
              <a:ext uri="{FF2B5EF4-FFF2-40B4-BE49-F238E27FC236}">
                <a16:creationId xmlns:a16="http://schemas.microsoft.com/office/drawing/2014/main" id="{D0412B31-1867-1AAE-AE3C-FB39BF013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91756B-6433-1E00-0238-E084339B85AB}"/>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298976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54F-6DBA-0C65-E0AC-125102D4C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F69D6D-696F-7C27-7852-00AC1B34E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7074B-C88D-E59C-9BAD-C021476BD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8F03F-883F-7778-8759-6801A014EF17}"/>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6" name="Footer Placeholder 5">
            <a:extLst>
              <a:ext uri="{FF2B5EF4-FFF2-40B4-BE49-F238E27FC236}">
                <a16:creationId xmlns:a16="http://schemas.microsoft.com/office/drawing/2014/main" id="{4F223872-59C0-9631-7C79-2FDEE1C22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92065-B3CF-4E8E-D160-C6BC49FEDC40}"/>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310533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B689-153A-B007-DC77-317B29C38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B74D9A-1961-41ED-68CE-08C9D6E87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6D9F1-616F-9A67-398B-850EA384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51BC8-52A6-51C4-C90A-6739FA82F5A4}"/>
              </a:ext>
            </a:extLst>
          </p:cNvPr>
          <p:cNvSpPr>
            <a:spLocks noGrp="1"/>
          </p:cNvSpPr>
          <p:nvPr>
            <p:ph type="dt" sz="half" idx="10"/>
          </p:nvPr>
        </p:nvSpPr>
        <p:spPr/>
        <p:txBody>
          <a:bodyPr/>
          <a:lstStyle/>
          <a:p>
            <a:fld id="{7644D9CD-8766-4A3A-A656-7BA25A910383}" type="datetimeFigureOut">
              <a:rPr lang="en-IN" smtClean="0"/>
              <a:t>03-09-2024</a:t>
            </a:fld>
            <a:endParaRPr lang="en-IN"/>
          </a:p>
        </p:txBody>
      </p:sp>
      <p:sp>
        <p:nvSpPr>
          <p:cNvPr id="6" name="Footer Placeholder 5">
            <a:extLst>
              <a:ext uri="{FF2B5EF4-FFF2-40B4-BE49-F238E27FC236}">
                <a16:creationId xmlns:a16="http://schemas.microsoft.com/office/drawing/2014/main" id="{16C607BC-49D4-9AB8-4943-060596FE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A7FA6-BFC7-4184-A5CB-829905506807}"/>
              </a:ext>
            </a:extLst>
          </p:cNvPr>
          <p:cNvSpPr>
            <a:spLocks noGrp="1"/>
          </p:cNvSpPr>
          <p:nvPr>
            <p:ph type="sldNum" sz="quarter" idx="12"/>
          </p:nvPr>
        </p:nvSpPr>
        <p:spPr/>
        <p:txBody>
          <a:bodyPr/>
          <a:lstStyle/>
          <a:p>
            <a:fld id="{D99BC3B9-8299-4E46-8970-D08E3D8F3015}" type="slidenum">
              <a:rPr lang="en-IN" smtClean="0"/>
              <a:t>‹#›</a:t>
            </a:fld>
            <a:endParaRPr lang="en-IN"/>
          </a:p>
        </p:txBody>
      </p:sp>
    </p:spTree>
    <p:extLst>
      <p:ext uri="{BB962C8B-B14F-4D97-AF65-F5344CB8AC3E}">
        <p14:creationId xmlns:p14="http://schemas.microsoft.com/office/powerpoint/2010/main" val="325099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275B-50CC-4EFD-92DD-A67F7C4AF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6843F-8B05-3E9F-9BA3-1EB2768CD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167B3-14B8-026F-686C-26FFE64B6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4D9CD-8766-4A3A-A656-7BA25A910383}" type="datetimeFigureOut">
              <a:rPr lang="en-IN" smtClean="0"/>
              <a:t>03-09-2024</a:t>
            </a:fld>
            <a:endParaRPr lang="en-IN"/>
          </a:p>
        </p:txBody>
      </p:sp>
      <p:sp>
        <p:nvSpPr>
          <p:cNvPr id="5" name="Footer Placeholder 4">
            <a:extLst>
              <a:ext uri="{FF2B5EF4-FFF2-40B4-BE49-F238E27FC236}">
                <a16:creationId xmlns:a16="http://schemas.microsoft.com/office/drawing/2014/main" id="{2C02261B-9C36-AA29-4FEB-89A831C93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25B08C-6706-D9C4-012D-B7F3E019E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BC3B9-8299-4E46-8970-D08E3D8F3015}" type="slidenum">
              <a:rPr lang="en-IN" smtClean="0"/>
              <a:t>‹#›</a:t>
            </a:fld>
            <a:endParaRPr lang="en-IN"/>
          </a:p>
        </p:txBody>
      </p:sp>
    </p:spTree>
    <p:extLst>
      <p:ext uri="{BB962C8B-B14F-4D97-AF65-F5344CB8AC3E}">
        <p14:creationId xmlns:p14="http://schemas.microsoft.com/office/powerpoint/2010/main" val="82374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9734-B135-5D7C-FE31-19C7D25FC830}"/>
              </a:ext>
            </a:extLst>
          </p:cNvPr>
          <p:cNvSpPr>
            <a:spLocks noGrp="1"/>
          </p:cNvSpPr>
          <p:nvPr>
            <p:ph type="title"/>
          </p:nvPr>
        </p:nvSpPr>
        <p:spPr>
          <a:xfrm>
            <a:off x="838200" y="1718437"/>
            <a:ext cx="10515600" cy="1325563"/>
          </a:xfrm>
        </p:spPr>
        <p:txBody>
          <a:bodyPr>
            <a:normAutofit/>
          </a:bodyPr>
          <a:lstStyle/>
          <a:p>
            <a:pPr algn="ctr"/>
            <a:r>
              <a:rPr lang="en-IN" sz="6000" b="1" dirty="0">
                <a:solidFill>
                  <a:schemeClr val="bg1"/>
                </a:solidFill>
                <a:effectLst/>
                <a:latin typeface="Outfit" pitchFamily="2" charset="0"/>
                <a:cs typeface="JetBrains Mono" panose="02000009000000000000" pitchFamily="49" charset="0"/>
              </a:rPr>
              <a:t>Loan Eligibility Prediction</a:t>
            </a:r>
            <a:endParaRPr lang="en-IN" sz="6000" b="1" dirty="0">
              <a:solidFill>
                <a:schemeClr val="bg1"/>
              </a:solidFill>
              <a:latin typeface="Outfit" pitchFamily="2" charset="0"/>
              <a:cs typeface="JetBrains Mono" panose="02000009000000000000" pitchFamily="49" charset="0"/>
            </a:endParaRPr>
          </a:p>
        </p:txBody>
      </p:sp>
      <p:sp>
        <p:nvSpPr>
          <p:cNvPr id="4" name="Title 1">
            <a:extLst>
              <a:ext uri="{FF2B5EF4-FFF2-40B4-BE49-F238E27FC236}">
                <a16:creationId xmlns:a16="http://schemas.microsoft.com/office/drawing/2014/main" id="{5360F31E-5DFC-5E3B-50A2-7510663ED08F}"/>
              </a:ext>
            </a:extLst>
          </p:cNvPr>
          <p:cNvSpPr txBox="1">
            <a:spLocks/>
          </p:cNvSpPr>
          <p:nvPr/>
        </p:nvSpPr>
        <p:spPr>
          <a:xfrm>
            <a:off x="838200" y="3038174"/>
            <a:ext cx="10515600" cy="781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solidFill>
                  <a:schemeClr val="bg1"/>
                </a:solidFill>
                <a:latin typeface="Outfit" pitchFamily="2" charset="0"/>
                <a:cs typeface="JetBrains Mono" panose="02000009000000000000" pitchFamily="49" charset="0"/>
              </a:rPr>
              <a:t>Using Logistic Regression</a:t>
            </a:r>
          </a:p>
        </p:txBody>
      </p:sp>
      <p:sp>
        <p:nvSpPr>
          <p:cNvPr id="6" name="Title 1">
            <a:extLst>
              <a:ext uri="{FF2B5EF4-FFF2-40B4-BE49-F238E27FC236}">
                <a16:creationId xmlns:a16="http://schemas.microsoft.com/office/drawing/2014/main" id="{49DDA489-7835-83CD-4EA4-597CCC600A6C}"/>
              </a:ext>
            </a:extLst>
          </p:cNvPr>
          <p:cNvSpPr txBox="1">
            <a:spLocks/>
          </p:cNvSpPr>
          <p:nvPr/>
        </p:nvSpPr>
        <p:spPr>
          <a:xfrm>
            <a:off x="838200" y="3814001"/>
            <a:ext cx="10515600" cy="2310754"/>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50000"/>
              </a:lnSpc>
            </a:pPr>
            <a:r>
              <a:rPr lang="en-IN" sz="2400" dirty="0">
                <a:solidFill>
                  <a:schemeClr val="bg1">
                    <a:lumMod val="65000"/>
                  </a:schemeClr>
                </a:solidFill>
                <a:latin typeface="Outfit" pitchFamily="2" charset="0"/>
                <a:cs typeface="JetBrains Mono" panose="02000009000000000000" pitchFamily="49" charset="0"/>
              </a:rPr>
              <a:t>~ </a:t>
            </a:r>
          </a:p>
          <a:p>
            <a:pPr algn="r">
              <a:lnSpc>
                <a:spcPct val="150000"/>
              </a:lnSpc>
            </a:pPr>
            <a:r>
              <a:rPr lang="en-IN" sz="2400" dirty="0">
                <a:solidFill>
                  <a:schemeClr val="bg1">
                    <a:lumMod val="65000"/>
                  </a:schemeClr>
                </a:solidFill>
                <a:latin typeface="Outfit" pitchFamily="2" charset="0"/>
                <a:cs typeface="JetBrains Mono" panose="02000009000000000000" pitchFamily="49" charset="0"/>
              </a:rPr>
              <a:t>Sayan Biswas</a:t>
            </a:r>
          </a:p>
          <a:p>
            <a:pPr algn="r">
              <a:lnSpc>
                <a:spcPct val="150000"/>
              </a:lnSpc>
            </a:pPr>
            <a:r>
              <a:rPr lang="en-IN" sz="2400" dirty="0">
                <a:solidFill>
                  <a:schemeClr val="bg1">
                    <a:lumMod val="65000"/>
                  </a:schemeClr>
                </a:solidFill>
                <a:latin typeface="Outfit" pitchFamily="2" charset="0"/>
                <a:cs typeface="JetBrains Mono" panose="02000009000000000000" pitchFamily="49" charset="0"/>
              </a:rPr>
              <a:t>Swarnavo Sarkar</a:t>
            </a:r>
          </a:p>
          <a:p>
            <a:pPr algn="r">
              <a:lnSpc>
                <a:spcPct val="150000"/>
              </a:lnSpc>
            </a:pPr>
            <a:r>
              <a:rPr lang="en-IN" sz="2400" dirty="0">
                <a:solidFill>
                  <a:schemeClr val="bg1">
                    <a:lumMod val="65000"/>
                  </a:schemeClr>
                </a:solidFill>
                <a:latin typeface="Outfit" pitchFamily="2" charset="0"/>
                <a:cs typeface="JetBrains Mono" panose="02000009000000000000" pitchFamily="49" charset="0"/>
              </a:rPr>
              <a:t>Bishal Adhikary</a:t>
            </a:r>
          </a:p>
          <a:p>
            <a:pPr algn="r">
              <a:lnSpc>
                <a:spcPct val="150000"/>
              </a:lnSpc>
            </a:pPr>
            <a:r>
              <a:rPr lang="en-IN" sz="2400" dirty="0">
                <a:solidFill>
                  <a:schemeClr val="bg1">
                    <a:lumMod val="65000"/>
                  </a:schemeClr>
                </a:solidFill>
                <a:latin typeface="Outfit" pitchFamily="2" charset="0"/>
                <a:cs typeface="JetBrains Mono" panose="02000009000000000000" pitchFamily="49" charset="0"/>
              </a:rPr>
              <a:t>Subhakshan Chakraborty</a:t>
            </a:r>
          </a:p>
          <a:p>
            <a:pPr algn="r">
              <a:lnSpc>
                <a:spcPct val="150000"/>
              </a:lnSpc>
            </a:pPr>
            <a:r>
              <a:rPr lang="en-IN" sz="1600" dirty="0">
                <a:solidFill>
                  <a:schemeClr val="bg1">
                    <a:lumMod val="65000"/>
                  </a:schemeClr>
                </a:solidFill>
                <a:latin typeface="Outfit" pitchFamily="2" charset="0"/>
                <a:cs typeface="JetBrains Mono" panose="02000009000000000000" pitchFamily="49" charset="0"/>
              </a:rPr>
              <a:t>2</a:t>
            </a:r>
            <a:r>
              <a:rPr lang="en-IN" sz="1600" baseline="30000" dirty="0">
                <a:solidFill>
                  <a:schemeClr val="bg1">
                    <a:lumMod val="65000"/>
                  </a:schemeClr>
                </a:solidFill>
                <a:latin typeface="Outfit" pitchFamily="2" charset="0"/>
                <a:cs typeface="JetBrains Mono" panose="02000009000000000000" pitchFamily="49" charset="0"/>
              </a:rPr>
              <a:t>nd</a:t>
            </a:r>
            <a:r>
              <a:rPr lang="en-IN" sz="1600" dirty="0">
                <a:solidFill>
                  <a:schemeClr val="bg1">
                    <a:lumMod val="65000"/>
                  </a:schemeClr>
                </a:solidFill>
                <a:latin typeface="Outfit" pitchFamily="2" charset="0"/>
                <a:cs typeface="JetBrains Mono" panose="02000009000000000000" pitchFamily="49" charset="0"/>
              </a:rPr>
              <a:t> September , 2024</a:t>
            </a:r>
          </a:p>
        </p:txBody>
      </p:sp>
    </p:spTree>
    <p:extLst>
      <p:ext uri="{BB962C8B-B14F-4D97-AF65-F5344CB8AC3E}">
        <p14:creationId xmlns:p14="http://schemas.microsoft.com/office/powerpoint/2010/main" val="4248607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About the Libraries Used</a:t>
            </a:r>
            <a:endParaRPr lang="en-IN" dirty="0">
              <a:latin typeface="JetBrains Mono" panose="02000009000000000000" pitchFamily="49" charset="0"/>
              <a:cs typeface="JetBrains Mono" panose="02000009000000000000" pitchFamily="49" charset="0"/>
            </a:endParaRPr>
          </a:p>
        </p:txBody>
      </p:sp>
      <p:sp>
        <p:nvSpPr>
          <p:cNvPr id="3" name="TextBox 2">
            <a:extLst>
              <a:ext uri="{FF2B5EF4-FFF2-40B4-BE49-F238E27FC236}">
                <a16:creationId xmlns:a16="http://schemas.microsoft.com/office/drawing/2014/main" id="{624A21E8-62D0-1BD8-F0AC-DE97ADC21C69}"/>
              </a:ext>
            </a:extLst>
          </p:cNvPr>
          <p:cNvSpPr txBox="1"/>
          <p:nvPr/>
        </p:nvSpPr>
        <p:spPr>
          <a:xfrm>
            <a:off x="0" y="1325563"/>
            <a:ext cx="12192000" cy="5401479"/>
          </a:xfrm>
          <a:prstGeom prst="rect">
            <a:avLst/>
          </a:prstGeom>
          <a:noFill/>
        </p:spPr>
        <p:txBody>
          <a:bodyPr wrap="square">
            <a:spAutoFit/>
          </a:bodyPr>
          <a:lstStyle/>
          <a:p>
            <a:r>
              <a:rPr lang="en-IN" sz="1500" u="sng" dirty="0">
                <a:solidFill>
                  <a:schemeClr val="bg1"/>
                </a:solidFill>
                <a:latin typeface="Consolas" panose="020B0609020204030204" pitchFamily="49" charset="0"/>
              </a:rPr>
              <a:t>1. pandas (`pd`):</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Purpose : Pandas is a powerful library for data manipulation and analysis. It provides data structures like Dataframes and Series, which are designed to handle and analyse structured data efficiently.</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Common Uses : Data loading, data cleaning, data transformation, and data exploration.</a:t>
            </a:r>
          </a:p>
          <a:p>
            <a:endParaRPr lang="en-IN" sz="1500" dirty="0">
              <a:solidFill>
                <a:schemeClr val="bg1"/>
              </a:solidFill>
              <a:latin typeface="Consolas" panose="020B0609020204030204" pitchFamily="49" charset="0"/>
            </a:endParaRPr>
          </a:p>
          <a:p>
            <a:r>
              <a:rPr lang="en-IN" sz="1500" u="sng" dirty="0">
                <a:solidFill>
                  <a:schemeClr val="bg1"/>
                </a:solidFill>
                <a:latin typeface="Consolas" panose="020B0609020204030204" pitchFamily="49" charset="0"/>
              </a:rPr>
              <a:t>2. NumPy (`np`):</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Purpose : NumPy is the fundamental package for scientific computing with Python. It provides support for large, multi-dimensional arrays and matrices, along with a large collection of high-level mathematical functions to operate on these arrays.</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Common Uses : Array operations, statistical calculations, linear algebra, and as a backend for other libraries like pandas.</a:t>
            </a:r>
          </a:p>
          <a:p>
            <a:endParaRPr lang="en-IN" sz="1500" dirty="0">
              <a:solidFill>
                <a:schemeClr val="bg1"/>
              </a:solidFill>
              <a:latin typeface="Consolas" panose="020B0609020204030204" pitchFamily="49" charset="0"/>
            </a:endParaRPr>
          </a:p>
          <a:p>
            <a:r>
              <a:rPr lang="en-IN" sz="1500" u="sng" dirty="0">
                <a:solidFill>
                  <a:schemeClr val="bg1"/>
                </a:solidFill>
                <a:latin typeface="Consolas" panose="020B0609020204030204" pitchFamily="49" charset="0"/>
              </a:rPr>
              <a:t>3. Matplotlib (`plt`) :</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Purpose : Matplotlib is a plotting library for the Python programming language and its numerical mathematics extension NumPy. It provides an object-oriented API for embedding plots into applications.</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Common Uses : Creating static, interactive, and animated visualizations in Python.</a:t>
            </a:r>
          </a:p>
          <a:p>
            <a:endParaRPr lang="en-IN" sz="1500" dirty="0">
              <a:solidFill>
                <a:schemeClr val="bg1"/>
              </a:solidFill>
              <a:latin typeface="Consolas" panose="020B0609020204030204" pitchFamily="49" charset="0"/>
            </a:endParaRPr>
          </a:p>
          <a:p>
            <a:r>
              <a:rPr lang="en-IN" sz="1500" u="sng" dirty="0">
                <a:solidFill>
                  <a:schemeClr val="bg1"/>
                </a:solidFill>
                <a:latin typeface="Consolas" panose="020B0609020204030204" pitchFamily="49" charset="0"/>
              </a:rPr>
              <a:t>4. Seaborn (`sns`) :</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Purpose: Seaborn is a Python data visualization library based on matplotlib. It provides a high-level interface for drawing attractive and informative statistical graphics.</a:t>
            </a:r>
          </a:p>
          <a:p>
            <a:pPr marL="285750" indent="-285750">
              <a:buFont typeface="Arial" panose="020B0604020202020204" pitchFamily="34" charset="0"/>
              <a:buChar char="•"/>
            </a:pPr>
            <a:r>
              <a:rPr lang="en-IN" sz="1500" dirty="0">
                <a:solidFill>
                  <a:schemeClr val="bg1"/>
                </a:solidFill>
                <a:latin typeface="Consolas" panose="020B0609020204030204" pitchFamily="49" charset="0"/>
              </a:rPr>
              <a:t>Common Uses : Building complex visualizations like heat maps, time series, violin plots, and more with simpler code.</a:t>
            </a:r>
          </a:p>
          <a:p>
            <a:endParaRPr lang="en-IN" sz="15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544523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About the Libraries Used</a:t>
            </a:r>
            <a:endParaRPr lang="en-IN" dirty="0">
              <a:latin typeface="JetBrains Mono" panose="02000009000000000000" pitchFamily="49" charset="0"/>
              <a:cs typeface="JetBrains Mono" panose="02000009000000000000" pitchFamily="49" charset="0"/>
            </a:endParaRPr>
          </a:p>
        </p:txBody>
      </p:sp>
      <p:sp>
        <p:nvSpPr>
          <p:cNvPr id="8" name="Rectangle 5">
            <a:extLst>
              <a:ext uri="{FF2B5EF4-FFF2-40B4-BE49-F238E27FC236}">
                <a16:creationId xmlns:a16="http://schemas.microsoft.com/office/drawing/2014/main" id="{3797BBCD-8688-0EB9-7D79-75F1EEEB11D2}"/>
              </a:ext>
            </a:extLst>
          </p:cNvPr>
          <p:cNvSpPr>
            <a:spLocks noChangeArrowheads="1"/>
          </p:cNvSpPr>
          <p:nvPr/>
        </p:nvSpPr>
        <p:spPr bwMode="auto">
          <a:xfrm>
            <a:off x="0" y="1325563"/>
            <a:ext cx="12192000" cy="492442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bg1"/>
                </a:solidFill>
                <a:effectLst/>
                <a:latin typeface="Consolas" panose="020B0609020204030204" pitchFamily="49" charset="0"/>
              </a:rPr>
              <a:t>Modules from Scikit-learn Library</a:t>
            </a:r>
            <a:r>
              <a:rPr kumimoji="0" lang="en-US" altLang="en-US" sz="1600" b="0" i="0" u="sng" strike="noStrike" cap="none" normalizeH="0" baseline="0" dirty="0">
                <a:ln>
                  <a:noFill/>
                </a:ln>
                <a:solidFill>
                  <a:schemeClr val="bg1"/>
                </a:solidFill>
                <a:effectLst/>
                <a:latin typeface="Consolas" panose="020B0609020204030204" pitchFamily="49" charset="0"/>
              </a:rPr>
              <a:t>:</a:t>
            </a:r>
            <a:endParaRPr lang="en-US" altLang="en-US" sz="1600" u="sng" dirty="0">
              <a:solidFill>
                <a:schemeClr val="bg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sng" strike="noStrike" cap="none" normalizeH="0" baseline="0" dirty="0">
                <a:ln>
                  <a:noFill/>
                </a:ln>
                <a:solidFill>
                  <a:schemeClr val="bg1"/>
                </a:solidFill>
                <a:effectLst/>
                <a:latin typeface="Consolas" panose="020B0609020204030204" pitchFamily="49" charset="0"/>
              </a:rPr>
              <a:t>preprocessing</a:t>
            </a:r>
            <a:r>
              <a:rPr kumimoji="0" lang="en-US" altLang="en-US" sz="1600" b="0" i="0" u="none" strike="noStrike" cap="none" normalizeH="0" baseline="0" dirty="0">
                <a:ln>
                  <a:noFill/>
                </a:ln>
                <a:solidFill>
                  <a:schemeClr val="bg1"/>
                </a:solidFill>
                <a:effectLst/>
                <a:latin typeface="Consolas" panose="020B0609020204030204" pitchFamily="49" charset="0"/>
              </a:rPr>
              <a:t>: This module provides various utilities for scaling, transforming, and normalizing data. Preprocessing is essential for preparing raw data for machine learning models, ensuring that the data is in a suitable format and scale.</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sng" strike="noStrike" cap="none" normalizeH="0" baseline="0" dirty="0">
                <a:ln>
                  <a:noFill/>
                </a:ln>
                <a:solidFill>
                  <a:schemeClr val="bg1"/>
                </a:solidFill>
                <a:effectLst/>
                <a:latin typeface="Consolas" panose="020B0609020204030204" pitchFamily="49" charset="0"/>
              </a:rPr>
              <a:t>metrics</a:t>
            </a:r>
            <a:r>
              <a:rPr kumimoji="0" lang="en-US" altLang="en-US" sz="1600" b="0" i="0" u="none" strike="noStrike" cap="none" normalizeH="0" baseline="0" dirty="0">
                <a:ln>
                  <a:noFill/>
                </a:ln>
                <a:solidFill>
                  <a:schemeClr val="bg1"/>
                </a:solidFill>
                <a:effectLst/>
                <a:latin typeface="Consolas" panose="020B0609020204030204" pitchFamily="49" charset="0"/>
              </a:rPr>
              <a:t>: This module provides tools to evaluate the performance of machine learning models. It includes various metrics for classification, regression, and clustering.</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sng" strike="noStrike" cap="none" normalizeH="0" baseline="0" dirty="0" err="1">
                <a:ln>
                  <a:noFill/>
                </a:ln>
                <a:solidFill>
                  <a:schemeClr val="bg1"/>
                </a:solidFill>
                <a:effectLst/>
                <a:latin typeface="Consolas" panose="020B0609020204030204" pitchFamily="49" charset="0"/>
              </a:rPr>
              <a:t>roc_curve</a:t>
            </a:r>
            <a:r>
              <a:rPr kumimoji="0" lang="en-US" altLang="en-US" sz="1600" b="1" i="0" u="sng" strike="noStrike" cap="none" normalizeH="0" baseline="0" dirty="0">
                <a:ln>
                  <a:noFill/>
                </a:ln>
                <a:solidFill>
                  <a:schemeClr val="bg1"/>
                </a:solidFill>
                <a:effectLst/>
                <a:latin typeface="Consolas" panose="020B0609020204030204" pitchFamily="49" charset="0"/>
              </a:rPr>
              <a:t> and </a:t>
            </a:r>
            <a:r>
              <a:rPr kumimoji="0" lang="en-US" altLang="en-US" sz="1600" b="1" i="0" u="sng" strike="noStrike" cap="none" normalizeH="0" baseline="0" dirty="0" err="1">
                <a:ln>
                  <a:noFill/>
                </a:ln>
                <a:solidFill>
                  <a:schemeClr val="bg1"/>
                </a:solidFill>
                <a:effectLst/>
                <a:latin typeface="Consolas" panose="020B0609020204030204" pitchFamily="49" charset="0"/>
              </a:rPr>
              <a:t>auc</a:t>
            </a:r>
            <a:r>
              <a:rPr kumimoji="0" lang="en-US" altLang="en-US" sz="1600" b="0" i="0" u="none" strike="noStrike" cap="none" normalizeH="0" baseline="0" dirty="0">
                <a:ln>
                  <a:noFill/>
                </a:ln>
                <a:solidFill>
                  <a:schemeClr val="bg1"/>
                </a:solidFill>
                <a:effectLst/>
                <a:latin typeface="Consolas" panose="020B0609020204030204" pitchFamily="49" charset="0"/>
              </a:rPr>
              <a:t>: These functions are used to calculate the Receiver Operating Characteristic (ROC) curve and the Area Under the Curve (AUC) for evaluating the performance of classification models, particularly their ability to distinguish between different classes.</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chemeClr val="bg1"/>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sng" strike="noStrike" cap="none" normalizeH="0" baseline="0" dirty="0" err="1">
                <a:ln>
                  <a:noFill/>
                </a:ln>
                <a:solidFill>
                  <a:schemeClr val="bg1"/>
                </a:solidFill>
                <a:effectLst/>
                <a:latin typeface="Consolas" panose="020B0609020204030204" pitchFamily="49" charset="0"/>
              </a:rPr>
              <a:t>confusion_matrix</a:t>
            </a:r>
            <a:r>
              <a:rPr kumimoji="0" lang="en-US" altLang="en-US" sz="1600" b="0" i="0" u="none" strike="noStrike" cap="none" normalizeH="0" baseline="0" dirty="0">
                <a:ln>
                  <a:noFill/>
                </a:ln>
                <a:solidFill>
                  <a:schemeClr val="bg1"/>
                </a:solidFill>
                <a:effectLst/>
                <a:latin typeface="Consolas" panose="020B0609020204030204" pitchFamily="49" charset="0"/>
              </a:rPr>
              <a:t>: This function computes the confusion matrix to evaluate the accuracy of a classification model by comparing predicted and actual class labels.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Consolas" panose="020B0609020204030204" pitchFamily="49" charset="0"/>
            </a:endParaRPr>
          </a:p>
          <a:p>
            <a:pPr marL="285750" indent="-285750" eaLnBrk="0" fontAlgn="base" hangingPunct="0">
              <a:spcBef>
                <a:spcPct val="0"/>
              </a:spcBef>
              <a:spcAft>
                <a:spcPct val="0"/>
              </a:spcAft>
              <a:buFont typeface="Arial" panose="020B0604020202020204" pitchFamily="34" charset="0"/>
              <a:buChar char="•"/>
            </a:pPr>
            <a:r>
              <a:rPr kumimoji="0" lang="en-US" altLang="en-US" sz="1600" b="1" i="0" u="sng" strike="noStrike" cap="none" normalizeH="0" baseline="0" dirty="0" err="1">
                <a:ln>
                  <a:noFill/>
                </a:ln>
                <a:solidFill>
                  <a:schemeClr val="bg1"/>
                </a:solidFill>
                <a:effectLst/>
                <a:latin typeface="Consolas" panose="020B0609020204030204" pitchFamily="49" charset="0"/>
              </a:rPr>
              <a:t>train_test_split</a:t>
            </a:r>
            <a:r>
              <a:rPr kumimoji="0" lang="en-US" altLang="en-US" sz="1600" b="0" i="0" u="none" strike="noStrike" cap="none" normalizeH="0" baseline="0" dirty="0">
                <a:ln>
                  <a:noFill/>
                </a:ln>
                <a:solidFill>
                  <a:schemeClr val="bg1"/>
                </a:solidFill>
                <a:effectLst/>
                <a:latin typeface="Consolas" panose="020B0609020204030204" pitchFamily="49" charset="0"/>
              </a:rPr>
              <a:t>: This function is used to split a dataset into training and testing subsets. It helps to evaluate the performance of a machine learning model by training on one portion of the data and testing on another, ensuring that the model is not overfitted to the training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4755834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About the Libraries Used</a:t>
            </a:r>
            <a:endParaRPr lang="en-IN" dirty="0">
              <a:latin typeface="JetBrains Mono" panose="02000009000000000000" pitchFamily="49" charset="0"/>
              <a:cs typeface="JetBrains Mono" panose="02000009000000000000" pitchFamily="49" charset="0"/>
            </a:endParaRPr>
          </a:p>
        </p:txBody>
      </p:sp>
      <p:sp>
        <p:nvSpPr>
          <p:cNvPr id="11" name="Rectangle 5">
            <a:extLst>
              <a:ext uri="{FF2B5EF4-FFF2-40B4-BE49-F238E27FC236}">
                <a16:creationId xmlns:a16="http://schemas.microsoft.com/office/drawing/2014/main" id="{61F898B1-897B-3D0D-3BC1-1F1456A9ED6F}"/>
              </a:ext>
            </a:extLst>
          </p:cNvPr>
          <p:cNvSpPr>
            <a:spLocks noChangeArrowheads="1"/>
          </p:cNvSpPr>
          <p:nvPr/>
        </p:nvSpPr>
        <p:spPr bwMode="auto">
          <a:xfrm>
            <a:off x="-1" y="1325563"/>
            <a:ext cx="12191999" cy="470898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bg1"/>
                </a:solidFill>
                <a:effectLst/>
                <a:latin typeface="Consolas" panose="020B0609020204030204" pitchFamily="49" charset="0"/>
              </a:rPr>
              <a:t>Machine Learning Models for Classification</a:t>
            </a:r>
            <a:r>
              <a:rPr kumimoji="0" lang="en-US" altLang="en-US" sz="2400" b="0" i="0" u="sng" strike="noStrike" cap="none" normalizeH="0" baseline="0" dirty="0">
                <a:ln>
                  <a:noFill/>
                </a:ln>
                <a:solidFill>
                  <a:schemeClr val="bg1"/>
                </a:solidFill>
                <a:effectLst/>
                <a:latin typeface="Consolas" panose="020B0609020204030204" pitchFamily="49" charset="0"/>
              </a:rPr>
              <a:t>:</a:t>
            </a:r>
            <a:endParaRPr lang="en-US" altLang="en-US" sz="2400" u="sng" dirty="0">
              <a:solidFill>
                <a:schemeClr val="bg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1"/>
              </a:solidFill>
              <a:effectLst/>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a:ln>
                  <a:noFill/>
                </a:ln>
                <a:solidFill>
                  <a:schemeClr val="bg1"/>
                </a:solidFill>
                <a:effectLst/>
                <a:latin typeface="Consolas" panose="020B0609020204030204" pitchFamily="49" charset="0"/>
              </a:rPr>
              <a:t>LogisticRegression</a:t>
            </a:r>
            <a:r>
              <a:rPr kumimoji="0" lang="en-US" altLang="en-US" b="0" i="0" u="none" strike="noStrike" cap="none" normalizeH="0" baseline="0" dirty="0">
                <a:ln>
                  <a:noFill/>
                </a:ln>
                <a:solidFill>
                  <a:schemeClr val="bg1"/>
                </a:solidFill>
                <a:effectLst/>
                <a:latin typeface="Consolas" panose="020B0609020204030204" pitchFamily="49" charset="0"/>
              </a:rPr>
              <a:t>: This is a linear model used for binary classification tasks. It predicts the probability of a binary outcome using a logistic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chemeClr val="bg1"/>
              </a:solidFill>
              <a:effectLst/>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err="1">
                <a:ln>
                  <a:noFill/>
                </a:ln>
                <a:solidFill>
                  <a:schemeClr val="bg1"/>
                </a:solidFill>
                <a:effectLst/>
                <a:latin typeface="Consolas" panose="020B0609020204030204" pitchFamily="49" charset="0"/>
              </a:rPr>
              <a:t>KNeighborsClassifier</a:t>
            </a:r>
            <a:r>
              <a:rPr kumimoji="0" lang="en-US" altLang="en-US" b="0" i="0" u="none" strike="noStrike" cap="none" normalizeH="0" baseline="0" dirty="0">
                <a:ln>
                  <a:noFill/>
                </a:ln>
                <a:solidFill>
                  <a:schemeClr val="bg1"/>
                </a:solidFill>
                <a:effectLst/>
                <a:latin typeface="Consolas" panose="020B0609020204030204" pitchFamily="49" charset="0"/>
              </a:rPr>
              <a:t>: This classifier implements the k-nearest neighbors algorithm, which classifies data points based on the classes of their nearest neighbors in the feature space.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chemeClr val="bg1"/>
              </a:solidFill>
              <a:effectLst/>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a:ln>
                  <a:noFill/>
                </a:ln>
                <a:solidFill>
                  <a:schemeClr val="bg1"/>
                </a:solidFill>
                <a:effectLst/>
                <a:latin typeface="Consolas" panose="020B0609020204030204" pitchFamily="49" charset="0"/>
              </a:rPr>
              <a:t>RandomForestClassifier</a:t>
            </a:r>
            <a:r>
              <a:rPr kumimoji="0" lang="en-US" altLang="en-US" b="0" i="0" u="none" strike="noStrike" cap="none" normalizeH="0" baseline="0" dirty="0">
                <a:ln>
                  <a:noFill/>
                </a:ln>
                <a:solidFill>
                  <a:schemeClr val="bg1"/>
                </a:solidFill>
                <a:effectLst/>
                <a:latin typeface="Consolas" panose="020B0609020204030204" pitchFamily="49" charset="0"/>
              </a:rPr>
              <a:t>: This is an ensemble learning method based on decision trees. It builds multiple decision trees during training and outputs the mode of their predictions for classification tasks. It is known for its robustness and high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sng" strike="noStrike" cap="none" normalizeH="0" baseline="0" dirty="0">
                <a:ln>
                  <a:noFill/>
                </a:ln>
                <a:solidFill>
                  <a:schemeClr val="bg1"/>
                </a:solidFill>
                <a:effectLst/>
                <a:latin typeface="Consolas" panose="020B0609020204030204" pitchFamily="49" charset="0"/>
              </a:rPr>
              <a:t>SVC (Support Vector Classifier)</a:t>
            </a:r>
            <a:r>
              <a:rPr kumimoji="0" lang="en-US" altLang="en-US" b="0" i="0" u="none" strike="noStrike" cap="none" normalizeH="0" baseline="0" dirty="0">
                <a:ln>
                  <a:noFill/>
                </a:ln>
                <a:solidFill>
                  <a:schemeClr val="bg1"/>
                </a:solidFill>
                <a:effectLst/>
                <a:latin typeface="Consolas" panose="020B0609020204030204" pitchFamily="49" charset="0"/>
              </a:rPr>
              <a:t>: SVC is a type of Support Vector Machine (SVM) used for classification tasks. It attempts to find the hyperplane that best separates classes in the feature space, often used in complex classification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9095843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b="0" dirty="0">
                <a:solidFill>
                  <a:srgbClr val="E6EDF3"/>
                </a:solidFill>
                <a:effectLst/>
                <a:latin typeface="Consolas" panose="020B0609020204030204" pitchFamily="49" charset="0"/>
              </a:rPr>
              <a:t>Solution Flow Diagram</a:t>
            </a:r>
            <a:endParaRPr lang="en-IN" dirty="0"/>
          </a:p>
        </p:txBody>
      </p:sp>
      <p:sp>
        <p:nvSpPr>
          <p:cNvPr id="3" name="Rectangle: Rounded Corners 2">
            <a:extLst>
              <a:ext uri="{FF2B5EF4-FFF2-40B4-BE49-F238E27FC236}">
                <a16:creationId xmlns:a16="http://schemas.microsoft.com/office/drawing/2014/main" id="{7BECCC19-6F7B-DE0C-666B-4D9A7FDF1C92}"/>
              </a:ext>
            </a:extLst>
          </p:cNvPr>
          <p:cNvSpPr/>
          <p:nvPr/>
        </p:nvSpPr>
        <p:spPr>
          <a:xfrm>
            <a:off x="923026" y="2440741"/>
            <a:ext cx="2127848" cy="35127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Data Collection</a:t>
            </a:r>
          </a:p>
        </p:txBody>
      </p:sp>
      <p:sp>
        <p:nvSpPr>
          <p:cNvPr id="5" name="Rectangle: Rounded Corners 4">
            <a:extLst>
              <a:ext uri="{FF2B5EF4-FFF2-40B4-BE49-F238E27FC236}">
                <a16:creationId xmlns:a16="http://schemas.microsoft.com/office/drawing/2014/main" id="{62EF9787-AE05-77F3-8819-B98721CC2151}"/>
              </a:ext>
            </a:extLst>
          </p:cNvPr>
          <p:cNvSpPr/>
          <p:nvPr/>
        </p:nvSpPr>
        <p:spPr>
          <a:xfrm>
            <a:off x="4839419" y="2440741"/>
            <a:ext cx="2127848" cy="3512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Data Preprocessing</a:t>
            </a:r>
          </a:p>
        </p:txBody>
      </p:sp>
      <p:cxnSp>
        <p:nvCxnSpPr>
          <p:cNvPr id="7" name="Straight Arrow Connector 6">
            <a:extLst>
              <a:ext uri="{FF2B5EF4-FFF2-40B4-BE49-F238E27FC236}">
                <a16:creationId xmlns:a16="http://schemas.microsoft.com/office/drawing/2014/main" id="{CB01195A-B0BA-E372-47C6-EC4CBA4F7974}"/>
              </a:ext>
            </a:extLst>
          </p:cNvPr>
          <p:cNvCxnSpPr>
            <a:cxnSpLocks/>
            <a:stCxn id="3" idx="3"/>
            <a:endCxn id="5" idx="1"/>
          </p:cNvCxnSpPr>
          <p:nvPr/>
        </p:nvCxnSpPr>
        <p:spPr>
          <a:xfrm>
            <a:off x="3050874" y="2616377"/>
            <a:ext cx="178854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B530D54-2DAA-A66F-8F62-22D7F6FB8007}"/>
              </a:ext>
            </a:extLst>
          </p:cNvPr>
          <p:cNvSpPr/>
          <p:nvPr/>
        </p:nvSpPr>
        <p:spPr>
          <a:xfrm>
            <a:off x="8755812" y="4141637"/>
            <a:ext cx="2127848" cy="3512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Model Building</a:t>
            </a:r>
          </a:p>
        </p:txBody>
      </p:sp>
      <p:cxnSp>
        <p:nvCxnSpPr>
          <p:cNvPr id="9" name="Straight Arrow Connector 8">
            <a:extLst>
              <a:ext uri="{FF2B5EF4-FFF2-40B4-BE49-F238E27FC236}">
                <a16:creationId xmlns:a16="http://schemas.microsoft.com/office/drawing/2014/main" id="{CBB42626-8C0B-6699-60DF-FF8EAD453129}"/>
              </a:ext>
            </a:extLst>
          </p:cNvPr>
          <p:cNvCxnSpPr>
            <a:cxnSpLocks/>
            <a:stCxn id="5" idx="3"/>
            <a:endCxn id="13" idx="1"/>
          </p:cNvCxnSpPr>
          <p:nvPr/>
        </p:nvCxnSpPr>
        <p:spPr>
          <a:xfrm>
            <a:off x="6967267" y="2616377"/>
            <a:ext cx="1720951" cy="4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a:extLst>
              <a:ext uri="{FF2B5EF4-FFF2-40B4-BE49-F238E27FC236}">
                <a16:creationId xmlns:a16="http://schemas.microsoft.com/office/drawing/2014/main" id="{24ACD2EC-83D1-2C28-D76D-8889F56B07A9}"/>
              </a:ext>
            </a:extLst>
          </p:cNvPr>
          <p:cNvSpPr/>
          <p:nvPr/>
        </p:nvSpPr>
        <p:spPr>
          <a:xfrm>
            <a:off x="8688218" y="1711808"/>
            <a:ext cx="2263035" cy="1810082"/>
          </a:xfrm>
          <a:prstGeom prst="flowChartDecision">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Feature </a:t>
            </a:r>
          </a:p>
          <a:p>
            <a:pPr algn="ctr"/>
            <a:r>
              <a:rPr lang="en-IN" dirty="0">
                <a:solidFill>
                  <a:schemeClr val="tx1">
                    <a:lumMod val="85000"/>
                    <a:lumOff val="15000"/>
                  </a:schemeClr>
                </a:solidFill>
              </a:rPr>
              <a:t>Selection</a:t>
            </a:r>
          </a:p>
        </p:txBody>
      </p:sp>
      <p:cxnSp>
        <p:nvCxnSpPr>
          <p:cNvPr id="16" name="Straight Arrow Connector 15">
            <a:extLst>
              <a:ext uri="{FF2B5EF4-FFF2-40B4-BE49-F238E27FC236}">
                <a16:creationId xmlns:a16="http://schemas.microsoft.com/office/drawing/2014/main" id="{83B52D8F-11B2-514D-9B32-00D7DD6110CD}"/>
              </a:ext>
            </a:extLst>
          </p:cNvPr>
          <p:cNvCxnSpPr>
            <a:cxnSpLocks/>
            <a:stCxn id="13" idx="2"/>
            <a:endCxn id="8" idx="0"/>
          </p:cNvCxnSpPr>
          <p:nvPr/>
        </p:nvCxnSpPr>
        <p:spPr>
          <a:xfrm>
            <a:off x="9819736" y="3521890"/>
            <a:ext cx="0" cy="6197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A5B9E5AA-141B-FD01-7D63-90CF9588AFE6}"/>
              </a:ext>
            </a:extLst>
          </p:cNvPr>
          <p:cNvSpPr/>
          <p:nvPr/>
        </p:nvSpPr>
        <p:spPr>
          <a:xfrm>
            <a:off x="8755812" y="5116142"/>
            <a:ext cx="2127848" cy="3512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ML model used</a:t>
            </a:r>
          </a:p>
        </p:txBody>
      </p:sp>
      <p:cxnSp>
        <p:nvCxnSpPr>
          <p:cNvPr id="24" name="Straight Arrow Connector 23">
            <a:extLst>
              <a:ext uri="{FF2B5EF4-FFF2-40B4-BE49-F238E27FC236}">
                <a16:creationId xmlns:a16="http://schemas.microsoft.com/office/drawing/2014/main" id="{B29862C2-A467-2829-2354-5779B48736FF}"/>
              </a:ext>
            </a:extLst>
          </p:cNvPr>
          <p:cNvCxnSpPr>
            <a:cxnSpLocks/>
            <a:stCxn id="8" idx="2"/>
            <a:endCxn id="23" idx="0"/>
          </p:cNvCxnSpPr>
          <p:nvPr/>
        </p:nvCxnSpPr>
        <p:spPr>
          <a:xfrm>
            <a:off x="9819736" y="4492908"/>
            <a:ext cx="0" cy="6232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F8BC606E-6540-B5E3-6B33-C1EFC703E825}"/>
              </a:ext>
            </a:extLst>
          </p:cNvPr>
          <p:cNvSpPr/>
          <p:nvPr/>
        </p:nvSpPr>
        <p:spPr>
          <a:xfrm>
            <a:off x="4839419" y="5119767"/>
            <a:ext cx="2127848" cy="3512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Prediction</a:t>
            </a:r>
          </a:p>
        </p:txBody>
      </p:sp>
      <p:sp>
        <p:nvSpPr>
          <p:cNvPr id="28" name="Rectangle: Rounded Corners 27">
            <a:extLst>
              <a:ext uri="{FF2B5EF4-FFF2-40B4-BE49-F238E27FC236}">
                <a16:creationId xmlns:a16="http://schemas.microsoft.com/office/drawing/2014/main" id="{8F9F17A2-DD91-0304-2AA8-4EDA5056DA9A}"/>
              </a:ext>
            </a:extLst>
          </p:cNvPr>
          <p:cNvSpPr/>
          <p:nvPr/>
        </p:nvSpPr>
        <p:spPr>
          <a:xfrm>
            <a:off x="923026" y="5116142"/>
            <a:ext cx="2127848" cy="351271"/>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Testing Accuracy</a:t>
            </a:r>
          </a:p>
        </p:txBody>
      </p:sp>
      <p:cxnSp>
        <p:nvCxnSpPr>
          <p:cNvPr id="29" name="Straight Arrow Connector 28">
            <a:extLst>
              <a:ext uri="{FF2B5EF4-FFF2-40B4-BE49-F238E27FC236}">
                <a16:creationId xmlns:a16="http://schemas.microsoft.com/office/drawing/2014/main" id="{BF1B1931-775E-852D-9C70-8FED13539CD3}"/>
              </a:ext>
            </a:extLst>
          </p:cNvPr>
          <p:cNvCxnSpPr>
            <a:cxnSpLocks/>
            <a:stCxn id="23" idx="1"/>
            <a:endCxn id="27" idx="3"/>
          </p:cNvCxnSpPr>
          <p:nvPr/>
        </p:nvCxnSpPr>
        <p:spPr>
          <a:xfrm flipH="1">
            <a:off x="6967267" y="5291778"/>
            <a:ext cx="1788545" cy="36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CC88B96-14D7-F241-D46F-B1081B6F8B9C}"/>
              </a:ext>
            </a:extLst>
          </p:cNvPr>
          <p:cNvCxnSpPr>
            <a:cxnSpLocks/>
            <a:stCxn id="27" idx="1"/>
            <a:endCxn id="28" idx="3"/>
          </p:cNvCxnSpPr>
          <p:nvPr/>
        </p:nvCxnSpPr>
        <p:spPr>
          <a:xfrm flipH="1" flipV="1">
            <a:off x="3050874" y="5291778"/>
            <a:ext cx="1788545" cy="36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48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200" y="2103437"/>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Machine Learning Models</a:t>
            </a:r>
            <a:endParaRPr lang="en-IN" dirty="0">
              <a:latin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8848012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Support Vector Classifier(SVC)</a:t>
            </a:r>
            <a:endParaRPr lang="en-IN" dirty="0">
              <a:latin typeface="JetBrains Mono" panose="02000009000000000000" pitchFamily="49" charset="0"/>
              <a:cs typeface="JetBrains Mono" panose="02000009000000000000" pitchFamily="49" charset="0"/>
            </a:endParaRPr>
          </a:p>
        </p:txBody>
      </p:sp>
      <p:sp>
        <p:nvSpPr>
          <p:cNvPr id="2" name="TextBox 1">
            <a:extLst>
              <a:ext uri="{FF2B5EF4-FFF2-40B4-BE49-F238E27FC236}">
                <a16:creationId xmlns:a16="http://schemas.microsoft.com/office/drawing/2014/main" id="{80769222-3B9B-CF65-74F7-F5E57C8B5190}"/>
              </a:ext>
            </a:extLst>
          </p:cNvPr>
          <p:cNvSpPr txBox="1"/>
          <p:nvPr/>
        </p:nvSpPr>
        <p:spPr>
          <a:xfrm>
            <a:off x="0" y="1429080"/>
            <a:ext cx="12192000" cy="5170646"/>
          </a:xfrm>
          <a:prstGeom prst="rect">
            <a:avLst/>
          </a:prstGeom>
          <a:noFill/>
        </p:spPr>
        <p:txBody>
          <a:bodyPr wrap="square">
            <a:spAutoFit/>
          </a:bodyPr>
          <a:lstStyle/>
          <a:p>
            <a:pPr algn="l"/>
            <a:r>
              <a:rPr lang="en-US" sz="1500" b="1" i="0" dirty="0">
                <a:solidFill>
                  <a:schemeClr val="bg1"/>
                </a:solidFill>
                <a:effectLst/>
                <a:latin typeface="Consolas" panose="020B0609020204030204" pitchFamily="49" charset="0"/>
              </a:rPr>
              <a:t>Support Vector Classifier (SVC)</a:t>
            </a:r>
            <a:r>
              <a:rPr lang="en-US" sz="1500" b="0" i="0" dirty="0">
                <a:solidFill>
                  <a:schemeClr val="bg1"/>
                </a:solidFill>
                <a:effectLst/>
                <a:latin typeface="Consolas" panose="020B0609020204030204" pitchFamily="49" charset="0"/>
              </a:rPr>
              <a:t> is a supervised machine learning algorithm used for classification tasks. It is part of the support vector machine (SVM) family and aims to find the optimal hyperplane that separates data points of different classes with the maximum margin. Here are its key features:</a:t>
            </a:r>
          </a:p>
          <a:p>
            <a:pPr algn="l"/>
            <a:endParaRPr lang="en-US" sz="1500" b="0" i="0" dirty="0">
              <a:solidFill>
                <a:schemeClr val="bg1"/>
              </a:solidFill>
              <a:effectLst/>
              <a:latin typeface="Consolas" panose="020B0609020204030204" pitchFamily="49" charset="0"/>
            </a:endParaRP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Hyperplane and Margin</a:t>
            </a:r>
            <a:r>
              <a:rPr lang="en-US" sz="1500" b="0" i="0" dirty="0">
                <a:solidFill>
                  <a:schemeClr val="bg1"/>
                </a:solidFill>
                <a:effectLst/>
                <a:latin typeface="Consolas" panose="020B0609020204030204" pitchFamily="49" charset="0"/>
              </a:rPr>
              <a:t>: SVC finds the hyperplane that best separates the classes in the feature space with the largest margin, defined as the distance between the hyperplane and the nearest data points from each class, known as support vectors.</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Support Vectors</a:t>
            </a:r>
            <a:r>
              <a:rPr lang="en-US" sz="1500" b="0" i="0" dirty="0">
                <a:solidFill>
                  <a:schemeClr val="bg1"/>
                </a:solidFill>
                <a:effectLst/>
                <a:latin typeface="Consolas" panose="020B0609020204030204" pitchFamily="49" charset="0"/>
              </a:rPr>
              <a:t>: These are the data points that lie closest to the hyperplane and are critical in defining the position and orientation of the hyperplane.</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Kernel Trick</a:t>
            </a:r>
            <a:r>
              <a:rPr lang="en-US" sz="1500" b="0" i="0" dirty="0">
                <a:solidFill>
                  <a:schemeClr val="bg1"/>
                </a:solidFill>
                <a:effectLst/>
                <a:latin typeface="Consolas" panose="020B0609020204030204" pitchFamily="49" charset="0"/>
              </a:rPr>
              <a:t>: SVC can handle non-linearly separable data using kernel functions (e.g., linear, polynomial, radial basis function (RBF), and sigmoid) to transform the data into a higher-dimensional space where a linear separation is possible.</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Regularization Parameter ©</a:t>
            </a:r>
            <a:r>
              <a:rPr lang="en-US" sz="1500" b="0" i="0" dirty="0">
                <a:solidFill>
                  <a:schemeClr val="bg1"/>
                </a:solidFill>
                <a:effectLst/>
                <a:latin typeface="Consolas" panose="020B0609020204030204" pitchFamily="49" charset="0"/>
              </a:rPr>
              <a:t>: Controls the trade-off between maximizing the margin and minimizing classification error. A smaller value of C allows more misclassification for a wider margin, while a larger value aims for a narrower margin with fewer errors.</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Robustness to Overfitting</a:t>
            </a:r>
            <a:r>
              <a:rPr lang="en-US" sz="1500" b="0" i="0" dirty="0">
                <a:solidFill>
                  <a:schemeClr val="bg1"/>
                </a:solidFill>
                <a:effectLst/>
                <a:latin typeface="Consolas" panose="020B0609020204030204" pitchFamily="49" charset="0"/>
              </a:rPr>
              <a:t>: SVC is effective in high-dimensional spaces and is robust against overfitting, especially when the number of dimensions exceeds the number of samples.</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Versatility and Applications</a:t>
            </a:r>
            <a:r>
              <a:rPr lang="en-US" sz="1500" b="0" i="0" dirty="0">
                <a:solidFill>
                  <a:schemeClr val="bg1"/>
                </a:solidFill>
                <a:effectLst/>
                <a:latin typeface="Consolas" panose="020B0609020204030204" pitchFamily="49" charset="0"/>
              </a:rPr>
              <a:t>: SVC is versatile and effective for both binary and multi-class classification problems. It is widely used in fields such as image recognition, bioinformatics, and text categorization.</a:t>
            </a:r>
          </a:p>
          <a:p>
            <a:pPr algn="l"/>
            <a:endParaRPr lang="en-US" sz="1500" b="0" i="0" dirty="0">
              <a:solidFill>
                <a:schemeClr val="bg1"/>
              </a:solidFill>
              <a:effectLst/>
              <a:latin typeface="Consolas" panose="020B0609020204030204" pitchFamily="49" charset="0"/>
            </a:endParaRPr>
          </a:p>
          <a:p>
            <a:pPr algn="l"/>
            <a:r>
              <a:rPr lang="en-US" sz="1500" b="0" i="0" dirty="0">
                <a:solidFill>
                  <a:schemeClr val="bg1"/>
                </a:solidFill>
                <a:effectLst/>
                <a:latin typeface="Consolas" panose="020B0609020204030204" pitchFamily="49" charset="0"/>
              </a:rPr>
              <a:t>SVC is powerful for complex, high-dimensional datasets where clear separation boundaries exist, and its kernel functions make it adaptable to various classification challenges.</a:t>
            </a:r>
          </a:p>
        </p:txBody>
      </p:sp>
    </p:spTree>
    <p:extLst>
      <p:ext uri="{BB962C8B-B14F-4D97-AF65-F5344CB8AC3E}">
        <p14:creationId xmlns:p14="http://schemas.microsoft.com/office/powerpoint/2010/main" val="29507245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Consolas" panose="020B0609020204030204" pitchFamily="49" charset="0"/>
              </a:rPr>
              <a:t>K - Neighbors Classifier</a:t>
            </a:r>
          </a:p>
        </p:txBody>
      </p:sp>
      <p:sp>
        <p:nvSpPr>
          <p:cNvPr id="2" name="TextBox 1">
            <a:extLst>
              <a:ext uri="{FF2B5EF4-FFF2-40B4-BE49-F238E27FC236}">
                <a16:creationId xmlns:a16="http://schemas.microsoft.com/office/drawing/2014/main" id="{80769222-3B9B-CF65-74F7-F5E57C8B5190}"/>
              </a:ext>
            </a:extLst>
          </p:cNvPr>
          <p:cNvSpPr txBox="1"/>
          <p:nvPr/>
        </p:nvSpPr>
        <p:spPr>
          <a:xfrm>
            <a:off x="0" y="1485953"/>
            <a:ext cx="4074541" cy="369332"/>
          </a:xfrm>
          <a:prstGeom prst="rect">
            <a:avLst/>
          </a:prstGeom>
          <a:noFill/>
        </p:spPr>
        <p:txBody>
          <a:bodyPr wrap="square">
            <a:spAutoFit/>
          </a:bodyPr>
          <a:lstStyle/>
          <a:p>
            <a:endParaRPr lang="en-US" u="sng" dirty="0">
              <a:solidFill>
                <a:schemeClr val="bg1"/>
              </a:solidFill>
              <a:latin typeface="JetBrains Mono" panose="02000009000000000000" pitchFamily="49" charset="0"/>
              <a:cs typeface="JetBrains Mono" panose="02000009000000000000" pitchFamily="49" charset="0"/>
            </a:endParaRPr>
          </a:p>
        </p:txBody>
      </p:sp>
      <p:sp>
        <p:nvSpPr>
          <p:cNvPr id="4" name="TextBox 3">
            <a:extLst>
              <a:ext uri="{FF2B5EF4-FFF2-40B4-BE49-F238E27FC236}">
                <a16:creationId xmlns:a16="http://schemas.microsoft.com/office/drawing/2014/main" id="{9CE07BFD-9912-0F86-993C-2AA86F9F8437}"/>
              </a:ext>
            </a:extLst>
          </p:cNvPr>
          <p:cNvSpPr txBox="1"/>
          <p:nvPr/>
        </p:nvSpPr>
        <p:spPr>
          <a:xfrm>
            <a:off x="-1" y="1166842"/>
            <a:ext cx="12192000" cy="5509200"/>
          </a:xfrm>
          <a:prstGeom prst="rect">
            <a:avLst/>
          </a:prstGeom>
          <a:noFill/>
        </p:spPr>
        <p:txBody>
          <a:bodyPr wrap="square">
            <a:spAutoFit/>
          </a:bodyPr>
          <a:lstStyle/>
          <a:p>
            <a:pPr algn="l"/>
            <a:r>
              <a:rPr lang="en-US" sz="1600" b="0" i="0" dirty="0">
                <a:solidFill>
                  <a:schemeClr val="bg1"/>
                </a:solidFill>
                <a:effectLst/>
                <a:latin typeface="Consolas" panose="020B0609020204030204" pitchFamily="49" charset="0"/>
              </a:rPr>
              <a:t>The </a:t>
            </a:r>
            <a:r>
              <a:rPr lang="en-US" sz="1600" b="1" i="0" dirty="0">
                <a:solidFill>
                  <a:schemeClr val="bg1"/>
                </a:solidFill>
                <a:effectLst/>
                <a:latin typeface="Consolas" panose="020B0609020204030204" pitchFamily="49" charset="0"/>
              </a:rPr>
              <a:t>K-Neighbors Classifier (KNN)</a:t>
            </a:r>
            <a:r>
              <a:rPr lang="en-US" sz="1600" b="0" i="0" dirty="0">
                <a:solidFill>
                  <a:schemeClr val="bg1"/>
                </a:solidFill>
                <a:effectLst/>
                <a:latin typeface="Consolas" panose="020B0609020204030204" pitchFamily="49" charset="0"/>
              </a:rPr>
              <a:t> is a simple, non-parametric, and instance-based learning algorithm used for classification tasks. It classifies data points based on the majority class among its k nearest neighbors in the feature space. </a:t>
            </a:r>
          </a:p>
          <a:p>
            <a:pPr algn="l"/>
            <a:endParaRPr lang="en-US" sz="1600" dirty="0">
              <a:solidFill>
                <a:schemeClr val="bg1"/>
              </a:solidFill>
              <a:latin typeface="Consolas" panose="020B0609020204030204" pitchFamily="49" charset="0"/>
            </a:endParaRPr>
          </a:p>
          <a:p>
            <a:pPr algn="l"/>
            <a:r>
              <a:rPr lang="en-US" sz="1600" b="0" i="0" dirty="0">
                <a:solidFill>
                  <a:schemeClr val="bg1"/>
                </a:solidFill>
                <a:effectLst/>
                <a:latin typeface="Consolas" panose="020B0609020204030204" pitchFamily="49" charset="0"/>
              </a:rPr>
              <a:t>Below are its key features:</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Instance-Based Learning</a:t>
            </a:r>
            <a:r>
              <a:rPr lang="en-US" sz="1600" b="0" i="0" dirty="0">
                <a:solidFill>
                  <a:schemeClr val="bg1"/>
                </a:solidFill>
                <a:effectLst/>
                <a:latin typeface="Consolas" panose="020B0609020204030204" pitchFamily="49" charset="0"/>
              </a:rPr>
              <a:t>: KNN does not learn a model but makes predictions based on the training data directly, using the entire dataset during the prediction phase.</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Distance Metrics</a:t>
            </a:r>
            <a:r>
              <a:rPr lang="en-US" sz="1600" b="0" i="0" dirty="0">
                <a:solidFill>
                  <a:schemeClr val="bg1"/>
                </a:solidFill>
                <a:effectLst/>
                <a:latin typeface="Consolas" panose="020B0609020204030204" pitchFamily="49" charset="0"/>
              </a:rPr>
              <a:t>: It typically uses Euclidean distance to find the nearest neighbors, but other distance metrics like Manhattan or </a:t>
            </a:r>
            <a:r>
              <a:rPr lang="en-US" sz="1600" b="0" i="0" dirty="0" err="1">
                <a:solidFill>
                  <a:schemeClr val="bg1"/>
                </a:solidFill>
                <a:effectLst/>
                <a:latin typeface="Consolas" panose="020B0609020204030204" pitchFamily="49" charset="0"/>
              </a:rPr>
              <a:t>Minkowski</a:t>
            </a:r>
            <a:r>
              <a:rPr lang="en-US" sz="1600" b="0" i="0" dirty="0">
                <a:solidFill>
                  <a:schemeClr val="bg1"/>
                </a:solidFill>
                <a:effectLst/>
                <a:latin typeface="Consolas" panose="020B0609020204030204" pitchFamily="49" charset="0"/>
              </a:rPr>
              <a:t> can also be used depending on the nature of the data.</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Parameter k</a:t>
            </a:r>
            <a:r>
              <a:rPr lang="en-US" sz="1600" b="0" i="0" dirty="0">
                <a:solidFill>
                  <a:schemeClr val="bg1"/>
                </a:solidFill>
                <a:effectLst/>
                <a:latin typeface="Consolas" panose="020B0609020204030204" pitchFamily="49" charset="0"/>
              </a:rPr>
              <a:t>: The number of neighbors, </a:t>
            </a:r>
            <a:r>
              <a:rPr lang="en-US" sz="1600" b="0" i="0" dirty="0" err="1">
                <a:solidFill>
                  <a:schemeClr val="bg1"/>
                </a:solidFill>
                <a:effectLst/>
                <a:latin typeface="Consolas" panose="020B0609020204030204" pitchFamily="49" charset="0"/>
              </a:rPr>
              <a:t>kkk</a:t>
            </a:r>
            <a:r>
              <a:rPr lang="en-US" sz="1600" b="0" i="0" dirty="0">
                <a:solidFill>
                  <a:schemeClr val="bg1"/>
                </a:solidFill>
                <a:effectLst/>
                <a:latin typeface="Consolas" panose="020B0609020204030204" pitchFamily="49" charset="0"/>
              </a:rPr>
              <a:t>, is a crucial hyperparameter. A smaller </a:t>
            </a:r>
            <a:r>
              <a:rPr lang="en-US" sz="1600" b="0" i="0" dirty="0" err="1">
                <a:solidFill>
                  <a:schemeClr val="bg1"/>
                </a:solidFill>
                <a:effectLst/>
                <a:latin typeface="Consolas" panose="020B0609020204030204" pitchFamily="49" charset="0"/>
              </a:rPr>
              <a:t>kkk</a:t>
            </a:r>
            <a:r>
              <a:rPr lang="en-US" sz="1600" b="0" i="0" dirty="0">
                <a:solidFill>
                  <a:schemeClr val="bg1"/>
                </a:solidFill>
                <a:effectLst/>
                <a:latin typeface="Consolas" panose="020B0609020204030204" pitchFamily="49" charset="0"/>
              </a:rPr>
              <a:t> makes the model more sensitive to noise, while a larger </a:t>
            </a:r>
            <a:r>
              <a:rPr lang="en-US" sz="1600" b="0" i="0" dirty="0" err="1">
                <a:solidFill>
                  <a:schemeClr val="bg1"/>
                </a:solidFill>
                <a:effectLst/>
                <a:latin typeface="Consolas" panose="020B0609020204030204" pitchFamily="49" charset="0"/>
              </a:rPr>
              <a:t>kkk</a:t>
            </a:r>
            <a:r>
              <a:rPr lang="en-US" sz="1600" b="0" i="0" dirty="0">
                <a:solidFill>
                  <a:schemeClr val="bg1"/>
                </a:solidFill>
                <a:effectLst/>
                <a:latin typeface="Consolas" panose="020B0609020204030204" pitchFamily="49" charset="0"/>
              </a:rPr>
              <a:t> makes it more generalized. Commonly, </a:t>
            </a:r>
            <a:r>
              <a:rPr lang="en-US" sz="1600" b="0" i="0" dirty="0" err="1">
                <a:solidFill>
                  <a:schemeClr val="bg1"/>
                </a:solidFill>
                <a:effectLst/>
                <a:latin typeface="Consolas" panose="020B0609020204030204" pitchFamily="49" charset="0"/>
              </a:rPr>
              <a:t>kkk</a:t>
            </a:r>
            <a:r>
              <a:rPr lang="en-US" sz="1600" b="0" i="0" dirty="0">
                <a:solidFill>
                  <a:schemeClr val="bg1"/>
                </a:solidFill>
                <a:effectLst/>
                <a:latin typeface="Consolas" panose="020B0609020204030204" pitchFamily="49" charset="0"/>
              </a:rPr>
              <a:t> is set to an odd number to avoid ties.</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Majority Voting</a:t>
            </a:r>
            <a:r>
              <a:rPr lang="en-US" sz="1600" b="0" i="0" dirty="0">
                <a:solidFill>
                  <a:schemeClr val="bg1"/>
                </a:solidFill>
                <a:effectLst/>
                <a:latin typeface="Consolas" panose="020B0609020204030204" pitchFamily="49" charset="0"/>
              </a:rPr>
              <a:t>: For classification, KNN assigns the class label that is most frequent among the k nearest neighbors.</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Scalability</a:t>
            </a:r>
            <a:r>
              <a:rPr lang="en-US" sz="1600" b="0" i="0" dirty="0">
                <a:solidFill>
                  <a:schemeClr val="bg1"/>
                </a:solidFill>
                <a:effectLst/>
                <a:latin typeface="Consolas" panose="020B0609020204030204" pitchFamily="49" charset="0"/>
              </a:rPr>
              <a:t>: KNN can be computationally expensive with large datasets since it requires distance calculations for all training samples during prediction.</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No Training Phase</a:t>
            </a:r>
            <a:r>
              <a:rPr lang="en-US" sz="1600" b="0" i="0" dirty="0">
                <a:solidFill>
                  <a:schemeClr val="bg1"/>
                </a:solidFill>
                <a:effectLst/>
                <a:latin typeface="Consolas" panose="020B0609020204030204" pitchFamily="49" charset="0"/>
              </a:rPr>
              <a:t>: It has no explicit training phase, making it straightforward and easy to implement.</a:t>
            </a:r>
          </a:p>
          <a:p>
            <a:pPr marL="285750" indent="-285750" algn="l">
              <a:buFont typeface="Arial" panose="020B0604020202020204" pitchFamily="34" charset="0"/>
              <a:buChar char="•"/>
            </a:pPr>
            <a:r>
              <a:rPr lang="en-US" sz="1600" b="1" i="0" dirty="0">
                <a:solidFill>
                  <a:schemeClr val="bg1"/>
                </a:solidFill>
                <a:effectLst/>
                <a:latin typeface="Consolas" panose="020B0609020204030204" pitchFamily="49" charset="0"/>
              </a:rPr>
              <a:t>Versatility</a:t>
            </a:r>
            <a:r>
              <a:rPr lang="en-US" sz="1600" b="0" i="0" dirty="0">
                <a:solidFill>
                  <a:schemeClr val="bg1"/>
                </a:solidFill>
                <a:effectLst/>
                <a:latin typeface="Consolas" panose="020B0609020204030204" pitchFamily="49" charset="0"/>
              </a:rPr>
              <a:t>: It works well with multi-class classification problems and can also be adapted for regression tasks.</a:t>
            </a:r>
          </a:p>
          <a:p>
            <a:pPr algn="l"/>
            <a:endParaRPr lang="en-US" sz="1600" b="1" i="0" dirty="0">
              <a:solidFill>
                <a:schemeClr val="bg1"/>
              </a:solidFill>
              <a:effectLst/>
              <a:latin typeface="Consolas" panose="020B0609020204030204" pitchFamily="49" charset="0"/>
            </a:endParaRPr>
          </a:p>
          <a:p>
            <a:pPr algn="l"/>
            <a:r>
              <a:rPr lang="en-US" sz="1600" b="1" i="0" dirty="0">
                <a:solidFill>
                  <a:schemeClr val="bg1"/>
                </a:solidFill>
                <a:effectLst/>
                <a:latin typeface="Consolas" panose="020B0609020204030204" pitchFamily="49" charset="0"/>
              </a:rPr>
              <a:t>Applications</a:t>
            </a:r>
            <a:r>
              <a:rPr lang="en-US" sz="1600" b="0" i="0" dirty="0">
                <a:solidFill>
                  <a:schemeClr val="bg1"/>
                </a:solidFill>
                <a:effectLst/>
                <a:latin typeface="Consolas" panose="020B0609020204030204" pitchFamily="49" charset="0"/>
              </a:rPr>
              <a:t> include recommendation systems, anomaly detection, and pattern recognition, where KNN’s simplicity and interpretability are advantageous.</a:t>
            </a:r>
          </a:p>
        </p:txBody>
      </p:sp>
    </p:spTree>
    <p:extLst>
      <p:ext uri="{BB962C8B-B14F-4D97-AF65-F5344CB8AC3E}">
        <p14:creationId xmlns:p14="http://schemas.microsoft.com/office/powerpoint/2010/main" val="38436981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sz="4400" b="0" dirty="0">
                <a:solidFill>
                  <a:srgbClr val="E6EDF3"/>
                </a:solidFill>
                <a:effectLst/>
                <a:latin typeface="JetBrains Mono" panose="02000009000000000000" pitchFamily="49" charset="0"/>
                <a:cs typeface="JetBrains Mono" panose="02000009000000000000" pitchFamily="49" charset="0"/>
              </a:rPr>
              <a:t>Random Forest Classifier</a:t>
            </a:r>
            <a:endParaRPr lang="en-IN" dirty="0">
              <a:latin typeface="JetBrains Mono" panose="02000009000000000000" pitchFamily="49" charset="0"/>
              <a:cs typeface="JetBrains Mono" panose="02000009000000000000" pitchFamily="49" charset="0"/>
            </a:endParaRPr>
          </a:p>
        </p:txBody>
      </p:sp>
      <p:sp>
        <p:nvSpPr>
          <p:cNvPr id="9" name="Rectangle 4">
            <a:extLst>
              <a:ext uri="{FF2B5EF4-FFF2-40B4-BE49-F238E27FC236}">
                <a16:creationId xmlns:a16="http://schemas.microsoft.com/office/drawing/2014/main" id="{F98488A0-24B4-9303-D4E9-5F79C2BC8745}"/>
              </a:ext>
            </a:extLst>
          </p:cNvPr>
          <p:cNvSpPr>
            <a:spLocks noChangeArrowheads="1"/>
          </p:cNvSpPr>
          <p:nvPr/>
        </p:nvSpPr>
        <p:spPr bwMode="auto">
          <a:xfrm>
            <a:off x="0" y="1071922"/>
            <a:ext cx="12192000" cy="5786078"/>
          </a:xfrm>
          <a:prstGeom prst="rect">
            <a:avLst/>
          </a:prstGeom>
          <a:noFill/>
          <a:ln>
            <a:noFill/>
          </a:ln>
          <a:effectLst/>
        </p:spPr>
        <p:txBody>
          <a:bodyPr vert="horz" wrap="square" lIns="0" tIns="19044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Consolas" panose="020B0609020204030204" pitchFamily="49" charset="0"/>
              </a:rPr>
              <a:t>The RandomForestClassifier is an ensemble learning method used for classification tasks. It operates by constructing a multitude of decision trees during training and outputting the mode of their predictions (classification) for each input. It is a popular model in machine learning due to its high accuracy, robustness to overfitting, and ability to handle large datasets with high dimensionality.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1"/>
                </a:solidFill>
                <a:effectLst/>
                <a:latin typeface="Consolas" panose="020B0609020204030204" pitchFamily="49" charset="0"/>
              </a:rPr>
              <a:t>Key Features: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Ensemble Method</a:t>
            </a:r>
            <a:r>
              <a:rPr kumimoji="0" lang="en-US" altLang="en-US" sz="1300" b="0" i="0" u="none" strike="noStrike" cap="none" normalizeH="0" baseline="0" dirty="0">
                <a:ln>
                  <a:noFill/>
                </a:ln>
                <a:solidFill>
                  <a:schemeClr val="bg1"/>
                </a:solidFill>
                <a:effectLst/>
                <a:latin typeface="Consolas" panose="020B0609020204030204" pitchFamily="49" charset="0"/>
              </a:rPr>
              <a:t>: Random forests combine the predictions of multiple decision trees, which reduces the risk of overfitting compared to using a single decision tree.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Majority Voting</a:t>
            </a:r>
            <a:r>
              <a:rPr kumimoji="0" lang="en-US" altLang="en-US" sz="1300" b="0" i="0" u="none" strike="noStrike" cap="none" normalizeH="0" baseline="0" dirty="0">
                <a:ln>
                  <a:noFill/>
                </a:ln>
                <a:solidFill>
                  <a:schemeClr val="bg1"/>
                </a:solidFill>
                <a:effectLst/>
                <a:latin typeface="Consolas" panose="020B0609020204030204" pitchFamily="49" charset="0"/>
              </a:rPr>
              <a:t>: For classification tasks, the RandomForestClassifier aggregates the results of individual trees using majority voting to make the final prediction.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Feature Importance</a:t>
            </a:r>
            <a:r>
              <a:rPr kumimoji="0" lang="en-US" altLang="en-US" sz="1300" b="0" i="0" u="none" strike="noStrike" cap="none" normalizeH="0" baseline="0" dirty="0">
                <a:ln>
                  <a:noFill/>
                </a:ln>
                <a:solidFill>
                  <a:schemeClr val="bg1"/>
                </a:solidFill>
                <a:effectLst/>
                <a:latin typeface="Consolas" panose="020B0609020204030204" pitchFamily="49" charset="0"/>
              </a:rPr>
              <a:t>: It provides a measure of feature importance, indicating how much each feature contributes to the model’s predictions.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Handling Missing Values</a:t>
            </a:r>
            <a:r>
              <a:rPr kumimoji="0" lang="en-US" altLang="en-US" sz="1300" b="0" i="0" u="none" strike="noStrike" cap="none" normalizeH="0" baseline="0" dirty="0">
                <a:ln>
                  <a:noFill/>
                </a:ln>
                <a:solidFill>
                  <a:schemeClr val="bg1"/>
                </a:solidFill>
                <a:effectLst/>
                <a:latin typeface="Consolas" panose="020B0609020204030204" pitchFamily="49" charset="0"/>
              </a:rPr>
              <a:t>: Random forests can handle missing data well by utilizing median/mode imputation and also by using surrogates for splits.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1"/>
                </a:solidFill>
                <a:effectLst/>
                <a:latin typeface="Consolas" panose="020B0609020204030204" pitchFamily="49" charset="0"/>
              </a:rPr>
              <a:t>Key Parameters: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n_estimators</a:t>
            </a:r>
            <a:r>
              <a:rPr kumimoji="0" lang="en-US" altLang="en-US" sz="1300" b="0" i="0" u="none" strike="noStrike" cap="none" normalizeH="0" baseline="0" dirty="0">
                <a:ln>
                  <a:noFill/>
                </a:ln>
                <a:solidFill>
                  <a:schemeClr val="bg1"/>
                </a:solidFill>
                <a:effectLst/>
                <a:latin typeface="Consolas" panose="020B0609020204030204" pitchFamily="49" charset="0"/>
              </a:rPr>
              <a:t>: The number of trees in the forest.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max_depth</a:t>
            </a:r>
            <a:r>
              <a:rPr kumimoji="0" lang="en-US" altLang="en-US" sz="1300" b="0" i="0" u="none" strike="noStrike" cap="none" normalizeH="0" baseline="0" dirty="0">
                <a:ln>
                  <a:noFill/>
                </a:ln>
                <a:solidFill>
                  <a:schemeClr val="bg1"/>
                </a:solidFill>
                <a:effectLst/>
                <a:latin typeface="Consolas" panose="020B0609020204030204" pitchFamily="49" charset="0"/>
              </a:rPr>
              <a:t>: The maximum depth of each tree, which controls how complex the individual trees can be.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max_features</a:t>
            </a:r>
            <a:r>
              <a:rPr kumimoji="0" lang="en-US" altLang="en-US" sz="1300" b="0" i="0" u="none" strike="noStrike" cap="none" normalizeH="0" baseline="0" dirty="0">
                <a:ln>
                  <a:noFill/>
                </a:ln>
                <a:solidFill>
                  <a:schemeClr val="bg1"/>
                </a:solidFill>
                <a:effectLst/>
                <a:latin typeface="Consolas" panose="020B0609020204030204" pitchFamily="49" charset="0"/>
              </a:rPr>
              <a:t>: The number of features to consider when looking for the best split.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criterion</a:t>
            </a:r>
            <a:r>
              <a:rPr kumimoji="0" lang="en-US" altLang="en-US" sz="1300" b="0" i="0" u="none" strike="noStrike" cap="none" normalizeH="0" baseline="0" dirty="0">
                <a:ln>
                  <a:noFill/>
                </a:ln>
                <a:solidFill>
                  <a:schemeClr val="bg1"/>
                </a:solidFill>
                <a:effectLst/>
                <a:latin typeface="Consolas" panose="020B0609020204030204" pitchFamily="49" charset="0"/>
              </a:rPr>
              <a:t>: The function used to measure the quality of a spli</a:t>
            </a:r>
            <a:r>
              <a:rPr lang="en-US" altLang="en-US" sz="1300" dirty="0">
                <a:solidFill>
                  <a:schemeClr val="bg1"/>
                </a:solidFill>
                <a:latin typeface="Consolas" panose="020B0609020204030204" pitchFamily="49" charset="0"/>
              </a:rPr>
              <a:t>t.</a:t>
            </a:r>
            <a:endParaRPr kumimoji="0" lang="en-US" altLang="en-US" sz="1300" b="1"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1"/>
                </a:solidFill>
                <a:effectLst/>
                <a:latin typeface="Consolas" panose="020B0609020204030204" pitchFamily="49" charset="0"/>
              </a:rPr>
              <a:t>Applications: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Finance</a:t>
            </a:r>
            <a:r>
              <a:rPr kumimoji="0" lang="en-US" altLang="en-US" sz="1300" b="0" i="0" u="none" strike="noStrike" cap="none" normalizeH="0" baseline="0" dirty="0">
                <a:ln>
                  <a:noFill/>
                </a:ln>
                <a:solidFill>
                  <a:schemeClr val="bg1"/>
                </a:solidFill>
                <a:effectLst/>
                <a:latin typeface="Consolas" panose="020B0609020204030204" pitchFamily="49" charset="0"/>
              </a:rPr>
              <a:t>: Risk assessment and fraud detection.</a:t>
            </a:r>
            <a:endParaRPr kumimoji="0" lang="en-US" altLang="en-US" sz="1300" b="1" i="0" u="none" strike="noStrike" cap="none" normalizeH="0" baseline="0" dirty="0">
              <a:ln>
                <a:noFill/>
              </a:ln>
              <a:solidFill>
                <a:schemeClr val="bg1"/>
              </a:solidFill>
              <a:effectLst/>
              <a:latin typeface="Consolas" panose="020B060902020403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Medicine</a:t>
            </a:r>
            <a:r>
              <a:rPr kumimoji="0" lang="en-US" altLang="en-US" sz="1300" b="0" i="0" u="none" strike="noStrike" cap="none" normalizeH="0" baseline="0" dirty="0">
                <a:ln>
                  <a:noFill/>
                </a:ln>
                <a:solidFill>
                  <a:schemeClr val="bg1"/>
                </a:solidFill>
                <a:effectLst/>
                <a:latin typeface="Consolas" panose="020B0609020204030204" pitchFamily="49" charset="0"/>
              </a:rPr>
              <a:t>: Disease prediction and patient classification.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bg1"/>
                </a:solidFill>
                <a:effectLst/>
                <a:latin typeface="Consolas" panose="020B0609020204030204" pitchFamily="49" charset="0"/>
              </a:rPr>
              <a:t>Marketing</a:t>
            </a:r>
            <a:r>
              <a:rPr kumimoji="0" lang="en-US" altLang="en-US" sz="1300" b="0" i="0" u="none" strike="noStrike" cap="none" normalizeH="0" baseline="0" dirty="0">
                <a:ln>
                  <a:noFill/>
                </a:ln>
                <a:solidFill>
                  <a:schemeClr val="bg1"/>
                </a:solidFill>
                <a:effectLst/>
                <a:latin typeface="Consolas" panose="020B0609020204030204" pitchFamily="49" charset="0"/>
              </a:rPr>
              <a:t>: Customer segmentation and behavior prediction.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Consolas" panose="020B0609020204030204" pitchFamily="49" charset="0"/>
              </a:rPr>
              <a:t>The RandomForestClassifier is a powerful tool in the machine learning toolkit, suitable for a wide range of classification problems due to its flexibility, ease of use, and high performance.</a:t>
            </a:r>
          </a:p>
        </p:txBody>
      </p:sp>
    </p:spTree>
    <p:extLst>
      <p:ext uri="{BB962C8B-B14F-4D97-AF65-F5344CB8AC3E}">
        <p14:creationId xmlns:p14="http://schemas.microsoft.com/office/powerpoint/2010/main" val="27371256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Logistic Regression</a:t>
            </a:r>
            <a:endParaRPr lang="en-IN" dirty="0">
              <a:latin typeface="JetBrains Mono" panose="02000009000000000000" pitchFamily="49" charset="0"/>
              <a:cs typeface="JetBrains Mono" panose="02000009000000000000" pitchFamily="49" charset="0"/>
            </a:endParaRPr>
          </a:p>
        </p:txBody>
      </p:sp>
      <p:sp>
        <p:nvSpPr>
          <p:cNvPr id="7" name="TextBox 6">
            <a:extLst>
              <a:ext uri="{FF2B5EF4-FFF2-40B4-BE49-F238E27FC236}">
                <a16:creationId xmlns:a16="http://schemas.microsoft.com/office/drawing/2014/main" id="{1416B356-6A59-5559-0F6F-E729A449CBBC}"/>
              </a:ext>
            </a:extLst>
          </p:cNvPr>
          <p:cNvSpPr txBox="1"/>
          <p:nvPr/>
        </p:nvSpPr>
        <p:spPr>
          <a:xfrm>
            <a:off x="1" y="1315403"/>
            <a:ext cx="12191999" cy="5401479"/>
          </a:xfrm>
          <a:prstGeom prst="rect">
            <a:avLst/>
          </a:prstGeom>
          <a:noFill/>
        </p:spPr>
        <p:txBody>
          <a:bodyPr wrap="square">
            <a:spAutoFit/>
          </a:bodyPr>
          <a:lstStyle/>
          <a:p>
            <a:pPr algn="l"/>
            <a:r>
              <a:rPr lang="en-US" sz="1500" b="0" i="0" dirty="0">
                <a:solidFill>
                  <a:schemeClr val="bg1"/>
                </a:solidFill>
                <a:effectLst/>
                <a:latin typeface="Consolas" panose="020B0609020204030204" pitchFamily="49" charset="0"/>
              </a:rPr>
              <a:t>Logistic regression is a statistical method used for binary classification problems, where the goal is to predict the probability of a binary outcome (e.g., success/failure, yes/no, 0/1) based on one or more predictor variables. Unlike linear regression, logistic regression uses the logistic function (sigmoid function) to model the relationship between the independent variables and the dependent variable, ensuring that the output is bounded between 0 and 1.</a:t>
            </a:r>
          </a:p>
          <a:p>
            <a:pPr algn="l"/>
            <a:endParaRPr lang="en-US" sz="1500" b="0" i="0" dirty="0">
              <a:solidFill>
                <a:schemeClr val="bg1"/>
              </a:solidFill>
              <a:effectLst/>
              <a:latin typeface="Consolas" panose="020B0609020204030204" pitchFamily="49" charset="0"/>
            </a:endParaRPr>
          </a:p>
          <a:p>
            <a:pPr algn="l"/>
            <a:r>
              <a:rPr lang="en-US" sz="1500" b="1" i="0" dirty="0">
                <a:solidFill>
                  <a:schemeClr val="bg1"/>
                </a:solidFill>
                <a:effectLst/>
                <a:latin typeface="Consolas" panose="020B0609020204030204" pitchFamily="49" charset="0"/>
              </a:rPr>
              <a:t>Key Points:</a:t>
            </a:r>
          </a:p>
          <a:p>
            <a:pPr algn="l">
              <a:buFont typeface="Arial" panose="020B0604020202020204" pitchFamily="34" charset="0"/>
              <a:buChar char="•"/>
            </a:pPr>
            <a:r>
              <a:rPr lang="en-US" sz="1500" b="1" i="0" dirty="0">
                <a:solidFill>
                  <a:schemeClr val="bg1"/>
                </a:solidFill>
                <a:effectLst/>
                <a:latin typeface="Consolas" panose="020B0609020204030204" pitchFamily="49" charset="0"/>
              </a:rPr>
              <a:t>Logistic Function</a:t>
            </a:r>
            <a:r>
              <a:rPr lang="en-US" sz="1500" b="0" i="0" dirty="0">
                <a:solidFill>
                  <a:schemeClr val="bg1"/>
                </a:solidFill>
                <a:effectLst/>
                <a:latin typeface="Consolas" panose="020B0609020204030204" pitchFamily="49" charset="0"/>
              </a:rPr>
              <a:t>: The core of logistic regression is the logistic function:</a:t>
            </a:r>
          </a:p>
          <a:p>
            <a:pPr algn="l">
              <a:buFont typeface="Arial" panose="020B0604020202020204" pitchFamily="34" charset="0"/>
              <a:buChar char="•"/>
            </a:pPr>
            <a:endParaRPr lang="en-US" sz="1500" dirty="0">
              <a:solidFill>
                <a:schemeClr val="bg1"/>
              </a:solidFill>
              <a:latin typeface="Consolas" panose="020B0609020204030204" pitchFamily="49" charset="0"/>
            </a:endParaRPr>
          </a:p>
          <a:p>
            <a:pPr algn="l">
              <a:buFont typeface="Arial" panose="020B0604020202020204" pitchFamily="34" charset="0"/>
              <a:buChar char="•"/>
            </a:pPr>
            <a:endParaRPr lang="en-US" sz="1500" b="0" i="0" dirty="0">
              <a:solidFill>
                <a:schemeClr val="bg1"/>
              </a:solidFill>
              <a:effectLst/>
              <a:latin typeface="Consolas" panose="020B0609020204030204" pitchFamily="49" charset="0"/>
            </a:endParaRPr>
          </a:p>
          <a:p>
            <a:pPr algn="l"/>
            <a:endParaRPr lang="en-US" sz="1500" b="0" i="0" dirty="0">
              <a:solidFill>
                <a:schemeClr val="bg1"/>
              </a:solidFill>
              <a:effectLst/>
              <a:latin typeface="Consolas" panose="020B0609020204030204" pitchFamily="49" charset="0"/>
            </a:endParaRPr>
          </a:p>
          <a:p>
            <a:pPr algn="l"/>
            <a:endParaRPr lang="en-US" sz="1500" b="0" i="0" dirty="0">
              <a:solidFill>
                <a:schemeClr val="bg1"/>
              </a:solidFill>
              <a:effectLst/>
              <a:latin typeface="Consolas" panose="020B0609020204030204" pitchFamily="49" charset="0"/>
            </a:endParaRP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Interpretation</a:t>
            </a:r>
            <a:r>
              <a:rPr lang="en-US" sz="1500" b="0" i="0" dirty="0">
                <a:solidFill>
                  <a:schemeClr val="bg1"/>
                </a:solidFill>
                <a:effectLst/>
                <a:latin typeface="Consolas" panose="020B0609020204030204" pitchFamily="49" charset="0"/>
              </a:rPr>
              <a:t>: The coefficients ((beta)) represent the change in the log odds of the outcome for a one-unit change in the predictor variable.</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Loss Function</a:t>
            </a:r>
            <a:r>
              <a:rPr lang="en-US" sz="1500" b="0" i="0" dirty="0">
                <a:solidFill>
                  <a:schemeClr val="bg1"/>
                </a:solidFill>
                <a:effectLst/>
                <a:latin typeface="Consolas" panose="020B0609020204030204" pitchFamily="49" charset="0"/>
              </a:rPr>
              <a:t>: It uses the log-loss (cross-entropy) as the loss function, which penalizes incorrect classifications more heavily as the confidence in the prediction increases.</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Assumptions</a:t>
            </a:r>
            <a:r>
              <a:rPr lang="en-US" sz="1500" b="0" i="0" dirty="0">
                <a:solidFill>
                  <a:schemeClr val="bg1"/>
                </a:solidFill>
                <a:effectLst/>
                <a:latin typeface="Consolas" panose="020B0609020204030204" pitchFamily="49" charset="0"/>
              </a:rPr>
              <a:t>: Logistic regression assumes that the predictors are linearly related to the log odds of the outcome and that observations are independent.</a:t>
            </a:r>
          </a:p>
          <a:p>
            <a:pPr marL="285750" indent="-285750" algn="l">
              <a:buFont typeface="Arial" panose="020B0604020202020204" pitchFamily="34" charset="0"/>
              <a:buChar char="•"/>
            </a:pPr>
            <a:r>
              <a:rPr lang="en-US" sz="1500" b="1" i="0" dirty="0">
                <a:solidFill>
                  <a:schemeClr val="bg1"/>
                </a:solidFill>
                <a:effectLst/>
                <a:latin typeface="Consolas" panose="020B0609020204030204" pitchFamily="49" charset="0"/>
              </a:rPr>
              <a:t>Applications</a:t>
            </a:r>
            <a:r>
              <a:rPr lang="en-US" sz="1500" b="0" i="0" dirty="0">
                <a:solidFill>
                  <a:schemeClr val="bg1"/>
                </a:solidFill>
                <a:effectLst/>
                <a:latin typeface="Consolas" panose="020B0609020204030204" pitchFamily="49" charset="0"/>
              </a:rPr>
              <a:t>: Commonly used in various fields such as medicine (predicting the presence or absence of a disease), marketing (customer conversion prediction), and finance (credit scoring).</a:t>
            </a:r>
          </a:p>
          <a:p>
            <a:pPr marL="285750" indent="-285750" algn="l">
              <a:buFont typeface="Arial" panose="020B0604020202020204" pitchFamily="34" charset="0"/>
              <a:buChar char="•"/>
            </a:pPr>
            <a:r>
              <a:rPr lang="en-US" sz="1500" b="0" i="0" dirty="0">
                <a:solidFill>
                  <a:schemeClr val="bg1"/>
                </a:solidFill>
                <a:effectLst/>
                <a:latin typeface="Consolas" panose="020B0609020204030204" pitchFamily="49" charset="0"/>
              </a:rPr>
              <a:t>Logistic regression is straightforward to implement and interpret, making it a popular choice for binary classification tasks, especially when the relationship between the dependent and independent variables is approximately linear on the logit scale.</a:t>
            </a:r>
          </a:p>
        </p:txBody>
      </p:sp>
      <p:grpSp>
        <p:nvGrpSpPr>
          <p:cNvPr id="14" name="Group 13">
            <a:extLst>
              <a:ext uri="{FF2B5EF4-FFF2-40B4-BE49-F238E27FC236}">
                <a16:creationId xmlns:a16="http://schemas.microsoft.com/office/drawing/2014/main" id="{318209B8-7764-BB2D-E308-882A098DC58E}"/>
              </a:ext>
            </a:extLst>
          </p:cNvPr>
          <p:cNvGrpSpPr/>
          <p:nvPr/>
        </p:nvGrpSpPr>
        <p:grpSpPr>
          <a:xfrm>
            <a:off x="2692877" y="3346629"/>
            <a:ext cx="3276601" cy="669513"/>
            <a:chOff x="5770880" y="2275839"/>
            <a:chExt cx="2783840" cy="669513"/>
          </a:xfrm>
        </p:grpSpPr>
        <p:sp>
          <p:nvSpPr>
            <p:cNvPr id="13" name="Rectangle 12">
              <a:extLst>
                <a:ext uri="{FF2B5EF4-FFF2-40B4-BE49-F238E27FC236}">
                  <a16:creationId xmlns:a16="http://schemas.microsoft.com/office/drawing/2014/main" id="{46F54B2F-0BFB-2732-0B8D-1E687DF097D9}"/>
                </a:ext>
              </a:extLst>
            </p:cNvPr>
            <p:cNvSpPr/>
            <p:nvPr/>
          </p:nvSpPr>
          <p:spPr>
            <a:xfrm>
              <a:off x="5770880" y="2275839"/>
              <a:ext cx="2783840" cy="66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04DD5E80-5DA4-4074-6D7F-28976B527C2D}"/>
                </a:ext>
              </a:extLst>
            </p:cNvPr>
            <p:cNvPicPr>
              <a:picLocks/>
            </p:cNvPicPr>
            <p:nvPr/>
          </p:nvPicPr>
          <p:blipFill>
            <a:blip r:embed="rId2"/>
            <a:stretch>
              <a:fillRect/>
            </a:stretch>
          </p:blipFill>
          <p:spPr>
            <a:xfrm>
              <a:off x="5873023" y="2442164"/>
              <a:ext cx="2437313" cy="393327"/>
            </a:xfrm>
            <a:prstGeom prst="rect">
              <a:avLst/>
            </a:prstGeom>
          </p:spPr>
        </p:pic>
      </p:grpSp>
    </p:spTree>
    <p:extLst>
      <p:ext uri="{BB962C8B-B14F-4D97-AF65-F5344CB8AC3E}">
        <p14:creationId xmlns:p14="http://schemas.microsoft.com/office/powerpoint/2010/main" val="22520617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1F0F13-5F3A-7A72-2E90-9C8BB9EB8424}"/>
              </a:ext>
            </a:extLst>
          </p:cNvPr>
          <p:cNvSpPr>
            <a:spLocks noGrp="1"/>
          </p:cNvSpPr>
          <p:nvPr>
            <p:ph type="title"/>
          </p:nvPr>
        </p:nvSpPr>
        <p:spPr>
          <a:xfrm>
            <a:off x="838199" y="2766218"/>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Testing</a:t>
            </a:r>
            <a:br>
              <a:rPr lang="en-IN" b="0" dirty="0">
                <a:solidFill>
                  <a:srgbClr val="E6EDF3"/>
                </a:solidFill>
                <a:effectLst/>
                <a:latin typeface="JetBrains Mono" panose="02000009000000000000" pitchFamily="49" charset="0"/>
                <a:cs typeface="JetBrains Mono" panose="02000009000000000000" pitchFamily="49" charset="0"/>
              </a:rPr>
            </a:br>
            <a:r>
              <a:rPr lang="en-IN" b="0" dirty="0">
                <a:solidFill>
                  <a:srgbClr val="E6EDF3"/>
                </a:solidFill>
                <a:effectLst/>
                <a:latin typeface="JetBrains Mono" panose="02000009000000000000" pitchFamily="49" charset="0"/>
                <a:cs typeface="JetBrains Mono" panose="02000009000000000000" pitchFamily="49" charset="0"/>
              </a:rPr>
              <a:t>The Accurac</a:t>
            </a:r>
            <a:r>
              <a:rPr lang="en-IN" dirty="0">
                <a:solidFill>
                  <a:srgbClr val="E6EDF3"/>
                </a:solidFill>
                <a:latin typeface="JetBrains Mono" panose="02000009000000000000" pitchFamily="49" charset="0"/>
                <a:cs typeface="JetBrains Mono" panose="02000009000000000000" pitchFamily="49" charset="0"/>
              </a:rPr>
              <a:t>y of the Models</a:t>
            </a:r>
            <a:endParaRPr lang="en-IN" dirty="0">
              <a:latin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3186905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D9D7-9B79-EF28-93C9-D13A69CD904A}"/>
              </a:ext>
            </a:extLst>
          </p:cNvPr>
          <p:cNvSpPr>
            <a:spLocks noGrp="1"/>
          </p:cNvSpPr>
          <p:nvPr>
            <p:ph type="title"/>
          </p:nvPr>
        </p:nvSpPr>
        <p:spPr>
          <a:xfrm>
            <a:off x="838200"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Problem Identification</a:t>
            </a:r>
            <a:endParaRPr lang="en-IN" dirty="0">
              <a:latin typeface="JetBrains Mono" panose="02000009000000000000" pitchFamily="49" charset="0"/>
              <a:cs typeface="JetBrains Mono" panose="02000009000000000000" pitchFamily="49" charset="0"/>
            </a:endParaRPr>
          </a:p>
        </p:txBody>
      </p:sp>
      <p:graphicFrame>
        <p:nvGraphicFramePr>
          <p:cNvPr id="6" name="Table 5">
            <a:extLst>
              <a:ext uri="{FF2B5EF4-FFF2-40B4-BE49-F238E27FC236}">
                <a16:creationId xmlns:a16="http://schemas.microsoft.com/office/drawing/2014/main" id="{365A9866-5F54-AF2F-D966-B06A700C47F0}"/>
              </a:ext>
            </a:extLst>
          </p:cNvPr>
          <p:cNvGraphicFramePr>
            <a:graphicFrameLocks noGrp="1"/>
          </p:cNvGraphicFramePr>
          <p:nvPr>
            <p:extLst>
              <p:ext uri="{D42A27DB-BD31-4B8C-83A1-F6EECF244321}">
                <p14:modId xmlns:p14="http://schemas.microsoft.com/office/powerpoint/2010/main" val="4174761716"/>
              </p:ext>
            </p:extLst>
          </p:nvPr>
        </p:nvGraphicFramePr>
        <p:xfrm>
          <a:off x="284290" y="1540982"/>
          <a:ext cx="11329415" cy="4590765"/>
        </p:xfrm>
        <a:graphic>
          <a:graphicData uri="http://schemas.openxmlformats.org/drawingml/2006/table">
            <a:tbl>
              <a:tblPr firstRow="1" bandRow="1">
                <a:tableStyleId>{073A0DAA-6AF3-43AB-8588-CEC1D06C72B9}</a:tableStyleId>
              </a:tblPr>
              <a:tblGrid>
                <a:gridCol w="3386328">
                  <a:extLst>
                    <a:ext uri="{9D8B030D-6E8A-4147-A177-3AD203B41FA5}">
                      <a16:colId xmlns:a16="http://schemas.microsoft.com/office/drawing/2014/main" val="2125929514"/>
                    </a:ext>
                  </a:extLst>
                </a:gridCol>
                <a:gridCol w="7943087">
                  <a:extLst>
                    <a:ext uri="{9D8B030D-6E8A-4147-A177-3AD203B41FA5}">
                      <a16:colId xmlns:a16="http://schemas.microsoft.com/office/drawing/2014/main" val="270798484"/>
                    </a:ext>
                  </a:extLst>
                </a:gridCol>
              </a:tblGrid>
              <a:tr h="1004927">
                <a:tc>
                  <a:txBody>
                    <a:bodyPr/>
                    <a:lstStyle/>
                    <a:p>
                      <a:pPr algn="r"/>
                      <a:r>
                        <a:rPr lang="en-IN" sz="3200" b="1" dirty="0">
                          <a:solidFill>
                            <a:schemeClr val="bg1"/>
                          </a:solidFill>
                          <a:latin typeface="Consolas" panose="020B0609020204030204" pitchFamily="49" charset="0"/>
                          <a:cs typeface="JetBrains Mono" panose="02000009000000000000" pitchFamily="49" charset="0"/>
                        </a:rPr>
                        <a:t>Primary Goal</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000" b="0" i="0" u="none" dirty="0">
                          <a:solidFill>
                            <a:schemeClr val="bg1"/>
                          </a:solidFill>
                          <a:latin typeface="Consolas" panose="020B0609020204030204" pitchFamily="49" charset="0"/>
                          <a:cs typeface="JetBrains Mono" panose="02000009000000000000" pitchFamily="49" charset="0"/>
                        </a:rPr>
                        <a:t>To build a model that predicts </a:t>
                      </a:r>
                      <a:r>
                        <a:rPr lang="en-US" sz="2000" b="0" i="1" u="none" dirty="0">
                          <a:solidFill>
                            <a:schemeClr val="bg1"/>
                          </a:solidFill>
                          <a:latin typeface="Consolas" panose="020B0609020204030204" pitchFamily="49" charset="0"/>
                          <a:cs typeface="JetBrains Mono" panose="02000009000000000000" pitchFamily="49" charset="0"/>
                        </a:rPr>
                        <a:t>loan eligibility </a:t>
                      </a:r>
                      <a:r>
                        <a:rPr lang="en-US" sz="2000" b="0" i="0" u="none" dirty="0">
                          <a:solidFill>
                            <a:schemeClr val="bg1"/>
                          </a:solidFill>
                          <a:latin typeface="Consolas" panose="020B0609020204030204" pitchFamily="49" charset="0"/>
                          <a:cs typeface="JetBrains Mono" panose="02000009000000000000" pitchFamily="49" charset="0"/>
                        </a:rPr>
                        <a:t>of a customer using </a:t>
                      </a:r>
                      <a:r>
                        <a:rPr lang="en-US" sz="2000" b="0" i="1" u="none" dirty="0">
                          <a:solidFill>
                            <a:schemeClr val="bg1"/>
                          </a:solidFill>
                          <a:latin typeface="Consolas" panose="020B0609020204030204" pitchFamily="49" charset="0"/>
                          <a:cs typeface="JetBrains Mono" panose="02000009000000000000" pitchFamily="49" charset="0"/>
                        </a:rPr>
                        <a:t>Machine Learning</a:t>
                      </a:r>
                      <a:r>
                        <a:rPr lang="en-US" sz="2000" b="0" i="0" u="none" dirty="0">
                          <a:solidFill>
                            <a:schemeClr val="bg1"/>
                          </a:solidFill>
                          <a:latin typeface="Consolas" panose="020B0609020204030204" pitchFamily="49" charset="0"/>
                          <a:cs typeface="JetBrains Mono" panose="02000009000000000000" pitchFamily="49" charset="0"/>
                        </a:rPr>
                        <a:t> techniques.</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72223623"/>
                  </a:ext>
                </a:extLst>
              </a:tr>
              <a:tr h="1174786">
                <a:tc>
                  <a:txBody>
                    <a:bodyPr/>
                    <a:lstStyle/>
                    <a:p>
                      <a:pPr algn="r"/>
                      <a:r>
                        <a:rPr lang="en-IN" sz="3200" b="1" dirty="0">
                          <a:solidFill>
                            <a:schemeClr val="bg1"/>
                          </a:solidFill>
                          <a:latin typeface="Consolas" panose="020B0609020204030204" pitchFamily="49" charset="0"/>
                          <a:cs typeface="JetBrains Mono" panose="02000009000000000000" pitchFamily="49" charset="0"/>
                        </a:rPr>
                        <a:t>Business Needs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dirty="0">
                          <a:solidFill>
                            <a:schemeClr val="bg1"/>
                          </a:solidFill>
                          <a:latin typeface="Consolas" panose="020B0609020204030204" pitchFamily="49" charset="0"/>
                          <a:cs typeface="JetBrains Mono" panose="02000009000000000000" pitchFamily="49" charset="0"/>
                        </a:rPr>
                        <a:t>Banks &amp; other financial institutions need to assess the </a:t>
                      </a:r>
                      <a:r>
                        <a:rPr lang="en-US" sz="2000" b="0" i="1" u="none" dirty="0">
                          <a:solidFill>
                            <a:schemeClr val="bg1"/>
                          </a:solidFill>
                          <a:latin typeface="Consolas" panose="020B0609020204030204" pitchFamily="49" charset="0"/>
                          <a:cs typeface="JetBrains Mono" panose="02000009000000000000" pitchFamily="49" charset="0"/>
                        </a:rPr>
                        <a:t>risk of lending</a:t>
                      </a:r>
                      <a:r>
                        <a:rPr lang="en-US" sz="2000" b="0" i="0" u="none" dirty="0">
                          <a:solidFill>
                            <a:schemeClr val="bg1"/>
                          </a:solidFill>
                          <a:latin typeface="Consolas" panose="020B0609020204030204" pitchFamily="49" charset="0"/>
                          <a:cs typeface="JetBrains Mono" panose="02000009000000000000" pitchFamily="49" charset="0"/>
                        </a:rPr>
                        <a:t> to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dirty="0">
                          <a:solidFill>
                            <a:schemeClr val="bg1"/>
                          </a:solidFill>
                          <a:latin typeface="Consolas" panose="020B0609020204030204" pitchFamily="49" charset="0"/>
                          <a:cs typeface="JetBrains Mono" panose="02000009000000000000" pitchFamily="49" charset="0"/>
                        </a:rPr>
                        <a:t>to reduce defaulting cases.</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62502422"/>
                  </a:ext>
                </a:extLst>
              </a:tr>
              <a:tr h="1324710">
                <a:tc>
                  <a:txBody>
                    <a:bodyPr/>
                    <a:lstStyle/>
                    <a:p>
                      <a:pPr algn="r"/>
                      <a:r>
                        <a:rPr lang="en-IN" sz="3200" b="1" dirty="0">
                          <a:solidFill>
                            <a:schemeClr val="bg1"/>
                          </a:solidFill>
                          <a:latin typeface="Consolas" panose="020B0609020204030204" pitchFamily="49" charset="0"/>
                          <a:cs typeface="JetBrains Mono" panose="02000009000000000000" pitchFamily="49" charset="0"/>
                        </a:rPr>
                        <a:t>Customer Needs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dirty="0">
                          <a:solidFill>
                            <a:schemeClr val="bg1"/>
                          </a:solidFill>
                          <a:latin typeface="Consolas" panose="020B0609020204030204" pitchFamily="49" charset="0"/>
                          <a:cs typeface="JetBrains Mono" panose="02000009000000000000" pitchFamily="49" charset="0"/>
                        </a:rPr>
                        <a:t>Predicting loan eligibility helps in effective risk management by identifying high-risk applicants &amp; helping them make informed lending decisions.</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67792731"/>
                  </a:ext>
                </a:extLst>
              </a:tr>
              <a:tr h="1086342">
                <a:tc>
                  <a:txBody>
                    <a:bodyPr/>
                    <a:lstStyle/>
                    <a:p>
                      <a:pPr algn="r"/>
                      <a:r>
                        <a:rPr lang="en-US" sz="3200" b="1" dirty="0">
                          <a:solidFill>
                            <a:schemeClr val="bg1"/>
                          </a:solidFill>
                          <a:latin typeface="Consolas" panose="020B0609020204030204" pitchFamily="49" charset="0"/>
                          <a:cs typeface="JetBrains Mono" panose="02000009000000000000" pitchFamily="49" charset="0"/>
                        </a:rPr>
                        <a:t>Outcome</a:t>
                      </a:r>
                      <a:endParaRPr lang="en-IN" sz="3200" b="1" dirty="0">
                        <a:solidFill>
                          <a:schemeClr val="bg1"/>
                        </a:solidFill>
                        <a:latin typeface="Consolas" panose="020B0609020204030204" pitchFamily="49" charset="0"/>
                        <a:cs typeface="JetBrains Mono" panose="02000009000000000000" pitchFamily="49"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2000" b="0" i="0" dirty="0">
                          <a:solidFill>
                            <a:schemeClr val="bg1"/>
                          </a:solidFill>
                          <a:latin typeface="Consolas" panose="020B0609020204030204" pitchFamily="49" charset="0"/>
                          <a:cs typeface="JetBrains Mono" panose="02000009000000000000" pitchFamily="49" charset="0"/>
                        </a:rPr>
                        <a:t>The trained model can be used to automate a part of the loan approval process, leading to quicker decision making &amp; reduced risk of financial frauds.</a:t>
                      </a:r>
                      <a:endParaRPr lang="en-IN" sz="2000" b="0" i="0" u="none" dirty="0">
                        <a:solidFill>
                          <a:schemeClr val="bg1"/>
                        </a:solidFill>
                        <a:latin typeface="Consolas" panose="020B0609020204030204" pitchFamily="49" charset="0"/>
                        <a:cs typeface="JetBrains Mono" panose="02000009000000000000" pitchFamily="49"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13553878"/>
                  </a:ext>
                </a:extLst>
              </a:tr>
            </a:tbl>
          </a:graphicData>
        </a:graphic>
      </p:graphicFrame>
    </p:spTree>
    <p:extLst>
      <p:ext uri="{BB962C8B-B14F-4D97-AF65-F5344CB8AC3E}">
        <p14:creationId xmlns:p14="http://schemas.microsoft.com/office/powerpoint/2010/main" val="48503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What is </a:t>
            </a:r>
            <a:r>
              <a:rPr lang="en-IN" u="sng" dirty="0">
                <a:solidFill>
                  <a:srgbClr val="E6EDF3"/>
                </a:solidFill>
                <a:latin typeface="Consolas" panose="020B0609020204030204" pitchFamily="49" charset="0"/>
              </a:rPr>
              <a:t>Ac</a:t>
            </a:r>
            <a:r>
              <a:rPr lang="en-IN" b="0" u="sng" dirty="0">
                <a:solidFill>
                  <a:srgbClr val="E6EDF3"/>
                </a:solidFill>
                <a:effectLst/>
                <a:latin typeface="Consolas" panose="020B0609020204030204" pitchFamily="49" charset="0"/>
              </a:rPr>
              <a:t>curacy Score</a:t>
            </a:r>
            <a:r>
              <a:rPr lang="en-IN" b="0" dirty="0">
                <a:solidFill>
                  <a:srgbClr val="E6EDF3"/>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6A196251-E572-267A-81FD-F527B8DAEFA9}"/>
              </a:ext>
            </a:extLst>
          </p:cNvPr>
          <p:cNvSpPr txBox="1"/>
          <p:nvPr/>
        </p:nvSpPr>
        <p:spPr>
          <a:xfrm>
            <a:off x="636233" y="1343818"/>
            <a:ext cx="10919533" cy="5355312"/>
          </a:xfrm>
          <a:prstGeom prst="rect">
            <a:avLst/>
          </a:prstGeom>
          <a:noFill/>
        </p:spPr>
        <p:txBody>
          <a:bodyPr wrap="square">
            <a:spAutoFit/>
          </a:bodyPr>
          <a:lstStyle/>
          <a:p>
            <a:pPr algn="l"/>
            <a:r>
              <a:rPr lang="en-US" b="0" i="0" dirty="0">
                <a:solidFill>
                  <a:schemeClr val="bg1"/>
                </a:solidFill>
                <a:effectLst/>
                <a:latin typeface="Lato" panose="020F0502020204030203" pitchFamily="34" charset="0"/>
              </a:rPr>
              <a:t>The </a:t>
            </a:r>
            <a:r>
              <a:rPr lang="en-US" b="1" i="0" dirty="0">
                <a:solidFill>
                  <a:schemeClr val="bg1"/>
                </a:solidFill>
                <a:effectLst/>
                <a:latin typeface="Lato" panose="020F0502020204030203" pitchFamily="34" charset="0"/>
              </a:rPr>
              <a:t>Accuracy Score</a:t>
            </a:r>
            <a:r>
              <a:rPr lang="en-US" b="0" i="0" dirty="0">
                <a:solidFill>
                  <a:schemeClr val="bg1"/>
                </a:solidFill>
                <a:effectLst/>
                <a:latin typeface="Lato" panose="020F0502020204030203" pitchFamily="34" charset="0"/>
              </a:rPr>
              <a:t> is a metric used to evaluate the performance of a classification model by measuring the proportion of correctly classified instances out of the total instances.</a:t>
            </a:r>
          </a:p>
          <a:p>
            <a:pPr algn="l"/>
            <a:endParaRPr lang="en-US" b="0" i="0" dirty="0">
              <a:solidFill>
                <a:schemeClr val="bg1"/>
              </a:solidFill>
              <a:effectLst/>
              <a:latin typeface="Lato" panose="020F0502020204030203" pitchFamily="34" charset="0"/>
            </a:endParaRPr>
          </a:p>
          <a:p>
            <a:pPr algn="l"/>
            <a:r>
              <a:rPr lang="en-US" b="1" i="0" dirty="0">
                <a:solidFill>
                  <a:schemeClr val="bg1"/>
                </a:solidFill>
                <a:effectLst/>
                <a:latin typeface="Lato" panose="020F0502020204030203" pitchFamily="34" charset="0"/>
              </a:rPr>
              <a:t>Key Points:</a:t>
            </a:r>
          </a:p>
          <a:p>
            <a:pPr algn="l"/>
            <a:endParaRPr lang="en-US" b="1" i="0" dirty="0">
              <a:solidFill>
                <a:schemeClr val="bg1"/>
              </a:solidFill>
              <a:effectLst/>
              <a:latin typeface="Lato" panose="020F0502020204030203" pitchFamily="34" charset="0"/>
            </a:endParaRPr>
          </a:p>
          <a:p>
            <a:pPr algn="l">
              <a:buFont typeface="Arial" panose="020B0604020202020204" pitchFamily="34" charset="0"/>
              <a:buChar char="•"/>
            </a:pPr>
            <a:r>
              <a:rPr lang="en-US" b="1" i="0" dirty="0">
                <a:solidFill>
                  <a:schemeClr val="bg1"/>
                </a:solidFill>
                <a:effectLst/>
                <a:latin typeface="Lato" panose="020F0502020204030203" pitchFamily="34" charset="0"/>
              </a:rPr>
              <a:t>Formula</a:t>
            </a:r>
            <a:r>
              <a:rPr lang="en-US" b="0" i="0" dirty="0">
                <a:solidFill>
                  <a:schemeClr val="bg1"/>
                </a:solidFill>
                <a:effectLst/>
                <a:latin typeface="Lato" panose="020F0502020204030203" pitchFamily="34" charset="0"/>
              </a:rPr>
              <a:t>:</a:t>
            </a:r>
            <a:endParaRPr lang="en-US" dirty="0">
              <a:solidFill>
                <a:schemeClr val="bg1"/>
              </a:solidFill>
              <a:latin typeface="Lato" panose="020F0502020204030203" pitchFamily="34" charset="0"/>
            </a:endParaRPr>
          </a:p>
          <a:p>
            <a:pPr algn="l">
              <a:buFont typeface="Arial" panose="020B0604020202020204" pitchFamily="34" charset="0"/>
              <a:buChar char="•"/>
            </a:pPr>
            <a:endParaRPr lang="en-US" b="0" i="0" dirty="0">
              <a:solidFill>
                <a:schemeClr val="bg1"/>
              </a:solidFill>
              <a:effectLst/>
              <a:latin typeface="Lato" panose="020F0502020204030203" pitchFamily="34" charset="0"/>
            </a:endParaRPr>
          </a:p>
          <a:p>
            <a:pPr algn="l">
              <a:buFont typeface="Arial" panose="020B0604020202020204" pitchFamily="34" charset="0"/>
              <a:buChar char="•"/>
            </a:pPr>
            <a:endParaRPr lang="en-US" b="0" i="0" dirty="0">
              <a:solidFill>
                <a:schemeClr val="bg1"/>
              </a:solidFill>
              <a:effectLst/>
              <a:latin typeface="Lato" panose="020F0502020204030203" pitchFamily="34" charset="0"/>
            </a:endParaRPr>
          </a:p>
          <a:p>
            <a:pPr algn="l"/>
            <a:endParaRPr lang="en-US" b="0" i="0" dirty="0">
              <a:solidFill>
                <a:schemeClr val="bg1"/>
              </a:solidFill>
              <a:effectLst/>
              <a:latin typeface="Lato" panose="020F0502020204030203" pitchFamily="34" charset="0"/>
            </a:endParaRPr>
          </a:p>
          <a:p>
            <a:pPr marL="285750" indent="-285750" algn="l">
              <a:buFont typeface="Arial" panose="020B0604020202020204" pitchFamily="34" charset="0"/>
              <a:buChar char="•"/>
            </a:pPr>
            <a:r>
              <a:rPr lang="en-US" b="1" i="0" dirty="0">
                <a:solidFill>
                  <a:schemeClr val="bg1"/>
                </a:solidFill>
                <a:effectLst/>
                <a:latin typeface="Lato" panose="020F0502020204030203" pitchFamily="34" charset="0"/>
              </a:rPr>
              <a:t>Range</a:t>
            </a:r>
            <a:r>
              <a:rPr lang="en-US" b="0" i="0" dirty="0">
                <a:solidFill>
                  <a:schemeClr val="bg1"/>
                </a:solidFill>
                <a:effectLst/>
                <a:latin typeface="Lato" panose="020F0502020204030203" pitchFamily="34" charset="0"/>
              </a:rPr>
              <a:t>: The accuracy score ranges from 0 to 1, where 1 indicates perfect accuracy (all predictions are correct) and 0 indicates no correct predictions.</a:t>
            </a:r>
          </a:p>
          <a:p>
            <a:pPr marL="285750" indent="-285750" algn="l">
              <a:buFont typeface="Arial" panose="020B0604020202020204" pitchFamily="34" charset="0"/>
              <a:buChar char="•"/>
            </a:pPr>
            <a:r>
              <a:rPr lang="en-US" b="1" i="0" dirty="0">
                <a:solidFill>
                  <a:schemeClr val="bg1"/>
                </a:solidFill>
                <a:effectLst/>
                <a:latin typeface="Lato" panose="020F0502020204030203" pitchFamily="34" charset="0"/>
              </a:rPr>
              <a:t>Use</a:t>
            </a:r>
            <a:r>
              <a:rPr lang="en-US" b="0" i="0" dirty="0">
                <a:solidFill>
                  <a:schemeClr val="bg1"/>
                </a:solidFill>
                <a:effectLst/>
                <a:latin typeface="Lato" panose="020F0502020204030203" pitchFamily="34" charset="0"/>
              </a:rPr>
              <a:t>: It is straightforward and easy to interpret, making it useful for evaluating models where class distribution is balanced.</a:t>
            </a:r>
          </a:p>
          <a:p>
            <a:pPr marL="285750" indent="-285750" algn="l">
              <a:buFont typeface="Arial" panose="020B0604020202020204" pitchFamily="34" charset="0"/>
              <a:buChar char="•"/>
            </a:pPr>
            <a:r>
              <a:rPr lang="en-US" b="1" i="0" dirty="0">
                <a:solidFill>
                  <a:schemeClr val="bg1"/>
                </a:solidFill>
                <a:effectLst/>
                <a:latin typeface="Lato" panose="020F0502020204030203" pitchFamily="34" charset="0"/>
              </a:rPr>
              <a:t>Limitations</a:t>
            </a:r>
            <a:r>
              <a:rPr lang="en-US" b="0" i="0" dirty="0">
                <a:solidFill>
                  <a:schemeClr val="bg1"/>
                </a:solidFill>
                <a:effectLst/>
                <a:latin typeface="Lato" panose="020F0502020204030203" pitchFamily="34" charset="0"/>
              </a:rPr>
              <a:t>: Accuracy can be misleading in imbalanced datasets, where a model might achieve high accuracy by simply predicting the majority class. In such cases, other metrics like precision, recall, or F1 Score might provide more insight.</a:t>
            </a:r>
          </a:p>
          <a:p>
            <a:pPr algn="l"/>
            <a:endParaRPr lang="en-US" b="0" i="0" dirty="0">
              <a:solidFill>
                <a:schemeClr val="bg1"/>
              </a:solidFill>
              <a:effectLst/>
              <a:latin typeface="Lato" panose="020F0502020204030203" pitchFamily="34" charset="0"/>
            </a:endParaRPr>
          </a:p>
          <a:p>
            <a:pPr algn="l"/>
            <a:r>
              <a:rPr lang="en-US" b="0" i="0" dirty="0">
                <a:solidFill>
                  <a:schemeClr val="bg1"/>
                </a:solidFill>
                <a:effectLst/>
                <a:latin typeface="Lato" panose="020F0502020204030203" pitchFamily="34" charset="0"/>
              </a:rPr>
              <a:t>The Accuracy Score provides a general measure of model performance but may not fully capture the model’s effectiveness in cases where class distribution is skewed.</a:t>
            </a:r>
          </a:p>
        </p:txBody>
      </p:sp>
      <p:graphicFrame>
        <p:nvGraphicFramePr>
          <p:cNvPr id="7" name="Table 6">
            <a:extLst>
              <a:ext uri="{FF2B5EF4-FFF2-40B4-BE49-F238E27FC236}">
                <a16:creationId xmlns:a16="http://schemas.microsoft.com/office/drawing/2014/main" id="{27D0E8FB-3540-3F1D-F795-59B28A947DB9}"/>
              </a:ext>
            </a:extLst>
          </p:cNvPr>
          <p:cNvGraphicFramePr>
            <a:graphicFrameLocks noGrp="1"/>
          </p:cNvGraphicFramePr>
          <p:nvPr>
            <p:extLst>
              <p:ext uri="{D42A27DB-BD31-4B8C-83A1-F6EECF244321}">
                <p14:modId xmlns:p14="http://schemas.microsoft.com/office/powerpoint/2010/main" val="3115279514"/>
              </p:ext>
            </p:extLst>
          </p:nvPr>
        </p:nvGraphicFramePr>
        <p:xfrm>
          <a:off x="1889185" y="2770454"/>
          <a:ext cx="6435305" cy="741680"/>
        </p:xfrm>
        <a:graphic>
          <a:graphicData uri="http://schemas.openxmlformats.org/drawingml/2006/table">
            <a:tbl>
              <a:tblPr firstRow="1" bandRow="1">
                <a:tableStyleId>{5C22544A-7EE6-4342-B048-85BDC9FD1C3A}</a:tableStyleId>
              </a:tblPr>
              <a:tblGrid>
                <a:gridCol w="2430930">
                  <a:extLst>
                    <a:ext uri="{9D8B030D-6E8A-4147-A177-3AD203B41FA5}">
                      <a16:colId xmlns:a16="http://schemas.microsoft.com/office/drawing/2014/main" val="2348851959"/>
                    </a:ext>
                  </a:extLst>
                </a:gridCol>
                <a:gridCol w="4004375">
                  <a:extLst>
                    <a:ext uri="{9D8B030D-6E8A-4147-A177-3AD203B41FA5}">
                      <a16:colId xmlns:a16="http://schemas.microsoft.com/office/drawing/2014/main" val="3704083888"/>
                    </a:ext>
                  </a:extLst>
                </a:gridCol>
              </a:tblGrid>
              <a:tr h="370840">
                <a:tc rowSpan="2">
                  <a:txBody>
                    <a:bodyPr/>
                    <a:lstStyle/>
                    <a:p>
                      <a:r>
                        <a:rPr lang="en-IN" sz="3200" b="0" dirty="0">
                          <a:solidFill>
                            <a:schemeClr val="bg1"/>
                          </a:solidFill>
                          <a:latin typeface="Consolas" panose="020B0609020204030204" pitchFamily="49" charset="0"/>
                        </a:rPr>
                        <a:t>Accuracy</a:t>
                      </a:r>
                      <a:r>
                        <a:rPr lang="en-IN" sz="3200" dirty="0">
                          <a:solidFill>
                            <a:schemeClr val="bg1"/>
                          </a:solidFill>
                          <a:latin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0" dirty="0">
                          <a:solidFill>
                            <a:schemeClr val="bg1"/>
                          </a:solidFill>
                          <a:effectLst/>
                          <a:latin typeface="Consolas" panose="020B0609020204030204" pitchFamily="49" charset="0"/>
                        </a:rPr>
                        <a:t>Number of Correct Predictions </a:t>
                      </a:r>
                      <a:endParaRPr lang="en-IN" dirty="0">
                        <a:solidFill>
                          <a:schemeClr val="bg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133286"/>
                  </a:ext>
                </a:extLst>
              </a:tr>
              <a:tr h="370840">
                <a:tc vMerge="1">
                  <a:txBody>
                    <a:bodyPr/>
                    <a:lstStyle/>
                    <a:p>
                      <a:endParaRPr lang="en-IN" dirty="0">
                        <a:solidFill>
                          <a:schemeClr val="bg1"/>
                        </a:solidFill>
                      </a:endParaRPr>
                    </a:p>
                  </a:txBody>
                  <a:tcP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effectLst/>
                          <a:latin typeface="Consolas" panose="020B0609020204030204" pitchFamily="49" charset="0"/>
                        </a:rPr>
                        <a:t>Total Number of Predictions</a:t>
                      </a:r>
                      <a:endParaRPr lang="en-IN" dirty="0">
                        <a:solidFill>
                          <a:schemeClr val="bg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3211844"/>
                  </a:ext>
                </a:extLst>
              </a:tr>
            </a:tbl>
          </a:graphicData>
        </a:graphic>
      </p:graphicFrame>
    </p:spTree>
    <p:extLst>
      <p:ext uri="{BB962C8B-B14F-4D97-AF65-F5344CB8AC3E}">
        <p14:creationId xmlns:p14="http://schemas.microsoft.com/office/powerpoint/2010/main" val="36831258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Ac</a:t>
            </a:r>
            <a:r>
              <a:rPr lang="en-IN" b="0" dirty="0">
                <a:solidFill>
                  <a:srgbClr val="E6EDF3"/>
                </a:solidFill>
                <a:effectLst/>
                <a:latin typeface="Consolas" panose="020B0609020204030204" pitchFamily="49" charset="0"/>
              </a:rPr>
              <a:t>curacy Score</a:t>
            </a:r>
            <a:endParaRPr lang="en-IN" dirty="0"/>
          </a:p>
        </p:txBody>
      </p:sp>
      <p:pic>
        <p:nvPicPr>
          <p:cNvPr id="4" name="Picture 3">
            <a:extLst>
              <a:ext uri="{FF2B5EF4-FFF2-40B4-BE49-F238E27FC236}">
                <a16:creationId xmlns:a16="http://schemas.microsoft.com/office/drawing/2014/main" id="{B75444E7-C4AA-9216-03CE-726A6BABAA5D}"/>
              </a:ext>
            </a:extLst>
          </p:cNvPr>
          <p:cNvPicPr>
            <a:picLocks noChangeAspect="1"/>
          </p:cNvPicPr>
          <p:nvPr/>
        </p:nvPicPr>
        <p:blipFill>
          <a:blip r:embed="rId2"/>
          <a:stretch>
            <a:fillRect/>
          </a:stretch>
        </p:blipFill>
        <p:spPr>
          <a:xfrm>
            <a:off x="1747155" y="1460034"/>
            <a:ext cx="8697689" cy="3937931"/>
          </a:xfrm>
          <a:prstGeom prst="rect">
            <a:avLst/>
          </a:prstGeom>
        </p:spPr>
      </p:pic>
    </p:spTree>
    <p:extLst>
      <p:ext uri="{BB962C8B-B14F-4D97-AF65-F5344CB8AC3E}">
        <p14:creationId xmlns:p14="http://schemas.microsoft.com/office/powerpoint/2010/main" val="2768837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What is </a:t>
            </a:r>
            <a:r>
              <a:rPr lang="en-IN" u="sng" dirty="0">
                <a:solidFill>
                  <a:srgbClr val="E6EDF3"/>
                </a:solidFill>
                <a:latin typeface="Consolas" panose="020B0609020204030204" pitchFamily="49" charset="0"/>
              </a:rPr>
              <a:t>F1</a:t>
            </a:r>
            <a:r>
              <a:rPr lang="en-IN" b="0" u="sng" dirty="0">
                <a:solidFill>
                  <a:srgbClr val="E6EDF3"/>
                </a:solidFill>
                <a:effectLst/>
                <a:latin typeface="Consolas" panose="020B0609020204030204" pitchFamily="49" charset="0"/>
              </a:rPr>
              <a:t> Score</a:t>
            </a:r>
            <a:r>
              <a:rPr lang="en-IN" b="0" dirty="0">
                <a:solidFill>
                  <a:srgbClr val="E6EDF3"/>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A5C9F192-7675-936F-3FF9-D93D2BFF45BC}"/>
              </a:ext>
            </a:extLst>
          </p:cNvPr>
          <p:cNvSpPr txBox="1"/>
          <p:nvPr/>
        </p:nvSpPr>
        <p:spPr>
          <a:xfrm>
            <a:off x="1" y="1343818"/>
            <a:ext cx="12192000" cy="4524315"/>
          </a:xfrm>
          <a:prstGeom prst="rect">
            <a:avLst/>
          </a:prstGeom>
          <a:noFill/>
        </p:spPr>
        <p:txBody>
          <a:bodyPr wrap="square">
            <a:spAutoFit/>
          </a:bodyPr>
          <a:lstStyle/>
          <a:p>
            <a:pPr algn="l"/>
            <a:r>
              <a:rPr lang="en-US" b="0" i="0" dirty="0">
                <a:solidFill>
                  <a:schemeClr val="bg1"/>
                </a:solidFill>
                <a:effectLst/>
                <a:latin typeface="Consolas" panose="020B0609020204030204" pitchFamily="49" charset="0"/>
              </a:rPr>
              <a:t>The </a:t>
            </a:r>
            <a:r>
              <a:rPr lang="en-US" b="1" i="0" dirty="0">
                <a:solidFill>
                  <a:schemeClr val="bg1"/>
                </a:solidFill>
                <a:effectLst/>
                <a:latin typeface="Consolas" panose="020B0609020204030204" pitchFamily="49" charset="0"/>
              </a:rPr>
              <a:t>F1 Score</a:t>
            </a:r>
            <a:r>
              <a:rPr lang="en-US" b="0" i="0" dirty="0">
                <a:solidFill>
                  <a:schemeClr val="bg1"/>
                </a:solidFill>
                <a:effectLst/>
                <a:latin typeface="Consolas" panose="020B0609020204030204" pitchFamily="49" charset="0"/>
              </a:rPr>
              <a:t> is a metric that combines precision and recall to evaluate a classification model, especially in cases with imbalanced data.</a:t>
            </a:r>
          </a:p>
          <a:p>
            <a:pPr algn="l"/>
            <a:endParaRPr lang="en-US" b="0" i="0" dirty="0">
              <a:solidFill>
                <a:schemeClr val="bg1"/>
              </a:solidFill>
              <a:effectLst/>
              <a:latin typeface="Consolas" panose="020B0609020204030204" pitchFamily="49" charset="0"/>
            </a:endParaRPr>
          </a:p>
          <a:p>
            <a:pPr algn="l">
              <a:buFont typeface="Arial" panose="020B0604020202020204" pitchFamily="34" charset="0"/>
              <a:buChar char="•"/>
            </a:pPr>
            <a:r>
              <a:rPr lang="en-US" b="1" i="0" dirty="0">
                <a:solidFill>
                  <a:schemeClr val="bg1"/>
                </a:solidFill>
                <a:effectLst/>
                <a:latin typeface="Consolas" panose="020B0609020204030204" pitchFamily="49" charset="0"/>
              </a:rPr>
              <a:t>Precision</a:t>
            </a:r>
            <a:r>
              <a:rPr lang="en-US" b="0" i="0" dirty="0">
                <a:solidFill>
                  <a:schemeClr val="bg1"/>
                </a:solidFill>
                <a:effectLst/>
                <a:latin typeface="Consolas" panose="020B0609020204030204" pitchFamily="49" charset="0"/>
              </a:rPr>
              <a:t>: The ratio of true positives to all positive predictions made by the model.</a:t>
            </a:r>
          </a:p>
          <a:p>
            <a:r>
              <a:rPr lang="en-IN" dirty="0">
                <a:solidFill>
                  <a:schemeClr val="bg1"/>
                </a:solidFill>
                <a:latin typeface="Consolas" panose="020B0609020204030204" pitchFamily="49" charset="0"/>
              </a:rPr>
              <a:t>Precision = (TP)/(TP + FP)</a:t>
            </a:r>
          </a:p>
          <a:p>
            <a:pPr algn="l"/>
            <a:endParaRPr lang="en-US" b="0" i="0" dirty="0">
              <a:solidFill>
                <a:schemeClr val="bg1"/>
              </a:solidFill>
              <a:effectLst/>
              <a:latin typeface="Consolas" panose="020B0609020204030204" pitchFamily="49" charset="0"/>
            </a:endParaRPr>
          </a:p>
          <a:p>
            <a:pPr algn="l">
              <a:buFont typeface="Arial" panose="020B0604020202020204" pitchFamily="34" charset="0"/>
              <a:buChar char="•"/>
            </a:pPr>
            <a:r>
              <a:rPr lang="en-US" b="1" i="0" dirty="0">
                <a:solidFill>
                  <a:schemeClr val="bg1"/>
                </a:solidFill>
                <a:effectLst/>
                <a:latin typeface="Consolas" panose="020B0609020204030204" pitchFamily="49" charset="0"/>
              </a:rPr>
              <a:t>Recall</a:t>
            </a:r>
            <a:r>
              <a:rPr lang="en-US" b="0" i="0" dirty="0">
                <a:solidFill>
                  <a:schemeClr val="bg1"/>
                </a:solidFill>
                <a:effectLst/>
                <a:latin typeface="Consolas" panose="020B0609020204030204" pitchFamily="49" charset="0"/>
              </a:rPr>
              <a:t>: The ratio of true positives to all actual positives.</a:t>
            </a:r>
          </a:p>
          <a:p>
            <a:r>
              <a:rPr lang="en-IN" dirty="0">
                <a:solidFill>
                  <a:schemeClr val="bg1"/>
                </a:solidFill>
                <a:latin typeface="Consolas" panose="020B0609020204030204" pitchFamily="49" charset="0"/>
              </a:rPr>
              <a:t>Recall = (TP)/(TP+FN)</a:t>
            </a:r>
            <a:endParaRPr lang="en-US" b="0" i="0" dirty="0">
              <a:solidFill>
                <a:schemeClr val="bg1"/>
              </a:solidFill>
              <a:effectLst/>
              <a:latin typeface="Consolas" panose="020B0609020204030204" pitchFamily="49" charset="0"/>
            </a:endParaRPr>
          </a:p>
          <a:p>
            <a:pPr algn="l"/>
            <a:endParaRPr lang="en-US" b="0" i="0" dirty="0">
              <a:solidFill>
                <a:schemeClr val="bg1"/>
              </a:solidFill>
              <a:effectLst/>
              <a:latin typeface="Consolas" panose="020B0609020204030204" pitchFamily="49" charset="0"/>
            </a:endParaRPr>
          </a:p>
          <a:p>
            <a:pPr>
              <a:buFont typeface="Arial" panose="020B0604020202020204" pitchFamily="34" charset="0"/>
              <a:buChar char="•"/>
            </a:pPr>
            <a:r>
              <a:rPr lang="en-US" b="1" i="0" dirty="0">
                <a:solidFill>
                  <a:schemeClr val="bg1"/>
                </a:solidFill>
                <a:effectLst/>
                <a:latin typeface="Consolas" panose="020B0609020204030204" pitchFamily="49" charset="0"/>
              </a:rPr>
              <a:t>F1 Score</a:t>
            </a:r>
            <a:r>
              <a:rPr lang="en-US" b="0" i="0" dirty="0">
                <a:solidFill>
                  <a:schemeClr val="bg1"/>
                </a:solidFill>
                <a:effectLst/>
                <a:latin typeface="Consolas" panose="020B0609020204030204" pitchFamily="49" charset="0"/>
              </a:rPr>
              <a:t>: The harmonic mean of precision and recall, calculated as:</a:t>
            </a:r>
            <a:br>
              <a:rPr lang="en-US" b="0" i="0" dirty="0">
                <a:solidFill>
                  <a:schemeClr val="bg1"/>
                </a:solidFill>
                <a:effectLst/>
                <a:latin typeface="Consolas" panose="020B0609020204030204" pitchFamily="49" charset="0"/>
              </a:rPr>
            </a:br>
            <a:r>
              <a:rPr lang="en-IN" dirty="0">
                <a:solidFill>
                  <a:schemeClr val="bg1"/>
                </a:solidFill>
                <a:latin typeface="Consolas" panose="020B0609020204030204" pitchFamily="49" charset="0"/>
              </a:rPr>
              <a:t>F1 Score = (2 x Precision x Recall) / (Precision + Recall)</a:t>
            </a:r>
          </a:p>
          <a:p>
            <a:endParaRPr lang="en-US" b="0" i="0" dirty="0">
              <a:solidFill>
                <a:schemeClr val="bg1"/>
              </a:solidFill>
              <a:effectLst/>
              <a:latin typeface="Consolas" panose="020B0609020204030204" pitchFamily="49" charset="0"/>
            </a:endParaRPr>
          </a:p>
          <a:p>
            <a:pPr algn="l">
              <a:buFont typeface="Arial" panose="020B0604020202020204" pitchFamily="34" charset="0"/>
              <a:buChar char="•"/>
            </a:pPr>
            <a:r>
              <a:rPr lang="en-US" b="1" i="0" dirty="0">
                <a:solidFill>
                  <a:schemeClr val="bg1"/>
                </a:solidFill>
                <a:effectLst/>
                <a:latin typeface="Consolas" panose="020B0609020204030204" pitchFamily="49" charset="0"/>
              </a:rPr>
              <a:t>Range</a:t>
            </a:r>
            <a:r>
              <a:rPr lang="en-US" b="0" i="0" dirty="0">
                <a:solidFill>
                  <a:schemeClr val="bg1"/>
                </a:solidFill>
                <a:effectLst/>
                <a:latin typeface="Consolas" panose="020B0609020204030204" pitchFamily="49" charset="0"/>
              </a:rPr>
              <a:t>: From 0 to 1, where 1 indicates perfect precision and recall.</a:t>
            </a:r>
          </a:p>
          <a:p>
            <a:pPr algn="l"/>
            <a:endParaRPr lang="en-US" b="0" i="0" dirty="0">
              <a:solidFill>
                <a:schemeClr val="bg1"/>
              </a:solidFill>
              <a:effectLst/>
              <a:latin typeface="Consolas" panose="020B0609020204030204" pitchFamily="49" charset="0"/>
            </a:endParaRPr>
          </a:p>
          <a:p>
            <a:pPr algn="l">
              <a:buFont typeface="Arial" panose="020B0604020202020204" pitchFamily="34" charset="0"/>
              <a:buChar char="•"/>
            </a:pPr>
            <a:r>
              <a:rPr lang="en-US" b="1" i="0" dirty="0">
                <a:solidFill>
                  <a:schemeClr val="bg1"/>
                </a:solidFill>
                <a:effectLst/>
                <a:latin typeface="Consolas" panose="020B0609020204030204" pitchFamily="49" charset="0"/>
              </a:rPr>
              <a:t>Use</a:t>
            </a:r>
            <a:r>
              <a:rPr lang="en-US" b="0" i="0" dirty="0">
                <a:solidFill>
                  <a:schemeClr val="bg1"/>
                </a:solidFill>
                <a:effectLst/>
                <a:latin typeface="Consolas" panose="020B0609020204030204" pitchFamily="49" charset="0"/>
              </a:rPr>
              <a:t>: Useful when you need to balance precision and recall, particularly with imbalanced datasets.</a:t>
            </a:r>
          </a:p>
        </p:txBody>
      </p:sp>
    </p:spTree>
    <p:extLst>
      <p:ext uri="{BB962C8B-B14F-4D97-AF65-F5344CB8AC3E}">
        <p14:creationId xmlns:p14="http://schemas.microsoft.com/office/powerpoint/2010/main" val="61397460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F1</a:t>
            </a:r>
            <a:r>
              <a:rPr lang="en-IN" b="0" dirty="0">
                <a:solidFill>
                  <a:srgbClr val="E6EDF3"/>
                </a:solidFill>
                <a:effectLst/>
                <a:latin typeface="Consolas" panose="020B0609020204030204" pitchFamily="49" charset="0"/>
              </a:rPr>
              <a:t> Score</a:t>
            </a:r>
            <a:endParaRPr lang="en-IN" dirty="0"/>
          </a:p>
        </p:txBody>
      </p:sp>
      <p:pic>
        <p:nvPicPr>
          <p:cNvPr id="5" name="Picture 4">
            <a:extLst>
              <a:ext uri="{FF2B5EF4-FFF2-40B4-BE49-F238E27FC236}">
                <a16:creationId xmlns:a16="http://schemas.microsoft.com/office/drawing/2014/main" id="{BF490F2C-4F48-4141-892B-310A0748E024}"/>
              </a:ext>
            </a:extLst>
          </p:cNvPr>
          <p:cNvPicPr>
            <a:picLocks noChangeAspect="1"/>
          </p:cNvPicPr>
          <p:nvPr/>
        </p:nvPicPr>
        <p:blipFill>
          <a:blip r:embed="rId2"/>
          <a:stretch>
            <a:fillRect/>
          </a:stretch>
        </p:blipFill>
        <p:spPr>
          <a:xfrm>
            <a:off x="1747155" y="1333395"/>
            <a:ext cx="8697689" cy="4191210"/>
          </a:xfrm>
          <a:prstGeom prst="rect">
            <a:avLst/>
          </a:prstGeom>
        </p:spPr>
      </p:pic>
    </p:spTree>
    <p:extLst>
      <p:ext uri="{BB962C8B-B14F-4D97-AF65-F5344CB8AC3E}">
        <p14:creationId xmlns:p14="http://schemas.microsoft.com/office/powerpoint/2010/main" val="25908690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84E4559-A777-BFC5-B245-7D0F4E997AE8}"/>
              </a:ext>
            </a:extLst>
          </p:cNvPr>
          <p:cNvSpPr>
            <a:spLocks noGrp="1"/>
          </p:cNvSpPr>
          <p:nvPr>
            <p:ph type="title"/>
          </p:nvPr>
        </p:nvSpPr>
        <p:spPr>
          <a:xfrm>
            <a:off x="838200" y="18255"/>
            <a:ext cx="10515600" cy="723617"/>
          </a:xfrm>
        </p:spPr>
        <p:txBody>
          <a:bodyPr>
            <a:normAutofit/>
          </a:bodyPr>
          <a:lstStyle/>
          <a:p>
            <a:pPr algn="ctr"/>
            <a:r>
              <a:rPr lang="en-IN" b="0" dirty="0">
                <a:solidFill>
                  <a:srgbClr val="E6EDF3"/>
                </a:solidFill>
                <a:effectLst/>
                <a:latin typeface="Consolas" panose="020B0609020204030204" pitchFamily="49" charset="0"/>
              </a:rPr>
              <a:t>Confusion Matrix [Training]</a:t>
            </a:r>
            <a:endParaRPr lang="en-IN" dirty="0"/>
          </a:p>
        </p:txBody>
      </p:sp>
      <p:pic>
        <p:nvPicPr>
          <p:cNvPr id="7" name="Picture 6">
            <a:extLst>
              <a:ext uri="{FF2B5EF4-FFF2-40B4-BE49-F238E27FC236}">
                <a16:creationId xmlns:a16="http://schemas.microsoft.com/office/drawing/2014/main" id="{10E7E807-4575-A581-33B7-B0278241F6D7}"/>
              </a:ext>
            </a:extLst>
          </p:cNvPr>
          <p:cNvPicPr>
            <a:picLocks noChangeAspect="1"/>
          </p:cNvPicPr>
          <p:nvPr/>
        </p:nvPicPr>
        <p:blipFill>
          <a:blip r:embed="rId2"/>
          <a:stretch>
            <a:fillRect/>
          </a:stretch>
        </p:blipFill>
        <p:spPr>
          <a:xfrm>
            <a:off x="2495914" y="823911"/>
            <a:ext cx="3531076" cy="2976115"/>
          </a:xfrm>
          <a:prstGeom prst="rect">
            <a:avLst/>
          </a:prstGeom>
        </p:spPr>
      </p:pic>
      <p:pic>
        <p:nvPicPr>
          <p:cNvPr id="9" name="Picture 8">
            <a:extLst>
              <a:ext uri="{FF2B5EF4-FFF2-40B4-BE49-F238E27FC236}">
                <a16:creationId xmlns:a16="http://schemas.microsoft.com/office/drawing/2014/main" id="{A1B9CB78-90D7-7628-0CCF-980B56E16276}"/>
              </a:ext>
            </a:extLst>
          </p:cNvPr>
          <p:cNvPicPr>
            <a:picLocks noChangeAspect="1"/>
          </p:cNvPicPr>
          <p:nvPr/>
        </p:nvPicPr>
        <p:blipFill>
          <a:blip r:embed="rId3"/>
          <a:stretch>
            <a:fillRect/>
          </a:stretch>
        </p:blipFill>
        <p:spPr>
          <a:xfrm>
            <a:off x="6165012" y="823913"/>
            <a:ext cx="3531074" cy="2976113"/>
          </a:xfrm>
          <a:prstGeom prst="rect">
            <a:avLst/>
          </a:prstGeom>
        </p:spPr>
      </p:pic>
      <p:pic>
        <p:nvPicPr>
          <p:cNvPr id="11" name="Picture 10">
            <a:extLst>
              <a:ext uri="{FF2B5EF4-FFF2-40B4-BE49-F238E27FC236}">
                <a16:creationId xmlns:a16="http://schemas.microsoft.com/office/drawing/2014/main" id="{4E7BA98F-6BB2-3EED-5805-5EF073643466}"/>
              </a:ext>
            </a:extLst>
          </p:cNvPr>
          <p:cNvPicPr>
            <a:picLocks noChangeAspect="1"/>
          </p:cNvPicPr>
          <p:nvPr/>
        </p:nvPicPr>
        <p:blipFill>
          <a:blip r:embed="rId4"/>
          <a:stretch>
            <a:fillRect/>
          </a:stretch>
        </p:blipFill>
        <p:spPr>
          <a:xfrm>
            <a:off x="2495914" y="3882065"/>
            <a:ext cx="3531076" cy="2976115"/>
          </a:xfrm>
          <a:prstGeom prst="rect">
            <a:avLst/>
          </a:prstGeom>
        </p:spPr>
      </p:pic>
      <p:pic>
        <p:nvPicPr>
          <p:cNvPr id="13" name="Picture 12">
            <a:extLst>
              <a:ext uri="{FF2B5EF4-FFF2-40B4-BE49-F238E27FC236}">
                <a16:creationId xmlns:a16="http://schemas.microsoft.com/office/drawing/2014/main" id="{67C7C056-B2A8-71DB-3E59-8A1D0A8F2C07}"/>
              </a:ext>
            </a:extLst>
          </p:cNvPr>
          <p:cNvPicPr>
            <a:picLocks noChangeAspect="1"/>
          </p:cNvPicPr>
          <p:nvPr/>
        </p:nvPicPr>
        <p:blipFill>
          <a:blip r:embed="rId5"/>
          <a:stretch>
            <a:fillRect/>
          </a:stretch>
        </p:blipFill>
        <p:spPr>
          <a:xfrm>
            <a:off x="6165010" y="3863630"/>
            <a:ext cx="3531076" cy="2976115"/>
          </a:xfrm>
          <a:prstGeom prst="rect">
            <a:avLst/>
          </a:prstGeom>
        </p:spPr>
      </p:pic>
    </p:spTree>
    <p:extLst>
      <p:ext uri="{BB962C8B-B14F-4D97-AF65-F5344CB8AC3E}">
        <p14:creationId xmlns:p14="http://schemas.microsoft.com/office/powerpoint/2010/main" val="29842416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9AF641-866A-B9C2-4353-B2F057E86FB1}"/>
              </a:ext>
            </a:extLst>
          </p:cNvPr>
          <p:cNvSpPr>
            <a:spLocks noGrp="1"/>
          </p:cNvSpPr>
          <p:nvPr>
            <p:ph type="title"/>
          </p:nvPr>
        </p:nvSpPr>
        <p:spPr>
          <a:xfrm>
            <a:off x="838200" y="18255"/>
            <a:ext cx="10515600" cy="723617"/>
          </a:xfrm>
        </p:spPr>
        <p:txBody>
          <a:bodyPr>
            <a:normAutofit/>
          </a:bodyPr>
          <a:lstStyle/>
          <a:p>
            <a:pPr algn="ctr"/>
            <a:r>
              <a:rPr lang="en-IN" b="0" dirty="0">
                <a:solidFill>
                  <a:srgbClr val="E6EDF3"/>
                </a:solidFill>
                <a:effectLst/>
                <a:latin typeface="Consolas" panose="020B0609020204030204" pitchFamily="49" charset="0"/>
              </a:rPr>
              <a:t>Confusion Matrix [Testing]</a:t>
            </a:r>
            <a:endParaRPr lang="en-IN" dirty="0"/>
          </a:p>
        </p:txBody>
      </p:sp>
      <p:pic>
        <p:nvPicPr>
          <p:cNvPr id="7" name="Picture 6">
            <a:extLst>
              <a:ext uri="{FF2B5EF4-FFF2-40B4-BE49-F238E27FC236}">
                <a16:creationId xmlns:a16="http://schemas.microsoft.com/office/drawing/2014/main" id="{988D8618-9241-289F-702D-A7B14FB8F805}"/>
              </a:ext>
            </a:extLst>
          </p:cNvPr>
          <p:cNvPicPr>
            <a:picLocks noChangeAspect="1"/>
          </p:cNvPicPr>
          <p:nvPr/>
        </p:nvPicPr>
        <p:blipFill>
          <a:blip r:embed="rId2"/>
          <a:stretch>
            <a:fillRect/>
          </a:stretch>
        </p:blipFill>
        <p:spPr>
          <a:xfrm>
            <a:off x="2495914" y="823913"/>
            <a:ext cx="3531075" cy="2976114"/>
          </a:xfrm>
          <a:prstGeom prst="rect">
            <a:avLst/>
          </a:prstGeom>
        </p:spPr>
      </p:pic>
      <p:pic>
        <p:nvPicPr>
          <p:cNvPr id="9" name="Picture 8">
            <a:extLst>
              <a:ext uri="{FF2B5EF4-FFF2-40B4-BE49-F238E27FC236}">
                <a16:creationId xmlns:a16="http://schemas.microsoft.com/office/drawing/2014/main" id="{67CA9C1A-152E-BA8C-9B0F-E42EDA3D56E7}"/>
              </a:ext>
            </a:extLst>
          </p:cNvPr>
          <p:cNvPicPr>
            <a:picLocks noChangeAspect="1"/>
          </p:cNvPicPr>
          <p:nvPr/>
        </p:nvPicPr>
        <p:blipFill>
          <a:blip r:embed="rId3"/>
          <a:stretch>
            <a:fillRect/>
          </a:stretch>
        </p:blipFill>
        <p:spPr>
          <a:xfrm>
            <a:off x="6165011" y="823913"/>
            <a:ext cx="3531075" cy="2976114"/>
          </a:xfrm>
          <a:prstGeom prst="rect">
            <a:avLst/>
          </a:prstGeom>
        </p:spPr>
      </p:pic>
      <p:pic>
        <p:nvPicPr>
          <p:cNvPr id="11" name="Picture 10">
            <a:extLst>
              <a:ext uri="{FF2B5EF4-FFF2-40B4-BE49-F238E27FC236}">
                <a16:creationId xmlns:a16="http://schemas.microsoft.com/office/drawing/2014/main" id="{C8679645-17EC-25AE-1194-D1CEAD3C6785}"/>
              </a:ext>
            </a:extLst>
          </p:cNvPr>
          <p:cNvPicPr>
            <a:picLocks noChangeAspect="1"/>
          </p:cNvPicPr>
          <p:nvPr/>
        </p:nvPicPr>
        <p:blipFill>
          <a:blip r:embed="rId4"/>
          <a:stretch>
            <a:fillRect/>
          </a:stretch>
        </p:blipFill>
        <p:spPr>
          <a:xfrm>
            <a:off x="2495914" y="3882068"/>
            <a:ext cx="3531075" cy="2976114"/>
          </a:xfrm>
          <a:prstGeom prst="rect">
            <a:avLst/>
          </a:prstGeom>
        </p:spPr>
      </p:pic>
      <p:pic>
        <p:nvPicPr>
          <p:cNvPr id="13" name="Picture 12">
            <a:extLst>
              <a:ext uri="{FF2B5EF4-FFF2-40B4-BE49-F238E27FC236}">
                <a16:creationId xmlns:a16="http://schemas.microsoft.com/office/drawing/2014/main" id="{EEE7AE80-7D0C-67AA-5787-6442E7574FDF}"/>
              </a:ext>
            </a:extLst>
          </p:cNvPr>
          <p:cNvPicPr>
            <a:picLocks noChangeAspect="1"/>
          </p:cNvPicPr>
          <p:nvPr/>
        </p:nvPicPr>
        <p:blipFill>
          <a:blip r:embed="rId5"/>
          <a:stretch>
            <a:fillRect/>
          </a:stretch>
        </p:blipFill>
        <p:spPr>
          <a:xfrm>
            <a:off x="6165011" y="3882068"/>
            <a:ext cx="3531075" cy="2976114"/>
          </a:xfrm>
          <a:prstGeom prst="rect">
            <a:avLst/>
          </a:prstGeom>
        </p:spPr>
      </p:pic>
    </p:spTree>
    <p:extLst>
      <p:ext uri="{BB962C8B-B14F-4D97-AF65-F5344CB8AC3E}">
        <p14:creationId xmlns:p14="http://schemas.microsoft.com/office/powerpoint/2010/main" val="288469325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723617"/>
          </a:xfrm>
        </p:spPr>
        <p:txBody>
          <a:bodyPr>
            <a:normAutofit/>
          </a:bodyPr>
          <a:lstStyle/>
          <a:p>
            <a:pPr algn="ctr"/>
            <a:r>
              <a:rPr lang="en-IN" b="0" dirty="0">
                <a:solidFill>
                  <a:srgbClr val="E6EDF3"/>
                </a:solidFill>
                <a:effectLst/>
                <a:latin typeface="Consolas" panose="020B0609020204030204" pitchFamily="49" charset="0"/>
              </a:rPr>
              <a:t>ROC Curve [Training]</a:t>
            </a:r>
            <a:endParaRPr lang="en-IN" dirty="0"/>
          </a:p>
        </p:txBody>
      </p:sp>
      <p:grpSp>
        <p:nvGrpSpPr>
          <p:cNvPr id="13" name="Group 12">
            <a:extLst>
              <a:ext uri="{FF2B5EF4-FFF2-40B4-BE49-F238E27FC236}">
                <a16:creationId xmlns:a16="http://schemas.microsoft.com/office/drawing/2014/main" id="{B36A69AE-A972-28E4-C208-A26735F240D0}"/>
              </a:ext>
            </a:extLst>
          </p:cNvPr>
          <p:cNvGrpSpPr/>
          <p:nvPr/>
        </p:nvGrpSpPr>
        <p:grpSpPr>
          <a:xfrm>
            <a:off x="2237896" y="741872"/>
            <a:ext cx="7716207" cy="6116131"/>
            <a:chOff x="1923691" y="741869"/>
            <a:chExt cx="7716207" cy="6116131"/>
          </a:xfrm>
        </p:grpSpPr>
        <p:pic>
          <p:nvPicPr>
            <p:cNvPr id="4" name="Picture 3">
              <a:extLst>
                <a:ext uri="{FF2B5EF4-FFF2-40B4-BE49-F238E27FC236}">
                  <a16:creationId xmlns:a16="http://schemas.microsoft.com/office/drawing/2014/main" id="{2B92DB60-705C-598C-0AE1-79EC1DB59BC0}"/>
                </a:ext>
              </a:extLst>
            </p:cNvPr>
            <p:cNvPicPr>
              <a:picLocks noChangeAspect="1"/>
            </p:cNvPicPr>
            <p:nvPr/>
          </p:nvPicPr>
          <p:blipFill>
            <a:blip r:embed="rId2"/>
            <a:stretch>
              <a:fillRect/>
            </a:stretch>
          </p:blipFill>
          <p:spPr>
            <a:xfrm>
              <a:off x="1923692" y="741869"/>
              <a:ext cx="3785438" cy="2979887"/>
            </a:xfrm>
            <a:prstGeom prst="rect">
              <a:avLst/>
            </a:prstGeom>
          </p:spPr>
        </p:pic>
        <p:pic>
          <p:nvPicPr>
            <p:cNvPr id="6" name="Picture 5">
              <a:extLst>
                <a:ext uri="{FF2B5EF4-FFF2-40B4-BE49-F238E27FC236}">
                  <a16:creationId xmlns:a16="http://schemas.microsoft.com/office/drawing/2014/main" id="{32786A9B-2F31-8A5D-9DB6-82752E723AB0}"/>
                </a:ext>
              </a:extLst>
            </p:cNvPr>
            <p:cNvPicPr>
              <a:picLocks noChangeAspect="1"/>
            </p:cNvPicPr>
            <p:nvPr/>
          </p:nvPicPr>
          <p:blipFill>
            <a:blip r:embed="rId3"/>
            <a:stretch>
              <a:fillRect/>
            </a:stretch>
          </p:blipFill>
          <p:spPr>
            <a:xfrm>
              <a:off x="5854459" y="741869"/>
              <a:ext cx="3785439" cy="2979887"/>
            </a:xfrm>
            <a:prstGeom prst="rect">
              <a:avLst/>
            </a:prstGeom>
          </p:spPr>
        </p:pic>
        <p:pic>
          <p:nvPicPr>
            <p:cNvPr id="8" name="Picture 7">
              <a:extLst>
                <a:ext uri="{FF2B5EF4-FFF2-40B4-BE49-F238E27FC236}">
                  <a16:creationId xmlns:a16="http://schemas.microsoft.com/office/drawing/2014/main" id="{C6C3ECA3-0F0D-7AC1-B7B7-EF41517B51C1}"/>
                </a:ext>
              </a:extLst>
            </p:cNvPr>
            <p:cNvPicPr>
              <a:picLocks noChangeAspect="1"/>
            </p:cNvPicPr>
            <p:nvPr/>
          </p:nvPicPr>
          <p:blipFill>
            <a:blip r:embed="rId4"/>
            <a:stretch>
              <a:fillRect/>
            </a:stretch>
          </p:blipFill>
          <p:spPr>
            <a:xfrm>
              <a:off x="5854459" y="3878113"/>
              <a:ext cx="3785439" cy="2979887"/>
            </a:xfrm>
            <a:prstGeom prst="rect">
              <a:avLst/>
            </a:prstGeom>
          </p:spPr>
        </p:pic>
        <p:pic>
          <p:nvPicPr>
            <p:cNvPr id="10" name="Picture 9">
              <a:extLst>
                <a:ext uri="{FF2B5EF4-FFF2-40B4-BE49-F238E27FC236}">
                  <a16:creationId xmlns:a16="http://schemas.microsoft.com/office/drawing/2014/main" id="{949459D7-B456-9EA7-741A-CECB24FD5D19}"/>
                </a:ext>
              </a:extLst>
            </p:cNvPr>
            <p:cNvPicPr>
              <a:picLocks noChangeAspect="1"/>
            </p:cNvPicPr>
            <p:nvPr/>
          </p:nvPicPr>
          <p:blipFill>
            <a:blip r:embed="rId5"/>
            <a:stretch>
              <a:fillRect/>
            </a:stretch>
          </p:blipFill>
          <p:spPr>
            <a:xfrm>
              <a:off x="1923691" y="3859857"/>
              <a:ext cx="3785439" cy="2979887"/>
            </a:xfrm>
            <a:prstGeom prst="rect">
              <a:avLst/>
            </a:prstGeom>
          </p:spPr>
        </p:pic>
      </p:grpSp>
    </p:spTree>
    <p:extLst>
      <p:ext uri="{BB962C8B-B14F-4D97-AF65-F5344CB8AC3E}">
        <p14:creationId xmlns:p14="http://schemas.microsoft.com/office/powerpoint/2010/main" val="24469627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723617"/>
          </a:xfrm>
        </p:spPr>
        <p:txBody>
          <a:bodyPr>
            <a:normAutofit/>
          </a:bodyPr>
          <a:lstStyle/>
          <a:p>
            <a:pPr algn="ctr"/>
            <a:r>
              <a:rPr lang="en-IN" b="0" dirty="0">
                <a:solidFill>
                  <a:srgbClr val="E6EDF3"/>
                </a:solidFill>
                <a:effectLst/>
                <a:latin typeface="Consolas" panose="020B0609020204030204" pitchFamily="49" charset="0"/>
              </a:rPr>
              <a:t>ROC Curve [Testing]</a:t>
            </a:r>
            <a:endParaRPr lang="en-IN" dirty="0"/>
          </a:p>
        </p:txBody>
      </p:sp>
      <p:grpSp>
        <p:nvGrpSpPr>
          <p:cNvPr id="16" name="Group 15">
            <a:extLst>
              <a:ext uri="{FF2B5EF4-FFF2-40B4-BE49-F238E27FC236}">
                <a16:creationId xmlns:a16="http://schemas.microsoft.com/office/drawing/2014/main" id="{8600ECF3-5850-D511-AA76-C679D6D971B5}"/>
              </a:ext>
            </a:extLst>
          </p:cNvPr>
          <p:cNvGrpSpPr/>
          <p:nvPr/>
        </p:nvGrpSpPr>
        <p:grpSpPr>
          <a:xfrm>
            <a:off x="2241820" y="741870"/>
            <a:ext cx="7708360" cy="6097875"/>
            <a:chOff x="1899908" y="741869"/>
            <a:chExt cx="7708360" cy="6097875"/>
          </a:xfrm>
        </p:grpSpPr>
        <p:pic>
          <p:nvPicPr>
            <p:cNvPr id="7" name="Picture 6">
              <a:extLst>
                <a:ext uri="{FF2B5EF4-FFF2-40B4-BE49-F238E27FC236}">
                  <a16:creationId xmlns:a16="http://schemas.microsoft.com/office/drawing/2014/main" id="{B0F8B0F7-D995-C364-3359-3750CC2A8743}"/>
                </a:ext>
              </a:extLst>
            </p:cNvPr>
            <p:cNvPicPr>
              <a:picLocks noChangeAspect="1"/>
            </p:cNvPicPr>
            <p:nvPr/>
          </p:nvPicPr>
          <p:blipFill>
            <a:blip r:embed="rId2"/>
            <a:stretch>
              <a:fillRect/>
            </a:stretch>
          </p:blipFill>
          <p:spPr>
            <a:xfrm>
              <a:off x="1899909" y="741869"/>
              <a:ext cx="3785439" cy="2979887"/>
            </a:xfrm>
            <a:prstGeom prst="rect">
              <a:avLst/>
            </a:prstGeom>
          </p:spPr>
        </p:pic>
        <p:pic>
          <p:nvPicPr>
            <p:cNvPr id="11" name="Picture 10">
              <a:extLst>
                <a:ext uri="{FF2B5EF4-FFF2-40B4-BE49-F238E27FC236}">
                  <a16:creationId xmlns:a16="http://schemas.microsoft.com/office/drawing/2014/main" id="{5B87550D-3EA5-BE44-246F-A78D875A26EF}"/>
                </a:ext>
              </a:extLst>
            </p:cNvPr>
            <p:cNvPicPr>
              <a:picLocks noChangeAspect="1"/>
            </p:cNvPicPr>
            <p:nvPr/>
          </p:nvPicPr>
          <p:blipFill>
            <a:blip r:embed="rId3"/>
            <a:stretch>
              <a:fillRect/>
            </a:stretch>
          </p:blipFill>
          <p:spPr>
            <a:xfrm>
              <a:off x="5822829" y="741869"/>
              <a:ext cx="3785439" cy="2979887"/>
            </a:xfrm>
            <a:prstGeom prst="rect">
              <a:avLst/>
            </a:prstGeom>
          </p:spPr>
        </p:pic>
        <p:pic>
          <p:nvPicPr>
            <p:cNvPr id="13" name="Picture 12">
              <a:extLst>
                <a:ext uri="{FF2B5EF4-FFF2-40B4-BE49-F238E27FC236}">
                  <a16:creationId xmlns:a16="http://schemas.microsoft.com/office/drawing/2014/main" id="{6241CBD2-8DBC-82D2-CAED-C3671942E863}"/>
                </a:ext>
              </a:extLst>
            </p:cNvPr>
            <p:cNvPicPr>
              <a:picLocks noChangeAspect="1"/>
            </p:cNvPicPr>
            <p:nvPr/>
          </p:nvPicPr>
          <p:blipFill>
            <a:blip r:embed="rId4"/>
            <a:stretch>
              <a:fillRect/>
            </a:stretch>
          </p:blipFill>
          <p:spPr>
            <a:xfrm>
              <a:off x="5822829" y="3859857"/>
              <a:ext cx="3785439" cy="2979887"/>
            </a:xfrm>
            <a:prstGeom prst="rect">
              <a:avLst/>
            </a:prstGeom>
          </p:spPr>
        </p:pic>
        <p:pic>
          <p:nvPicPr>
            <p:cNvPr id="15" name="Picture 14">
              <a:extLst>
                <a:ext uri="{FF2B5EF4-FFF2-40B4-BE49-F238E27FC236}">
                  <a16:creationId xmlns:a16="http://schemas.microsoft.com/office/drawing/2014/main" id="{F5CE0237-7802-725F-920A-0A1AC4D042AA}"/>
                </a:ext>
              </a:extLst>
            </p:cNvPr>
            <p:cNvPicPr>
              <a:picLocks noChangeAspect="1"/>
            </p:cNvPicPr>
            <p:nvPr/>
          </p:nvPicPr>
          <p:blipFill>
            <a:blip r:embed="rId5"/>
            <a:stretch>
              <a:fillRect/>
            </a:stretch>
          </p:blipFill>
          <p:spPr>
            <a:xfrm>
              <a:off x="1899908" y="3859856"/>
              <a:ext cx="3785439" cy="2979887"/>
            </a:xfrm>
            <a:prstGeom prst="rect">
              <a:avLst/>
            </a:prstGeom>
          </p:spPr>
        </p:pic>
      </p:grpSp>
    </p:spTree>
    <p:extLst>
      <p:ext uri="{BB962C8B-B14F-4D97-AF65-F5344CB8AC3E}">
        <p14:creationId xmlns:p14="http://schemas.microsoft.com/office/powerpoint/2010/main" val="340506689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Scope of Improvements</a:t>
            </a:r>
            <a:endParaRPr lang="en-IN" dirty="0"/>
          </a:p>
        </p:txBody>
      </p:sp>
      <p:sp>
        <p:nvSpPr>
          <p:cNvPr id="14" name="TextBox 13">
            <a:extLst>
              <a:ext uri="{FF2B5EF4-FFF2-40B4-BE49-F238E27FC236}">
                <a16:creationId xmlns:a16="http://schemas.microsoft.com/office/drawing/2014/main" id="{8CF6071F-B05E-A1D5-411F-890A94E00713}"/>
              </a:ext>
            </a:extLst>
          </p:cNvPr>
          <p:cNvSpPr txBox="1"/>
          <p:nvPr/>
        </p:nvSpPr>
        <p:spPr>
          <a:xfrm>
            <a:off x="552090" y="1343818"/>
            <a:ext cx="11087819" cy="5016758"/>
          </a:xfrm>
          <a:prstGeom prst="rect">
            <a:avLst/>
          </a:prstGeom>
          <a:noFill/>
        </p:spPr>
        <p:txBody>
          <a:bodyPr wrap="square">
            <a:spAutoFit/>
          </a:bodyPr>
          <a:lstStyle/>
          <a:p>
            <a:pPr algn="l"/>
            <a:r>
              <a:rPr lang="en-IN" sz="1600" b="0" i="0" dirty="0">
                <a:solidFill>
                  <a:schemeClr val="bg1"/>
                </a:solidFill>
                <a:effectLst/>
                <a:latin typeface="Consolas" panose="020B0609020204030204" pitchFamily="49" charset="0"/>
                <a:cs typeface="JetBrains Mono" panose="02000009000000000000" pitchFamily="49" charset="0"/>
              </a:rPr>
              <a:t>Scope of Improvements in Loan Approval Prediction</a:t>
            </a:r>
            <a:br>
              <a:rPr lang="en-IN" sz="1600" b="0" i="0" dirty="0">
                <a:solidFill>
                  <a:schemeClr val="bg1"/>
                </a:solidFill>
                <a:effectLst/>
                <a:latin typeface="Consolas" panose="020B0609020204030204" pitchFamily="49" charset="0"/>
                <a:cs typeface="JetBrains Mono" panose="02000009000000000000" pitchFamily="49" charset="0"/>
              </a:rPr>
            </a:br>
            <a:r>
              <a:rPr lang="en-IN" sz="1600" b="1" i="0" dirty="0">
                <a:solidFill>
                  <a:schemeClr val="bg1"/>
                </a:solidFill>
                <a:effectLst/>
                <a:latin typeface="Consolas" panose="020B0609020204030204" pitchFamily="49" charset="0"/>
                <a:cs typeface="JetBrains Mono" panose="02000009000000000000" pitchFamily="49" charset="0"/>
              </a:rPr>
              <a:t>1. Random Forest:</a:t>
            </a:r>
            <a:endParaRPr lang="en-IN" sz="1600" b="0" i="0" dirty="0">
              <a:solidFill>
                <a:schemeClr val="bg1"/>
              </a:solidFill>
              <a:effectLst/>
              <a:latin typeface="Consolas" panose="020B0609020204030204" pitchFamily="49" charset="0"/>
              <a:cs typeface="JetBrains Mono" panose="02000009000000000000" pitchFamily="49" charset="0"/>
            </a:endParaRPr>
          </a:p>
          <a:p>
            <a:pPr algn="l">
              <a:buFont typeface="Arial" panose="020B0604020202020204" pitchFamily="34" charset="0"/>
              <a:buChar char="•"/>
            </a:pPr>
            <a:r>
              <a:rPr lang="en-IN" sz="1600" b="1" i="0" dirty="0">
                <a:solidFill>
                  <a:schemeClr val="bg1"/>
                </a:solidFill>
                <a:effectLst/>
                <a:latin typeface="Consolas" panose="020B0609020204030204" pitchFamily="49" charset="0"/>
                <a:cs typeface="JetBrains Mono" panose="02000009000000000000" pitchFamily="49" charset="0"/>
              </a:rPr>
              <a:t>Improvements</a:t>
            </a:r>
            <a:r>
              <a:rPr lang="en-IN" sz="1600" b="0" i="0" dirty="0">
                <a:solidFill>
                  <a:schemeClr val="bg1"/>
                </a:solidFill>
                <a:effectLst/>
                <a:latin typeface="Consolas" panose="020B0609020204030204" pitchFamily="49" charset="0"/>
                <a:cs typeface="JetBrains Mono" panose="02000009000000000000" pitchFamily="49" charset="0"/>
              </a:rPr>
              <a:t>:</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Tune hyperparameters (e.g., number of trees, max depth) to optimize performance.</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Experiment with different bootstrap methods and feature subsets.</a:t>
            </a:r>
          </a:p>
          <a:p>
            <a:pPr algn="l"/>
            <a:r>
              <a:rPr lang="en-IN" sz="1600" b="1" i="0" dirty="0">
                <a:solidFill>
                  <a:schemeClr val="bg1"/>
                </a:solidFill>
                <a:effectLst/>
                <a:latin typeface="Consolas" panose="020B0609020204030204" pitchFamily="49" charset="0"/>
                <a:cs typeface="JetBrains Mono" panose="02000009000000000000" pitchFamily="49" charset="0"/>
              </a:rPr>
              <a:t>2. K-Nearest Neighbors (KNN):</a:t>
            </a:r>
            <a:endParaRPr lang="en-IN" sz="1600" b="0" i="0" dirty="0">
              <a:solidFill>
                <a:schemeClr val="bg1"/>
              </a:solidFill>
              <a:effectLst/>
              <a:latin typeface="Consolas" panose="020B0609020204030204" pitchFamily="49" charset="0"/>
              <a:cs typeface="JetBrains Mono" panose="02000009000000000000" pitchFamily="49" charset="0"/>
            </a:endParaRPr>
          </a:p>
          <a:p>
            <a:pPr algn="l">
              <a:buFont typeface="Arial" panose="020B0604020202020204" pitchFamily="34" charset="0"/>
              <a:buChar char="•"/>
            </a:pPr>
            <a:r>
              <a:rPr lang="en-IN" sz="1600" b="1" i="0" dirty="0">
                <a:solidFill>
                  <a:schemeClr val="bg1"/>
                </a:solidFill>
                <a:effectLst/>
                <a:latin typeface="Consolas" panose="020B0609020204030204" pitchFamily="49" charset="0"/>
                <a:cs typeface="JetBrains Mono" panose="02000009000000000000" pitchFamily="49" charset="0"/>
              </a:rPr>
              <a:t>Improvements</a:t>
            </a:r>
            <a:r>
              <a:rPr lang="en-IN" sz="1600" b="0" i="0" dirty="0">
                <a:solidFill>
                  <a:schemeClr val="bg1"/>
                </a:solidFill>
                <a:effectLst/>
                <a:latin typeface="Consolas" panose="020B0609020204030204" pitchFamily="49" charset="0"/>
                <a:cs typeface="JetBrains Mono" panose="02000009000000000000" pitchFamily="49" charset="0"/>
              </a:rPr>
              <a:t>:</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Optimize the number of neighbors (k) to balance bias and variance.</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Experiment with different distance metrics (e.g., Euclidean, Manhattan).</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Implement feature scaling for better performance.</a:t>
            </a:r>
          </a:p>
          <a:p>
            <a:pPr algn="l"/>
            <a:r>
              <a:rPr lang="en-IN" sz="1600" b="1" i="0" dirty="0">
                <a:solidFill>
                  <a:schemeClr val="bg1"/>
                </a:solidFill>
                <a:effectLst/>
                <a:latin typeface="Consolas" panose="020B0609020204030204" pitchFamily="49" charset="0"/>
                <a:cs typeface="JetBrains Mono" panose="02000009000000000000" pitchFamily="49" charset="0"/>
              </a:rPr>
              <a:t>3. Logistic Regression:</a:t>
            </a:r>
            <a:endParaRPr lang="en-IN" sz="1600" b="0" i="0" dirty="0">
              <a:solidFill>
                <a:schemeClr val="bg1"/>
              </a:solidFill>
              <a:effectLst/>
              <a:latin typeface="Consolas" panose="020B0609020204030204" pitchFamily="49" charset="0"/>
              <a:cs typeface="JetBrains Mono" panose="02000009000000000000" pitchFamily="49" charset="0"/>
            </a:endParaRPr>
          </a:p>
          <a:p>
            <a:pPr algn="l">
              <a:buFont typeface="Arial" panose="020B0604020202020204" pitchFamily="34" charset="0"/>
              <a:buChar char="•"/>
            </a:pPr>
            <a:r>
              <a:rPr lang="en-IN" sz="1600" b="1" i="0" dirty="0">
                <a:solidFill>
                  <a:schemeClr val="bg1"/>
                </a:solidFill>
                <a:effectLst/>
                <a:latin typeface="Consolas" panose="020B0609020204030204" pitchFamily="49" charset="0"/>
                <a:cs typeface="JetBrains Mono" panose="02000009000000000000" pitchFamily="49" charset="0"/>
              </a:rPr>
              <a:t>Improvements</a:t>
            </a:r>
            <a:r>
              <a:rPr lang="en-IN" sz="1600" b="0" i="0" dirty="0">
                <a:solidFill>
                  <a:schemeClr val="bg1"/>
                </a:solidFill>
                <a:effectLst/>
                <a:latin typeface="Consolas" panose="020B0609020204030204" pitchFamily="49" charset="0"/>
                <a:cs typeface="JetBrains Mono" panose="02000009000000000000" pitchFamily="49" charset="0"/>
              </a:rPr>
              <a:t>:</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Feature engineering and selection to improve model accuracy.</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Tune regularization parameters (e.g., C) to prevent overfitting.</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Consider polynomial features for capturing nonlinear relationships.</a:t>
            </a:r>
          </a:p>
          <a:p>
            <a:pPr algn="l"/>
            <a:r>
              <a:rPr lang="en-IN" sz="1600" b="1" i="0" dirty="0">
                <a:solidFill>
                  <a:schemeClr val="bg1"/>
                </a:solidFill>
                <a:effectLst/>
                <a:latin typeface="Consolas" panose="020B0609020204030204" pitchFamily="49" charset="0"/>
                <a:cs typeface="JetBrains Mono" panose="02000009000000000000" pitchFamily="49" charset="0"/>
              </a:rPr>
              <a:t>4. Support Vector Classifier (SVC):</a:t>
            </a:r>
            <a:endParaRPr lang="en-IN" sz="1600" b="0" i="0" dirty="0">
              <a:solidFill>
                <a:schemeClr val="bg1"/>
              </a:solidFill>
              <a:effectLst/>
              <a:latin typeface="Consolas" panose="020B0609020204030204" pitchFamily="49" charset="0"/>
              <a:cs typeface="JetBrains Mono" panose="02000009000000000000" pitchFamily="49" charset="0"/>
            </a:endParaRPr>
          </a:p>
          <a:p>
            <a:pPr algn="l">
              <a:buFont typeface="Arial" panose="020B0604020202020204" pitchFamily="34" charset="0"/>
              <a:buChar char="•"/>
            </a:pPr>
            <a:r>
              <a:rPr lang="en-IN" sz="1600" b="1" i="0" dirty="0">
                <a:solidFill>
                  <a:schemeClr val="bg1"/>
                </a:solidFill>
                <a:effectLst/>
                <a:latin typeface="Consolas" panose="020B0609020204030204" pitchFamily="49" charset="0"/>
                <a:cs typeface="JetBrains Mono" panose="02000009000000000000" pitchFamily="49" charset="0"/>
              </a:rPr>
              <a:t>Improvements</a:t>
            </a:r>
            <a:r>
              <a:rPr lang="en-IN" sz="1600" b="0" i="0" dirty="0">
                <a:solidFill>
                  <a:schemeClr val="bg1"/>
                </a:solidFill>
                <a:effectLst/>
                <a:latin typeface="Consolas" panose="020B0609020204030204" pitchFamily="49" charset="0"/>
                <a:cs typeface="JetBrains Mono" panose="02000009000000000000" pitchFamily="49" charset="0"/>
              </a:rPr>
              <a:t>:</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Optimize hyperparameters (e.g., C, kernel type, gamma) for better separation.</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Experiment with different kernels (e.g., RBF, polynomial) based on data characteristics.</a:t>
            </a:r>
          </a:p>
          <a:p>
            <a:pPr marL="742950" lvl="1" indent="-285750" algn="l">
              <a:buFont typeface="Arial" panose="020B0604020202020204" pitchFamily="34" charset="0"/>
              <a:buChar char="•"/>
            </a:pPr>
            <a:r>
              <a:rPr lang="en-IN" sz="1600" b="0" i="0" dirty="0">
                <a:solidFill>
                  <a:schemeClr val="bg1"/>
                </a:solidFill>
                <a:effectLst/>
                <a:latin typeface="Consolas" panose="020B0609020204030204" pitchFamily="49" charset="0"/>
                <a:cs typeface="JetBrains Mono" panose="02000009000000000000" pitchFamily="49" charset="0"/>
              </a:rPr>
              <a:t>Use feature scaling for improved model performance.</a:t>
            </a:r>
          </a:p>
        </p:txBody>
      </p:sp>
    </p:spTree>
    <p:extLst>
      <p:ext uri="{BB962C8B-B14F-4D97-AF65-F5344CB8AC3E}">
        <p14:creationId xmlns:p14="http://schemas.microsoft.com/office/powerpoint/2010/main" val="176253791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E48-DE63-D41E-CE0A-0558714C4FF1}"/>
              </a:ext>
            </a:extLst>
          </p:cNvPr>
          <p:cNvSpPr>
            <a:spLocks noGrp="1"/>
          </p:cNvSpPr>
          <p:nvPr>
            <p:ph type="title"/>
          </p:nvPr>
        </p:nvSpPr>
        <p:spPr>
          <a:xfrm>
            <a:off x="838200" y="18255"/>
            <a:ext cx="10515600" cy="1325563"/>
          </a:xfrm>
        </p:spPr>
        <p:txBody>
          <a:bodyPr/>
          <a:lstStyle/>
          <a:p>
            <a:pPr algn="ctr"/>
            <a:r>
              <a:rPr lang="en-IN" dirty="0">
                <a:solidFill>
                  <a:srgbClr val="E6EDF3"/>
                </a:solidFill>
                <a:latin typeface="Consolas" panose="020B0609020204030204" pitchFamily="49" charset="0"/>
              </a:rPr>
              <a:t>Conclusion</a:t>
            </a:r>
            <a:endParaRPr lang="en-IN" dirty="0"/>
          </a:p>
        </p:txBody>
      </p:sp>
      <p:sp>
        <p:nvSpPr>
          <p:cNvPr id="4" name="TextBox 3">
            <a:extLst>
              <a:ext uri="{FF2B5EF4-FFF2-40B4-BE49-F238E27FC236}">
                <a16:creationId xmlns:a16="http://schemas.microsoft.com/office/drawing/2014/main" id="{DB15C08E-4B7E-2A27-129F-9B1DEC7A3A1D}"/>
              </a:ext>
            </a:extLst>
          </p:cNvPr>
          <p:cNvSpPr txBox="1"/>
          <p:nvPr/>
        </p:nvSpPr>
        <p:spPr>
          <a:xfrm>
            <a:off x="0" y="1343818"/>
            <a:ext cx="12192000" cy="5201424"/>
          </a:xfrm>
          <a:prstGeom prst="rect">
            <a:avLst/>
          </a:prstGeom>
          <a:noFill/>
        </p:spPr>
        <p:txBody>
          <a:bodyPr wrap="square">
            <a:spAutoFit/>
          </a:bodyPr>
          <a:lstStyle/>
          <a:p>
            <a:r>
              <a:rPr lang="en-US" dirty="0">
                <a:solidFill>
                  <a:schemeClr val="bg1"/>
                </a:solidFill>
                <a:latin typeface="Arial" panose="020B0604020202020204" pitchFamily="34" charset="0"/>
                <a:ea typeface="Inter" panose="02000503000000020004" pitchFamily="2" charset="0"/>
                <a:cs typeface="Arial" panose="020B0604020202020204" pitchFamily="34" charset="0"/>
              </a:rPr>
              <a:t>In conclusion, machine learning algorithms offer powerful tools for enhancing the accuracy and efficiency of loan eligibility prediction. By leveraging models such as Random Forest, K-Nearest Neighbors (KNN), Logistic Regression, and Support Vector Classifier (SVC), financial institutions can significantly improve their decision-making processes.</a:t>
            </a:r>
          </a:p>
          <a:p>
            <a:endParaRPr lang="en-US" sz="1400" dirty="0">
              <a:solidFill>
                <a:schemeClr val="bg1"/>
              </a:solidFill>
              <a:latin typeface="Arial" panose="020B0604020202020204" pitchFamily="34" charset="0"/>
              <a:ea typeface="Inter" panose="02000503000000020004" pitchFamily="2" charset="0"/>
              <a:cs typeface="Arial" panose="020B0604020202020204" pitchFamily="34" charset="0"/>
            </a:endParaRPr>
          </a:p>
          <a:p>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Key Takeaways:</a:t>
            </a:r>
            <a:endParaRPr lang="en-US" sz="1400" dirty="0">
              <a:solidFill>
                <a:schemeClr val="bg1"/>
              </a:solidFill>
              <a:latin typeface="Arial" panose="020B0604020202020204" pitchFamily="34" charset="0"/>
              <a:ea typeface="Inter" panose="02000503000000020004" pitchFamily="2" charset="0"/>
              <a:cs typeface="Arial" panose="020B0604020202020204" pitchFamily="34" charset="0"/>
            </a:endParaRP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Random Forest</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provides robust performance with high-dimensional data and offers insights through feature importance, which can be optimized further with hyperparameter tuning.</a:t>
            </a: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K-Nearest Neighbors (KNN)</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with its simplicity, can be refined by adjusting the number of neighbors and distance metrics, while feature scaling can enhance its accuracy.</a:t>
            </a: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Logistic Regression</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delivers clear probabilistic outcomes and can benefit from improved feature engineering and tuning of regularization parameters to avoid overfitting.</a:t>
            </a: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Support Vector Classifier (SVC)</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excels in complex and high-dimensional spaces, with performance improvements achievable through kernel selection and hyperparameter optimization.</a:t>
            </a:r>
          </a:p>
          <a:p>
            <a:endParaRPr lang="en-US" sz="1400" dirty="0">
              <a:solidFill>
                <a:schemeClr val="bg1"/>
              </a:solidFill>
              <a:latin typeface="Arial" panose="020B0604020202020204" pitchFamily="34" charset="0"/>
              <a:ea typeface="Inter" panose="02000503000000020004" pitchFamily="2" charset="0"/>
              <a:cs typeface="Arial" panose="020B0604020202020204" pitchFamily="34" charset="0"/>
            </a:endParaRPr>
          </a:p>
          <a:p>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Future Directions:</a:t>
            </a:r>
            <a:endParaRPr lang="en-US" sz="1400" dirty="0">
              <a:solidFill>
                <a:schemeClr val="bg1"/>
              </a:solidFill>
              <a:latin typeface="Arial" panose="020B0604020202020204" pitchFamily="34" charset="0"/>
              <a:ea typeface="Inter" panose="02000503000000020004" pitchFamily="2" charset="0"/>
              <a:cs typeface="Arial" panose="020B0604020202020204" pitchFamily="34" charset="0"/>
            </a:endParaRP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Data Quality</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Ensure the use of high-quality, relevant data to train models effectively.</a:t>
            </a: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Model Evaluation</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Continuously evaluate and compare model performance using various metrics to identify the best-performing algorithm.</a:t>
            </a:r>
          </a:p>
          <a:p>
            <a:pPr marL="285750" indent="-285750">
              <a:buFont typeface="Arial" panose="020B0604020202020204" pitchFamily="34" charset="0"/>
              <a:buChar char="•"/>
            </a:pPr>
            <a:r>
              <a:rPr lang="en-US" sz="1400" b="1" dirty="0">
                <a:solidFill>
                  <a:schemeClr val="bg1"/>
                </a:solidFill>
                <a:latin typeface="Arial" panose="020B0604020202020204" pitchFamily="34" charset="0"/>
                <a:ea typeface="Inter" panose="02000503000000020004" pitchFamily="2" charset="0"/>
                <a:cs typeface="Arial" panose="020B0604020202020204" pitchFamily="34" charset="0"/>
              </a:rPr>
              <a:t>Integration</a:t>
            </a:r>
            <a:r>
              <a:rPr lang="en-US" sz="1400" dirty="0">
                <a:solidFill>
                  <a:schemeClr val="bg1"/>
                </a:solidFill>
                <a:latin typeface="Arial" panose="020B0604020202020204" pitchFamily="34" charset="0"/>
                <a:ea typeface="Inter" panose="02000503000000020004" pitchFamily="2" charset="0"/>
                <a:cs typeface="Arial" panose="020B0604020202020204" pitchFamily="34" charset="0"/>
              </a:rPr>
              <a:t>: Consider integrating these models into a cohesive decision-support system for loan eligibility to provide comprehensive and reliable predictions.</a:t>
            </a:r>
          </a:p>
          <a:p>
            <a:endParaRPr lang="en-US" dirty="0">
              <a:solidFill>
                <a:schemeClr val="bg1"/>
              </a:solidFill>
              <a:latin typeface="Arial" panose="020B0604020202020204" pitchFamily="34" charset="0"/>
              <a:ea typeface="Inter" panose="02000503000000020004" pitchFamily="2" charset="0"/>
              <a:cs typeface="Arial" panose="020B0604020202020204" pitchFamily="34" charset="0"/>
            </a:endParaRPr>
          </a:p>
          <a:p>
            <a:r>
              <a:rPr lang="en-US" dirty="0">
                <a:solidFill>
                  <a:schemeClr val="bg1"/>
                </a:solidFill>
                <a:latin typeface="Arial" panose="020B0604020202020204" pitchFamily="34" charset="0"/>
                <a:ea typeface="Inter" panose="02000503000000020004" pitchFamily="2" charset="0"/>
                <a:cs typeface="Arial" panose="020B0604020202020204" pitchFamily="34" charset="0"/>
              </a:rPr>
              <a:t>Implementing these machine learning techniques thoughtfully can lead to more accurate predictions, improved risk assessment, and ultimately better decision-making in loan approvals.</a:t>
            </a:r>
          </a:p>
        </p:txBody>
      </p:sp>
    </p:spTree>
    <p:extLst>
      <p:ext uri="{BB962C8B-B14F-4D97-AF65-F5344CB8AC3E}">
        <p14:creationId xmlns:p14="http://schemas.microsoft.com/office/powerpoint/2010/main" val="196340353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84DF-30F5-ECCC-2128-CBD3C9772F36}"/>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Dataset</a:t>
            </a:r>
            <a:endParaRPr lang="en-IN" dirty="0">
              <a:latin typeface="JetBrains Mono" panose="02000009000000000000" pitchFamily="49" charset="0"/>
              <a:cs typeface="JetBrains Mono" panose="02000009000000000000" pitchFamily="49" charset="0"/>
            </a:endParaRPr>
          </a:p>
        </p:txBody>
      </p:sp>
      <p:graphicFrame>
        <p:nvGraphicFramePr>
          <p:cNvPr id="17" name="Table 16">
            <a:extLst>
              <a:ext uri="{FF2B5EF4-FFF2-40B4-BE49-F238E27FC236}">
                <a16:creationId xmlns:a16="http://schemas.microsoft.com/office/drawing/2014/main" id="{A23FDFE8-8EF9-41E0-3D2B-A3564DF2094F}"/>
              </a:ext>
            </a:extLst>
          </p:cNvPr>
          <p:cNvGraphicFramePr>
            <a:graphicFrameLocks noGrp="1"/>
          </p:cNvGraphicFramePr>
          <p:nvPr>
            <p:extLst>
              <p:ext uri="{D42A27DB-BD31-4B8C-83A1-F6EECF244321}">
                <p14:modId xmlns:p14="http://schemas.microsoft.com/office/powerpoint/2010/main" val="3443570628"/>
              </p:ext>
            </p:extLst>
          </p:nvPr>
        </p:nvGraphicFramePr>
        <p:xfrm>
          <a:off x="651510" y="1325563"/>
          <a:ext cx="10888979" cy="4859577"/>
        </p:xfrm>
        <a:graphic>
          <a:graphicData uri="http://schemas.openxmlformats.org/drawingml/2006/table">
            <a:tbl>
              <a:tblPr firstRow="1" bandRow="1">
                <a:tableStyleId>{073A0DAA-6AF3-43AB-8588-CEC1D06C72B9}</a:tableStyleId>
              </a:tblPr>
              <a:tblGrid>
                <a:gridCol w="3254683">
                  <a:extLst>
                    <a:ext uri="{9D8B030D-6E8A-4147-A177-3AD203B41FA5}">
                      <a16:colId xmlns:a16="http://schemas.microsoft.com/office/drawing/2014/main" val="2125929514"/>
                    </a:ext>
                  </a:extLst>
                </a:gridCol>
                <a:gridCol w="7634296">
                  <a:extLst>
                    <a:ext uri="{9D8B030D-6E8A-4147-A177-3AD203B41FA5}">
                      <a16:colId xmlns:a16="http://schemas.microsoft.com/office/drawing/2014/main" val="270798484"/>
                    </a:ext>
                  </a:extLst>
                </a:gridCol>
              </a:tblGrid>
              <a:tr h="540514">
                <a:tc>
                  <a:txBody>
                    <a:bodyPr/>
                    <a:lstStyle/>
                    <a:p>
                      <a:pPr algn="r"/>
                      <a:r>
                        <a:rPr lang="en-US" sz="2000" b="1" i="0" u="none" dirty="0">
                          <a:solidFill>
                            <a:schemeClr val="bg1"/>
                          </a:solidFill>
                          <a:latin typeface="Consolas" panose="020B0609020204030204" pitchFamily="49" charset="0"/>
                          <a:cs typeface="JetBrains Mono" panose="02000009000000000000" pitchFamily="49" charset="0"/>
                        </a:rPr>
                        <a:t>Dataset Source </a:t>
                      </a:r>
                      <a:endParaRPr lang="en-IN" sz="2000" b="1" dirty="0">
                        <a:solidFill>
                          <a:schemeClr val="bg1"/>
                        </a:solidFill>
                        <a:latin typeface="Consolas" panose="020B0609020204030204" pitchFamily="49" charset="0"/>
                        <a:cs typeface="JetBrains Mono" panose="02000009000000000000" pitchFamily="49"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dirty="0">
                          <a:solidFill>
                            <a:schemeClr val="bg1"/>
                          </a:solidFill>
                          <a:latin typeface="Consolas" panose="020B0609020204030204" pitchFamily="49" charset="0"/>
                          <a:cs typeface="JetBrains Mono" panose="02000009000000000000" pitchFamily="49" charset="0"/>
                        </a:rPr>
                        <a:t>The dataset is sourced from -&gt; </a:t>
                      </a:r>
                      <a:r>
                        <a:rPr lang="en-US" sz="1800" b="0" i="0" u="none" dirty="0">
                          <a:solidFill>
                            <a:schemeClr val="accent5"/>
                          </a:solidFill>
                          <a:latin typeface="Consolas" panose="020B0609020204030204" pitchFamily="49" charset="0"/>
                          <a:cs typeface="JetBrains Mono" panose="02000009000000000000" pitchFamily="49" charset="0"/>
                          <a:hlinkClick r:id="rId2">
                            <a:extLst>
                              <a:ext uri="{A12FA001-AC4F-418D-AE19-62706E023703}">
                                <ahyp:hlinkClr xmlns:ahyp="http://schemas.microsoft.com/office/drawing/2018/hyperlinkcolor" val="tx"/>
                              </a:ext>
                            </a:extLst>
                          </a:hlinkClick>
                        </a:rPr>
                        <a:t>geeksforgeeks.org</a:t>
                      </a:r>
                      <a:endParaRPr lang="en-US" sz="1800" b="0" i="0" u="none" dirty="0">
                        <a:solidFill>
                          <a:schemeClr val="accent5"/>
                        </a:solidFill>
                        <a:latin typeface="Consolas" panose="020B0609020204030204" pitchFamily="49" charset="0"/>
                        <a:cs typeface="JetBrains Mono" panose="02000009000000000000" pitchFamily="49"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2223623"/>
                  </a:ext>
                </a:extLst>
              </a:tr>
              <a:tr h="790054">
                <a:tc>
                  <a:txBody>
                    <a:bodyPr/>
                    <a:lstStyle/>
                    <a:p>
                      <a:pPr algn="r"/>
                      <a:r>
                        <a:rPr lang="en-IN" sz="2000" b="1" dirty="0">
                          <a:solidFill>
                            <a:schemeClr val="bg1"/>
                          </a:solidFill>
                          <a:latin typeface="Consolas" panose="020B0609020204030204" pitchFamily="49" charset="0"/>
                          <a:cs typeface="JetBrains Mono" panose="02000009000000000000" pitchFamily="49" charset="0"/>
                        </a:rPr>
                        <a:t>Features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bg1"/>
                          </a:solidFill>
                          <a:effectLst/>
                          <a:latin typeface="+mn-lt"/>
                          <a:ea typeface="+mn-ea"/>
                          <a:cs typeface="+mn-cs"/>
                        </a:rPr>
                        <a:t>Dataset Shape: 13 columns &amp; 598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bg1"/>
                          </a:solidFill>
                          <a:effectLst/>
                          <a:latin typeface="+mn-lt"/>
                          <a:ea typeface="+mn-ea"/>
                          <a:cs typeface="+mn-cs"/>
                        </a:rPr>
                        <a:t>Datatype : float (5), int (1), object (7)</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3018635"/>
                  </a:ext>
                </a:extLst>
              </a:tr>
              <a:tr h="1504870">
                <a:tc>
                  <a:txBody>
                    <a:bodyPr/>
                    <a:lstStyle/>
                    <a:p>
                      <a:pPr algn="r"/>
                      <a:r>
                        <a:rPr lang="en-IN" sz="2000" b="1" i="0" dirty="0">
                          <a:solidFill>
                            <a:schemeClr val="bg1"/>
                          </a:solidFill>
                          <a:effectLst/>
                          <a:latin typeface="Consolas" panose="020B0609020204030204" pitchFamily="49" charset="0"/>
                        </a:rPr>
                        <a:t>Categorical Variables</a:t>
                      </a:r>
                      <a:endParaRPr lang="en-IN" sz="2000" b="1" dirty="0">
                        <a:solidFill>
                          <a:schemeClr val="bg1"/>
                        </a:solidFill>
                        <a:latin typeface="Consolas" panose="020B0609020204030204" pitchFamily="49" charset="0"/>
                        <a:cs typeface="JetBrains Mono" panose="02000009000000000000" pitchFamily="49"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sng">
                          <a:solidFill>
                            <a:schemeClr val="bg1"/>
                          </a:solidFill>
                          <a:effectLst/>
                          <a:latin typeface="Consolas" panose="020B0609020204030204" pitchFamily="49" charset="0"/>
                        </a:rPr>
                        <a:t>There are total 7 categorical data:</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0" i="0">
                          <a:solidFill>
                            <a:schemeClr val="bg1"/>
                          </a:solidFill>
                          <a:effectLst/>
                          <a:latin typeface="Consolas" panose="020B0609020204030204" pitchFamily="49" charset="0"/>
                        </a:rPr>
                        <a:t>Loan_ID, Gender, Married, Education, Self_Employed, Property_Area, Loan_Status.</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7792731"/>
                  </a:ext>
                </a:extLst>
              </a:tr>
              <a:tr h="790054">
                <a:tc>
                  <a:txBody>
                    <a:bodyPr/>
                    <a:lstStyle/>
                    <a:p>
                      <a:pPr algn="r"/>
                      <a:r>
                        <a:rPr lang="en-IN" sz="2000" b="1" dirty="0">
                          <a:solidFill>
                            <a:schemeClr val="bg1"/>
                          </a:solidFill>
                          <a:latin typeface="Consolas" panose="020B0609020204030204" pitchFamily="49" charset="0"/>
                          <a:cs typeface="JetBrains Mono" panose="02000009000000000000" pitchFamily="49" charset="0"/>
                        </a:rPr>
                        <a:t>Target Variable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 typeface="+mj-lt"/>
                        <a:buNone/>
                        <a:tabLst/>
                        <a:defRPr/>
                      </a:pPr>
                      <a:r>
                        <a:rPr lang="en-US" sz="1800" b="0" i="0" dirty="0">
                          <a:solidFill>
                            <a:schemeClr val="bg1"/>
                          </a:solidFill>
                          <a:effectLst/>
                          <a:latin typeface="Consolas" panose="020B0609020204030204" pitchFamily="49" charset="0"/>
                        </a:rPr>
                        <a:t>Loan_Status: </a:t>
                      </a:r>
                      <a:r>
                        <a:rPr lang="en-US" sz="1800" b="0" dirty="0">
                          <a:solidFill>
                            <a:schemeClr val="bg1">
                              <a:lumMod val="75000"/>
                            </a:schemeClr>
                          </a:solidFill>
                        </a:rPr>
                        <a:t>The goal of the prediction model is to predict this Loan_Status based on the other features in the dataset. ​</a:t>
                      </a:r>
                      <a:endParaRPr lang="en-US" sz="1800" b="0" i="0" dirty="0">
                        <a:solidFill>
                          <a:schemeClr val="bg1">
                            <a:lumMod val="75000"/>
                          </a:schemeClr>
                        </a:solidFill>
                        <a:effectLst/>
                        <a:latin typeface="Consolas" panose="020B0609020204030204" pitchFamily="49"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463326"/>
                  </a:ext>
                </a:extLst>
              </a:tr>
              <a:tr h="1234085">
                <a:tc>
                  <a:txBody>
                    <a:bodyPr/>
                    <a:lstStyle/>
                    <a:p>
                      <a:pPr algn="r"/>
                      <a:r>
                        <a:rPr lang="en-IN" sz="2000" b="1" dirty="0">
                          <a:solidFill>
                            <a:schemeClr val="bg1"/>
                          </a:solidFill>
                          <a:latin typeface="Consolas" panose="020B0609020204030204" pitchFamily="49" charset="0"/>
                        </a:rPr>
                        <a:t>Dataset Split </a:t>
                      </a:r>
                      <a:endParaRPr lang="en-IN" sz="2000" b="1" dirty="0">
                        <a:solidFill>
                          <a:schemeClr val="bg1"/>
                        </a:solidFill>
                        <a:latin typeface="Consolas" panose="020B0609020204030204" pitchFamily="49" charset="0"/>
                        <a:cs typeface="JetBrains Mono" panose="02000009000000000000" pitchFamily="49"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r>
                        <a:rPr lang="en-IN" sz="1800" b="0" dirty="0">
                          <a:solidFill>
                            <a:schemeClr val="bg1"/>
                          </a:solidFill>
                          <a:latin typeface="Consolas" panose="020B0609020204030204" pitchFamily="49" charset="0"/>
                        </a:rPr>
                        <a:t>Training Set : 60%</a:t>
                      </a:r>
                    </a:p>
                    <a:p>
                      <a:pPr marL="0" indent="0" algn="l">
                        <a:buFont typeface="Arial" panose="020B0604020202020204" pitchFamily="34" charset="0"/>
                        <a:buNone/>
                      </a:pPr>
                      <a:r>
                        <a:rPr lang="en-IN" sz="1800" b="0" dirty="0">
                          <a:solidFill>
                            <a:schemeClr val="bg1"/>
                          </a:solidFill>
                          <a:latin typeface="Consolas" panose="020B0609020204030204" pitchFamily="49" charset="0"/>
                        </a:rPr>
                        <a:t>Testing Set  </a:t>
                      </a:r>
                      <a:r>
                        <a:rPr lang="en-IN" sz="1800" b="0">
                          <a:solidFill>
                            <a:schemeClr val="bg1"/>
                          </a:solidFill>
                          <a:latin typeface="Consolas" panose="020B0609020204030204" pitchFamily="49" charset="0"/>
                        </a:rPr>
                        <a:t>: 40</a:t>
                      </a:r>
                      <a:r>
                        <a:rPr lang="en-IN" sz="1800" b="0" dirty="0">
                          <a:solidFill>
                            <a:schemeClr val="bg1"/>
                          </a:solidFill>
                          <a:latin typeface="Consolas" panose="020B0609020204030204" pitchFamily="49" charset="0"/>
                        </a:rPr>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553878"/>
                  </a:ext>
                </a:extLst>
              </a:tr>
            </a:tbl>
          </a:graphicData>
        </a:graphic>
      </p:graphicFrame>
    </p:spTree>
    <p:extLst>
      <p:ext uri="{BB962C8B-B14F-4D97-AF65-F5344CB8AC3E}">
        <p14:creationId xmlns:p14="http://schemas.microsoft.com/office/powerpoint/2010/main" val="225284189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D811-6BB5-DF6F-B042-6FE12E0CEFEB}"/>
              </a:ext>
            </a:extLst>
          </p:cNvPr>
          <p:cNvSpPr>
            <a:spLocks noGrp="1"/>
          </p:cNvSpPr>
          <p:nvPr>
            <p:ph type="title"/>
          </p:nvPr>
        </p:nvSpPr>
        <p:spPr>
          <a:xfrm>
            <a:off x="838200" y="2766218"/>
            <a:ext cx="10515600" cy="1325563"/>
          </a:xfrm>
        </p:spPr>
        <p:txBody>
          <a:bodyPr>
            <a:normAutofit/>
          </a:bodyPr>
          <a:lstStyle/>
          <a:p>
            <a:pPr algn="ctr"/>
            <a:r>
              <a:rPr lang="en-IN" sz="7200" dirty="0">
                <a:solidFill>
                  <a:schemeClr val="bg1"/>
                </a:solidFill>
                <a:latin typeface="JetBrains Mono" panose="02000009000000000000" pitchFamily="49" charset="0"/>
                <a:cs typeface="JetBrains Mono" panose="02000009000000000000" pitchFamily="49" charset="0"/>
              </a:rPr>
              <a:t>THANK YOU</a:t>
            </a:r>
          </a:p>
        </p:txBody>
      </p:sp>
    </p:spTree>
    <p:extLst>
      <p:ext uri="{BB962C8B-B14F-4D97-AF65-F5344CB8AC3E}">
        <p14:creationId xmlns:p14="http://schemas.microsoft.com/office/powerpoint/2010/main" val="35674432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84DF-30F5-ECCC-2128-CBD3C9772F36}"/>
              </a:ext>
            </a:extLst>
          </p:cNvPr>
          <p:cNvSpPr>
            <a:spLocks noGrp="1"/>
          </p:cNvSpPr>
          <p:nvPr>
            <p:ph type="title"/>
          </p:nvPr>
        </p:nvSpPr>
        <p:spPr>
          <a:xfrm>
            <a:off x="838199" y="0"/>
            <a:ext cx="10515600" cy="1325563"/>
          </a:xfrm>
        </p:spPr>
        <p:txBody>
          <a:bodyPr/>
          <a:lstStyle/>
          <a:p>
            <a:r>
              <a:rPr lang="en-IN" b="0" dirty="0">
                <a:solidFill>
                  <a:srgbClr val="E6EDF3"/>
                </a:solidFill>
                <a:effectLst/>
                <a:latin typeface="JetBrains Mono" panose="02000009000000000000" pitchFamily="49" charset="0"/>
                <a:cs typeface="JetBrains Mono" panose="02000009000000000000" pitchFamily="49" charset="0"/>
              </a:rPr>
              <a:t>Dataset Analysis</a:t>
            </a:r>
            <a:endParaRPr lang="en-IN" dirty="0">
              <a:latin typeface="JetBrains Mono" panose="02000009000000000000" pitchFamily="49" charset="0"/>
              <a:cs typeface="JetBrains Mono" panose="02000009000000000000" pitchFamily="49" charset="0"/>
            </a:endParaRPr>
          </a:p>
        </p:txBody>
      </p:sp>
      <p:pic>
        <p:nvPicPr>
          <p:cNvPr id="4" name="Picture 3">
            <a:extLst>
              <a:ext uri="{FF2B5EF4-FFF2-40B4-BE49-F238E27FC236}">
                <a16:creationId xmlns:a16="http://schemas.microsoft.com/office/drawing/2014/main" id="{16A2986F-B465-7785-2896-1A4BAC479FED}"/>
              </a:ext>
            </a:extLst>
          </p:cNvPr>
          <p:cNvPicPr>
            <a:picLocks noChangeAspect="1"/>
          </p:cNvPicPr>
          <p:nvPr/>
        </p:nvPicPr>
        <p:blipFill>
          <a:blip r:embed="rId2"/>
          <a:srcRect l="1067"/>
          <a:stretch/>
        </p:blipFill>
        <p:spPr>
          <a:xfrm>
            <a:off x="7686136" y="0"/>
            <a:ext cx="4494362" cy="6858000"/>
          </a:xfrm>
          <a:prstGeom prst="rect">
            <a:avLst/>
          </a:prstGeom>
        </p:spPr>
      </p:pic>
      <p:sp>
        <p:nvSpPr>
          <p:cNvPr id="6" name="TextBox 5">
            <a:extLst>
              <a:ext uri="{FF2B5EF4-FFF2-40B4-BE49-F238E27FC236}">
                <a16:creationId xmlns:a16="http://schemas.microsoft.com/office/drawing/2014/main" id="{8DF97B3D-6CEE-5B18-1222-2A5C64735F0D}"/>
              </a:ext>
            </a:extLst>
          </p:cNvPr>
          <p:cNvSpPr txBox="1"/>
          <p:nvPr/>
        </p:nvSpPr>
        <p:spPr>
          <a:xfrm>
            <a:off x="838199" y="1997839"/>
            <a:ext cx="5477774" cy="2862322"/>
          </a:xfrm>
          <a:prstGeom prst="rect">
            <a:avLst/>
          </a:prstGeom>
          <a:noFill/>
        </p:spPr>
        <p:txBody>
          <a:bodyPr wrap="square" rtlCol="0">
            <a:spAutoFit/>
          </a:bodyPr>
          <a:lstStyle/>
          <a:p>
            <a:r>
              <a:rPr lang="en-IN" dirty="0">
                <a:solidFill>
                  <a:schemeClr val="bg1"/>
                </a:solidFill>
                <a:latin typeface="Consolas" panose="020B0609020204030204" pitchFamily="49" charset="0"/>
              </a:rPr>
              <a:t>The shape of dataset is : (598, 13)</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Dataset.info() shows</a:t>
            </a:r>
          </a:p>
          <a:p>
            <a:r>
              <a:rPr lang="en-IN" dirty="0">
                <a:solidFill>
                  <a:schemeClr val="bg1"/>
                </a:solidFill>
                <a:latin typeface="Consolas" panose="020B0609020204030204" pitchFamily="49" charset="0"/>
              </a:rPr>
              <a:t>no. of data,</a:t>
            </a:r>
          </a:p>
          <a:p>
            <a:r>
              <a:rPr lang="en-IN" dirty="0">
                <a:solidFill>
                  <a:schemeClr val="bg1"/>
                </a:solidFill>
                <a:latin typeface="Consolas" panose="020B0609020204030204" pitchFamily="49" charset="0"/>
              </a:rPr>
              <a:t>datatypes,</a:t>
            </a:r>
          </a:p>
          <a:p>
            <a:r>
              <a:rPr lang="en-IN" dirty="0">
                <a:solidFill>
                  <a:schemeClr val="bg1"/>
                </a:solidFill>
                <a:latin typeface="Consolas" panose="020B0609020204030204" pitchFamily="49" charset="0"/>
              </a:rPr>
              <a:t>size of data, etc.</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The CATEGORICAL COLUMNS can be identified using their datatypes, which is usually ‘object’.</a:t>
            </a:r>
          </a:p>
        </p:txBody>
      </p:sp>
    </p:spTree>
    <p:extLst>
      <p:ext uri="{BB962C8B-B14F-4D97-AF65-F5344CB8AC3E}">
        <p14:creationId xmlns:p14="http://schemas.microsoft.com/office/powerpoint/2010/main" val="13384310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84DF-30F5-ECCC-2128-CBD3C9772F36}"/>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Dataset Analysis</a:t>
            </a:r>
            <a:endParaRPr lang="en-IN" dirty="0">
              <a:latin typeface="JetBrains Mono" panose="02000009000000000000" pitchFamily="49" charset="0"/>
              <a:cs typeface="JetBrains Mono" panose="02000009000000000000" pitchFamily="49" charset="0"/>
            </a:endParaRPr>
          </a:p>
        </p:txBody>
      </p:sp>
      <p:pic>
        <p:nvPicPr>
          <p:cNvPr id="8" name="Picture 7">
            <a:extLst>
              <a:ext uri="{FF2B5EF4-FFF2-40B4-BE49-F238E27FC236}">
                <a16:creationId xmlns:a16="http://schemas.microsoft.com/office/drawing/2014/main" id="{99AD524B-F68F-5E3F-449D-D446FB3DE0B0}"/>
              </a:ext>
            </a:extLst>
          </p:cNvPr>
          <p:cNvPicPr>
            <a:picLocks noChangeAspect="1"/>
          </p:cNvPicPr>
          <p:nvPr/>
        </p:nvPicPr>
        <p:blipFill>
          <a:blip r:embed="rId2"/>
          <a:stretch>
            <a:fillRect/>
          </a:stretch>
        </p:blipFill>
        <p:spPr>
          <a:xfrm>
            <a:off x="1636808" y="2027208"/>
            <a:ext cx="8918383" cy="4830792"/>
          </a:xfrm>
          <a:prstGeom prst="rect">
            <a:avLst/>
          </a:prstGeom>
        </p:spPr>
      </p:pic>
      <p:sp>
        <p:nvSpPr>
          <p:cNvPr id="9" name="TextBox 8">
            <a:extLst>
              <a:ext uri="{FF2B5EF4-FFF2-40B4-BE49-F238E27FC236}">
                <a16:creationId xmlns:a16="http://schemas.microsoft.com/office/drawing/2014/main" id="{17D9CD4E-4B5C-4E99-4AC8-76EE8057675D}"/>
              </a:ext>
            </a:extLst>
          </p:cNvPr>
          <p:cNvSpPr txBox="1"/>
          <p:nvPr/>
        </p:nvSpPr>
        <p:spPr>
          <a:xfrm>
            <a:off x="4310895" y="1476330"/>
            <a:ext cx="3570208" cy="400110"/>
          </a:xfrm>
          <a:prstGeom prst="rect">
            <a:avLst/>
          </a:prstGeom>
          <a:noFill/>
        </p:spPr>
        <p:txBody>
          <a:bodyPr wrap="none" rtlCol="0">
            <a:spAutoFit/>
          </a:bodyPr>
          <a:lstStyle/>
          <a:p>
            <a:r>
              <a:rPr lang="en-IN" sz="2000" dirty="0">
                <a:solidFill>
                  <a:schemeClr val="bg1"/>
                </a:solidFill>
                <a:latin typeface="Consolas" panose="020B0609020204030204" pitchFamily="49" charset="0"/>
              </a:rPr>
              <a:t>Categorical Data Columns</a:t>
            </a:r>
          </a:p>
        </p:txBody>
      </p:sp>
    </p:spTree>
    <p:extLst>
      <p:ext uri="{BB962C8B-B14F-4D97-AF65-F5344CB8AC3E}">
        <p14:creationId xmlns:p14="http://schemas.microsoft.com/office/powerpoint/2010/main" val="18269537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84DF-30F5-ECCC-2128-CBD3C9772F36}"/>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Dataset Analysis</a:t>
            </a:r>
            <a:endParaRPr lang="en-IN" dirty="0">
              <a:latin typeface="JetBrains Mono" panose="02000009000000000000" pitchFamily="49" charset="0"/>
              <a:cs typeface="JetBrains Mono" panose="02000009000000000000" pitchFamily="49" charset="0"/>
            </a:endParaRPr>
          </a:p>
        </p:txBody>
      </p:sp>
      <p:sp>
        <p:nvSpPr>
          <p:cNvPr id="9" name="TextBox 8">
            <a:extLst>
              <a:ext uri="{FF2B5EF4-FFF2-40B4-BE49-F238E27FC236}">
                <a16:creationId xmlns:a16="http://schemas.microsoft.com/office/drawing/2014/main" id="{17D9CD4E-4B5C-4E99-4AC8-76EE8057675D}"/>
              </a:ext>
            </a:extLst>
          </p:cNvPr>
          <p:cNvSpPr txBox="1"/>
          <p:nvPr/>
        </p:nvSpPr>
        <p:spPr>
          <a:xfrm>
            <a:off x="3464509" y="1507236"/>
            <a:ext cx="5262979" cy="400110"/>
          </a:xfrm>
          <a:prstGeom prst="rect">
            <a:avLst/>
          </a:prstGeom>
          <a:noFill/>
        </p:spPr>
        <p:txBody>
          <a:bodyPr wrap="none" rtlCol="0">
            <a:spAutoFit/>
          </a:bodyPr>
          <a:lstStyle/>
          <a:p>
            <a:r>
              <a:rPr lang="en-IN" sz="2000" dirty="0">
                <a:solidFill>
                  <a:schemeClr val="bg1"/>
                </a:solidFill>
                <a:latin typeface="Consolas" panose="020B0609020204030204" pitchFamily="49" charset="0"/>
              </a:rPr>
              <a:t>Visualizing Categorical Data Columns</a:t>
            </a:r>
          </a:p>
        </p:txBody>
      </p:sp>
      <p:pic>
        <p:nvPicPr>
          <p:cNvPr id="4" name="Picture 3">
            <a:extLst>
              <a:ext uri="{FF2B5EF4-FFF2-40B4-BE49-F238E27FC236}">
                <a16:creationId xmlns:a16="http://schemas.microsoft.com/office/drawing/2014/main" id="{F38120EB-CF61-9194-81BD-FC4B7EAE3D1D}"/>
              </a:ext>
            </a:extLst>
          </p:cNvPr>
          <p:cNvPicPr>
            <a:picLocks noChangeAspect="1"/>
          </p:cNvPicPr>
          <p:nvPr/>
        </p:nvPicPr>
        <p:blipFill>
          <a:blip r:embed="rId2"/>
          <a:stretch>
            <a:fillRect/>
          </a:stretch>
        </p:blipFill>
        <p:spPr>
          <a:xfrm>
            <a:off x="-1" y="2089020"/>
            <a:ext cx="12192000" cy="4768980"/>
          </a:xfrm>
          <a:prstGeom prst="rect">
            <a:avLst/>
          </a:prstGeom>
        </p:spPr>
      </p:pic>
    </p:spTree>
    <p:extLst>
      <p:ext uri="{BB962C8B-B14F-4D97-AF65-F5344CB8AC3E}">
        <p14:creationId xmlns:p14="http://schemas.microsoft.com/office/powerpoint/2010/main" val="23869279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84DF-30F5-ECCC-2128-CBD3C9772F36}"/>
              </a:ext>
            </a:extLst>
          </p:cNvPr>
          <p:cNvSpPr>
            <a:spLocks noGrp="1"/>
          </p:cNvSpPr>
          <p:nvPr>
            <p:ph type="title"/>
          </p:nvPr>
        </p:nvSpPr>
        <p:spPr>
          <a:xfrm>
            <a:off x="838199"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Dataset Analysis</a:t>
            </a:r>
            <a:endParaRPr lang="en-IN" dirty="0">
              <a:latin typeface="JetBrains Mono" panose="02000009000000000000" pitchFamily="49" charset="0"/>
              <a:cs typeface="JetBrains Mono" panose="02000009000000000000" pitchFamily="49" charset="0"/>
            </a:endParaRPr>
          </a:p>
        </p:txBody>
      </p:sp>
      <p:sp>
        <p:nvSpPr>
          <p:cNvPr id="9" name="TextBox 8">
            <a:extLst>
              <a:ext uri="{FF2B5EF4-FFF2-40B4-BE49-F238E27FC236}">
                <a16:creationId xmlns:a16="http://schemas.microsoft.com/office/drawing/2014/main" id="{17D9CD4E-4B5C-4E99-4AC8-76EE8057675D}"/>
              </a:ext>
            </a:extLst>
          </p:cNvPr>
          <p:cNvSpPr txBox="1"/>
          <p:nvPr/>
        </p:nvSpPr>
        <p:spPr>
          <a:xfrm>
            <a:off x="3464509" y="1400946"/>
            <a:ext cx="5262979" cy="400110"/>
          </a:xfrm>
          <a:prstGeom prst="rect">
            <a:avLst/>
          </a:prstGeom>
          <a:noFill/>
        </p:spPr>
        <p:txBody>
          <a:bodyPr wrap="none" rtlCol="0">
            <a:spAutoFit/>
          </a:bodyPr>
          <a:lstStyle/>
          <a:p>
            <a:r>
              <a:rPr lang="en-IN" sz="2000" dirty="0">
                <a:solidFill>
                  <a:schemeClr val="bg1"/>
                </a:solidFill>
                <a:latin typeface="Consolas" panose="020B0609020204030204" pitchFamily="49" charset="0"/>
              </a:rPr>
              <a:t>Visualizing Data Correlation Heatmap</a:t>
            </a:r>
          </a:p>
        </p:txBody>
      </p:sp>
      <p:pic>
        <p:nvPicPr>
          <p:cNvPr id="4" name="Picture 3">
            <a:extLst>
              <a:ext uri="{FF2B5EF4-FFF2-40B4-BE49-F238E27FC236}">
                <a16:creationId xmlns:a16="http://schemas.microsoft.com/office/drawing/2014/main" id="{B8D806C6-3FEC-9BCC-9501-63A70834FB55}"/>
              </a:ext>
            </a:extLst>
          </p:cNvPr>
          <p:cNvPicPr>
            <a:picLocks noChangeAspect="1"/>
          </p:cNvPicPr>
          <p:nvPr/>
        </p:nvPicPr>
        <p:blipFill>
          <a:blip r:embed="rId2"/>
          <a:stretch>
            <a:fillRect/>
          </a:stretch>
        </p:blipFill>
        <p:spPr>
          <a:xfrm>
            <a:off x="766450" y="1876440"/>
            <a:ext cx="7961038" cy="4981560"/>
          </a:xfrm>
          <a:prstGeom prst="rect">
            <a:avLst/>
          </a:prstGeom>
        </p:spPr>
      </p:pic>
      <p:sp>
        <p:nvSpPr>
          <p:cNvPr id="5" name="TextBox 4">
            <a:extLst>
              <a:ext uri="{FF2B5EF4-FFF2-40B4-BE49-F238E27FC236}">
                <a16:creationId xmlns:a16="http://schemas.microsoft.com/office/drawing/2014/main" id="{5D184395-857F-4E11-5A4F-2A669B95B427}"/>
              </a:ext>
            </a:extLst>
          </p:cNvPr>
          <p:cNvSpPr txBox="1"/>
          <p:nvPr/>
        </p:nvSpPr>
        <p:spPr>
          <a:xfrm>
            <a:off x="8980098" y="3295291"/>
            <a:ext cx="2718052" cy="923330"/>
          </a:xfrm>
          <a:prstGeom prst="rect">
            <a:avLst/>
          </a:prstGeom>
          <a:solidFill>
            <a:schemeClr val="tx1">
              <a:lumMod val="75000"/>
              <a:lumOff val="25000"/>
            </a:schemeClr>
          </a:solidFill>
        </p:spPr>
        <p:txBody>
          <a:bodyPr wrap="none" rtlCol="0">
            <a:spAutoFit/>
          </a:bodyPr>
          <a:lstStyle/>
          <a:p>
            <a:r>
              <a:rPr lang="en-IN" dirty="0">
                <a:solidFill>
                  <a:schemeClr val="bg1"/>
                </a:solidFill>
              </a:rPr>
              <a:t>0   --&gt;  No Correlation</a:t>
            </a:r>
          </a:p>
          <a:p>
            <a:r>
              <a:rPr lang="en-IN" dirty="0">
                <a:solidFill>
                  <a:schemeClr val="bg1"/>
                </a:solidFill>
              </a:rPr>
              <a:t>+1 --&gt; Positive Correlation</a:t>
            </a:r>
          </a:p>
          <a:p>
            <a:r>
              <a:rPr lang="en-IN" dirty="0">
                <a:solidFill>
                  <a:schemeClr val="bg1"/>
                </a:solidFill>
              </a:rPr>
              <a:t>-1  --&gt; Negative Correlation</a:t>
            </a:r>
          </a:p>
        </p:txBody>
      </p:sp>
    </p:spTree>
    <p:extLst>
      <p:ext uri="{BB962C8B-B14F-4D97-AF65-F5344CB8AC3E}">
        <p14:creationId xmlns:p14="http://schemas.microsoft.com/office/powerpoint/2010/main" val="36107504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B8758-4633-3FAE-A913-08763EA27274}"/>
              </a:ext>
            </a:extLst>
          </p:cNvPr>
          <p:cNvSpPr>
            <a:spLocks noGrp="1"/>
          </p:cNvSpPr>
          <p:nvPr>
            <p:ph type="title"/>
          </p:nvPr>
        </p:nvSpPr>
        <p:spPr>
          <a:xfrm>
            <a:off x="838200"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Libraries Used</a:t>
            </a:r>
            <a:endParaRPr lang="en-IN" dirty="0">
              <a:latin typeface="JetBrains Mono" panose="02000009000000000000" pitchFamily="49" charset="0"/>
              <a:cs typeface="JetBrains Mono" panose="02000009000000000000" pitchFamily="49" charset="0"/>
            </a:endParaRPr>
          </a:p>
        </p:txBody>
      </p:sp>
      <p:graphicFrame>
        <p:nvGraphicFramePr>
          <p:cNvPr id="5" name="Table 4">
            <a:extLst>
              <a:ext uri="{FF2B5EF4-FFF2-40B4-BE49-F238E27FC236}">
                <a16:creationId xmlns:a16="http://schemas.microsoft.com/office/drawing/2014/main" id="{57AC560F-520F-D539-3759-1C22EC5617B1}"/>
              </a:ext>
            </a:extLst>
          </p:cNvPr>
          <p:cNvGraphicFramePr>
            <a:graphicFrameLocks noGrp="1"/>
          </p:cNvGraphicFramePr>
          <p:nvPr>
            <p:extLst>
              <p:ext uri="{D42A27DB-BD31-4B8C-83A1-F6EECF244321}">
                <p14:modId xmlns:p14="http://schemas.microsoft.com/office/powerpoint/2010/main" val="2456052010"/>
              </p:ext>
            </p:extLst>
          </p:nvPr>
        </p:nvGraphicFramePr>
        <p:xfrm>
          <a:off x="2827667" y="1357894"/>
          <a:ext cx="6536666" cy="1854200"/>
        </p:xfrm>
        <a:graphic>
          <a:graphicData uri="http://schemas.openxmlformats.org/drawingml/2006/table">
            <a:tbl>
              <a:tblPr firstRow="1" bandRow="1">
                <a:tableStyleId>{073A0DAA-6AF3-43AB-8588-CEC1D06C72B9}</a:tableStyleId>
              </a:tblPr>
              <a:tblGrid>
                <a:gridCol w="3400317">
                  <a:extLst>
                    <a:ext uri="{9D8B030D-6E8A-4147-A177-3AD203B41FA5}">
                      <a16:colId xmlns:a16="http://schemas.microsoft.com/office/drawing/2014/main" val="2927581457"/>
                    </a:ext>
                  </a:extLst>
                </a:gridCol>
                <a:gridCol w="3136349">
                  <a:extLst>
                    <a:ext uri="{9D8B030D-6E8A-4147-A177-3AD203B41FA5}">
                      <a16:colId xmlns:a16="http://schemas.microsoft.com/office/drawing/2014/main" val="3463648036"/>
                    </a:ext>
                  </a:extLst>
                </a:gridCol>
              </a:tblGrid>
              <a:tr h="370840">
                <a:tc>
                  <a:txBody>
                    <a:bodyPr/>
                    <a:lstStyle/>
                    <a:p>
                      <a:r>
                        <a:rPr lang="en-IN" dirty="0">
                          <a:latin typeface="Consolas" panose="020B0609020204030204" pitchFamily="49" charset="0"/>
                        </a:rPr>
                        <a:t>Library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sz="1800" b="1" i="0" kern="1200" dirty="0">
                          <a:solidFill>
                            <a:schemeClr val="lt1"/>
                          </a:solidFill>
                          <a:effectLst/>
                          <a:latin typeface="Consolas" panose="020B0609020204030204" pitchFamily="49" charset="0"/>
                          <a:ea typeface="+mn-ea"/>
                          <a:cs typeface="+mn-cs"/>
                        </a:rPr>
                        <a:t>Pseudonym</a:t>
                      </a:r>
                      <a:endParaRPr lang="en-IN" b="1"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6942596"/>
                  </a:ext>
                </a:extLst>
              </a:tr>
              <a:tr h="370840">
                <a:tc>
                  <a:txBody>
                    <a:bodyPr/>
                    <a:lstStyle/>
                    <a:p>
                      <a:r>
                        <a:rPr lang="en-US" b="0" dirty="0">
                          <a:solidFill>
                            <a:srgbClr val="FF7B72"/>
                          </a:solidFill>
                          <a:effectLst/>
                          <a:latin typeface="Consolas" panose="020B0609020204030204" pitchFamily="49" charset="0"/>
                          <a:cs typeface="JetBrains Mono" panose="02000009000000000000" pitchFamily="49" charset="0"/>
                        </a:rPr>
                        <a:t>import</a:t>
                      </a:r>
                      <a:r>
                        <a:rPr lang="en-US" b="0" dirty="0">
                          <a:solidFill>
                            <a:srgbClr val="E6EDF3"/>
                          </a:solidFill>
                          <a:effectLst/>
                          <a:latin typeface="Consolas" panose="020B0609020204030204" pitchFamily="49" charset="0"/>
                          <a:cs typeface="JetBrains Mono" panose="02000009000000000000" pitchFamily="49" charset="0"/>
                        </a:rPr>
                        <a:t> pandas</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b="0" dirty="0">
                          <a:solidFill>
                            <a:srgbClr val="FF7B72"/>
                          </a:solidFill>
                          <a:effectLst/>
                          <a:latin typeface="JetBrains Mono" panose="02000009000000000000" pitchFamily="49" charset="0"/>
                          <a:cs typeface="JetBrains Mono" panose="02000009000000000000" pitchFamily="49" charset="0"/>
                        </a:rPr>
                        <a:t>as</a:t>
                      </a:r>
                      <a:r>
                        <a:rPr lang="en-US" b="0" dirty="0">
                          <a:solidFill>
                            <a:srgbClr val="E6EDF3"/>
                          </a:solidFill>
                          <a:effectLst/>
                          <a:latin typeface="JetBrains Mono" panose="02000009000000000000" pitchFamily="49" charset="0"/>
                          <a:cs typeface="JetBrains Mono" panose="02000009000000000000" pitchFamily="49" charset="0"/>
                        </a:rPr>
                        <a:t> pd</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81977151"/>
                  </a:ext>
                </a:extLst>
              </a:tr>
              <a:tr h="370840">
                <a:tc>
                  <a:txBody>
                    <a:bodyPr/>
                    <a:lstStyle/>
                    <a:p>
                      <a:r>
                        <a:rPr lang="en-US" b="0" dirty="0">
                          <a:solidFill>
                            <a:srgbClr val="FF7B72"/>
                          </a:solidFill>
                          <a:effectLst/>
                          <a:latin typeface="Consolas" panose="020B0609020204030204" pitchFamily="49" charset="0"/>
                        </a:rPr>
                        <a:t>import</a:t>
                      </a:r>
                      <a:r>
                        <a:rPr lang="en-US" b="0" dirty="0">
                          <a:solidFill>
                            <a:srgbClr val="E6EDF3"/>
                          </a:solidFill>
                          <a:effectLst/>
                          <a:latin typeface="Consolas" panose="020B0609020204030204" pitchFamily="49" charset="0"/>
                        </a:rPr>
                        <a:t> numpy</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b="0" dirty="0">
                          <a:solidFill>
                            <a:srgbClr val="FF7B72"/>
                          </a:solidFill>
                          <a:effectLst/>
                          <a:latin typeface="JetBrains Mono" panose="02000009000000000000" pitchFamily="49" charset="0"/>
                          <a:cs typeface="JetBrains Mono" panose="02000009000000000000" pitchFamily="49" charset="0"/>
                        </a:rPr>
                        <a:t>as</a:t>
                      </a:r>
                      <a:r>
                        <a:rPr lang="en-US" b="0" dirty="0">
                          <a:solidFill>
                            <a:srgbClr val="E6EDF3"/>
                          </a:solidFill>
                          <a:effectLst/>
                          <a:latin typeface="JetBrains Mono" panose="02000009000000000000" pitchFamily="49" charset="0"/>
                          <a:cs typeface="JetBrains Mono" panose="02000009000000000000" pitchFamily="49" charset="0"/>
                        </a:rPr>
                        <a:t> np</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85644973"/>
                  </a:ext>
                </a:extLst>
              </a:tr>
              <a:tr h="370840">
                <a:tc>
                  <a:txBody>
                    <a:bodyPr/>
                    <a:lstStyle/>
                    <a:p>
                      <a:r>
                        <a:rPr lang="en-US" b="0" dirty="0">
                          <a:solidFill>
                            <a:srgbClr val="FF7B72"/>
                          </a:solidFill>
                          <a:effectLst/>
                          <a:latin typeface="Consolas" panose="020B0609020204030204" pitchFamily="49" charset="0"/>
                        </a:rPr>
                        <a:t>import</a:t>
                      </a:r>
                      <a:r>
                        <a:rPr lang="en-US" b="0" dirty="0">
                          <a:solidFill>
                            <a:srgbClr val="E6EDF3"/>
                          </a:solidFill>
                          <a:effectLst/>
                          <a:latin typeface="Consolas" panose="020B0609020204030204" pitchFamily="49" charset="0"/>
                        </a:rPr>
                        <a:t> matplotlib.pyplot</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b="0" dirty="0">
                          <a:solidFill>
                            <a:srgbClr val="FF7B72"/>
                          </a:solidFill>
                          <a:effectLst/>
                          <a:latin typeface="JetBrains Mono" panose="02000009000000000000" pitchFamily="49" charset="0"/>
                          <a:cs typeface="JetBrains Mono" panose="02000009000000000000" pitchFamily="49" charset="0"/>
                        </a:rPr>
                        <a:t>as</a:t>
                      </a:r>
                      <a:r>
                        <a:rPr lang="en-US" b="0" dirty="0">
                          <a:solidFill>
                            <a:srgbClr val="E6EDF3"/>
                          </a:solidFill>
                          <a:effectLst/>
                          <a:latin typeface="JetBrains Mono" panose="02000009000000000000" pitchFamily="49" charset="0"/>
                          <a:cs typeface="JetBrains Mono" panose="02000009000000000000" pitchFamily="49" charset="0"/>
                        </a:rPr>
                        <a:t> plt </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67113151"/>
                  </a:ext>
                </a:extLst>
              </a:tr>
              <a:tr h="370840">
                <a:tc>
                  <a:txBody>
                    <a:bodyPr/>
                    <a:lstStyle/>
                    <a:p>
                      <a:r>
                        <a:rPr lang="en-US" b="0" dirty="0">
                          <a:solidFill>
                            <a:srgbClr val="FF7B72"/>
                          </a:solidFill>
                          <a:effectLst/>
                          <a:latin typeface="Consolas" panose="020B0609020204030204" pitchFamily="49" charset="0"/>
                        </a:rPr>
                        <a:t>import</a:t>
                      </a:r>
                      <a:r>
                        <a:rPr lang="en-US" b="0" dirty="0">
                          <a:solidFill>
                            <a:srgbClr val="E6EDF3"/>
                          </a:solidFill>
                          <a:effectLst/>
                          <a:latin typeface="Consolas" panose="020B0609020204030204" pitchFamily="49" charset="0"/>
                        </a:rPr>
                        <a:t> seaborn</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b="0" dirty="0">
                          <a:solidFill>
                            <a:srgbClr val="FF7B72"/>
                          </a:solidFill>
                          <a:effectLst/>
                          <a:latin typeface="JetBrains Mono" panose="02000009000000000000" pitchFamily="49" charset="0"/>
                          <a:cs typeface="JetBrains Mono" panose="02000009000000000000" pitchFamily="49" charset="0"/>
                        </a:rPr>
                        <a:t>as</a:t>
                      </a:r>
                      <a:r>
                        <a:rPr lang="en-US" b="0" dirty="0">
                          <a:solidFill>
                            <a:srgbClr val="E6EDF3"/>
                          </a:solidFill>
                          <a:effectLst/>
                          <a:latin typeface="JetBrains Mono" panose="02000009000000000000" pitchFamily="49" charset="0"/>
                          <a:cs typeface="JetBrains Mono" panose="02000009000000000000" pitchFamily="49" charset="0"/>
                        </a:rPr>
                        <a:t> sns</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79355435"/>
                  </a:ext>
                </a:extLst>
              </a:tr>
            </a:tbl>
          </a:graphicData>
        </a:graphic>
      </p:graphicFrame>
      <p:graphicFrame>
        <p:nvGraphicFramePr>
          <p:cNvPr id="8" name="Table 7">
            <a:extLst>
              <a:ext uri="{FF2B5EF4-FFF2-40B4-BE49-F238E27FC236}">
                <a16:creationId xmlns:a16="http://schemas.microsoft.com/office/drawing/2014/main" id="{7B876596-C579-16F7-D66B-D65AC05BAE0E}"/>
              </a:ext>
            </a:extLst>
          </p:cNvPr>
          <p:cNvGraphicFramePr>
            <a:graphicFrameLocks noGrp="1"/>
          </p:cNvGraphicFramePr>
          <p:nvPr>
            <p:extLst>
              <p:ext uri="{D42A27DB-BD31-4B8C-83A1-F6EECF244321}">
                <p14:modId xmlns:p14="http://schemas.microsoft.com/office/powerpoint/2010/main" val="3289309858"/>
              </p:ext>
            </p:extLst>
          </p:nvPr>
        </p:nvGraphicFramePr>
        <p:xfrm>
          <a:off x="2037990" y="3645907"/>
          <a:ext cx="8116020" cy="2219960"/>
        </p:xfrm>
        <a:graphic>
          <a:graphicData uri="http://schemas.openxmlformats.org/drawingml/2006/table">
            <a:tbl>
              <a:tblPr firstRow="1" bandRow="1">
                <a:tableStyleId>{073A0DAA-6AF3-43AB-8588-CEC1D06C72B9}</a:tableStyleId>
              </a:tblPr>
              <a:tblGrid>
                <a:gridCol w="4246250">
                  <a:extLst>
                    <a:ext uri="{9D8B030D-6E8A-4147-A177-3AD203B41FA5}">
                      <a16:colId xmlns:a16="http://schemas.microsoft.com/office/drawing/2014/main" val="3028248318"/>
                    </a:ext>
                  </a:extLst>
                </a:gridCol>
                <a:gridCol w="3869770">
                  <a:extLst>
                    <a:ext uri="{9D8B030D-6E8A-4147-A177-3AD203B41FA5}">
                      <a16:colId xmlns:a16="http://schemas.microsoft.com/office/drawing/2014/main" val="2927581457"/>
                    </a:ext>
                  </a:extLst>
                </a:gridCol>
              </a:tblGrid>
              <a:tr h="288889">
                <a:tc>
                  <a:txBody>
                    <a:bodyPr/>
                    <a:lstStyle/>
                    <a:p>
                      <a:r>
                        <a:rPr lang="en-IN" dirty="0">
                          <a:latin typeface="Consolas" panose="020B0609020204030204" pitchFamily="49" charset="0"/>
                        </a:rPr>
                        <a:t>Library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dirty="0">
                          <a:latin typeface="Consolas" panose="020B0609020204030204" pitchFamily="49" charset="0"/>
                        </a:rPr>
                        <a:t>Module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6942596"/>
                  </a:ext>
                </a:extLst>
              </a:tr>
              <a:tr h="370840">
                <a:tc>
                  <a:txBody>
                    <a:bodyPr/>
                    <a:lstStyle/>
                    <a:p>
                      <a:r>
                        <a:rPr lang="en-IN" b="0" dirty="0">
                          <a:solidFill>
                            <a:srgbClr val="FF7B72"/>
                          </a:solidFill>
                          <a:effectLst/>
                          <a:latin typeface="JetBrains Mono" panose="02000009000000000000" pitchFamily="49" charset="0"/>
                          <a:cs typeface="JetBrains Mono" panose="02000009000000000000" pitchFamily="49" charset="0"/>
                        </a:rPr>
                        <a:t>from</a:t>
                      </a:r>
                      <a:r>
                        <a:rPr lang="en-IN" b="0" dirty="0">
                          <a:solidFill>
                            <a:srgbClr val="E6EDF3"/>
                          </a:solidFill>
                          <a:effectLst/>
                          <a:latin typeface="JetBrains Mono" panose="02000009000000000000" pitchFamily="49" charset="0"/>
                          <a:cs typeface="JetBrains Mono" panose="02000009000000000000" pitchFamily="49" charset="0"/>
                        </a:rPr>
                        <a:t> sklearn</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7B72"/>
                          </a:solidFill>
                          <a:effectLst/>
                          <a:latin typeface="JetBrains Mono" panose="02000009000000000000" pitchFamily="49" charset="0"/>
                          <a:cs typeface="JetBrains Mono" panose="02000009000000000000" pitchFamily="49" charset="0"/>
                        </a:rPr>
                        <a:t>import</a:t>
                      </a:r>
                      <a:r>
                        <a:rPr lang="en-IN" b="0" dirty="0">
                          <a:solidFill>
                            <a:srgbClr val="E6EDF3"/>
                          </a:solidFill>
                          <a:effectLst/>
                          <a:latin typeface="JetBrains Mono" panose="02000009000000000000" pitchFamily="49" charset="0"/>
                          <a:cs typeface="JetBrains Mono" panose="02000009000000000000" pitchFamily="49" charset="0"/>
                        </a:rPr>
                        <a:t> preprocessing</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00813500"/>
                  </a:ext>
                </a:extLst>
              </a:tr>
              <a:tr h="370840">
                <a:tc>
                  <a:txBody>
                    <a:bodyPr/>
                    <a:lstStyle/>
                    <a:p>
                      <a:r>
                        <a:rPr lang="en-US" b="0" dirty="0">
                          <a:solidFill>
                            <a:srgbClr val="FF7B72"/>
                          </a:solidFill>
                          <a:effectLst/>
                          <a:latin typeface="JetBrains Mono" panose="02000009000000000000" pitchFamily="49" charset="0"/>
                          <a:cs typeface="JetBrains Mono" panose="02000009000000000000" pitchFamily="49" charset="0"/>
                        </a:rPr>
                        <a:t>from</a:t>
                      </a:r>
                      <a:r>
                        <a:rPr lang="en-US" b="0" dirty="0">
                          <a:solidFill>
                            <a:srgbClr val="E6EDF3"/>
                          </a:solidFill>
                          <a:effectLst/>
                          <a:latin typeface="JetBrains Mono" panose="02000009000000000000" pitchFamily="49" charset="0"/>
                          <a:cs typeface="JetBrains Mono" panose="02000009000000000000" pitchFamily="49" charset="0"/>
                        </a:rPr>
                        <a:t> sklearn.model_selection</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b="0" dirty="0">
                          <a:solidFill>
                            <a:srgbClr val="FF7B72"/>
                          </a:solidFill>
                          <a:effectLst/>
                          <a:latin typeface="JetBrains Mono" panose="02000009000000000000" pitchFamily="49" charset="0"/>
                          <a:cs typeface="JetBrains Mono" panose="02000009000000000000" pitchFamily="49" charset="0"/>
                        </a:rPr>
                        <a:t>import</a:t>
                      </a:r>
                      <a:r>
                        <a:rPr lang="en-US" b="0" dirty="0">
                          <a:solidFill>
                            <a:srgbClr val="E6EDF3"/>
                          </a:solidFill>
                          <a:effectLst/>
                          <a:latin typeface="JetBrains Mono" panose="02000009000000000000" pitchFamily="49" charset="0"/>
                          <a:cs typeface="JetBrains Mono" panose="02000009000000000000" pitchFamily="49" charset="0"/>
                        </a:rPr>
                        <a:t> train_test_split </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21143575"/>
                  </a:ext>
                </a:extLst>
              </a:tr>
              <a:tr h="370840">
                <a:tc>
                  <a:txBody>
                    <a:bodyPr/>
                    <a:lstStyle/>
                    <a:p>
                      <a:r>
                        <a:rPr lang="en-IN" b="0" dirty="0">
                          <a:solidFill>
                            <a:srgbClr val="FF7B72"/>
                          </a:solidFill>
                          <a:effectLst/>
                          <a:latin typeface="JetBrains Mono" panose="02000009000000000000" pitchFamily="49" charset="0"/>
                          <a:cs typeface="JetBrains Mono" panose="02000009000000000000" pitchFamily="49" charset="0"/>
                        </a:rPr>
                        <a:t>from</a:t>
                      </a:r>
                      <a:r>
                        <a:rPr lang="en-IN" b="0" dirty="0">
                          <a:solidFill>
                            <a:srgbClr val="E6EDF3"/>
                          </a:solidFill>
                          <a:effectLst/>
                          <a:latin typeface="JetBrains Mono" panose="02000009000000000000" pitchFamily="49" charset="0"/>
                          <a:cs typeface="JetBrains Mono" panose="02000009000000000000" pitchFamily="49" charset="0"/>
                        </a:rPr>
                        <a:t> sklearn</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b="0" dirty="0">
                          <a:solidFill>
                            <a:srgbClr val="FF7B72"/>
                          </a:solidFill>
                          <a:effectLst/>
                          <a:latin typeface="JetBrains Mono" panose="02000009000000000000" pitchFamily="49" charset="0"/>
                          <a:cs typeface="JetBrains Mono" panose="02000009000000000000" pitchFamily="49" charset="0"/>
                        </a:rPr>
                        <a:t>import</a:t>
                      </a:r>
                      <a:r>
                        <a:rPr lang="en-IN" b="0" dirty="0">
                          <a:solidFill>
                            <a:srgbClr val="E6EDF3"/>
                          </a:solidFill>
                          <a:effectLst/>
                          <a:latin typeface="JetBrains Mono" panose="02000009000000000000" pitchFamily="49" charset="0"/>
                          <a:cs typeface="JetBrains Mono" panose="02000009000000000000" pitchFamily="49" charset="0"/>
                        </a:rPr>
                        <a:t> metrics </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21815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7B72"/>
                          </a:solidFill>
                          <a:effectLst/>
                          <a:latin typeface="JetBrains Mono" panose="02000009000000000000" pitchFamily="49" charset="0"/>
                          <a:cs typeface="JetBrains Mono" panose="02000009000000000000" pitchFamily="49" charset="0"/>
                        </a:rPr>
                        <a:t>from</a:t>
                      </a:r>
                      <a:r>
                        <a:rPr lang="en-IN" b="0" dirty="0">
                          <a:solidFill>
                            <a:srgbClr val="E6EDF3"/>
                          </a:solidFill>
                          <a:effectLst/>
                          <a:latin typeface="JetBrains Mono" panose="02000009000000000000" pitchFamily="49" charset="0"/>
                          <a:cs typeface="JetBrains Mono" panose="02000009000000000000" pitchFamily="49" charset="0"/>
                        </a:rPr>
                        <a:t> sklearn</a:t>
                      </a:r>
                      <a:r>
                        <a:rPr lang="en-IN" b="0" dirty="0">
                          <a:solidFill>
                            <a:srgbClr val="E6EDF3"/>
                          </a:solidFill>
                          <a:effectLst/>
                          <a:latin typeface="Consolas" panose="020B0609020204030204" pitchFamily="49" charset="0"/>
                          <a:cs typeface="JetBrains Mono" panose="02000009000000000000" pitchFamily="49" charset="0"/>
                        </a:rPr>
                        <a:t>.metrics</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7B72"/>
                          </a:solidFill>
                          <a:effectLst/>
                          <a:latin typeface="JetBrains Mono" panose="02000009000000000000" pitchFamily="49" charset="0"/>
                          <a:cs typeface="JetBrains Mono" panose="02000009000000000000" pitchFamily="49" charset="0"/>
                        </a:rPr>
                        <a:t>import</a:t>
                      </a:r>
                      <a:r>
                        <a:rPr lang="en-IN" b="0" dirty="0">
                          <a:solidFill>
                            <a:srgbClr val="E6EDF3"/>
                          </a:solidFill>
                          <a:effectLst/>
                          <a:latin typeface="JetBrains Mono" panose="02000009000000000000" pitchFamily="49" charset="0"/>
                          <a:cs typeface="JetBrains Mono" panose="02000009000000000000" pitchFamily="49" charset="0"/>
                        </a:rPr>
                        <a:t> confusion_matrix</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3268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7B72"/>
                          </a:solidFill>
                          <a:effectLst/>
                          <a:latin typeface="JetBrains Mono" panose="02000009000000000000" pitchFamily="49" charset="0"/>
                          <a:cs typeface="JetBrains Mono" panose="02000009000000000000" pitchFamily="49" charset="0"/>
                        </a:rPr>
                        <a:t>from</a:t>
                      </a:r>
                      <a:r>
                        <a:rPr lang="en-IN" b="0" dirty="0">
                          <a:solidFill>
                            <a:srgbClr val="E6EDF3"/>
                          </a:solidFill>
                          <a:effectLst/>
                          <a:latin typeface="JetBrains Mono" panose="02000009000000000000" pitchFamily="49" charset="0"/>
                          <a:cs typeface="JetBrains Mono" panose="02000009000000000000" pitchFamily="49" charset="0"/>
                        </a:rPr>
                        <a:t> sklearn</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7B72"/>
                          </a:solidFill>
                          <a:effectLst/>
                          <a:latin typeface="JetBrains Mono" panose="02000009000000000000" pitchFamily="49" charset="0"/>
                          <a:cs typeface="JetBrains Mono" panose="02000009000000000000" pitchFamily="49" charset="0"/>
                        </a:rPr>
                        <a:t>import</a:t>
                      </a:r>
                      <a:r>
                        <a:rPr lang="en-IN" b="0" dirty="0">
                          <a:solidFill>
                            <a:srgbClr val="E6EDF3"/>
                          </a:solidFill>
                          <a:effectLst/>
                          <a:latin typeface="JetBrains Mono" panose="02000009000000000000" pitchFamily="49" charset="0"/>
                          <a:cs typeface="JetBrains Mono" panose="02000009000000000000" pitchFamily="49" charset="0"/>
                        </a:rPr>
                        <a:t> roc_curve, auc</a:t>
                      </a:r>
                      <a:endParaRPr lang="en-IN" dirty="0">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770577"/>
                  </a:ext>
                </a:extLst>
              </a:tr>
            </a:tbl>
          </a:graphicData>
        </a:graphic>
      </p:graphicFrame>
    </p:spTree>
    <p:extLst>
      <p:ext uri="{BB962C8B-B14F-4D97-AF65-F5344CB8AC3E}">
        <p14:creationId xmlns:p14="http://schemas.microsoft.com/office/powerpoint/2010/main" val="57357801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B8758-4633-3FAE-A913-08763EA27274}"/>
              </a:ext>
            </a:extLst>
          </p:cNvPr>
          <p:cNvSpPr>
            <a:spLocks noGrp="1"/>
          </p:cNvSpPr>
          <p:nvPr>
            <p:ph type="title"/>
          </p:nvPr>
        </p:nvSpPr>
        <p:spPr>
          <a:xfrm>
            <a:off x="838200" y="0"/>
            <a:ext cx="10515600" cy="1325563"/>
          </a:xfrm>
        </p:spPr>
        <p:txBody>
          <a:bodyPr/>
          <a:lstStyle/>
          <a:p>
            <a:pPr algn="ctr"/>
            <a:r>
              <a:rPr lang="en-IN" b="0" dirty="0">
                <a:solidFill>
                  <a:srgbClr val="E6EDF3"/>
                </a:solidFill>
                <a:effectLst/>
                <a:latin typeface="JetBrains Mono" panose="02000009000000000000" pitchFamily="49" charset="0"/>
                <a:cs typeface="JetBrains Mono" panose="02000009000000000000" pitchFamily="49" charset="0"/>
              </a:rPr>
              <a:t>Libraries Used</a:t>
            </a:r>
            <a:endParaRPr lang="en-IN" dirty="0">
              <a:latin typeface="JetBrains Mono" panose="02000009000000000000" pitchFamily="49" charset="0"/>
              <a:cs typeface="JetBrains Mono" panose="02000009000000000000" pitchFamily="49" charset="0"/>
            </a:endParaRPr>
          </a:p>
        </p:txBody>
      </p:sp>
      <p:graphicFrame>
        <p:nvGraphicFramePr>
          <p:cNvPr id="8" name="Table 7">
            <a:extLst>
              <a:ext uri="{FF2B5EF4-FFF2-40B4-BE49-F238E27FC236}">
                <a16:creationId xmlns:a16="http://schemas.microsoft.com/office/drawing/2014/main" id="{7B876596-C579-16F7-D66B-D65AC05BAE0E}"/>
              </a:ext>
            </a:extLst>
          </p:cNvPr>
          <p:cNvGraphicFramePr>
            <a:graphicFrameLocks noGrp="1"/>
          </p:cNvGraphicFramePr>
          <p:nvPr>
            <p:extLst>
              <p:ext uri="{D42A27DB-BD31-4B8C-83A1-F6EECF244321}">
                <p14:modId xmlns:p14="http://schemas.microsoft.com/office/powerpoint/2010/main" val="2296494218"/>
              </p:ext>
            </p:extLst>
          </p:nvPr>
        </p:nvGraphicFramePr>
        <p:xfrm>
          <a:off x="148087" y="3131389"/>
          <a:ext cx="11895826" cy="2286000"/>
        </p:xfrm>
        <a:graphic>
          <a:graphicData uri="http://schemas.openxmlformats.org/drawingml/2006/table">
            <a:tbl>
              <a:tblPr firstRow="1" bandRow="1">
                <a:tableStyleId>{073A0DAA-6AF3-43AB-8588-CEC1D06C72B9}</a:tableStyleId>
              </a:tblPr>
              <a:tblGrid>
                <a:gridCol w="6223820">
                  <a:extLst>
                    <a:ext uri="{9D8B030D-6E8A-4147-A177-3AD203B41FA5}">
                      <a16:colId xmlns:a16="http://schemas.microsoft.com/office/drawing/2014/main" val="3028248318"/>
                    </a:ext>
                  </a:extLst>
                </a:gridCol>
                <a:gridCol w="5672006">
                  <a:extLst>
                    <a:ext uri="{9D8B030D-6E8A-4147-A177-3AD203B41FA5}">
                      <a16:colId xmlns:a16="http://schemas.microsoft.com/office/drawing/2014/main" val="2927581457"/>
                    </a:ext>
                  </a:extLst>
                </a:gridCol>
              </a:tblGrid>
              <a:tr h="288889">
                <a:tc>
                  <a:txBody>
                    <a:bodyPr/>
                    <a:lstStyle/>
                    <a:p>
                      <a:r>
                        <a:rPr lang="en-IN" sz="2400" dirty="0">
                          <a:latin typeface="JetBrains Mono" panose="02000009000000000000" pitchFamily="49" charset="0"/>
                          <a:cs typeface="JetBrains Mono" panose="02000009000000000000" pitchFamily="49" charset="0"/>
                        </a:rPr>
                        <a:t>Library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sz="2400" dirty="0">
                          <a:latin typeface="JetBrains Mono" panose="02000009000000000000" pitchFamily="49" charset="0"/>
                          <a:cs typeface="JetBrains Mono" panose="02000009000000000000" pitchFamily="49" charset="0"/>
                        </a:rPr>
                        <a:t>Module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6942596"/>
                  </a:ext>
                </a:extLst>
              </a:tr>
              <a:tr h="370840">
                <a:tc>
                  <a:txBody>
                    <a:bodyPr/>
                    <a:lstStyle/>
                    <a:p>
                      <a:r>
                        <a:rPr lang="en-US" sz="2400" b="0" dirty="0">
                          <a:solidFill>
                            <a:srgbClr val="FF7B72"/>
                          </a:solidFill>
                          <a:effectLst/>
                          <a:latin typeface="JetBrains Mono" panose="02000009000000000000" pitchFamily="49" charset="0"/>
                          <a:cs typeface="JetBrains Mono" panose="02000009000000000000" pitchFamily="49" charset="0"/>
                        </a:rPr>
                        <a:t>from</a:t>
                      </a:r>
                      <a:r>
                        <a:rPr lang="en-US" sz="2400" b="0" dirty="0">
                          <a:solidFill>
                            <a:srgbClr val="E6EDF3"/>
                          </a:solidFill>
                          <a:effectLst/>
                          <a:latin typeface="JetBrains Mono" panose="02000009000000000000" pitchFamily="49" charset="0"/>
                          <a:cs typeface="JetBrains Mono" panose="02000009000000000000" pitchFamily="49" charset="0"/>
                        </a:rPr>
                        <a:t> sklearn.linear_model</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2400" b="0" dirty="0">
                          <a:solidFill>
                            <a:srgbClr val="FF7B72"/>
                          </a:solidFill>
                          <a:effectLst/>
                          <a:latin typeface="JetBrains Mono" panose="02000009000000000000" pitchFamily="49" charset="0"/>
                          <a:cs typeface="JetBrains Mono" panose="02000009000000000000" pitchFamily="49" charset="0"/>
                        </a:rPr>
                        <a:t>import</a:t>
                      </a:r>
                      <a:r>
                        <a:rPr lang="en-US" sz="2400" b="0" dirty="0">
                          <a:solidFill>
                            <a:srgbClr val="E6EDF3"/>
                          </a:solidFill>
                          <a:effectLst/>
                          <a:latin typeface="JetBrains Mono" panose="02000009000000000000" pitchFamily="49" charset="0"/>
                          <a:cs typeface="JetBrains Mono" panose="02000009000000000000" pitchFamily="49" charset="0"/>
                        </a:rPr>
                        <a:t> LogisticRegression</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21143575"/>
                  </a:ext>
                </a:extLst>
              </a:tr>
              <a:tr h="370840">
                <a:tc>
                  <a:txBody>
                    <a:bodyPr/>
                    <a:lstStyle/>
                    <a:p>
                      <a:r>
                        <a:rPr lang="en-IN" sz="2400" b="0" dirty="0">
                          <a:solidFill>
                            <a:srgbClr val="FF7B72"/>
                          </a:solidFill>
                          <a:effectLst/>
                          <a:latin typeface="JetBrains Mono" panose="02000009000000000000" pitchFamily="49" charset="0"/>
                          <a:cs typeface="JetBrains Mono" panose="02000009000000000000" pitchFamily="49" charset="0"/>
                        </a:rPr>
                        <a:t>from</a:t>
                      </a:r>
                      <a:r>
                        <a:rPr lang="en-IN" sz="2400" b="0" dirty="0">
                          <a:solidFill>
                            <a:srgbClr val="E6EDF3"/>
                          </a:solidFill>
                          <a:effectLst/>
                          <a:latin typeface="JetBrains Mono" panose="02000009000000000000" pitchFamily="49" charset="0"/>
                          <a:cs typeface="JetBrains Mono" panose="02000009000000000000" pitchFamily="49" charset="0"/>
                        </a:rPr>
                        <a:t> sklearn.svm</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sz="2400" b="0" dirty="0">
                          <a:solidFill>
                            <a:srgbClr val="FF7B72"/>
                          </a:solidFill>
                          <a:effectLst/>
                          <a:latin typeface="JetBrains Mono" panose="02000009000000000000" pitchFamily="49" charset="0"/>
                          <a:cs typeface="JetBrains Mono" panose="02000009000000000000" pitchFamily="49" charset="0"/>
                        </a:rPr>
                        <a:t>import</a:t>
                      </a:r>
                      <a:r>
                        <a:rPr lang="en-IN" sz="2400" b="0" dirty="0">
                          <a:solidFill>
                            <a:srgbClr val="E6EDF3"/>
                          </a:solidFill>
                          <a:effectLst/>
                          <a:latin typeface="JetBrains Mono" panose="02000009000000000000" pitchFamily="49" charset="0"/>
                          <a:cs typeface="JetBrains Mono" panose="02000009000000000000" pitchFamily="49" charset="0"/>
                        </a:rPr>
                        <a:t> SVC</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21815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FF7B72"/>
                          </a:solidFill>
                          <a:effectLst/>
                          <a:latin typeface="JetBrains Mono" panose="02000009000000000000" pitchFamily="49" charset="0"/>
                          <a:cs typeface="JetBrains Mono" panose="02000009000000000000" pitchFamily="49" charset="0"/>
                        </a:rPr>
                        <a:t>from</a:t>
                      </a:r>
                      <a:r>
                        <a:rPr lang="en-IN" sz="2400" b="0" dirty="0">
                          <a:solidFill>
                            <a:srgbClr val="E6EDF3"/>
                          </a:solidFill>
                          <a:effectLst/>
                          <a:latin typeface="JetBrains Mono" panose="02000009000000000000" pitchFamily="49" charset="0"/>
                          <a:cs typeface="JetBrains Mono" panose="02000009000000000000" pitchFamily="49" charset="0"/>
                        </a:rPr>
                        <a:t> sklearn.ensemble</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FF7B72"/>
                          </a:solidFill>
                          <a:effectLst/>
                          <a:latin typeface="JetBrains Mono" panose="02000009000000000000" pitchFamily="49" charset="0"/>
                          <a:cs typeface="JetBrains Mono" panose="02000009000000000000" pitchFamily="49" charset="0"/>
                        </a:rPr>
                        <a:t>import</a:t>
                      </a:r>
                      <a:r>
                        <a:rPr lang="en-IN" sz="2400" b="0" dirty="0">
                          <a:solidFill>
                            <a:srgbClr val="E6EDF3"/>
                          </a:solidFill>
                          <a:effectLst/>
                          <a:latin typeface="JetBrains Mono" panose="02000009000000000000" pitchFamily="49" charset="0"/>
                          <a:cs typeface="JetBrains Mono" panose="02000009000000000000" pitchFamily="49" charset="0"/>
                        </a:rPr>
                        <a:t> RandomForestClassifier</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3268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FF7B72"/>
                          </a:solidFill>
                          <a:effectLst/>
                          <a:latin typeface="JetBrains Mono" panose="02000009000000000000" pitchFamily="49" charset="0"/>
                          <a:cs typeface="JetBrains Mono" panose="02000009000000000000" pitchFamily="49" charset="0"/>
                        </a:rPr>
                        <a:t>from</a:t>
                      </a:r>
                      <a:r>
                        <a:rPr lang="en-IN" sz="2400" b="0" dirty="0">
                          <a:solidFill>
                            <a:srgbClr val="E6EDF3"/>
                          </a:solidFill>
                          <a:effectLst/>
                          <a:latin typeface="JetBrains Mono" panose="02000009000000000000" pitchFamily="49" charset="0"/>
                          <a:cs typeface="JetBrains Mono" panose="02000009000000000000" pitchFamily="49" charset="0"/>
                        </a:rPr>
                        <a:t> </a:t>
                      </a:r>
                      <a:r>
                        <a:rPr lang="en-IN" sz="2400" b="0" dirty="0" err="1">
                          <a:solidFill>
                            <a:srgbClr val="E6EDF3"/>
                          </a:solidFill>
                          <a:effectLst/>
                          <a:latin typeface="JetBrains Mono" panose="02000009000000000000" pitchFamily="49" charset="0"/>
                          <a:cs typeface="JetBrains Mono" panose="02000009000000000000" pitchFamily="49" charset="0"/>
                        </a:rPr>
                        <a:t>sklearn.neighbors</a:t>
                      </a:r>
                      <a:endParaRPr lang="en-IN" sz="2400" dirty="0">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solidFill>
                            <a:srgbClr val="FF7B72"/>
                          </a:solidFill>
                          <a:effectLst/>
                          <a:latin typeface="JetBrains Mono" panose="02000009000000000000" pitchFamily="49" charset="0"/>
                          <a:cs typeface="JetBrains Mono" panose="02000009000000000000" pitchFamily="49" charset="0"/>
                        </a:rPr>
                        <a:t>import</a:t>
                      </a:r>
                      <a:r>
                        <a:rPr lang="en-IN" sz="2400" b="0" dirty="0">
                          <a:solidFill>
                            <a:srgbClr val="E6EDF3"/>
                          </a:solidFill>
                          <a:effectLst/>
                          <a:latin typeface="JetBrains Mono" panose="02000009000000000000" pitchFamily="49" charset="0"/>
                          <a:cs typeface="JetBrains Mono" panose="02000009000000000000" pitchFamily="49" charset="0"/>
                        </a:rPr>
                        <a:t> </a:t>
                      </a:r>
                      <a:r>
                        <a:rPr lang="en-IN" sz="2400" b="0" i="0" kern="1200" dirty="0">
                          <a:solidFill>
                            <a:schemeClr val="bg1"/>
                          </a:solidFill>
                          <a:effectLst/>
                          <a:latin typeface="JetBrains Mono" panose="02000009000000000000" pitchFamily="49" charset="0"/>
                          <a:ea typeface="+mn-ea"/>
                          <a:cs typeface="JetBrains Mono" panose="02000009000000000000" pitchFamily="49" charset="0"/>
                        </a:rPr>
                        <a:t>KNeighborsClassifier</a:t>
                      </a:r>
                      <a:endParaRPr lang="en-IN" sz="2400" dirty="0">
                        <a:solidFill>
                          <a:schemeClr val="bg1"/>
                        </a:solidFill>
                        <a:latin typeface="JetBrains Mono" panose="02000009000000000000" pitchFamily="49" charset="0"/>
                        <a:cs typeface="JetBrains Mono" panose="02000009000000000000"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770577"/>
                  </a:ext>
                </a:extLst>
              </a:tr>
            </a:tbl>
          </a:graphicData>
        </a:graphic>
      </p:graphicFrame>
      <p:sp>
        <p:nvSpPr>
          <p:cNvPr id="3" name="TextBox 2">
            <a:extLst>
              <a:ext uri="{FF2B5EF4-FFF2-40B4-BE49-F238E27FC236}">
                <a16:creationId xmlns:a16="http://schemas.microsoft.com/office/drawing/2014/main" id="{5AF8471E-BFF5-BE58-99E8-3FA9191306C0}"/>
              </a:ext>
            </a:extLst>
          </p:cNvPr>
          <p:cNvSpPr txBox="1"/>
          <p:nvPr/>
        </p:nvSpPr>
        <p:spPr>
          <a:xfrm>
            <a:off x="2976113" y="2329132"/>
            <a:ext cx="6603090" cy="584775"/>
          </a:xfrm>
          <a:prstGeom prst="rect">
            <a:avLst/>
          </a:prstGeom>
          <a:noFill/>
        </p:spPr>
        <p:txBody>
          <a:bodyPr wrap="none" rtlCol="0">
            <a:spAutoFit/>
          </a:bodyPr>
          <a:lstStyle/>
          <a:p>
            <a:r>
              <a:rPr lang="en-IN" sz="3200" dirty="0">
                <a:solidFill>
                  <a:schemeClr val="bg1"/>
                </a:solidFill>
                <a:latin typeface="JetBrains Mono" panose="02000009000000000000" pitchFamily="49" charset="0"/>
                <a:cs typeface="JetBrains Mono" panose="02000009000000000000" pitchFamily="49" charset="0"/>
              </a:rPr>
              <a:t>Classification Models Used</a:t>
            </a:r>
          </a:p>
        </p:txBody>
      </p:sp>
    </p:spTree>
    <p:extLst>
      <p:ext uri="{BB962C8B-B14F-4D97-AF65-F5344CB8AC3E}">
        <p14:creationId xmlns:p14="http://schemas.microsoft.com/office/powerpoint/2010/main" val="403229965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 dockstate="right" visibility="0" width="438" row="2">
    <wetp:webextensionref xmlns:r="http://schemas.openxmlformats.org/officeDocument/2006/relationships" r:id="rId3"/>
  </wetp:taskpane>
  <wetp:taskpane dockstate="right" visibility="0" width="438" row="5">
    <wetp:webextensionref xmlns:r="http://schemas.openxmlformats.org/officeDocument/2006/relationships" r:id="rId4"/>
  </wetp:taskpane>
  <wetp:taskpane dockstate="right" visibility="0" width="438" row="4">
    <wetp:webextensionref xmlns:r="http://schemas.openxmlformats.org/officeDocument/2006/relationships" r:id="rId5"/>
  </wetp:taskpane>
</wetp:taskpanes>
</file>

<file path=ppt/webextensions/webextension1.xml><?xml version="1.0" encoding="utf-8"?>
<we:webextension xmlns:we="http://schemas.microsoft.com/office/webextensions/webextension/2010/11" id="{2139C769-368F-4D87-9B77-7829209A1CE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263245C-F34D-4637-A555-93CB87B0FF5D}">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BD386BD-57D6-4C40-8A7C-263B602F70C0}">
  <we:reference id="wa104380848" version="2.1.0.1" store="en-US" storeType="OMEX"/>
  <we:alternateReferences>
    <we:reference id="WA104380848" version="2.1.0.1" store="WA104380848"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2602BAEE-F6DE-43EB-B69D-4C31DC9EC6B4}">
  <we:reference id="wa104381909" version="3.14.3.0" store="en-US" storeType="OMEX"/>
  <we:alternateReferences>
    <we:reference id="WA104381909" version="3.14.3.0" store="WA104381909" storeType="OMEX"/>
  </we:alternateReferences>
  <we:properties>
    <we:property name="EQUATION_HISTORY" value="&quot;[{\&quot;mathml\&quot;:\&quot;&lt;math style=\\\&quot;font-family:stix;font-size:16px;\\\&quot; xmlns=\\\&quot;http://www.w3.org/1998/Math/MathML\\\&quot;&gt;&lt;mstyle mathsize=\\\&quot;16px\\\&quot;&gt;&lt;mi&gt;X&lt;/mi&gt;&lt;mo&gt;=&lt;/mo&gt;&lt;mn&gt;1&lt;/mn&gt;&lt;/mstyle&gt;&lt;/math&gt;\&quot;,\&quot;base64Image\&quot;:\&quot;iVBORw0KGgoAAAANSUhEUgAAANMAAABFCAYAAADQONOHAAAACXBIWXMAAA7EAAAOxAGVKw4bAAAABGJhU0UAAABEsZUXFwAABcJJREFUeNrtnVFkXmcYxx8TVVEjKiKqQu2iYnIzVVG9CDFTMTUiqnIRu/nMVEypmqipsouaXcSomthFjF1EfaLC7GImasRUzESJiaiYUDFRUaV7HnlN+nnO9z3v+c57ct73/H88N/HlnPd85/l955z3Pe/zEgFQL/o47nI8wFcBQD7e5bjDsc/xhuNffCUA+HGKY45jz0n0pgoyTbc0JlT4HOR4gP3PI/+SoJfjS44XBeRZ4VziWOJY53gdIIkPOJ5wLHi0aZhjkWOZ42UBbdjlmEEeRs1JjpvuXBb1ox2UHo4rHD91mbwbHF9wvF9Quy5yNHO04ynHdY53kIvRcsLl0k6AO6DSkAR+niOBHwRM3u+MbfjHSQTiRX7YZz0kqrRMwpBLTOuBvHS/JCHb06kNj+iwmxTEifwQf86xXcKzeelMehzIz4HbcrbD/m8hF6OWqMGx5c6lPL//xvGQ4z7HagoykceBbAVuRyNjv/LFTyEfo+Yvdy7XOG5w9Cuf+T4Fma4YZZKkPhXwQXRT2ecr1z4QNzLwOtzhMwMpyEQZiaxFqAf/bzL29zHysJZXsKhlum2UqRlg3zMliwuqy6MUZOon26Dua3c5LopxdDaAIyylIJOwaLw6zRW0vxH35bRu/yFyCjLFLtNlKq9Xb5D0QeNl5BNkSkEmYcMo1HgX+5AewT+Vba5RuN5CAJlKZzZwR4QM3q0o2/u74GcxAJmOHZmM9crYEXEmx/YXlG3J6/bDyCOQmkzkOgBCdETMkT6F4zJyCKQq0wWjTNse28yapHgN+QNSlkn4wyiU5VWfsYxbR4wlgVrI1DDK1Kkre5j0KcioMgNqI5PMxd83dkSczdhGP+nzVjCWBGolk2Cd+fqV8r8yXrRG+lhSL3IG1E2mEY+OiNap7I9JH0vqR76AOsokPDEKdXSqhNa1Ls9N55EroM4yzRhlWnGfv0UYSwKQSaWHsgsCal3d2t8nkSMAMh1yn/LX2ItpLClEpdmqxhJkOh7O5zxhsY0lQSbIVAq/ep6sZoTHCJkgUylc8zhRsY4lQSbIVAoyjmSt/nox0mOETJCpNO4ZT9Q9yASZIFN7hownaofiXJkCMkGmUlkxnqxPCADIlElWaa7jKPIPIFO0ZJXmahdDyA0Amd4mazpFp7iL3ACQ6W0e53zIfU5YIhNApv/RJgjKvKRfjEJdRX4AyKQXpJSB23N0WCTFZ2oGALWVaYL0NW0vHPnMM3REAMjUng+cOK0HMtHyuZuUv0YEAMnLJF3g2nLyDeWzp8lWSnkbOQLqJpPUGddWp/i6zf8sGK9OE8gTUBeZslan+LHD/41SMcUqAUhGJq2ikHR/9xj+d526K1YJQDIyaYVQ1t1tn4XPKMyqGWWDt8YhU1dMkf7mwqDHNqyllLchE2RKVSZ53mntAt+jfAuPWUspfwSZIFNqMslbDLstDZVu7rGc27OWUl6GTJApJZmk3vcmFb/w2KqxI+IMZIJMKch0kvT64UUUi7SWUp6DTJApBZmaSgPnC9p2j3LrqMUWZIJMscukjSUVXSzSWkp5nACIVCZtpfNVd9tXJO8ZZWoib0CMMmnr04ZceMwycVA6IgaQOyAmma5nJPJIwH1+Smm8EQGq8UxfCZmuZjTo28D77SPUiAD52KiiTFN0vDNf141C3UD+AEevu2vq9HhQ6g9wo01jnlXk3vdoTYnTyCPg8XgwVkZjZJxnvkNDfi/pi/FZzwlznYDUZtykilQLlpdTn5KtF+1c4LaMkv8gogg1iJyqJQPkv5jefIjbPakWtGC412ydCjEZoDHyzt1tstcj16ofydKdExTnYmnATp87zyLFfs58keGdOxwfcpzopjHyNsMOdfdKiSSvjAktOiFHPa8+P9DhtHa5quxR8a+8yPOUdJXOIvei55LL1xccBxTmFakDt/0dd7EwsxugMdMe+58mvEcG7JT93uM0vnIASuY/Lm4+Vp/AvI8AAAB+dEVYdE1hdGhNTAA8bWF0aCB4bWxucz0iaHR0cDovL3d3dy53My5vcmcvMTk5OC9NYXRoL01hdGhNTCI+PG1zdHlsZSBtYXRoc2l6ZT0iMTZweCI+PG1pPlg8L21pPjxtbz49PC9tbz48bW4+MTwvbW4+PC9tc3R5bGU+PC9tYXRoPl8/YXgAAAAASUVORK5CYII=\&quot;,\&quot;slideId\&quot;:285,\&quot;accessibleText\&quot;:\&quot;X equals 1\&quot;,\&quot;imageHeight\&quot;:7.45945945945946},{\&quot;mathml\&quot;:\&quot;&lt;math xmlns=\\\&quot;http://www.w3.org/1998/Math/MathML\\\&quot; style=\\\&quot;font-family:stix;font-size:16px;\\\&quot;&gt;&lt;mi&gt;X&lt;/mi&gt;&lt;mo&gt;=&lt;/mo&gt;&lt;mfrac&gt;&lt;mn&gt;1&lt;/mn&gt;&lt;mrow&gt;&lt;mn&gt;1&lt;/mn&gt;&lt;mi&gt;w&lt;/mi&gt;&lt;mn&gt;12&lt;/mn&gt;&lt;/mrow&gt;&lt;/mfrac&gt;&lt;/math&gt;\&quot;,\&quot;base64Image\&quot;:\&quot;iVBORw0KGgoAAAANSUhEUgAAAbYAAADmCAYAAAC58KAzAAAACXBIWXMAAA7EAAAOxAGVKw4bAAAABGJhU0UAAACNUy1tAwAAEPRJREFUeNrt3X/Elff/B/C3W5IkMrckEzMfyWTMTGYSmZlbMpKZmcTkY5KMySTJmI/Mx2Qkk5nEzCQzkfmaSWJmMpNIkkkimSQZfd/v733d367Orvs61znnuq5zrvt+PHj9U+e+fpz3Oe/nuc55v99XCADdsyrWkVjHPRUAdNnKWIdi3Y/1ONZfnhIAumhFrIOx7mWB9liwAdBFy2N9HOtuT6AJNgA6ZVmsD2PdmSfQBBsAnbA01v5Yt/oEmmADYKItibVvgEATbABMpKlYH8S6OWCgCTYAJi7Q9sS6kQXU37F+jnUi1tFYFwQbAF3yRxZMv8TaG2u64DFfCjYAuiJNst7Q5zGrBRsAC/XKTrABsCCcEWwALCTfCTYABBsACDYAEGwAINgAEGyCDQDBBgCCDQAEGwAINgAEm2ADQLABgGADAMEGAIINAMEm2AAQbAAg2ABAsAGAYANAsAk2AAQbAAg2ABBsACDYABBsACDYAECwAYBgAwDBBoBgAwDBBgCCDQAEGwAINgAEGwAINgAQbAAg2AAQbIINAMEGAIINAAQbAAg2AASbYANAsAHARDkr2ABYSK4INgAWiuWx/u4TbOn/pzxVAHTB7j6hNldbPFUATLoVsa5VDLbzni4AJtnqWD9VDLW5OhZ8JQnABFkVayYLqPsDhtpcXY91KNbrsZZ6SgFo06uxbsW6G+vhkEHWrx5m20/72eEpB6BJWxsKs/nqXU85AAAAAAAAAAAAAAAAANC2NMGxjYmUg9xfqYlJnsc0NcDikJbASbdpvxz63yNp2OVvLsY6OcAxbYh1Ktb3sR7UcAx3Yu3S1ACLz5JYb8b6ZsQgSXfH3R/rhZqO65XQ/1byRfVbrHeC1cEByMLkzyHC5HiDQfJFxWO4nQUaADxlXRYSVUMtfW24tOHj6XcMZ8LsrTIAoNCOAYKt6TvePttn/x9pLgCquFAx2G40fBx75tlvGvSyUzMBUNWbFYMtBcyKho4hfcV5rWCfj7LjA4CBXKsYbk0N2vhsnv1t0zQADONAxWA728C+d7UcogAsAtOh2gTu9JjVNe53vlVIDBQBYGSnKl61HaxpfxvD7FJcvds/oSkAqMNrob3RkWtC8QTx7zUDAHW6UjHcto6wjzSy8veCbf4Smht1CcAitS80O4gkLcd1rmB710O9v90BwP9ZGWbnjlUZRLJ2iO2fLNjW3TC74j8ANOJEaGYQycFQfNub1zzlADTp5YrBdnOAbc53w9O3Pd0AtOHXiuFWZbmrLaH4601z1QBozZ6KwdZveH767exuKL6vGwC0Znms+6HaIJJn59lGWs3kZjBXDYAJUfWO1ocL/jbNR/slFM9VW+6pBWAcNobqg0imev72h1A8V23a0wrAOF2sGG7528sUTRdIv7Ot93QCMG67KgbbuezxHwVz1QCYYEtC8ajG+W41U/TvOzyNAEySoxWDrev3Vds6wnl2rb7zsgYWs/VDdp5dm6sm2AAWkZ8G7DjPdvAcBRvAIvL2AJ1mV+eqCTaARSTNU7tdsdN8paPnKNgAFplPKnaanwg2wQbQBesqdpq3wj9XIhFsgg1gIp2r2HG+5aki81gptWhr4qW1I/+qeDLn9ecINqUE2yRbE+vPAU9onT4db2ylBNskmu8WNP3qiD4db2ylBNsk+mHIE0pXeFP6dcGmlBJsk6ToZqPpvmo/Vjyp7fp1waaUEmyTYl/BQaZJ2s/F2lLxpM7p1wGYBDMFIfUg1su5x1ytGG4GkQAwVi9lIdYbUDM9j/uwYrAd9pQCMC5pWP+tgnDaU/DYZ2I9qhBsNz2tAIzDyli/FwTTpyV/c7LiVduMpxeANqVh+UXLZZ3u83ebKgbb955iANp0oiCM0pD+JRX+9nKFYPs71rOeZgDa8FFBEKWwWlnx7/9d8art4IQ/D1b3B1gAdobiFUPWDLCNdLfs+6H7g0gEG0DHpd/Heof134u1YYhtfVGxQ31DsAk2gCak1UPu9HR2aej+liG3tzF0fxCJYAPoqOlY1wo6u7dH3O6FUG0QyVrBJtgA6rIs1sWCju6jGra9K3R7EIlgA+igswWd3LGatp2mBtyp0KneEGyCDaAORXPVzta8j6MVO9atmgOAURwsCJf0m9iymvfzfMVgO6tJABjWnlB8s9DphvZX5SakaRDJak0DwKDemSdUNja4z91hYaxEAsCE2T5PoPy34f2uqhhsaYWTKc0EQBU7w3jvaF1lYeRUezUVAP3sKQmSqy0dw3cVg+12mL1hKQD8Q5pHdqxPkFxq6Vh+CtXnVLlXGwD/kBYu/i1UG434XMPHUvXmo73htkYzAvByrJNZYFUNkXT7mB2h/oEbaQ3IA7H+CsOthpHuNHA81kyYvRUOAItIWkXkVhhtWaUUJGnO2aksHDcNeFX2VazT2dXWvVD/sk/p97c0kXuf5gZY+KqsyThovTvA/t8N1jUEAAAAAAAAAAAAAAAAAAAAAAAAAAAAAAAAAAAAAAAAAAAAoLtWxToS67inQlsDdNnKWIdi3Y/1ONZfnhJtPWYvxdob61Ss/4l1N9aDWI9iPcyO/1qs72IdjbU91lLNC6yIdTDWvayTeyzYtPUYrY11ONbNnmOsWo+yoNusuWHxWR7r4+xTcFEHIdi0ddtXkUezYHpcU12I9aLmh4VvWawPY93p0ykINm3dls0jXKH1q7/D7NeuwAKUfnvYH+tWxQ5BsGnrNuzKwudxw3U2C3pgAVgSa98AnZxg09Zt+XcLgZavc9lzBHTUVKwPwvBf8Qg2bd2kbS2H2lx95eUC3ezk9sS6EZ78xvBzrBNh9sf5C4JNW4+5rZ/P9ll0LFdjfRJmh+6vzs5xTvqKdUOst2J9Huv6kOG2y0sHuuWP7M37S5idAzRd8JgvBZu2HmNbXyo4ht9jbR1iW2ngycUBgy2NDn3Gywe641D2qbbMasGmrcfU1nsK9v95z5XZsNt9MEC4HfXygYX7aV+waeu22jrNp+udenCkxu1vCvPP1eutFIIrvDRgYTkj2LR1y219oGe/pxvYx5ZQffrAbi8NWFi+E2zausW2Tl815kdtXm/wiulQxWD71ksDdHZo62H1Du9/vcF9pdGTN4LfkUFn502vrVs6hjMt7G9/xas2dwMAnR3aemBptY+5xY3T71/rWzjn6VDtt7YtXh6gs0NbD2p7GM/KH5cqBNubXh6gs0NbD+qz3L7Wt3jeVSanCzbQ2aGtB/ZTeLIIcZverxBsb3h5gM4ObT2ok7GuhWZHQhbZUSHYXvDyAJ0d2rortof+NyGd8vIAnR3aeqEE2x9eGqCzQ1t3yVvBvdlAZzchnV1asf797Bjvh9nll5Y1/Mk+/Qb0rxq29WGYvadYmrd1L+s8N2jrsXi3z3nv1A2AYKtbmrj7atbBfJYLsqLjeauhY0gTeedWhJ8ZcVvfzHPsKeR2CLbWHSk550cNf1gCFlFnl24meSZUv73IXB1v6HhO1fQJ/sU+x/+wpitCwVbd6ZJzPqULAMFWlzeyfc/VDyVXafm61NCx5Pexd4RtvVnhHE4ItlaV3Ydusy4ABFuT0pDro32O51God2h2uunl9RqvCleF/msT/qmtW7Oi5Hx/9fYHwdaWX/sc04s17us/of6vp06E/l9Haut2lI2I3O7tD4KtLbtDO6PYNs5zdXW2hquEsnB+oK1bczK095U2INjmtbrPMf2n4SvDyzVse7pk+xe1dSuWZOdUdK4ve+uDYGvb1ZJjOl3D9ve3cM7p97ZrBdv/XFu34r15zvNLb3sQbONwquSYRr2iWlvySX5u7cC6bC3Y/uvauhUXC87xdqxnvO1BsI3D3tDc4Iszof+Q/OU1ncdUz3bvhPEtuLuYgu3Vec5xxlseBNu4Ort+88Gmh9zujtxVWdnXna81FGyfautWXAjtTe4HBFsl06H+G0Om0Yp/Zn+f5st9W7L9uj7Z51ciSWG6Tls3rmg1/zSQZ6m3Owi2cXd2D0O9Q/6/yP72VqyVYf6h4HVOKdgXJmf5psUQbEUT7u+M+QMFoLP7f7+VHNfhAbf1cu5v38/+7XDJ9vfWdA6/5q7W1mvrxvWuXJOe9y3e5iDYJqWzKzu2Qe6hlX7n+j37u99y/152O5M6fo95NUzW7zsLPdiKBozs9hYHwTZJnV3Z0lRnBtjOx6F4Ym7ZnZXr+Nrwx2xbaXHnNdq6UWnO4I0Rr+oBwda4D0qO63rFbTwXnvxW93XP/71esv1Rl9XKj+r8WFs3rncKxwlvbRBsk9jZ7Qyjz2U7X3LVVLZ01yiTwNPou7kVR66E2aWdtHVzDvacxzfe1iDYJrWze6PPsfUbvp3/De2jgv+faui884NSXtfWjZqp+UobEGyNWtvn2DaU/G1aNulO9rirJVdND0K9y2q9EJ7cMeArbd2ol8LTS6Odm6CrY0BnV2hJGH6Sdn6O2raSx10P9S2rla4AL4fJXZNwIQVbmpd2K3fsP8da5u0MdKGze1BybDvm+Zstucf80Gf7Z0N9y2p9Gib7JpYLJdjSqjT5uyakxY5XeCsDXensbpYc23sFj88P3EhfCT7fZ/vfhHqW1dqc+7uvtXVj0rD+/MT934LV+oGOdXY/lBzbfwsenx+4UeWGpF+G0ZfVSlcQc1+LpSBeqa0bka7K8osbXwnDL4YNCLaxKVuo+GTPY9eHJwM3boVqX099GEZfViv/deZmbd2IdCV+PnesaTL2Gm9foIud3dclx9Y7Xyn/af69itt/J4y2rFb+TtyfaOtGTPV8eEh3aHjWWxfoamd3PFRbHWRP7t9/GWD728Lwy2q9mrtCvKitG3M6PH0H7H952wJd7uwOlBzbXIClr6Tu5f79pQG2vzkMt6xW/ne1ux25guhisOXXC03P80ZvWaDrnd17Jcd2N3tMfmTjyQG3vyIMt6zWj6HaPDltPbyjPcf2Skv7TR+U0qo1U7oHEGxNeLvk2NL6j/klldKct7UDbn+YZbWOhPKRmdp6dId62vW1Fvf9zRBX/oDOrrK3So4t/b6Vn+c27G1K7ofqy2rlg/RS6NYSTl0Jtvxdxx+Fdtfb3BFGXwQb0NmVmulzfPlBBcOuPnE5VFtWK032vpvb31ptXbtdPcfU5te8z+Xad6+uAQRbU/qt8D9X+0bYR5VltZb3BOBWbd341fnbLe47v0xXukpcpWsAwdaULRVCLS1kPMoP/adC/2W18kPOD2jr2qUbs/6dO5b3W9z3xvD02pOndQvQbWcnPNhWVwi2d0bcR9lcuZ3h6d98vtXWjXx4yS92vb/h/aUPQc9nbXumJ1C7ejUO5FyZ8GBb0ef46viR//2S7eev1K6Ebq8iP4ltvSk8fU+1cdd1XQJ02/KCT6tFIwPHOZ9naZ/jm6lhHzsrdHj3Qv87BWjrwaSvAO9OUKilOqhbgG7bXfHNvmXMxznfcdW1jFWVkZdvaOtapQ8Jtycs1FKt0y1Ad6Wv1K5VfLOfH/OxPprnuDbVtP0X+5z/AW1dqzRN4s8JDLXzugXorjQg46cB3/THwvi+kiyaQH2mxu0vC8MvhKytBzM9QMi2XTt1DdAtaV7OTNZp3Q/D/7CeljpKK0EsbfHYe3+HSVdwdf/eVfT7069Z6GnreqQ7XV+e0FC7G6wNCRMv3VLlVvaGfdhQZ/Aw237az44Gz6W3MzzcwD7uhX+uZLJWW9fW1ik0Lk1oqHVtzU9YtLa23DG82+C55OdfXW3oKupiTye+SVvX2tZLw+SGWqoXdBlAm74KT76CbOrWJflb32zzlAPQpPR7UfqqsMmvO9Piu7eFGuP2v9oA5KT7/8RpAAAAuXRFWHRNYXRoTUwAPG1hdGggeG1sbnM9Imh0dHA6Ly93d3cudzMub3JnLzE5OTgvTWF0aC9NYXRoTUwiPjxtc3R5bGUgbWF0aHNpemU9IjE2cHgiPjxtaT5YPC9taT48bW8+PTwvbW8+PG1mcmFjPjxtbj4xPC9tbj48bXJvdz48bW4+MTwvbW4+PG1pPnc8L21pPjxtbj4xMjwvbW4+PC9tcm93PjwvbWZyYWM+PC9tc3R5bGU+PC9tYXRoPg18eF0AAAAASUVORK5CYII=\&quot;,\&quot;slideId\&quot;:285,\&quot;accessibleText\&quot;:\&quot;X equals fraction numerator 1 over denominator 1 w 12 end fraction\&quot;,\&quot;imageHeight\&quot;:24.864864864864863},{\&quot;mathml\&quot;:\&quot;&lt;math style=\\\&quot;font-family:stix;font-size:16px;\\\&quot; xmlns=\\\&quot;http://www.w3.org/1998/Math/MathML\\\&quot;&gt;&lt;mstyle mathsize=\\\&quot;16px\\\&quot;/&gt;&lt;/math&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285,\&quot;accessibleText\&quot;:\&quot;blank\&quot;,\&quot;imageHeight\&quot;:0.5405405405405406},{\&quot;mathml\&quot;:\&quot;&lt;math style=\\\&quot;font-family:stix;font-size:16px;\\\&quot; xmlns=\\\&quot;http://www.w3.org/1998/Math/MathML\\\&quot;&gt;&lt;mstyle mathsize=\\\&quot;16px\\\&quot;&gt;&lt;mi&gt;P&lt;/mi&gt;&lt;mfenced&gt;&lt;mrow&gt;&lt;mi&gt;Y&lt;/mi&gt;&lt;mo&gt;=&lt;/mo&gt;&lt;mn&gt;1&lt;/mn&gt;&lt;/mrow&gt;&lt;/mfenced&gt;&lt;mo&gt;=&lt;/mo&gt;&lt;mfrac&gt;&lt;mn&gt;1&lt;/mn&gt;&lt;mrow&gt;&lt;mn&gt;1&lt;/mn&gt;&lt;mo&gt;+&lt;/mo&gt;&lt;msup&gt;&lt;mi&gt;e&lt;/mi&gt;&lt;mrow&gt;&lt;mo&gt;-&lt;/mo&gt;&lt;mfenced&gt;&lt;mrow&gt;&lt;msub&gt;&lt;mo largeop=\\\&quot;true\\\&quot;&gt;&amp;#x3B2;&lt;/mo&gt;&lt;mn&gt;0&lt;/mn&gt;&lt;/msub&gt;&lt;mo&gt;+&lt;/mo&gt;&lt;msub&gt;&lt;mo largeop=\\\&quot;true\\\&quot;&gt;&amp;#x3B2;&lt;/mo&gt;&lt;mn&gt;1&lt;/mn&gt;&lt;/msub&gt;&lt;msub&gt;&lt;mo largeop=\\\&quot;true\\\&quot;&gt;X&lt;/mo&gt;&lt;mn&gt;1&lt;/mn&gt;&lt;/msub&gt;&lt;mo&gt;+&lt;/mo&gt;&lt;msub&gt;&lt;mo largeop=\\\&quot;true\\\&quot;&gt;&amp;#x3B2;&lt;/mo&gt;&lt;mn&gt;2&lt;/mn&gt;&lt;/msub&gt;&lt;msub&gt;&lt;mo largeop=\\\&quot;true\\\&quot;&gt;X&lt;/mo&gt;&lt;mn&gt;2&lt;/mn&gt;&lt;/msub&gt;&lt;mo&gt;+&lt;/mo&gt;&lt;mo&gt;.&lt;/mo&gt;&lt;mo&gt;.&lt;/mo&gt;&lt;mo&gt;.&lt;/mo&gt;&lt;mo&gt;+&lt;/mo&gt;&lt;msub&gt;&lt;mo largeop=\\\&quot;true\\\&quot;&gt;&amp;#x3B2;&lt;/mo&gt;&lt;mi&gt;n&lt;/mi&gt;&lt;/msub&gt;&lt;msub&gt;&lt;mi&gt;X&lt;/mi&gt;&lt;mi&gt;n&lt;/mi&gt;&lt;/msub&gt;&lt;/mrow&gt;&lt;/mfenced&gt;&lt;/mrow&gt;&lt;/msup&gt;&lt;/mrow&gt;&lt;/mfrac&gt;&lt;/mstyle&gt;&lt;/math&gt;\&quot;,\&quot;base64Image\&quot;:\&quot;iVBORw0KGgoAAAANSUhEUgAABckAAADvCAYAAAApZFxsAAAACXBIWXMAAA7EAAAOxAGVKw4bAAAABGJhU0UAAABshCC/7QAAMdZJREFUeNrt3Q/kV9f/OPAjmSQjmcxkTJLMjEzykYkkk0nMW5LMmMxMMmYmyUQmk8nIJMnEJDOZMZPMzEgymUQymSQySZLY757f6/X+9nrf7r2vf/f1et8/jwdPPp+9X6/755x7Tvc8X+eeGwIAAACUb1USSxQDAAAAAABtsiyJY0k8SWKX4gAAAAAAoA0WJvFJEv8m8V83JMkBAAAAAGi87UncDE+T45LkAAAAAAA03tokfgvPJsclyQEAAAAAaKyXkjgZ8pPjkuQAAAAAADTOoiQOJPEw9E+QS5IDAAAAANAY7ybxTxJnktiYxIIkViZxPUiSAwAAAADQYMeTOJfEmoy/zQRJcgAAAAAAGmxZwd+WBklyAAAAAABaTJIcAAAAAIDWkiQHAAAAAKC1JMkBAAAAAGgtSXIAAAAAAFpLkhwAAAAAgNaSJAcAAAAAoLUkyQEAAAAAaC1JcgAAAAAAWkuSHAAAAACA1pIkBwAAAACgtSTJAQAAAABoLUlyAAAAAABaS5IcAAAAAIDWkiQHAAAAAKC1JMkBAAAAAGgtSXIAAAAAAFpLkhwAAAAAgNaSJAcAAAAAoLUkyQEAAAAAaC1JcgAAAAAAWkuSHAAAAACA1pIkBwAAAACgtSTJAQAAAABoLUlyAAAAAABaS5IcAAAAAIDWkiQHAAAAAKC1JMkBAAAAAGgtSXIAAAAAAFpLkhwAAAAAgNaSJAcAAAAAoLUkyQEAAAAAaC1JcgAAAAAAWkuSHAAAAACA1pIkBwAAAACgtSTJAQAAAABopQVBkhwAAAAAgJZaHvKT5LsVDwAAAAAATTYT8pPkRxQPAAAAAABNdjHkJ8mvKR4AAAAAAJrqi5CfIJ+Nr0Nn3XIAAAAAAKit9UlsTmJbEoeTuBn6J8hnI342Lr2yvbuNDUksUaQAAAAAANTBsjB4QnzQOKZYAQAAAAAAAAAAAAAAAAAAAAAAAAAAAAAAAKCdViWxRDEAAAAAAFXwdhJrFQNTsCyJY0k8SWJXidtdkcSHihcAAAAAGMbyJM4k8V/oJC5hUhYm8UkS/3avtxhlJsm/6m7zj9CZpQ4AAAAAjOC/kiLOkn2UxIMk/knihyROJbE3iY1JLKjAucbZ43e6x3tqHo5pQ0llfX6AfZ0bcdvvaRKl2J7EzYzy3VXyfo52t/tA3QEAAADAaF5M4q3QWbYhJrZjsvu/CURMoJ9O4s15Os+jPcdyZJ6OIc72jcnrf0csw4dJ/JjExwPsK/44EZPp94fYfky0btIkxhKX8PmtoIx3TWCfe3u2fyJ0ZrADAAAAACNaF/onymPiNSbmXuz53nNJvJbETOgkwx8XfP/XJFZP6XzietC/9Oz784qUc0ymng/9E9exHA+G8ZbTWBw6P4I8LNhPrLOlLv+RvZTEyQHqc9eE9r+zZx8XknhelQAAAADA6H4KxYm+HQNsI679/W0onlk+M+HziInLaz37/LKCZd1vWZRPS9xXXhL3kEt+ZIuSOBCKf4CYRpI86k2UX0riBdUDAAAAAKP5PhTPIh/GgVCcNHxrQufwcuisjT67nzMVLeuVfcpne4n7OpGx/RMu95G9273G4rU1u+5+rM/rYX6S5FHv0itXgqcDAAAAAGAkV0N+km+UZPOPBdu7FzpLopRpRZibII/Lu1R5neaLYfIzyWMC91Zq2xeD9atHdTx0ngJYk/G3mTB/SfLoZOraX6S6AAAAAGBwMWlatCb5zhG2+Vooni1d5jrhcYmJGz3bvhM6S79U2b6Csjk7oX3cDOX/ONEmRWW3NMxvkjy24cs9+/xOdQEAAADA4DaF4oT2qInVPwu2ebukY4+zpX9NbXtzDcp8dUHZPCxh+/EFq//2bDP+7zUu9YmazyR5FF/0+qhnv/tUCQAAAAAMpmgN8ctjbPd4KE6+ryrh2I+mtvlNjcr9RkHZrB9z2+dT29viMp+4+U6SR5/17Dc+HbJOtQAAAABAfxdCfoLv0Bjb3R2Kk+Rvj3ncW8Pk1zqfpGMFZbN/jO3uSW3LjOLpqEKSPC67crNn3/GFotYnBwAAAIACi0PxeuRvjrHtopcZ/tf9+6jiGtC3U9v7uGZl/3ZB2VwccZtxLfjeJTdOusSnpgpJ8ij9I8nnqgYAAAAA8m0PxWtjLxhj2++E4iT5O2Ns++vUtu6G+s2YjbN+H+eUTfzh4vkhtxd/OOhdwuXX7j6YjqokyWObvZO6llapHgAAAADIdiLkJ/fOjLntnaE4ST7qOtlrMrZ1uKbl/0Mob6Z97zrkt5J4weU9VVVJkkdHUsdwXvUAAAAAQLZ/Qn5y7/0xt30wFCfJF4+43azE8pqalv+egvI5NcR2Pu/53oPQWXaF6apSkvyNUP7LYAEAAACgcV4NxUnsl8bc/tmCbV8p8Ziv17gOVhSU0Z0Bt5Fe1mabS3teVClJHqXX7L+gigAAAABgrn0hP7F3dcxtx3WRHxRsf/+I2z2esa2val4PfxWU09o+340zhh+WUK6Mr2pJ8m8zjuVV1QQAAAAAT/0S8hN7X4657aL1yOPLKpePsM0lIftFl9trXg9Hwmg/JrwY5s4WPuOSnldVS5LvyjiW46oJAAAAADoWJvEk5Cf2No+x7TiL/GrBtr8Ycbvv5myv7i+o3FhQVhdzvhN/MLjc87k/kljksp5XVUuSv55xLI9cJwAAAADQEdetzkvqxeU7Foyx7UMF276VxPMjbjfrhZ3/NqAuipamiT9kLM34zo89n4kvX13ukp53VUuSLwjZP4TtUlUAAAAAEMI3IT+pd26M7b5XsN2YsFs/4nbjzPespVZ+aEh9nCkot5nUZ78Oc3/QWOtyroSqJcmjrCc6vldVAAAAABDCzZCf1NszwvbirNWitbWzkr3DeCtnm6caUh+7C8qtd63xvSWW6bB29anfqsX5KddhFZPk50L2OwEWVOz6d20BAAAAMFWrQ3EC6OUhthWTbTuS+Ktge3eT2DrmMR/M2fbHDamT5X3KL3TLsPe/H5ryMUpkFqtikjzviZFNFbv+XVsAAAAATFV6NnJv3E9iS8heBzsuefJi9+8xqRVncd8p2FZ8SWCcXb6shGM+F8qfnV41lwrK8sPQWVplPpfMkMgsVsUk+Z6cY9pfsWvftQUAAADAVP0UJpc8etzdfkzOLSnxmP/J2d/WBtXLwQHL+ErJZTsoicxiVUySv5NzTGcrdu27tgAAAACYmrwXYM7G6dBJAN1K4kHozAZ/EubODo///V4Sv4TODO+4pMO7SWzsbr9sCwqOd2OD6mZd6J+cizP3X5qn45PILFbFJPnWnGO6VbFr37UFAAAAwNRsC/mJn9sVPeZXCo75lYbVz71QvHzN/1zClVXFJPnmnGOKP3wtUGWVv3aEEEIIIYQQQgghxNMozbGCnZyqaAJpS8ExL25YsuxiKJ7ljyT5MIpe0rtalUmSCyGEEEIIIYQQQrQxSX69YCdVfQlm0ez35xqUKIvrjD8pONftcomS5CNcU3nHtUWVSZILIYQQQgghhBBCtC1JvqrPTpZVNIE0U3DMTVoyoug8Y/J8kVyiJHmJSfK3VZkkuRBCCCGEEEIIIUTbkuQfFuzgcoUTSDsnXTAVcargPH+RR5QkH8FzBcf1jiqTJBdCCCGEEEIIIYRoW5L8h4IdfCFJPu/uFJznR/KIkuQlJ8lnVBkAAAAAbbIwicchP2G2ucLHXrQMycKG1M+6UPwryUqXcOWZSQ4AAAAAFfZWyE+WxeR5ldf2bsOLOw8WnOM1l28tVDFJvrjguLapMgAAAADa5KuQnyw7X/Fj31Jw7EsaUj+XCs7xiMu3Fur24s4tqgwAAACANomzkfOSZXsrfuwrCo791QbUzfJQvNTKRpdvLVQxSf5CwXG9rsoAAAAAaIu4nnVRErbqiea4FMyTUL+11Af1XkHd3A/VWQpnV6jX226n/YREFZPkG0M9lipybQEAAAAwUXtCfrLnTk3O4UbO8b/dgPo5W1A/Zyp0nBKZxaqYJM97F8H9irUB1xYAAAAAE/V9yE/2nK7JOXyXc/w7a143cZb4o4L62VGhY5XILFbFJPn2nGP6pWLtwLUFAAAAwMTEJOzjUI8kbJFPco7/cM3rZ1NB3cQlZpZW6FglMotVMUm+O+eYvqlYO3BtAQAAADAxRUnYGMtrch4bco7/VM3r52hB3fxesWOVyCxWxST5lznHNOPakiQHAAAAaIu8JFmMazU6jzgj/kHGOVyoef1cL6ifQy7fWqlikvxMzjG9pLoAAAAAaIs/Q37y7uuanUtWwu9hjetmVSierbrV5VsrVUyS/5FxPFdUFQAAAABtsSIUJ2Hfqdn5bMs5j5U1rZ/PQvF65M+5hGtjQahmkjzrpbAHVRcAAAAAbbEvFCfJ19TsfGIi8m6of7J/1o2Curnn8q2V5QV1uXuejmlNzvGsUl0AAAAAtEVcc7woSV7HdYmPZJzHyRqex54+dXPb5VsrMwV1eWSejmlnxrH8pqoAAAAAaIuipTxm49MantfKjPO4UbNzeDN01lIvqpvHSSxzGdfGxVC9F+R+G6q19AsAAAAATEVMIh8P/RPks3E0idU1O8ezoZ5Lx7yexFehs974IHUTX7r6dhILXdaV9sUAdRlfkrtgysd1J9T7xyQAAAAAGMqZJP4OgyfH0xETaueSeK0G55q11nIVX0a4JHRm8/6UxIMx6ibG/SR+D50fCHa63OfN+iQ2h85LZA8ncXOIOoyfjUuvbO9uY0P3GpmEN0N11kYHAAAAgKn4r6R4qybneyp13LfC9Gfq9rOsxHrpjWMu98bU56Tq8pvUfq6oPgAAAABolvjS0fTsbOstQwgvhs6a9r1t4w3FAjARn3b72W8UBQAA0DCzkzA/UxTV9nGYmwj8S5FA+DLVLo4oEoCJ2Ndz/7FIcQAAAA0TxzlXu+OejxVHtf0R5iYEP1AktNiqMPfFsLEje06xAJTu3W4/G/vc1xQHAADQUK8m8ag7/nlPcVTXytB5qeVsUvBe6KwdDW30a5j7stdVigSgdFt6+tr9igMAAGi4T0L93mfZSjNh7mzyc4qEFkovP6TTAihfnDU+++O8lyIDAABtcSk8nZTpadoKOxjmJgj3KBJaZEOYu8yKx18AyvdCEn+Hp8usrFEkAABAS6wJT3NPf3fHR1TU6fA0SRjXylmvSGiBl5O403Pt71UkABPxc/BSZAAAoL0+7xkTXVAc1Xa2p7Ji4vAVRUKDxV/trgcJcoBJ29/T1/6TxBJFAgAAtMyiJG71jI0OKJJqO9FTWTeTWK5IaKClobMebrzOHyexQ5EATMT6MHdJt12KBAAAaKn0uyH/p0iqrXfG17UgUU6zxBnkswnyOzokgIlZnMSNnnuKy4oEAABoud/D3AnKnrStuK1J3AtPF5R/WZHQAPE6nk3YxE7pRUUCMDFHw9xZEm8qEgAAoOXST9seUyTVtyKJi90Ku53EWkVCja0LnZnj8W3CB5NYoEgAJub11I3fRUUCAADw//2YGi+tUyT1sCd0ZpXvUxTU2JdJ/Bn82AMwDZfd9AEAAGRKTyq6okjqY5kioObiyzrNHgeYvPeDWeQAAABF0rPJP1AkAADNEF/W+U+wFjkAAECRDalx0+3ueAoAgJr7LHhsEAAAYBCXUuOn/YoEAKDeloTOO0x6b/Lem8J+41JaW5I4GjqPLMZjeJTE4yQehs77KE4lsT2JhaqpcdQ/aGMA+lTqaldq/PRvEs8rFgCA+vokdYMXb/qfm+D+FoXOTIvbqf0Wxb3udxaprtpT/6CNAehTqbv4w8mdYDY5AEAjxJku6bXIj0xwf3Gd85sZg4k4++b7blwrGHTE765TbbXVlvpfNsRAepxYMsQx7Sp53++5nLUxbUwbA32q+9aWO5Sq8zvBkwQAALW0O+OGfs2E9vVuEk9S+zqZxIqMz76cxDc5A44n3eOmXtpU/zGxdjl0HsEuM2l2P3Rmsv3TjWESeO8kcTd0HgV+MsYxxEfL4wy5XS5pbUwb08ZAn+q+teVWBj9yAgA0wh+pm7pLE9rPjowbyD0DfG+mIJGwR/XVRlvrPz6G+78kDodnH8cdJuIap8tLPq43QmcGXL99x8H92dBZY3WpS1kb08a0MdCnum9ljt9SdX1ZkQAA1MtrGTfweyewn7Xh2dl+R4f4/r6CAccm1Vh56r8jrvN/IAw/8/VB6CTcJiFu92bBvn9PYrVLWBvTxrQx0Ke6byXXnoy6fl2xAADUx9GMG7qXJpAg+Cu1j1th+BcZXc0ZbMSZg2beVZf6f9b6MNyM1+sTPp7zOfv9Nkz2Bb5oY9qYNgb6VJrghfDs0jxfKRYAgPoMAu6GZ2e0le3jjAHCvhG2837IT3AcVp2Vpf6zxXX/74XB1yee1CzXxUk8zNjnNy5dbUwb08ZAn6pPZWAXU/V8b4L/tgAAUKJNGTftn5S8jzhDLp2Ij7MsRplBExMNeY/QxwTEIlVaOeq/WFxH+VEYLIk3qRf4HQjZs1vRxrQxbQz0qfpUBrc3o663KBYAgOo7nnEj92rJ+8han+/CGNv7KeQnOGZUaeWo//52hcESeNdC+bOR4jrI6QTiz0ksdOlqY9qYNgb6VH0qQ/f56Xo+oVgAAKrvdnh2jcSyXcq4Wfx8jO19WjDYOKlKK0f9D+brMFgS74MS9xlnsP2Z2n78/0tcttqYNqaNgT5Vn8pIbqTq+a4iAQCotrUZN+unSt7HKzmDgm1jbHNrwWDjvGqtFPU/uDir9I/QP4EX17ZcXtI+T4VnfyR7yWWrjWlj2hjoU/WpjOxkRl2/oVgAAKora2bLzpL38VHOoGD9GNt8sWCwcUu1Vor6H86KMNhLBr8vYV8fhGfXW93gktXGtDFtDPSp+lTGMhMm/84nAABK9GPGDdzKkvdxNmdQsHiMbS4oGGx4nLFa1P/wdoTBloQYZx3TDRnb2+Ny1ca0MW0M9Kn6VMb2UkZd/6RYAACqKd6wp18k9u8E9vMwZ1Awrsc52/1N1VaK+h/NiTC5JSHiTNo7wZqo2pg2po0B+lQmJf3ep0eh/BdDAwBQgqz1yM+VvI+XQ37yYVKDmO9UbWWo/9HFl/pdD/2TeL8Mud34EsH0C8niGs0LXa7amDamjYE+VZ9KabKeSlinWAAAqufdjBu3z0vex7YJDjYe5Wx3v6qtDPU/nnVhsCUhPhpim6fDsy8RXO5S1ca0MW0M0KdSqs8y6vt9xQIAUD2nMm7ctpW8j48mNNgoWtvRDI3qUP/jOxT6J/DiwHvVCPURXyK43mWqjWlj2higT6V0WT+6nFIsAADVczHjxm11yfs4NaHBxvqcbV5TrZWi/scXB9Z/hv5JvMt9trMx4zvvuUS1MW1MGwP0qUxE1ss7f1UsAADVk37s88kE9nFuQoONAznb3KFaK0X9l+PVkP/Cr944kPP9+BLBu6nPHnd5amPamDYG6FOZ6njrkSIBAKiWpRk36jcmsJ+fJzDYiLP+/s7Y3g+qtXLUf3k+Cf0TePGHrjdS34svEbyS+txvwUsEtTFtTBsD9KlM2pWMun9BsQAAVMdbGTds5yawn3sTGGwcD9mPwT+vWitH/Zfrt9A/iXc9dJJ2s75N/f2f4CWC2pg2po0B+tThz+NRGOxlx70/LN7o0+cOus0TNb2msp5O2KKpAQBUx8yUbj4fDDnY+DCJq0k8DJ1H3/9N4q/QmW1zrpucSG/nfOjMjKd61H+5XulTprPxdffz+8Kzj/h6QZg2po1pY4A+dVRrk/iuTx/5RxKbw+BP1MSk8Z2cbcV3KP2vxuX1TcY5zWhqAADVsT/jhu3TCezn8RCDjXVhuNkpN5PYpSorTf2Xb8+A5fN5xn/TXrQxbUwbA/SpZThWcK6jLCfyZWobsS7eb0A5fZBRPvs1NQCA6jgZpvPyoP+GGGysDJ3HMgcZaDzqnoPHFatN/U/Gz0MOzP/rDmbRxrQxbQzQp5YhLjv1T875Lhhhe2d6vn8/iQ0NKadpPb0LAMCIzmbcsG2d58FGtDF0HquMg4kH3QHFm92b7SVJfBSeXS/yevDYYhMGm+p/cC+G4nVTsx5VRhvTxrQxQJ9apgM5ZbVxyO2sCU9/cIjl+L8GXVNbM8rnO00NAKA6zmfcsG2uwGBjEHHN2KyZK+e6AxLqO9hU/4PbEQZL3t0Koz32jDamjWljoE/VpxZZEbJn0381xDaWhc7LPZv6UstNGeXzg6YGAFAdVzJu2FbWZLAR5a0D+XsSz7ekDuM6jcd6oi2DTfX/VL8XZ83OyFqly9PGtDFtTBtDfetTJ+DHjPOKs+cHeWln/MzFnu+938DrfnlG+VzTHQAAVEfWY+SLazTYiE7kbPfnltThuZLLM6j/2omzr+6E/km8S2G09UHbThvTxrQxbQx9qj612Fs55zXIS0pPh9Fmn9fJopD9IwIAABXxIOOGbeEE9jPJwcYrBdv+2GCz8YPNttd/v8FpOg7q9rQxbUwb08ZQ3/rUksUfCG9lnNOFPt/7LLRj+ZGFGWVzX3cAAFAdjyZw8z/twUb0U8h//P1Fg81GDzbbXv+zXk3icRgsibdO16eNaWPamDaG+tanluzznPPKW8pxpuczl0Pz33eRLpdHugMAgOpoSpJ8Z8H2jxpsNn6w2eb6j5Ym8XcYLHkX42bwclttTBvTxrQx1Lc+tVwv55zToYzPrk/iYffv8YWmy1tw7UuSAwDU6GatrknyuI76k5ztxxvwRQabjR5strn+o1/C4Mm72Tip+9PGtDFtTBtDfetTS/ZzxjndDnPf1xCT6bPveYhLjrze0nHXY90BAEC1BwF1HGxEvxbsY4fBZqMHm22u/yMZ53s+DJbE264L1Ma0MW1MG0N961NLtC3nnLZ1/x6fzLna89+3GHcBANCmm7VpDDZOFOzjtMFm4webbaz/HRnn+mnozNb6M/RP4N0N7Xi8WRvTxrQxbQz1rU+djtg/3sk4px+7f+t9MudD4y4AANp2szaNwcaugn1cM9hs/GCzbfUfH01+mDrPsz1/jy8ZfBL6J/F+1g1qY9qYNqaNob71qSU6lHFOsb880/P/jxl36e8AANp4szaNwcbWgn08Mdhs/GCzTfX/Qnj2JYJxVuvi1Of2h8GWhPhIV6iNaWPamDaG+tanlmRlnzL80bhLfwcA0NabtWkMNtb32U9TXyxnsNm++k+/RDAu6bAi43PxseYroX8C71ESq3WH2pg2po1pY6hvfeqE+tHZiH3mEuMu/R0AQFtv1qYx2Hi+z36aekNusNmu+j+acW4bCz6/JnQSdP2SeHGW7EJdojamjWlj2hjqW59agh3BC43na9wFAECFb9amMdhYHCTJ2zzYbEP97wyjLePwSRhsSYgvdInamDamjWljqG99agnikzZ3M87rnHGX/g4AoM03a9MYbDzXZz9NncFnsNmO+s96ieDpIb7/RxgsifemblEb08a0MW0Mfao+dUxxuZirIXu99ReMu/R3AABtvVmbxmBjUSheD9Zgs9mDzSbXfxxM3kqd06Uw3Hqlq8JgS0LElxU+r2vUxrQxbUwbQ5+qTx3DdwXnt8+4S38HADTLrjDYrLFJxPma3azN99qOVyt+LW2bx2tpNk7VfLBZ5/ovEh9XTr/86k4SL42wrY8GvBZOh+bRxrQxbUwbQ33rU6fjYM+5PM44v79a2m4kyQGAxpIkr9ZgY1PBPr412Gz8YLPO9V/kq/DsY8r/G2N7vw54PcxI6Ghj2pg2po2hT9WnDumdnvP4qWC89L8WthtJcgCgsSTJqzXYKBqwvW+w2fjBZp3rP8/ujHPZM+Y2X0niwQDXw70w2kxabUwb08a0MUny5tOn6lOzvBGevtvhSui8fDSurZ71As8TLWw3kuQAQGNJkldrsPFpwT5eNths/GCzzvXfb6BZ9oDywwGviQsSOtqYNqaNaWPoU/WpA3gxidvd4/+n+/9nHQnZ664vblm7kSQHAHCzNpXBxtmc7V9qeB16AVbz6v+F7gCz9zz+CJ3ZWGX5bcAkRFtfrqWNaWPamDaGPlWfOpiY7L7cPf77Sbye+vvq0KwZ81UfdwEAUOGbtUkPNhZ0b8qztv+BwWbjB5tNqv94LhfCsy8RfLHk/cQB65PQP4EXZ3q92vJ+UhvTxrQxbQx9qj413/me49+S85mLGef6u3EXAABtu1mb9GDjzZxtx8THcwabjR9sNqn+v844j60T2tfnYbCZrldb0I60MW1MG9PGUN/61OF9EQabGb4755zb9COhJDkAgJu1iQ82Tob2PsZusNmc+t+TcQ7HJ7i/+Hj0P2GwJN6XLe4ntTFtTBvTxtCn6lOf9e4QfVhczupexjkfNe4CAKBNN2uTHGysCNmPtMeZeQsMNhs/2GxK/W/OOIf4AqznJ7zfPWHwl6Rtamk/qY1pY9qYNoY+VZ86V+yvHneP/fsBv/Nlxnnfbcn9+jTHXQAAVPhmrWiwsWrMbZ/I2GYcfKw12KzFYFP9d441a23SacwoiwPTW2GwBN4k1m3WxrQxbUwbkyRX3/rUevWpa8LTWeFxXfFFA34v7wWeM8ZdAAC05WataLDx3Rjb3ZSzzb0Gm7UZbLa9/uNg+07OgHnJlI5h0HWTY1ya4nFpY9qYNqaNVdFLSexK4r0kXm7xdvWp7exT4w95sz/8/Z3EC0N+/7eM8/+5peOux4aiAADV8SjMf5I8xpERtrkyJ/FxQnKhVoPNNtf/6znn8F+3bU7LTBg8gRfjQmhXEk8b08a0MW1sVnzh4oOeY30YOkv5tG27+tR29qkxIX6159g3jLCNvCWoXmlBXzef/w4BANBHVZLkMX4KndlOg1gXsl+Gdq6FddiEwWYb6/+DVOIiKz6f0rF8H4ZL4MX4q1sP2pg2po1pY21oY7P+zqirWy3crj61fX1qTJBf6Tn2iyNuZ01OeR5rQV8nSQ4AUGFZa7RO4uU5RYOMG2HuY4fxpT556zLGWSZHQ/YLj75uaR3WfbDZlvpfGDoz+g4mcTMMniiLnz2dxP7QeVx+ZohBeVps228k8U4SO7tlfS0Mn7zrjbgW6cfdc3tOG9PGtDFtrKFtLHTLP6+elrRou/rU9t23rsroy06PuK0VOeUay2hDaK6s9njfUBQAoDruZtywLZrAfooGG3FmyoWM/x5nAP7YHUzFWXh5Lz67G9rzwp8mDjbbUP/LwnhJsnRsK+lamUQs0ca0MW1MG2tgG5t1K6eNLGjZdvWp7bhvXZrEpyH7qZy4dMz6IbcX18Q/X1C2cTmgA2H8l6NW0eKM871nKAoAUB1ZL895ccqDjVn7ujeLgyYK/g2dR+WXtrwO6z7YbEP9S+BpY9qYNqaN1buNzYrreT8Mc5dLeLuF29WnNv++9YuQPQM+68eBOJ54I2c7G0NnmZb7Q/Z18Vo93qB+bmXGOV4zFAUAqI4fMm7YNs7TYCOKjyLGR9RPd2+oH3Rvkh91Bxdx5s7X3QHeAtXXqMGm+kcb08bQxv6rwfHG2bC7u/Fyi7erT9WnMrjNGdfSD4oFAKA6vsu4Yds6j4MN2j3YBG1MG0MbQ33rU2matzOupe8UCwBVFtc/W6IYaJETGTds7xhsZHo1dNaQ/DCJ95PYHjrrUs63TUm81xMGm9OxTffRmjLWxqZz/zXTLd+PQucFmrHczbxsRxnXoY2hT5UkZxw7M66lE4oFgCqKa1keC51113YpDlpkX8YN2wcGG3PEx5OvdY/1cRJ/hacvMIp9RpwF8opLqTWDzR1JXDdQVsbaWCnij41XQvEavoeTeF4VK2PQpzKgFaHzZGwc08RE9E9J3Mz4XJwctz+Jq917/Lh+f3zp6ksTOKZPM66l/aoKgCpZmMQn3QHC7D9WkuS0yUzGDds3Bhv/d+Pcu2b7gdBZe3LWhiRudP92P0xmmRqDzeqIs5r/NFBWxtpYKeLs5dNh8Be4/Z3EatWsjEGfSoEjSdzJqbf0rO34DqZ/cj772wSO7VTGfmZUGQBVEWfW3Mz4x0qSnDbZmNEGzhhshEXdG+TZY/w453NxuZVb4eks800uqcYNNuOLlv4wUFbG2lipvguDJ29n43YSy1W1MgZ9Kn3E+/OrqXp7u+fvMTl9N3SWUIyT5jakPvt4Asd0LuNa2qKqAJhva8Pc5JckOW22KKMNXDbYCN/2HN/vfT7b+yKee2Eyj2gabE7fuiQuhM7TBF+GZ2c4GygrY21sNO+nEhFnk/g6dJb8iE8yXSw4lx9VtTIGfSoD6E1Kx2VUZt+/EJ/8jD8Iri6o87sTOJ6syXkvqCYA5ktMXJ0M/WfRSJLTNg9SbeBRywcb21LHN8gyKr3rvX7vkmrEYHNTavCyykBZGWtjY1vSTT7MPrW0LOdz8T0PP+WczxuqWxmDPpU+epddmX1Kdm33v7+a0W/21vHpko8lJuifTGG8BQB9xZmycS3hh2GwR00lyWmbrEFy2Y9b12WwEW9ir/cc253wdOZJkb2pc1rvsmrkYPOJgbIy1sbG8vGQCYgzGefzlepWxqBPpcBrqTrbmcTS0Hn3wtsZn38r9fmyl09cHaaz7jkAFHo3dF7IEQcAce3lmOxaGeYmwSTJabvjGe2g7JdQ1mWwsT11bKcG/N7K1PfOu6waOdh8ZKCsjLWxsVwLnUfOlwz4+fi528FyIMoY9KkM7qOe+nrS7efik55Hcz7fO9nlURhsgsww3sm4jk6qJgCmKSb+4lpkazL+NhMkyWHWjox28HFLBxvnxugPbqduyK0z2LzBpgSuMtbGRje7nM7uIb93OHU+d1S3MgZ9KgW+D3N/9Iv383+FzhPmWc72fP6HCRzP5xnX0buqCYBpWlbwt6VBkhxmrcloB9+1cLARZ408DqOvy5pOsL/v0mrcYFMCVxlrY6OLj7tfH+F7b6fO56bqVsagT2XA+/m47Oq90FmPPO/zvcuy7p3AMX2fcR2tU1UA1OHmp65J8p8zzmWJamZA6Zd33ipx288VtLeHFSqDDRnHN8zjlsdS3z3jsqpV/Q9CAlcZa2Oj2xI6j5wP643UOZ1T5coY9KnkeDNVZxeT+KLg8+tTn391AseUfjfaJJZ0AYCxSJLDU2czrp+ylgtZWdDebleoDN5NHdv9Ib+/K/X9v11Wtar/QUjgKmNtbPpWpM7pc1WujEGfSo4DYe7yh/H9ZIsKPv9Zz+fvTuB4VmVcR977AEDlSJLDUx9lXD/bS9r2toL2VqXZat+kju2PEs7zOZdWbep/EBK4ylgbm77NqXNaq8qVMehT54g/dG1N4oMkTiTxU8heNimODfcncTV0liSJM5zjUiAvNaj+LqbqbM8QY+hvJ3A872ZcR59oZgBUjSQ5PLU64/o5XtK29xe0twMVKoP0muLDvrhnS8b5vebSqk39D0ICVxlrY9PX+7L1K6pbGYM+9f8cCZ0X7WYd64nUZzeGzqzqrM/+1pC6Wxg6s8dnzyue74I+n+9dv3zHBI7pTEZ5+yESgMqRJIe5bqSun+slbff3gvZWpZfW/BTGe3npxozze8tlVZv6H4QErjLWxqav930PM6pbGYM+9RlxicSrqWN9u+fvsV3HpUQ+DJ3EcPo9PI8bUnfppwAO9fl8eoLLixM4pvSPGHc0MQCqSJIc5jqacQ2tGHObcR2+RznxV8XO/1YY78WbL2eU37aWX1N1qv9BSOAqY21s+m52r4VLqlsZgz41V+8TkXEZldkZ1HEZlriW+uqCsfDdhtTfV6nzWtPn84d7Pnt1AsezNvSf4Q8AlSBJDnNtyLiG9rTo/O+mzv3UkN9/PqP8zMhrFglcZcx0bQpPX762RnEoYyBX74zl2Ykea7v//dXUZ5ek/q093ZAy+LPnnK4N8PnrPZ//OvW3vUksHfN4DmSMDba4VAGoIklyeFZ6NnWb3r4+bpJ8SZAkbzoJXGXMdP3WvQ4+VhTKGMj1Wurfzp2hk+D9O8xddmXWW6nPb2pAGSxPndPhPp/fHvKf/tzd7RsXjnlMl1L7uBeK10gHgHkjSQ7POpS6hp6E8WdR1EX6RnbYN9wvC5ZbaToJXGXM9MyuLfu9olDGQKGPUvfuS7rt+mjO5/f2fD7+u9uExO1M6v5hQ5/P/5L6/PPd/74+dH5cWD7m8WQtw/iVSxWAqpIkb6aXkngvdBKcl5O4Hzovo4lr88VH8L5MYqXLP9eqjOvovZac+/kw3os71wWPVDadBK4yZjrij463u/+O+8FfGQPFvg9znwKN49m4hvqinM+f7fn8Dw0pg9M953R/gM8/Tt1vxKT45tB5qvaNEo7nk4xxwVqXKgBVJUneLPGRuQsF9dobMQljGYx8F1PldaEl530mdd7DzqzbnHGtvepyahQJXGXMdMT+92YYfyYfyhiaLs4C7034xnWw47Ieaws+/7Dn83sbUg63w7Nrshe5nnHf/m8SG0s6nj9T277sUgWgyiTJmyE+Knwtdd5/hM5afLPnH2eOpxO/8VHE1zWDTDsyrqWXW3Deh8N4Pw5szSg36w42iwSuMmbyDobOi+ZWKAplDPT1ZurfzTjm+aLg8+tD8yZ0pJ+E3THAd2I5/NkdE8bk+MkkXinpeF4L7X0yF4CakiSvt7isyo+p842P1u3O+fyajPL5VjPIFBO7f6fK6mALzju9luG9Ib+/M/X9my6lxpHAVcZM1u5u3+spHGUMDOZAmDsJ6J+Qv8xK9FnP5+8qvon4KnUvE2e5L1QsAFSZJHl9vd0d4PWea7whXDNknd/XDHLtzSjfps+KXhmefdpgmHM+GPwI03QSuMqYyXkriQehM7sPZQwMJv207J4hxozuVcv3XHeM2VsnnyoWAKpOkryeDmacZ0zg9ntkeEHG9x5rBoU3eLdT5fVOC847fc6rh/huek3z911GjSOBq4yZjI3dpMJmRaGMgYHF2clPwuCTWhaGueuX71CEpdsTnl3n/HnFAkDVSZLXz4mMc4wzogZ5U3jW2nBmkhfblyqvX1twzsfD6D8MpF8A9KJLqHEkcJUx5VvX/fd4u6JQxsBQtqX+zTzU5/Nb3KtO3F+pMt6vSACoA0nyejmVU1+DzoD4LOO7ZzWDQnE2eXpt8qY/or0hdb7HB/ze8tT3fnH5NJIErjKmXPFpnbgm7ihP3sT7npcVoTKGFkuvfd1v6cnel9RfVXyleys8uxb5IsUCQB1IktfHFzl1Neg6evHRwr8zvr9bM+gr/TLKH1twzr0zQG4N+J33U+W0zaXTSBK4ypjyvNxNIHwywnfjd35XhMoYWu7Pnn8vrw3w+d6nHr9O/S2+j2ipIh3Lb2G49eEBoDIkyethd0493Uli2YDb+DTj+zdC819EOakbvtcafr67Uuf75pBl9JdLpjX/bqCMGU18xD/+eH1kyO/FFyx/Gbz3QRkD6acYD/f5/PaQP6Fjd/dedqFiHVn6adQrigSAOg/EJcmrJz4y+DCnnj4YcBsxofso4/ubNIGh6qH3pUA/tOCcL4TB12LflLq2/ueSaaSVGf3IMsWijBlarNOrBfdhg8Tj0MyXkytjYFAzqTa7oc/nf0l9fvZlknEpxfiD2nJFOpb0pKI3FAkAdTLfSfJdYw5eph3nplw/CwoGeNfDYLPAXwjZy6x85vIf2uGW3fjFa+dm6P+jTPpzH7tUGivrvQgHFIsyZigx6fpHCfck3ypKZQwtd7qnvd4f4POPU208JsU3h87SghK649mcKtuvFAkAdSNJXu0k+YGCY3lvgO/Hx4yvZXz3oEt/JItS5flbC845XkOXUtdO78t34oBidv3yONP+Q5dJo8S1fN8JneWaihJO8Smevd3PvqbYlDGF/45cLOmexNNgyhja7nZPez0zwOevZ7Tzf5PYqCjH1juxK06e8RQOALUjSV7dJHlMTuYts3I39J9Fvj514xgjLrniRZ3jiUnh3mVXZlpwzvFaiy8vuxWePn4eb37vhbkvM5W4a573Rugnjyk2ZUyuL0u6H7mlKJUxtNyqVJvdMcB34vjoz+69fEyOn0ziFUVZ+r2MZRcBqCVJ8uomyYsGeUUvpYkzqA6FuYncGHE28GqXfCn29ZTr32HuzOqmW5fEzu7N8Luh88Ij6yUDAED7xHXd7wRLxAHQAJLk1UySxzWeHxUcx6qcG5Q42zc9ezwmcd9zqZfufE8Zf644AACAljnSMya6oDgAqLP5TpKX7eeMc6njemifFNRN7zrYC0NnJm98sVT6RTSXQ2dplQUu84lYGp6+rDLO2l+jSAAAgJZ4LTx9ejlOzPJ0KQC1JkleTVcL6iYuwxJf3hZnMqcT4ze6f3/dpT0VMTF+Pzz9UQIAAKDp4kSsK91xUBwPeTcRALUnSV49q8NwL5X6LokPg/XG58vm8HQGxWeKAwAAaLj9PWPSLYoDgCaQJK+ePQX18me3bt5KYrHLtzJ2hqfLrryqOAAAgIbqXWbFu68AaAxJ8ur5tqBedrpkK2tft47+SmKR4gAAABpmUXe88193/AMAjSFJXj2/F9TLKpdspX3WradvFAUAANAw3wTLTALQUJLk1XO/oF4WuGQBAAAAAMojSV49jwvqBQAAAACAEkmSV48kOQAAAADAlEiSV0/RcisvlLD9rcHa5gAAAAAA/399a0ny6vmhoF7eGXPbB7vbOeTyBwAAAADabnnIT8buruk5NSFJ/mlBvfwy4jaXJXG+u40fXPoAAAAAACHMhPxk7JGanlMTkuQrknhSUDc7htze5iT+6X73xySec+kDAAAAAIRwMeQnYq/V9JyakCSPjhTUTXyx5yCJ8peSONXzvfi/F7jsAQAAAABC+CLkJ2Fn4+tQv6RqU5Lki5K41Kd+LoROsnx5z/fiiz23hU5C/HH3c4+S+MglDwAAAAC01frQWXIjJk8PJ3Ez9E+Qz0b8bJzVvL27jQ2h2knnpiTJo5jw/n2Iuspbw3y1JgAAAAAAtFV8YeN/JcexCp9vk5LkUZzJ/1kS94eon7ieeVx7fIPLHwAAAACgXZqWJJ8Vl1+JS6ucTuJqEg9DZxmVGPe6530ydF7GutRlAAAAAADQTk1NkgMAAAAAQF9xmZFHqZAkBwAAgJb5f+pPKsjsC6jIAAAC2XRFWHRNYXRoTUwAPG1hdGggeG1sbnM9Imh0dHA6Ly93d3cudzMub3JnLzE5OTgvTWF0aC9NYXRoTUwiPjxtc3R5bGUgbWF0aHNpemU9IjE2cHgiPjxtaT5QPC9taT48bWZlbmNlZD48bXJvdz48bWk+WTwvbWk+PG1vPj08L21vPjxtbj4xPC9tbj48L21yb3c+PC9tZmVuY2VkPjxtbz49PC9tbz48bWZyYWM+PG1uPjE8L21uPjxtcm93Pjxtbj4xPC9tbj48bW8+KzwvbW8+PG1zdXA+PG1pPmU8L21pPjxtcm93Pjxtbz4tPC9tbz48bWZlbmNlZD48bXJvdz48bXN1Yj48bW8gbGFyZ2VvcD0idHJ1ZSI+JiN4M0IyOzwvbW8+PG1uPjA8L21uPjwvbXN1Yj48bW8+KzwvbW8+PG1zdWI+PG1vIGxhcmdlb3A9InRydWUiPiYjeDNCMjs8L21vPjxtbj4xPC9tbj48L21zdWI+PG1zdWI+PG1vIGxhcmdlb3A9InRydWUiPlg8L21vPjxtbj4xPC9tbj48L21zdWI+PG1vPis8L21vPjxtc3ViPjxtbyBsYXJnZW9wPSJ0cnVlIj4mI3gzQjI7PC9tbz48bW4+MjwvbW4+PC9tc3ViPjxtc3ViPjxtbyBsYXJnZW9wPSJ0cnVlIj5YPC9tbz48bW4+MjwvbW4+PC9tc3ViPjxtbz4rPC9tbz48bW8+LjwvbW8+PG1vPi48L21vPjxtbz4uPC9tbz48bW8+KzwvbW8+PG1zdWI+PG1vIGxhcmdlb3A9InRydWUiPiYjeDNCMjs8L21vPjxtaT5uPC9taT48L21zdWI+PG1zdWI+PG1pPlg8L21pPjxtaT5uPC9taT48L21zdWI+PC9tcm93PjwvbWZlbmNlZD48L21yb3c+PC9tc3VwPjwvbXJvdz48L21mcmFjPjwvbXN0eWxlPjwvbWF0aD59YEcrAAAAAElFTkSuQmCC\&quot;,\&quot;slideId\&quot;:285,\&quot;accessibleText\&quot;:\&quot;P open parentheses Y equals 1 close parentheses equals fraction numerator 1 over denominator 1 plus e to the power of negative open parentheses large beta subscript 0 plus large beta subscript 1 large X subscript 1 plus large beta subscript 2 large X subscript 2 plus... plus large beta subscript n X subscript n close parentheses end exponent end fraction\&quot;,\&quot;imageHeight\&quot;:30.970660146699267}]&quot;"/>
  </we:properties>
  <we:bindings/>
  <we:snapshot xmlns:r="http://schemas.openxmlformats.org/officeDocument/2006/relationships"/>
</we:webextension>
</file>

<file path=ppt/webextensions/webextension5.xml><?xml version="1.0" encoding="utf-8"?>
<we:webextension xmlns:we="http://schemas.microsoft.com/office/webextensions/webextension/2010/11" id="{AB69CCF6-2B73-4EE2-8C10-3C6E38E112C6}">
  <we:reference id="wa200004052" version="1.0.0.2" store="en-US" storeType="OMEX"/>
  <we:alternateReferences>
    <we:reference id="WA200004052" version="1.0.0.2" store="WA200004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618</TotalTime>
  <Words>2863</Words>
  <Application>Microsoft Office PowerPoint</Application>
  <PresentationFormat>Widescreen</PresentationFormat>
  <Paragraphs>266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Consolas</vt:lpstr>
      <vt:lpstr>JetBrains Mono</vt:lpstr>
      <vt:lpstr>Lato</vt:lpstr>
      <vt:lpstr>Outfit</vt:lpstr>
      <vt:lpstr>Office Theme</vt:lpstr>
      <vt:lpstr>Loan Eligibility Prediction</vt:lpstr>
      <vt:lpstr>Problem Identification</vt:lpstr>
      <vt:lpstr>Dataset</vt:lpstr>
      <vt:lpstr>Dataset Analysis</vt:lpstr>
      <vt:lpstr>Dataset Analysis</vt:lpstr>
      <vt:lpstr>Dataset Analysis</vt:lpstr>
      <vt:lpstr>Dataset Analysis</vt:lpstr>
      <vt:lpstr>Libraries Used</vt:lpstr>
      <vt:lpstr>Libraries Used</vt:lpstr>
      <vt:lpstr>About the Libraries Used</vt:lpstr>
      <vt:lpstr>About the Libraries Used</vt:lpstr>
      <vt:lpstr>About the Libraries Used</vt:lpstr>
      <vt:lpstr>Solution Flow Diagram</vt:lpstr>
      <vt:lpstr>Machine Learning Models</vt:lpstr>
      <vt:lpstr>Support Vector Classifier(SVC)</vt:lpstr>
      <vt:lpstr>K - Neighbors Classifier</vt:lpstr>
      <vt:lpstr>Random Forest Classifier</vt:lpstr>
      <vt:lpstr>Logistic Regression</vt:lpstr>
      <vt:lpstr>Testing The Accuracy of the Models</vt:lpstr>
      <vt:lpstr>What is Accuracy Score?</vt:lpstr>
      <vt:lpstr>Accuracy Score</vt:lpstr>
      <vt:lpstr>What is F1 Score?</vt:lpstr>
      <vt:lpstr>F1 Score</vt:lpstr>
      <vt:lpstr>Confusion Matrix [Training]</vt:lpstr>
      <vt:lpstr>Confusion Matrix [Testing]</vt:lpstr>
      <vt:lpstr>ROC Curve [Training]</vt:lpstr>
      <vt:lpstr>ROC Curve [Testing]</vt:lpstr>
      <vt:lpstr>Scope of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Sayan Biswas</dc:creator>
  <cp:lastModifiedBy>Sayan Biswas</cp:lastModifiedBy>
  <cp:revision>188</cp:revision>
  <dcterms:created xsi:type="dcterms:W3CDTF">2024-08-26T18:56:14Z</dcterms:created>
  <dcterms:modified xsi:type="dcterms:W3CDTF">2024-09-03T15:01:18Z</dcterms:modified>
</cp:coreProperties>
</file>