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8.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10.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5.xml" ContentType="application/vnd.openxmlformats-officedocument.drawingml.diagramData+xml"/>
  <Override PartName="/ppt/diagrams/data7.xml" ContentType="application/vnd.openxmlformats-officedocument.drawingml.diagramData+xml"/>
  <Override PartName="/ppt/diagrams/data9.xml" ContentType="application/vnd.openxmlformats-officedocument.drawingml.diagramData+xml"/>
  <Override PartName="/ppt/diagrams/data1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5"/>
  </p:notesMasterIdLst>
  <p:sldIdLst>
    <p:sldId id="256" r:id="rId2"/>
    <p:sldId id="270" r:id="rId3"/>
    <p:sldId id="258" r:id="rId4"/>
    <p:sldId id="260" r:id="rId5"/>
    <p:sldId id="261" r:id="rId6"/>
    <p:sldId id="262" r:id="rId7"/>
    <p:sldId id="264" r:id="rId8"/>
    <p:sldId id="266" r:id="rId9"/>
    <p:sldId id="265" r:id="rId10"/>
    <p:sldId id="267" r:id="rId11"/>
    <p:sldId id="268" r:id="rId12"/>
    <p:sldId id="281" r:id="rId13"/>
    <p:sldId id="272" r:id="rId14"/>
    <p:sldId id="271" r:id="rId15"/>
    <p:sldId id="274" r:id="rId16"/>
    <p:sldId id="275" r:id="rId17"/>
    <p:sldId id="282" r:id="rId18"/>
    <p:sldId id="276" r:id="rId19"/>
    <p:sldId id="277" r:id="rId20"/>
    <p:sldId id="278" r:id="rId21"/>
    <p:sldId id="279" r:id="rId22"/>
    <p:sldId id="284"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E75"/>
    <a:srgbClr val="92BA92"/>
    <a:srgbClr val="78938A"/>
    <a:srgbClr val="A2B38B"/>
    <a:srgbClr val="5A626E"/>
    <a:srgbClr val="333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9" d="100"/>
          <a:sy n="79"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image" Target="../media/image80.png"/></Relationships>
</file>

<file path=ppt/diagrams/_rels/data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image" Target="../media/image100.png"/><Relationship Id="rId4" Type="http://schemas.openxmlformats.org/officeDocument/2006/relationships/image" Target="../media/image130.png"/></Relationships>
</file>

<file path=ppt/diagrams/_rels/data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image" Target="../media/image131.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CA5D7-E87B-4D10-BDBD-EFE5C347805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26954C2-AEC2-465D-AB69-B7673515CAD3}">
      <dgm:prSet phldrT="[Text]"/>
      <dgm:spPr>
        <a:solidFill>
          <a:srgbClr val="78938A"/>
        </a:solidFill>
        <a:ln>
          <a:solidFill>
            <a:schemeClr val="tx1"/>
          </a:solidFill>
        </a:ln>
      </dgm:spPr>
      <dgm:t>
        <a:bodyPr/>
        <a:lstStyle/>
        <a:p>
          <a:r>
            <a:rPr lang="en-US" dirty="0" smtClean="0"/>
            <a:t>Difficult to compute the SE of the Estimator</a:t>
          </a:r>
          <a:endParaRPr lang="en-US" dirty="0"/>
        </a:p>
      </dgm:t>
    </dgm:pt>
    <dgm:pt modelId="{498C5045-596E-4B89-86E4-3A5003E0DB12}" type="parTrans" cxnId="{0254B723-0063-4C99-9B43-893C91A730AE}">
      <dgm:prSet/>
      <dgm:spPr/>
      <dgm:t>
        <a:bodyPr/>
        <a:lstStyle/>
        <a:p>
          <a:endParaRPr lang="en-US"/>
        </a:p>
      </dgm:t>
    </dgm:pt>
    <dgm:pt modelId="{E3FC667C-2A0F-4A0F-AE17-E6CB6C33EBA8}" type="sibTrans" cxnId="{0254B723-0063-4C99-9B43-893C91A730AE}">
      <dgm:prSet/>
      <dgm:spPr/>
      <dgm:t>
        <a:bodyPr/>
        <a:lstStyle/>
        <a:p>
          <a:endParaRPr lang="en-US"/>
        </a:p>
      </dgm:t>
    </dgm:pt>
    <dgm:pt modelId="{D713212D-EFB2-4937-9655-0FEB6A2A539F}">
      <dgm:prSet phldrT="[Text]"/>
      <dgm:spPr>
        <a:solidFill>
          <a:srgbClr val="525E75"/>
        </a:solidFill>
        <a:ln>
          <a:solidFill>
            <a:schemeClr val="tx1"/>
          </a:solidFill>
        </a:ln>
      </dgm:spPr>
      <dgm:t>
        <a:bodyPr/>
        <a:lstStyle/>
        <a:p>
          <a:r>
            <a:rPr lang="en-US" dirty="0" smtClean="0"/>
            <a:t>Complicated Estimator</a:t>
          </a:r>
          <a:endParaRPr lang="en-US" dirty="0"/>
        </a:p>
      </dgm:t>
    </dgm:pt>
    <dgm:pt modelId="{1A1510BE-4D66-4A04-81CD-D4A59E7ED67E}" type="parTrans" cxnId="{04CEFD6F-FE2C-4588-B23B-A15043FED81B}">
      <dgm:prSet/>
      <dgm:spPr>
        <a:solidFill>
          <a:srgbClr val="92BA92"/>
        </a:solidFill>
        <a:ln>
          <a:solidFill>
            <a:schemeClr val="tx1"/>
          </a:solidFill>
        </a:ln>
      </dgm:spPr>
      <dgm:t>
        <a:bodyPr/>
        <a:lstStyle/>
        <a:p>
          <a:endParaRPr lang="en-US"/>
        </a:p>
      </dgm:t>
    </dgm:pt>
    <dgm:pt modelId="{A33385CC-533D-44FB-B66B-31BC8BD36AAF}" type="sibTrans" cxnId="{04CEFD6F-FE2C-4588-B23B-A15043FED81B}">
      <dgm:prSet/>
      <dgm:spPr/>
      <dgm:t>
        <a:bodyPr/>
        <a:lstStyle/>
        <a:p>
          <a:endParaRPr lang="en-US"/>
        </a:p>
      </dgm:t>
    </dgm:pt>
    <dgm:pt modelId="{1E925ACB-1169-4654-A160-A0D108FC008B}">
      <dgm:prSet phldrT="[Text]"/>
      <dgm:spPr>
        <a:solidFill>
          <a:srgbClr val="525E75"/>
        </a:solidFill>
        <a:ln>
          <a:solidFill>
            <a:schemeClr val="tx1"/>
          </a:solidFill>
        </a:ln>
      </dgm:spPr>
      <dgm:t>
        <a:bodyPr/>
        <a:lstStyle/>
        <a:p>
          <a:r>
            <a:rPr lang="en-US" dirty="0" smtClean="0"/>
            <a:t>One Given Sample</a:t>
          </a:r>
          <a:endParaRPr lang="en-US" dirty="0"/>
        </a:p>
      </dgm:t>
    </dgm:pt>
    <dgm:pt modelId="{23E39B4E-A054-45E8-870F-7E9E29FCB9D2}" type="parTrans" cxnId="{2041DE76-F2F0-47B6-83C5-8C7E8D28C668}">
      <dgm:prSet/>
      <dgm:spPr>
        <a:solidFill>
          <a:srgbClr val="92BA92"/>
        </a:solidFill>
        <a:ln>
          <a:solidFill>
            <a:schemeClr val="tx1"/>
          </a:solidFill>
        </a:ln>
      </dgm:spPr>
      <dgm:t>
        <a:bodyPr/>
        <a:lstStyle/>
        <a:p>
          <a:endParaRPr lang="en-US"/>
        </a:p>
      </dgm:t>
    </dgm:pt>
    <dgm:pt modelId="{044F4073-FB72-427D-A4BE-9648CB42F9A5}" type="sibTrans" cxnId="{2041DE76-F2F0-47B6-83C5-8C7E8D28C668}">
      <dgm:prSet/>
      <dgm:spPr/>
      <dgm:t>
        <a:bodyPr/>
        <a:lstStyle/>
        <a:p>
          <a:endParaRPr lang="en-US"/>
        </a:p>
      </dgm:t>
    </dgm:pt>
    <dgm:pt modelId="{E7820051-4E5C-4A59-8974-F4C25C6BF84C}">
      <dgm:prSet phldrT="[Text]"/>
      <dgm:spPr>
        <a:solidFill>
          <a:srgbClr val="525E75"/>
        </a:solidFill>
        <a:ln>
          <a:solidFill>
            <a:schemeClr val="tx1"/>
          </a:solidFill>
        </a:ln>
      </dgm:spPr>
      <dgm:t>
        <a:bodyPr/>
        <a:lstStyle/>
        <a:p>
          <a:r>
            <a:rPr lang="en-US" dirty="0" smtClean="0"/>
            <a:t>Sample Size is Small</a:t>
          </a:r>
          <a:endParaRPr lang="en-US" dirty="0"/>
        </a:p>
      </dgm:t>
    </dgm:pt>
    <dgm:pt modelId="{104EFB00-9771-4AA5-84C6-8471D3063AD2}" type="parTrans" cxnId="{A5C1A466-3E42-435C-949A-01107A107A9F}">
      <dgm:prSet/>
      <dgm:spPr>
        <a:solidFill>
          <a:srgbClr val="92BA92"/>
        </a:solidFill>
        <a:ln>
          <a:solidFill>
            <a:schemeClr val="tx1"/>
          </a:solidFill>
        </a:ln>
      </dgm:spPr>
      <dgm:t>
        <a:bodyPr/>
        <a:lstStyle/>
        <a:p>
          <a:endParaRPr lang="en-US"/>
        </a:p>
      </dgm:t>
    </dgm:pt>
    <dgm:pt modelId="{E173CF58-F5FF-4444-A6A2-EF2C50BF006D}" type="sibTrans" cxnId="{A5C1A466-3E42-435C-949A-01107A107A9F}">
      <dgm:prSet/>
      <dgm:spPr/>
      <dgm:t>
        <a:bodyPr/>
        <a:lstStyle/>
        <a:p>
          <a:endParaRPr lang="en-US"/>
        </a:p>
      </dgm:t>
    </dgm:pt>
    <dgm:pt modelId="{A6AE2AF2-C392-4478-B3D9-56B4BBE2A5E2}" type="pres">
      <dgm:prSet presAssocID="{039CA5D7-E87B-4D10-BDBD-EFE5C3478052}" presName="cycle" presStyleCnt="0">
        <dgm:presLayoutVars>
          <dgm:chMax val="1"/>
          <dgm:dir/>
          <dgm:animLvl val="ctr"/>
          <dgm:resizeHandles val="exact"/>
        </dgm:presLayoutVars>
      </dgm:prSet>
      <dgm:spPr/>
      <dgm:t>
        <a:bodyPr/>
        <a:lstStyle/>
        <a:p>
          <a:endParaRPr lang="en-US"/>
        </a:p>
      </dgm:t>
    </dgm:pt>
    <dgm:pt modelId="{A5827E30-B528-4287-A27F-93EA8D2C13F5}" type="pres">
      <dgm:prSet presAssocID="{D26954C2-AEC2-465D-AB69-B7673515CAD3}" presName="centerShape" presStyleLbl="node0" presStyleIdx="0" presStyleCnt="1" custScaleX="130110"/>
      <dgm:spPr/>
      <dgm:t>
        <a:bodyPr/>
        <a:lstStyle/>
        <a:p>
          <a:endParaRPr lang="en-US"/>
        </a:p>
      </dgm:t>
    </dgm:pt>
    <dgm:pt modelId="{72A82AB9-E4F0-46EB-94E5-36C70A6888EF}" type="pres">
      <dgm:prSet presAssocID="{1A1510BE-4D66-4A04-81CD-D4A59E7ED67E}" presName="parTrans" presStyleLbl="bgSibTrans2D1" presStyleIdx="0" presStyleCnt="3"/>
      <dgm:spPr/>
      <dgm:t>
        <a:bodyPr/>
        <a:lstStyle/>
        <a:p>
          <a:endParaRPr lang="en-US"/>
        </a:p>
      </dgm:t>
    </dgm:pt>
    <dgm:pt modelId="{2F06A12D-729B-4BEB-A825-87AB76F28F27}" type="pres">
      <dgm:prSet presAssocID="{D713212D-EFB2-4937-9655-0FEB6A2A539F}" presName="node" presStyleLbl="node1" presStyleIdx="0" presStyleCnt="3" custRadScaleRad="110469" custRadScaleInc="-4349">
        <dgm:presLayoutVars>
          <dgm:bulletEnabled val="1"/>
        </dgm:presLayoutVars>
      </dgm:prSet>
      <dgm:spPr/>
      <dgm:t>
        <a:bodyPr/>
        <a:lstStyle/>
        <a:p>
          <a:endParaRPr lang="en-US"/>
        </a:p>
      </dgm:t>
    </dgm:pt>
    <dgm:pt modelId="{37B47206-1A9D-4DDB-BBA8-6867A6E3A58A}" type="pres">
      <dgm:prSet presAssocID="{23E39B4E-A054-45E8-870F-7E9E29FCB9D2}" presName="parTrans" presStyleLbl="bgSibTrans2D1" presStyleIdx="1" presStyleCnt="3"/>
      <dgm:spPr/>
      <dgm:t>
        <a:bodyPr/>
        <a:lstStyle/>
        <a:p>
          <a:endParaRPr lang="en-US"/>
        </a:p>
      </dgm:t>
    </dgm:pt>
    <dgm:pt modelId="{96DBDFE2-8453-42C5-A396-742F98D88A93}" type="pres">
      <dgm:prSet presAssocID="{1E925ACB-1169-4654-A160-A0D108FC008B}" presName="node" presStyleLbl="node1" presStyleIdx="1" presStyleCnt="3">
        <dgm:presLayoutVars>
          <dgm:bulletEnabled val="1"/>
        </dgm:presLayoutVars>
      </dgm:prSet>
      <dgm:spPr/>
      <dgm:t>
        <a:bodyPr/>
        <a:lstStyle/>
        <a:p>
          <a:endParaRPr lang="en-US"/>
        </a:p>
      </dgm:t>
    </dgm:pt>
    <dgm:pt modelId="{BF3FFB79-7496-40C0-8B4B-9091E6E63BD8}" type="pres">
      <dgm:prSet presAssocID="{104EFB00-9771-4AA5-84C6-8471D3063AD2}" presName="parTrans" presStyleLbl="bgSibTrans2D1" presStyleIdx="2" presStyleCnt="3"/>
      <dgm:spPr/>
      <dgm:t>
        <a:bodyPr/>
        <a:lstStyle/>
        <a:p>
          <a:endParaRPr lang="en-US"/>
        </a:p>
      </dgm:t>
    </dgm:pt>
    <dgm:pt modelId="{5A8401D6-F89D-488C-88D6-7F62336D344A}" type="pres">
      <dgm:prSet presAssocID="{E7820051-4E5C-4A59-8974-F4C25C6BF84C}" presName="node" presStyleLbl="node1" presStyleIdx="2" presStyleCnt="3" custRadScaleRad="110330" custRadScaleInc="3807">
        <dgm:presLayoutVars>
          <dgm:bulletEnabled val="1"/>
        </dgm:presLayoutVars>
      </dgm:prSet>
      <dgm:spPr/>
      <dgm:t>
        <a:bodyPr/>
        <a:lstStyle/>
        <a:p>
          <a:endParaRPr lang="en-US"/>
        </a:p>
      </dgm:t>
    </dgm:pt>
  </dgm:ptLst>
  <dgm:cxnLst>
    <dgm:cxn modelId="{A5C1A466-3E42-435C-949A-01107A107A9F}" srcId="{D26954C2-AEC2-465D-AB69-B7673515CAD3}" destId="{E7820051-4E5C-4A59-8974-F4C25C6BF84C}" srcOrd="2" destOrd="0" parTransId="{104EFB00-9771-4AA5-84C6-8471D3063AD2}" sibTransId="{E173CF58-F5FF-4444-A6A2-EF2C50BF006D}"/>
    <dgm:cxn modelId="{0A700523-A298-4A40-B1F1-C8D94BBCFBAE}" type="presOf" srcId="{23E39B4E-A054-45E8-870F-7E9E29FCB9D2}" destId="{37B47206-1A9D-4DDB-BBA8-6867A6E3A58A}" srcOrd="0" destOrd="0" presId="urn:microsoft.com/office/officeart/2005/8/layout/radial4"/>
    <dgm:cxn modelId="{2C91D1C8-CDB5-4163-B33E-E7E7174CE81E}" type="presOf" srcId="{039CA5D7-E87B-4D10-BDBD-EFE5C3478052}" destId="{A6AE2AF2-C392-4478-B3D9-56B4BBE2A5E2}" srcOrd="0" destOrd="0" presId="urn:microsoft.com/office/officeart/2005/8/layout/radial4"/>
    <dgm:cxn modelId="{04CEFD6F-FE2C-4588-B23B-A15043FED81B}" srcId="{D26954C2-AEC2-465D-AB69-B7673515CAD3}" destId="{D713212D-EFB2-4937-9655-0FEB6A2A539F}" srcOrd="0" destOrd="0" parTransId="{1A1510BE-4D66-4A04-81CD-D4A59E7ED67E}" sibTransId="{A33385CC-533D-44FB-B66B-31BC8BD36AAF}"/>
    <dgm:cxn modelId="{9D508509-3A3D-47CE-945B-6AB9B53F7806}" type="presOf" srcId="{1E925ACB-1169-4654-A160-A0D108FC008B}" destId="{96DBDFE2-8453-42C5-A396-742F98D88A93}" srcOrd="0" destOrd="0" presId="urn:microsoft.com/office/officeart/2005/8/layout/radial4"/>
    <dgm:cxn modelId="{DF2C348D-F2EE-4CBF-8702-AC0BECA708D7}" type="presOf" srcId="{E7820051-4E5C-4A59-8974-F4C25C6BF84C}" destId="{5A8401D6-F89D-488C-88D6-7F62336D344A}" srcOrd="0" destOrd="0" presId="urn:microsoft.com/office/officeart/2005/8/layout/radial4"/>
    <dgm:cxn modelId="{2041DE76-F2F0-47B6-83C5-8C7E8D28C668}" srcId="{D26954C2-AEC2-465D-AB69-B7673515CAD3}" destId="{1E925ACB-1169-4654-A160-A0D108FC008B}" srcOrd="1" destOrd="0" parTransId="{23E39B4E-A054-45E8-870F-7E9E29FCB9D2}" sibTransId="{044F4073-FB72-427D-A4BE-9648CB42F9A5}"/>
    <dgm:cxn modelId="{0254B723-0063-4C99-9B43-893C91A730AE}" srcId="{039CA5D7-E87B-4D10-BDBD-EFE5C3478052}" destId="{D26954C2-AEC2-465D-AB69-B7673515CAD3}" srcOrd="0" destOrd="0" parTransId="{498C5045-596E-4B89-86E4-3A5003E0DB12}" sibTransId="{E3FC667C-2A0F-4A0F-AE17-E6CB6C33EBA8}"/>
    <dgm:cxn modelId="{CCFA1CD1-3D00-4E63-B144-E5F673EB5F50}" type="presOf" srcId="{104EFB00-9771-4AA5-84C6-8471D3063AD2}" destId="{BF3FFB79-7496-40C0-8B4B-9091E6E63BD8}" srcOrd="0" destOrd="0" presId="urn:microsoft.com/office/officeart/2005/8/layout/radial4"/>
    <dgm:cxn modelId="{A67E9A0B-0004-44E0-BF73-60A2471687D7}" type="presOf" srcId="{D26954C2-AEC2-465D-AB69-B7673515CAD3}" destId="{A5827E30-B528-4287-A27F-93EA8D2C13F5}" srcOrd="0" destOrd="0" presId="urn:microsoft.com/office/officeart/2005/8/layout/radial4"/>
    <dgm:cxn modelId="{573DB276-A1AA-4A46-A931-736E2FDE6E6C}" type="presOf" srcId="{D713212D-EFB2-4937-9655-0FEB6A2A539F}" destId="{2F06A12D-729B-4BEB-A825-87AB76F28F27}" srcOrd="0" destOrd="0" presId="urn:microsoft.com/office/officeart/2005/8/layout/radial4"/>
    <dgm:cxn modelId="{1D131B7B-63CE-42D9-8A9F-3B54A2D87ECE}" type="presOf" srcId="{1A1510BE-4D66-4A04-81CD-D4A59E7ED67E}" destId="{72A82AB9-E4F0-46EB-94E5-36C70A6888EF}" srcOrd="0" destOrd="0" presId="urn:microsoft.com/office/officeart/2005/8/layout/radial4"/>
    <dgm:cxn modelId="{2B0B701A-3DE0-4239-9103-DD621F434ABD}" type="presParOf" srcId="{A6AE2AF2-C392-4478-B3D9-56B4BBE2A5E2}" destId="{A5827E30-B528-4287-A27F-93EA8D2C13F5}" srcOrd="0" destOrd="0" presId="urn:microsoft.com/office/officeart/2005/8/layout/radial4"/>
    <dgm:cxn modelId="{03B8A459-5905-487B-94F4-2DFC5ECB7EEB}" type="presParOf" srcId="{A6AE2AF2-C392-4478-B3D9-56B4BBE2A5E2}" destId="{72A82AB9-E4F0-46EB-94E5-36C70A6888EF}" srcOrd="1" destOrd="0" presId="urn:microsoft.com/office/officeart/2005/8/layout/radial4"/>
    <dgm:cxn modelId="{30BEEB82-7D11-4E4C-8FA6-1001950BFBCA}" type="presParOf" srcId="{A6AE2AF2-C392-4478-B3D9-56B4BBE2A5E2}" destId="{2F06A12D-729B-4BEB-A825-87AB76F28F27}" srcOrd="2" destOrd="0" presId="urn:microsoft.com/office/officeart/2005/8/layout/radial4"/>
    <dgm:cxn modelId="{55255213-A29E-4A8D-8A62-8F9DB8FE4EFF}" type="presParOf" srcId="{A6AE2AF2-C392-4478-B3D9-56B4BBE2A5E2}" destId="{37B47206-1A9D-4DDB-BBA8-6867A6E3A58A}" srcOrd="3" destOrd="0" presId="urn:microsoft.com/office/officeart/2005/8/layout/radial4"/>
    <dgm:cxn modelId="{3E0F7872-CCF6-4E4E-B92F-2CA7DFEACA45}" type="presParOf" srcId="{A6AE2AF2-C392-4478-B3D9-56B4BBE2A5E2}" destId="{96DBDFE2-8453-42C5-A396-742F98D88A93}" srcOrd="4" destOrd="0" presId="urn:microsoft.com/office/officeart/2005/8/layout/radial4"/>
    <dgm:cxn modelId="{A3F66CD9-7FC7-4BF5-BF66-BFF9D9414D6D}" type="presParOf" srcId="{A6AE2AF2-C392-4478-B3D9-56B4BBE2A5E2}" destId="{BF3FFB79-7496-40C0-8B4B-9091E6E63BD8}" srcOrd="5" destOrd="0" presId="urn:microsoft.com/office/officeart/2005/8/layout/radial4"/>
    <dgm:cxn modelId="{DDA3DC0A-1C51-430A-9DEC-462F35B588A5}" type="presParOf" srcId="{A6AE2AF2-C392-4478-B3D9-56B4BBE2A5E2}" destId="{5A8401D6-F89D-488C-88D6-7F62336D344A}"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83B98A-076B-4259-99EC-40D449F95A8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FF5C12B-65E7-4EFC-8370-6C2EC7ECDFBC}">
      <dgm:prSet phldrT="[Text]"/>
      <dgm:spPr>
        <a:solidFill>
          <a:srgbClr val="525E75"/>
        </a:solidFill>
      </dgm:spPr>
      <dgm:t>
        <a:bodyPr/>
        <a:lstStyle/>
        <a:p>
          <a:pPr algn="l"/>
          <a:r>
            <a:rPr lang="en-US" dirty="0" smtClean="0"/>
            <a:t>Sample generation</a:t>
          </a:r>
          <a:endParaRPr lang="en-US" dirty="0"/>
        </a:p>
      </dgm:t>
    </dgm:pt>
    <dgm:pt modelId="{6367E2CA-957A-426A-A88B-D164EFFB3A6E}" type="parTrans" cxnId="{85EAB1A7-D357-46D5-A943-98C4F89A0217}">
      <dgm:prSet/>
      <dgm:spPr/>
      <dgm:t>
        <a:bodyPr/>
        <a:lstStyle/>
        <a:p>
          <a:pPr algn="l"/>
          <a:endParaRPr lang="en-US"/>
        </a:p>
      </dgm:t>
    </dgm:pt>
    <dgm:pt modelId="{6D74BAAF-2A9C-49CF-AD09-3CED8B74EBF6}" type="sibTrans" cxnId="{85EAB1A7-D357-46D5-A943-98C4F89A0217}">
      <dgm:prSet/>
      <dgm:spPr>
        <a:solidFill>
          <a:srgbClr val="92BA92"/>
        </a:solidFill>
      </dgm:spPr>
      <dgm:t>
        <a:bodyPr/>
        <a:lstStyle/>
        <a:p>
          <a:pPr algn="l"/>
          <a:endParaRPr lang="en-US"/>
        </a:p>
      </dgm:t>
    </dgm:pt>
    <dgm:pt modelId="{B8796693-D2BA-448F-A72B-40D61271F95C}">
      <dgm:prSet phldrT="[Text]" custT="1"/>
      <dgm:spPr>
        <a:ln>
          <a:solidFill>
            <a:schemeClr val="tx1"/>
          </a:solidFill>
        </a:ln>
      </dgm:spPr>
      <dgm:t>
        <a:bodyPr/>
        <a:lstStyle/>
        <a:p>
          <a:pPr algn="l"/>
          <a:r>
            <a:rPr lang="en-US" sz="2000" dirty="0" smtClean="0"/>
            <a:t>Generate B=1000 samples from the given sample Using SRSWR scheme</a:t>
          </a:r>
          <a:endParaRPr lang="en-US" sz="2000" dirty="0"/>
        </a:p>
      </dgm:t>
    </dgm:pt>
    <dgm:pt modelId="{8B49D81B-2552-46AC-9D14-39B417F5ADD0}" type="parTrans" cxnId="{B877EEF9-4C07-479D-A57C-6922B741BF81}">
      <dgm:prSet/>
      <dgm:spPr/>
      <dgm:t>
        <a:bodyPr/>
        <a:lstStyle/>
        <a:p>
          <a:pPr algn="l"/>
          <a:endParaRPr lang="en-US"/>
        </a:p>
      </dgm:t>
    </dgm:pt>
    <dgm:pt modelId="{98C1E814-0E65-4740-9F5E-3B93852C356E}" type="sibTrans" cxnId="{B877EEF9-4C07-479D-A57C-6922B741BF81}">
      <dgm:prSet/>
      <dgm:spPr/>
      <dgm:t>
        <a:bodyPr/>
        <a:lstStyle/>
        <a:p>
          <a:pPr algn="l"/>
          <a:endParaRPr lang="en-US"/>
        </a:p>
      </dgm:t>
    </dgm:pt>
    <dgm:pt modelId="{CE69A486-B6A1-4F12-9352-C5954915A69C}">
      <dgm:prSet phldrT="[Text]"/>
      <dgm:spPr>
        <a:solidFill>
          <a:srgbClr val="525E75"/>
        </a:solidFill>
      </dgm:spPr>
      <dgm:t>
        <a:bodyPr/>
        <a:lstStyle/>
        <a:p>
          <a:pPr algn="l"/>
          <a:r>
            <a:rPr lang="en-US" dirty="0" smtClean="0"/>
            <a:t>Calculating the Estimators</a:t>
          </a:r>
          <a:endParaRPr lang="en-US" dirty="0"/>
        </a:p>
      </dgm:t>
    </dgm:pt>
    <dgm:pt modelId="{E7576C3A-6666-4E7D-9FC4-0AB977BD04F4}" type="parTrans" cxnId="{2AAE87F5-8A7F-441F-8CCF-CF8970CAEAE3}">
      <dgm:prSet/>
      <dgm:spPr/>
      <dgm:t>
        <a:bodyPr/>
        <a:lstStyle/>
        <a:p>
          <a:pPr algn="l"/>
          <a:endParaRPr lang="en-US"/>
        </a:p>
      </dgm:t>
    </dgm:pt>
    <dgm:pt modelId="{A7AAD3A1-97DA-430E-B111-D0C5A16AD513}" type="sibTrans" cxnId="{2AAE87F5-8A7F-441F-8CCF-CF8970CAEAE3}">
      <dgm:prSet/>
      <dgm:spPr>
        <a:solidFill>
          <a:srgbClr val="92BA92"/>
        </a:solidFill>
      </dgm:spPr>
      <dgm:t>
        <a:bodyPr/>
        <a:lstStyle/>
        <a:p>
          <a:pPr algn="l"/>
          <a:endParaRPr lang="en-US"/>
        </a:p>
      </dgm:t>
    </dgm:pt>
    <mc:AlternateContent xmlns:mc="http://schemas.openxmlformats.org/markup-compatibility/2006" xmlns:a14="http://schemas.microsoft.com/office/drawing/2010/main">
      <mc:Choice Requires="a14">
        <dgm:pt modelId="{D3924C5D-2B55-46B1-8335-866F420086DD}">
          <dgm:prSet phldrT="[Text]"/>
          <dgm:spPr>
            <a:ln>
              <a:solidFill>
                <a:schemeClr val="tx1"/>
              </a:solidFill>
            </a:ln>
          </dgm:spPr>
          <dgm:t>
            <a:bodyPr/>
            <a:lstStyle/>
            <a:p>
              <a:pPr algn="l"/>
              <a:r>
                <a:rPr lang="en-US" dirty="0" smtClean="0"/>
                <a:t>Calculate</a:t>
              </a:r>
              <a14:m>
                <m:oMath xmlns:m="http://schemas.openxmlformats.org/officeDocument/2006/math">
                  <m:r>
                    <a:rPr lang="en-IN" b="0" i="0"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𝛼</m:t>
                      </m:r>
                      <m:r>
                        <a:rPr lang="en-IN" b="0" i="1" smtClean="0">
                          <a:latin typeface="Cambria Math" panose="02040503050406030204" pitchFamily="18" charset="0"/>
                        </a:rPr>
                        <m:t> </m:t>
                      </m:r>
                    </m:e>
                  </m:acc>
                </m:oMath>
              </a14:m>
              <a:r>
                <a:rPr lang="en-US" dirty="0" smtClean="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𝛽</m:t>
                      </m:r>
                    </m:e>
                  </m:acc>
                </m:oMath>
              </a14:m>
              <a:r>
                <a:rPr lang="en-US" dirty="0" smtClean="0"/>
                <a:t> for each of the B=1000 samples</a:t>
              </a:r>
              <a:endParaRPr lang="en-US" dirty="0"/>
            </a:p>
          </dgm:t>
        </dgm:pt>
      </mc:Choice>
      <mc:Fallback xmlns="">
        <dgm:pt modelId="{D3924C5D-2B55-46B1-8335-866F420086DD}">
          <dgm:prSet phldrT="[Text]"/>
          <dgm:spPr>
            <a:ln>
              <a:solidFill>
                <a:schemeClr val="tx1"/>
              </a:solidFill>
            </a:ln>
          </dgm:spPr>
          <dgm:t>
            <a:bodyPr/>
            <a:lstStyle/>
            <a:p>
              <a:pPr algn="l"/>
              <a:r>
                <a:rPr lang="en-US" dirty="0" smtClean="0"/>
                <a:t>Calculate</a:t>
              </a:r>
              <a:r>
                <a:rPr lang="en-IN" b="0" i="0" smtClean="0">
                  <a:latin typeface="Cambria Math" panose="02040503050406030204" pitchFamily="18" charset="0"/>
                </a:rPr>
                <a:t> (</a:t>
              </a:r>
              <a:r>
                <a:rPr lang="en-IN" b="0" i="0" smtClean="0">
                  <a:latin typeface="Cambria Math" panose="02040503050406030204" pitchFamily="18" charset="0"/>
                </a:rPr>
                <a:t>𝛼</a:t>
              </a:r>
              <a:r>
                <a:rPr lang="en-IN" b="0" i="0" smtClean="0">
                  <a:latin typeface="Cambria Math" panose="02040503050406030204" pitchFamily="18" charset="0"/>
                </a:rPr>
                <a:t> ) ̂</a:t>
              </a:r>
              <a:r>
                <a:rPr lang="en-US" dirty="0" smtClean="0"/>
                <a:t> and </a:t>
              </a:r>
              <a:r>
                <a:rPr lang="en-IN" b="0" i="0" smtClean="0">
                  <a:latin typeface="Cambria Math" panose="02040503050406030204" pitchFamily="18" charset="0"/>
                </a:rPr>
                <a:t>𝛽 ̂</a:t>
              </a:r>
              <a:r>
                <a:rPr lang="en-US" dirty="0" smtClean="0"/>
                <a:t> for each of the B=1000 samples</a:t>
              </a:r>
              <a:endParaRPr lang="en-US" dirty="0"/>
            </a:p>
          </dgm:t>
        </dgm:pt>
      </mc:Fallback>
    </mc:AlternateContent>
    <dgm:pt modelId="{7FE28895-458A-4631-A5CC-0A40D79112EE}" type="parTrans" cxnId="{B867840C-AD71-4321-BCE9-92CEBC74259D}">
      <dgm:prSet/>
      <dgm:spPr/>
      <dgm:t>
        <a:bodyPr/>
        <a:lstStyle/>
        <a:p>
          <a:pPr algn="l"/>
          <a:endParaRPr lang="en-US"/>
        </a:p>
      </dgm:t>
    </dgm:pt>
    <dgm:pt modelId="{666437D6-27EA-4137-9520-FA71FDFA7B6D}" type="sibTrans" cxnId="{B867840C-AD71-4321-BCE9-92CEBC74259D}">
      <dgm:prSet/>
      <dgm:spPr/>
      <dgm:t>
        <a:bodyPr/>
        <a:lstStyle/>
        <a:p>
          <a:pPr algn="l"/>
          <a:endParaRPr lang="en-US"/>
        </a:p>
      </dgm:t>
    </dgm:pt>
    <dgm:pt modelId="{8109C00D-8E2C-4E17-81ED-282D81647A0D}">
      <dgm:prSet phldrT="[Text]"/>
      <dgm:spPr>
        <a:solidFill>
          <a:srgbClr val="525E75"/>
        </a:solidFill>
      </dgm:spPr>
      <dgm:t>
        <a:bodyPr/>
        <a:lstStyle/>
        <a:p>
          <a:pPr algn="l"/>
          <a:r>
            <a:rPr lang="en-US" dirty="0" smtClean="0"/>
            <a:t>Variance Calculation</a:t>
          </a:r>
          <a:endParaRPr lang="en-US" dirty="0"/>
        </a:p>
      </dgm:t>
    </dgm:pt>
    <dgm:pt modelId="{E2169281-3868-427D-8D95-545ACA0D6C0C}" type="parTrans" cxnId="{F73E59E2-649B-4151-B3E2-2290282B3BCB}">
      <dgm:prSet/>
      <dgm:spPr/>
      <dgm:t>
        <a:bodyPr/>
        <a:lstStyle/>
        <a:p>
          <a:pPr algn="l"/>
          <a:endParaRPr lang="en-US"/>
        </a:p>
      </dgm:t>
    </dgm:pt>
    <dgm:pt modelId="{063B7335-1156-4C9D-8C83-3C142209A827}" type="sibTrans" cxnId="{F73E59E2-649B-4151-B3E2-2290282B3BCB}">
      <dgm:prSet/>
      <dgm:spPr/>
      <dgm:t>
        <a:bodyPr/>
        <a:lstStyle/>
        <a:p>
          <a:pPr algn="l"/>
          <a:endParaRPr lang="en-US"/>
        </a:p>
      </dgm:t>
    </dgm:pt>
    <mc:AlternateContent xmlns:mc="http://schemas.openxmlformats.org/markup-compatibility/2006" xmlns:a14="http://schemas.microsoft.com/office/drawing/2010/main">
      <mc:Choice Requires="a14">
        <dgm:pt modelId="{83434C5A-DD72-4CED-8377-F700CAC731B6}">
          <dgm:prSet phldrT="[Text]"/>
          <dgm:spPr>
            <a:ln>
              <a:solidFill>
                <a:schemeClr val="tx1"/>
              </a:solidFill>
            </a:ln>
          </dgm:spPr>
          <dgm:t>
            <a:bodyPr/>
            <a:lstStyle/>
            <a:p>
              <a:pPr algn="l"/>
              <a:r>
                <a:rPr lang="en-US" dirty="0" smtClean="0"/>
                <a:t>Calculate the estimate of SE using the formula: </a:t>
              </a:r>
              <a14:m>
                <m:oMath xmlns:m="http://schemas.openxmlformats.org/officeDocument/2006/math">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𝑺𝑬</m:t>
                      </m:r>
                    </m:e>
                  </m:acc>
                  <m:d>
                    <m:dPr>
                      <m:ctrlPr>
                        <a:rPr lang="en-IN" b="1" i="1" dirty="0" smtClean="0">
                          <a:solidFill>
                            <a:srgbClr val="525E75"/>
                          </a:solidFill>
                          <a:latin typeface="Cambria Math" panose="02040503050406030204" pitchFamily="18" charset="0"/>
                        </a:rPr>
                      </m:ctrlPr>
                    </m:dPr>
                    <m:e>
                      <m:acc>
                        <m:accPr>
                          <m:chr m:val="̂"/>
                          <m:ctrlPr>
                            <a:rPr lang="en-IN" b="1" i="1" dirty="0" smtClean="0">
                              <a:solidFill>
                                <a:srgbClr val="525E75"/>
                              </a:solidFill>
                              <a:latin typeface="Cambria Math" panose="02040503050406030204" pitchFamily="18" charset="0"/>
                            </a:rPr>
                          </m:ctrlPr>
                        </m:accPr>
                        <m:e>
                          <m:r>
                            <a:rPr lang="en-IN" b="1" i="1" dirty="0" smtClean="0">
                              <a:solidFill>
                                <a:srgbClr val="525E75"/>
                              </a:solidFill>
                              <a:latin typeface="Cambria Math" panose="02040503050406030204" pitchFamily="18" charset="0"/>
                            </a:rPr>
                            <m:t>𝜶</m:t>
                          </m:r>
                        </m:e>
                      </m:acc>
                    </m:e>
                  </m:d>
                  <m:r>
                    <a:rPr lang="en-IN" b="1" i="1" dirty="0" smtClean="0">
                      <a:solidFill>
                        <a:srgbClr val="525E75"/>
                      </a:solidFill>
                      <a:latin typeface="Cambria Math" panose="02040503050406030204" pitchFamily="18" charset="0"/>
                    </a:rPr>
                    <m:t>=</m:t>
                  </m:r>
                  <m:rad>
                    <m:radPr>
                      <m:degHide m:val="on"/>
                      <m:ctrlPr>
                        <a:rPr lang="en-IN" b="1" i="1">
                          <a:solidFill>
                            <a:srgbClr val="525E75"/>
                          </a:solidFill>
                          <a:latin typeface="Cambria Math" panose="02040503050406030204" pitchFamily="18" charset="0"/>
                        </a:rPr>
                      </m:ctrlPr>
                    </m:radPr>
                    <m:deg/>
                    <m:e>
                      <m:f>
                        <m:fPr>
                          <m:ctrlPr>
                            <a:rPr lang="en-IN" b="1" i="1">
                              <a:solidFill>
                                <a:srgbClr val="525E75"/>
                              </a:solidFill>
                              <a:latin typeface="Cambria Math" panose="02040503050406030204" pitchFamily="18" charset="0"/>
                            </a:rPr>
                          </m:ctrlPr>
                        </m:fPr>
                        <m:num>
                          <m:r>
                            <a:rPr lang="en-IN" b="1" i="1">
                              <a:solidFill>
                                <a:srgbClr val="525E75"/>
                              </a:solidFill>
                              <a:latin typeface="Cambria Math" panose="02040503050406030204" pitchFamily="18" charset="0"/>
                            </a:rPr>
                            <m:t>𝟏</m:t>
                          </m:r>
                        </m:num>
                        <m:den>
                          <m:r>
                            <a:rPr lang="en-IN" b="1" i="1">
                              <a:solidFill>
                                <a:srgbClr val="525E75"/>
                              </a:solidFill>
                              <a:latin typeface="Cambria Math" panose="02040503050406030204" pitchFamily="18" charset="0"/>
                            </a:rPr>
                            <m:t>𝑩</m:t>
                          </m:r>
                        </m:den>
                      </m:f>
                      <m:nary>
                        <m:naryPr>
                          <m:chr m:val="∑"/>
                          <m:ctrlPr>
                            <a:rPr lang="en-IN" b="1" i="1">
                              <a:solidFill>
                                <a:srgbClr val="525E75"/>
                              </a:solidFill>
                              <a:latin typeface="Cambria Math" panose="02040503050406030204" pitchFamily="18" charset="0"/>
                            </a:rPr>
                          </m:ctrlPr>
                        </m:naryPr>
                        <m:sub>
                          <m:r>
                            <m:rPr>
                              <m:brk m:alnAt="23"/>
                            </m:rPr>
                            <a:rPr lang="en-IN" b="1" i="1">
                              <a:solidFill>
                                <a:srgbClr val="525E75"/>
                              </a:solidFill>
                              <a:latin typeface="Cambria Math" panose="02040503050406030204" pitchFamily="18" charset="0"/>
                            </a:rPr>
                            <m:t>𝒊</m:t>
                          </m:r>
                          <m:r>
                            <a:rPr lang="en-IN" b="1" i="1">
                              <a:solidFill>
                                <a:srgbClr val="525E75"/>
                              </a:solidFill>
                              <a:latin typeface="Cambria Math" panose="02040503050406030204" pitchFamily="18" charset="0"/>
                            </a:rPr>
                            <m:t>=</m:t>
                          </m:r>
                          <m:r>
                            <a:rPr lang="en-IN" b="1" i="1">
                              <a:solidFill>
                                <a:srgbClr val="525E75"/>
                              </a:solidFill>
                              <a:latin typeface="Cambria Math" panose="02040503050406030204" pitchFamily="18" charset="0"/>
                            </a:rPr>
                            <m:t>𝟏</m:t>
                          </m:r>
                        </m:sub>
                        <m:sup>
                          <m:r>
                            <a:rPr lang="en-IN" b="1" i="1">
                              <a:solidFill>
                                <a:srgbClr val="525E75"/>
                              </a:solidFill>
                              <a:latin typeface="Cambria Math" panose="02040503050406030204" pitchFamily="18" charset="0"/>
                            </a:rPr>
                            <m:t>𝑩</m:t>
                          </m:r>
                        </m:sup>
                        <m:e>
                          <m:sSup>
                            <m:sSupPr>
                              <m:ctrlPr>
                                <a:rPr lang="en-IN" b="1" i="1">
                                  <a:solidFill>
                                    <a:srgbClr val="525E75"/>
                                  </a:solidFill>
                                  <a:latin typeface="Cambria Math" panose="02040503050406030204" pitchFamily="18" charset="0"/>
                                </a:rPr>
                              </m:ctrlPr>
                            </m:sSupPr>
                            <m:e>
                              <m:d>
                                <m:dPr>
                                  <m:ctrlPr>
                                    <a:rPr lang="en-IN" b="1" i="1">
                                      <a:solidFill>
                                        <a:srgbClr val="525E75"/>
                                      </a:solidFill>
                                      <a:latin typeface="Cambria Math" panose="02040503050406030204" pitchFamily="18" charset="0"/>
                                    </a:rPr>
                                  </m:ctrlPr>
                                </m:dPr>
                                <m:e>
                                  <m:sSub>
                                    <m:sSubPr>
                                      <m:ctrlPr>
                                        <a:rPr lang="en-IN" b="1" i="1">
                                          <a:solidFill>
                                            <a:srgbClr val="525E75"/>
                                          </a:solidFill>
                                          <a:latin typeface="Cambria Math" panose="02040503050406030204" pitchFamily="18" charset="0"/>
                                        </a:rPr>
                                      </m:ctrlPr>
                                    </m:sSubPr>
                                    <m:e>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𝜶</m:t>
                                          </m:r>
                                        </m:e>
                                      </m:acc>
                                    </m:e>
                                    <m:sub>
                                      <m:r>
                                        <a:rPr lang="en-IN" b="1" i="1">
                                          <a:solidFill>
                                            <a:srgbClr val="525E75"/>
                                          </a:solidFill>
                                          <a:latin typeface="Cambria Math" panose="02040503050406030204" pitchFamily="18" charset="0"/>
                                        </a:rPr>
                                        <m:t>𝒊</m:t>
                                      </m:r>
                                    </m:sub>
                                  </m:sSub>
                                  <m:r>
                                    <a:rPr lang="en-IN" b="1" i="1">
                                      <a:solidFill>
                                        <a:srgbClr val="525E75"/>
                                      </a:solidFill>
                                      <a:latin typeface="Cambria Math" panose="02040503050406030204" pitchFamily="18" charset="0"/>
                                    </a:rPr>
                                    <m:t>−</m:t>
                                  </m:r>
                                  <m:f>
                                    <m:fPr>
                                      <m:ctrlPr>
                                        <a:rPr lang="en-IN" b="1" i="1">
                                          <a:solidFill>
                                            <a:srgbClr val="525E75"/>
                                          </a:solidFill>
                                          <a:latin typeface="Cambria Math" panose="02040503050406030204" pitchFamily="18" charset="0"/>
                                        </a:rPr>
                                      </m:ctrlPr>
                                    </m:fPr>
                                    <m:num>
                                      <m:r>
                                        <a:rPr lang="en-IN" b="1" i="1">
                                          <a:solidFill>
                                            <a:srgbClr val="525E75"/>
                                          </a:solidFill>
                                          <a:latin typeface="Cambria Math" panose="02040503050406030204" pitchFamily="18" charset="0"/>
                                        </a:rPr>
                                        <m:t>𝟏</m:t>
                                      </m:r>
                                    </m:num>
                                    <m:den>
                                      <m:r>
                                        <a:rPr lang="en-IN" b="1" i="1">
                                          <a:solidFill>
                                            <a:srgbClr val="525E75"/>
                                          </a:solidFill>
                                          <a:latin typeface="Cambria Math" panose="02040503050406030204" pitchFamily="18" charset="0"/>
                                        </a:rPr>
                                        <m:t>𝑩</m:t>
                                      </m:r>
                                    </m:den>
                                  </m:f>
                                  <m:nary>
                                    <m:naryPr>
                                      <m:chr m:val="∑"/>
                                      <m:ctrlPr>
                                        <a:rPr lang="en-IN" b="1" i="1">
                                          <a:solidFill>
                                            <a:srgbClr val="525E75"/>
                                          </a:solidFill>
                                          <a:latin typeface="Cambria Math" panose="02040503050406030204" pitchFamily="18" charset="0"/>
                                        </a:rPr>
                                      </m:ctrlPr>
                                    </m:naryPr>
                                    <m:sub>
                                      <m:r>
                                        <a:rPr lang="en-IN" b="1" i="1">
                                          <a:solidFill>
                                            <a:srgbClr val="525E75"/>
                                          </a:solidFill>
                                          <a:latin typeface="Cambria Math" panose="02040503050406030204" pitchFamily="18" charset="0"/>
                                        </a:rPr>
                                        <m:t>𝒋</m:t>
                                      </m:r>
                                      <m:r>
                                        <a:rPr lang="en-IN" b="1" i="1">
                                          <a:solidFill>
                                            <a:srgbClr val="525E75"/>
                                          </a:solidFill>
                                          <a:latin typeface="Cambria Math" panose="02040503050406030204" pitchFamily="18" charset="0"/>
                                        </a:rPr>
                                        <m:t>=</m:t>
                                      </m:r>
                                      <m:r>
                                        <a:rPr lang="en-IN" b="1" i="1">
                                          <a:solidFill>
                                            <a:srgbClr val="525E75"/>
                                          </a:solidFill>
                                          <a:latin typeface="Cambria Math" panose="02040503050406030204" pitchFamily="18" charset="0"/>
                                        </a:rPr>
                                        <m:t>𝟏</m:t>
                                      </m:r>
                                    </m:sub>
                                    <m:sup>
                                      <m:r>
                                        <a:rPr lang="en-IN" b="1" i="1">
                                          <a:solidFill>
                                            <a:srgbClr val="525E75"/>
                                          </a:solidFill>
                                          <a:latin typeface="Cambria Math" panose="02040503050406030204" pitchFamily="18" charset="0"/>
                                        </a:rPr>
                                        <m:t>𝑩</m:t>
                                      </m:r>
                                    </m:sup>
                                    <m:e>
                                      <m:sSub>
                                        <m:sSubPr>
                                          <m:ctrlPr>
                                            <a:rPr lang="en-IN" b="1" i="1">
                                              <a:solidFill>
                                                <a:srgbClr val="525E75"/>
                                              </a:solidFill>
                                              <a:latin typeface="Cambria Math" panose="02040503050406030204" pitchFamily="18" charset="0"/>
                                            </a:rPr>
                                          </m:ctrlPr>
                                        </m:sSubPr>
                                        <m:e>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𝜶</m:t>
                                              </m:r>
                                            </m:e>
                                          </m:acc>
                                        </m:e>
                                        <m:sub>
                                          <m:r>
                                            <a:rPr lang="en-IN" b="1" i="1">
                                              <a:solidFill>
                                                <a:srgbClr val="525E75"/>
                                              </a:solidFill>
                                              <a:latin typeface="Cambria Math" panose="02040503050406030204" pitchFamily="18" charset="0"/>
                                            </a:rPr>
                                            <m:t>𝒋</m:t>
                                          </m:r>
                                        </m:sub>
                                      </m:sSub>
                                    </m:e>
                                  </m:nary>
                                </m:e>
                              </m:d>
                            </m:e>
                            <m:sup>
                              <m:r>
                                <a:rPr lang="en-IN" b="1" i="1">
                                  <a:solidFill>
                                    <a:srgbClr val="525E75"/>
                                  </a:solidFill>
                                  <a:latin typeface="Cambria Math" panose="02040503050406030204" pitchFamily="18" charset="0"/>
                                </a:rPr>
                                <m:t>𝟐</m:t>
                              </m:r>
                            </m:sup>
                          </m:sSup>
                        </m:e>
                      </m:nary>
                    </m:e>
                  </m:rad>
                </m:oMath>
              </a14:m>
              <a:r>
                <a:rPr lang="en-US" dirty="0" smtClean="0"/>
                <a:t> </a:t>
              </a:r>
              <a14:m>
                <m:oMath xmlns:m="http://schemas.openxmlformats.org/officeDocument/2006/math">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𝑺𝑬</m:t>
                      </m:r>
                    </m:e>
                  </m:acc>
                  <m:d>
                    <m:dPr>
                      <m:ctrlPr>
                        <a:rPr lang="en-IN" b="1" i="1" dirty="0" smtClean="0">
                          <a:solidFill>
                            <a:srgbClr val="525E75"/>
                          </a:solidFill>
                          <a:latin typeface="Cambria Math" panose="02040503050406030204" pitchFamily="18" charset="0"/>
                        </a:rPr>
                      </m:ctrlPr>
                    </m:dPr>
                    <m:e>
                      <m:acc>
                        <m:accPr>
                          <m:chr m:val="̂"/>
                          <m:ctrlPr>
                            <a:rPr lang="en-IN" b="1" i="1" dirty="0" smtClean="0">
                              <a:solidFill>
                                <a:srgbClr val="525E75"/>
                              </a:solidFill>
                              <a:latin typeface="Cambria Math" panose="02040503050406030204" pitchFamily="18" charset="0"/>
                            </a:rPr>
                          </m:ctrlPr>
                        </m:accPr>
                        <m:e>
                          <m:r>
                            <a:rPr lang="en-IN" b="1" i="1" dirty="0" smtClean="0">
                              <a:solidFill>
                                <a:srgbClr val="525E75"/>
                              </a:solidFill>
                              <a:latin typeface="Cambria Math" panose="02040503050406030204" pitchFamily="18" charset="0"/>
                            </a:rPr>
                            <m:t>𝜷</m:t>
                          </m:r>
                        </m:e>
                      </m:acc>
                    </m:e>
                  </m:d>
                  <m:r>
                    <a:rPr lang="en-IN" b="1" i="1" dirty="0" smtClean="0">
                      <a:solidFill>
                        <a:srgbClr val="525E75"/>
                      </a:solidFill>
                      <a:latin typeface="Cambria Math" panose="02040503050406030204" pitchFamily="18" charset="0"/>
                    </a:rPr>
                    <m:t>=</m:t>
                  </m:r>
                  <m:rad>
                    <m:radPr>
                      <m:degHide m:val="on"/>
                      <m:ctrlPr>
                        <a:rPr lang="en-IN" b="1" i="1">
                          <a:solidFill>
                            <a:srgbClr val="525E75"/>
                          </a:solidFill>
                          <a:latin typeface="Cambria Math" panose="02040503050406030204" pitchFamily="18" charset="0"/>
                        </a:rPr>
                      </m:ctrlPr>
                    </m:radPr>
                    <m:deg/>
                    <m:e>
                      <m:f>
                        <m:fPr>
                          <m:ctrlPr>
                            <a:rPr lang="en-IN" b="1" i="1">
                              <a:solidFill>
                                <a:srgbClr val="525E75"/>
                              </a:solidFill>
                              <a:latin typeface="Cambria Math" panose="02040503050406030204" pitchFamily="18" charset="0"/>
                            </a:rPr>
                          </m:ctrlPr>
                        </m:fPr>
                        <m:num>
                          <m:r>
                            <a:rPr lang="en-IN" b="1" i="1">
                              <a:solidFill>
                                <a:srgbClr val="525E75"/>
                              </a:solidFill>
                              <a:latin typeface="Cambria Math" panose="02040503050406030204" pitchFamily="18" charset="0"/>
                            </a:rPr>
                            <m:t>𝟏</m:t>
                          </m:r>
                        </m:num>
                        <m:den>
                          <m:r>
                            <a:rPr lang="en-IN" b="1" i="1">
                              <a:solidFill>
                                <a:srgbClr val="525E75"/>
                              </a:solidFill>
                              <a:latin typeface="Cambria Math" panose="02040503050406030204" pitchFamily="18" charset="0"/>
                            </a:rPr>
                            <m:t>𝑩</m:t>
                          </m:r>
                        </m:den>
                      </m:f>
                      <m:nary>
                        <m:naryPr>
                          <m:chr m:val="∑"/>
                          <m:ctrlPr>
                            <a:rPr lang="en-IN" b="1" i="1">
                              <a:solidFill>
                                <a:srgbClr val="525E75"/>
                              </a:solidFill>
                              <a:latin typeface="Cambria Math" panose="02040503050406030204" pitchFamily="18" charset="0"/>
                            </a:rPr>
                          </m:ctrlPr>
                        </m:naryPr>
                        <m:sub>
                          <m:r>
                            <m:rPr>
                              <m:brk m:alnAt="23"/>
                            </m:rPr>
                            <a:rPr lang="en-IN" b="1" i="1">
                              <a:solidFill>
                                <a:srgbClr val="525E75"/>
                              </a:solidFill>
                              <a:latin typeface="Cambria Math" panose="02040503050406030204" pitchFamily="18" charset="0"/>
                            </a:rPr>
                            <m:t>𝒊</m:t>
                          </m:r>
                          <m:r>
                            <a:rPr lang="en-IN" b="1" i="1">
                              <a:solidFill>
                                <a:srgbClr val="525E75"/>
                              </a:solidFill>
                              <a:latin typeface="Cambria Math" panose="02040503050406030204" pitchFamily="18" charset="0"/>
                            </a:rPr>
                            <m:t>=</m:t>
                          </m:r>
                          <m:r>
                            <a:rPr lang="en-IN" b="1" i="1">
                              <a:solidFill>
                                <a:srgbClr val="525E75"/>
                              </a:solidFill>
                              <a:latin typeface="Cambria Math" panose="02040503050406030204" pitchFamily="18" charset="0"/>
                            </a:rPr>
                            <m:t>𝟏</m:t>
                          </m:r>
                        </m:sub>
                        <m:sup>
                          <m:r>
                            <a:rPr lang="en-IN" b="1" i="1">
                              <a:solidFill>
                                <a:srgbClr val="525E75"/>
                              </a:solidFill>
                              <a:latin typeface="Cambria Math" panose="02040503050406030204" pitchFamily="18" charset="0"/>
                            </a:rPr>
                            <m:t>𝑩</m:t>
                          </m:r>
                        </m:sup>
                        <m:e>
                          <m:sSup>
                            <m:sSupPr>
                              <m:ctrlPr>
                                <a:rPr lang="en-IN" b="1" i="1">
                                  <a:solidFill>
                                    <a:srgbClr val="525E75"/>
                                  </a:solidFill>
                                  <a:latin typeface="Cambria Math" panose="02040503050406030204" pitchFamily="18" charset="0"/>
                                </a:rPr>
                              </m:ctrlPr>
                            </m:sSupPr>
                            <m:e>
                              <m:d>
                                <m:dPr>
                                  <m:ctrlPr>
                                    <a:rPr lang="en-IN" b="1" i="1">
                                      <a:solidFill>
                                        <a:srgbClr val="525E75"/>
                                      </a:solidFill>
                                      <a:latin typeface="Cambria Math" panose="02040503050406030204" pitchFamily="18" charset="0"/>
                                    </a:rPr>
                                  </m:ctrlPr>
                                </m:dPr>
                                <m:e>
                                  <m:sSub>
                                    <m:sSubPr>
                                      <m:ctrlPr>
                                        <a:rPr lang="en-IN" b="1" i="1">
                                          <a:solidFill>
                                            <a:srgbClr val="525E75"/>
                                          </a:solidFill>
                                          <a:latin typeface="Cambria Math" panose="02040503050406030204" pitchFamily="18" charset="0"/>
                                        </a:rPr>
                                      </m:ctrlPr>
                                    </m:sSubPr>
                                    <m:e>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𝜷</m:t>
                                          </m:r>
                                        </m:e>
                                      </m:acc>
                                    </m:e>
                                    <m:sub>
                                      <m:r>
                                        <a:rPr lang="en-IN" b="1" i="1">
                                          <a:solidFill>
                                            <a:srgbClr val="525E75"/>
                                          </a:solidFill>
                                          <a:latin typeface="Cambria Math" panose="02040503050406030204" pitchFamily="18" charset="0"/>
                                        </a:rPr>
                                        <m:t>𝒊</m:t>
                                      </m:r>
                                    </m:sub>
                                  </m:sSub>
                                  <m:r>
                                    <a:rPr lang="en-IN" b="1" i="1">
                                      <a:solidFill>
                                        <a:srgbClr val="525E75"/>
                                      </a:solidFill>
                                      <a:latin typeface="Cambria Math" panose="02040503050406030204" pitchFamily="18" charset="0"/>
                                    </a:rPr>
                                    <m:t>−</m:t>
                                  </m:r>
                                  <m:f>
                                    <m:fPr>
                                      <m:ctrlPr>
                                        <a:rPr lang="en-IN" b="1" i="1">
                                          <a:solidFill>
                                            <a:srgbClr val="525E75"/>
                                          </a:solidFill>
                                          <a:latin typeface="Cambria Math" panose="02040503050406030204" pitchFamily="18" charset="0"/>
                                        </a:rPr>
                                      </m:ctrlPr>
                                    </m:fPr>
                                    <m:num>
                                      <m:r>
                                        <a:rPr lang="en-IN" b="1" i="1">
                                          <a:solidFill>
                                            <a:srgbClr val="525E75"/>
                                          </a:solidFill>
                                          <a:latin typeface="Cambria Math" panose="02040503050406030204" pitchFamily="18" charset="0"/>
                                        </a:rPr>
                                        <m:t>𝟏</m:t>
                                      </m:r>
                                    </m:num>
                                    <m:den>
                                      <m:r>
                                        <a:rPr lang="en-IN" b="1" i="1">
                                          <a:solidFill>
                                            <a:srgbClr val="525E75"/>
                                          </a:solidFill>
                                          <a:latin typeface="Cambria Math" panose="02040503050406030204" pitchFamily="18" charset="0"/>
                                        </a:rPr>
                                        <m:t>𝑩</m:t>
                                      </m:r>
                                    </m:den>
                                  </m:f>
                                  <m:nary>
                                    <m:naryPr>
                                      <m:chr m:val="∑"/>
                                      <m:ctrlPr>
                                        <a:rPr lang="en-IN" b="1" i="1">
                                          <a:solidFill>
                                            <a:srgbClr val="525E75"/>
                                          </a:solidFill>
                                          <a:latin typeface="Cambria Math" panose="02040503050406030204" pitchFamily="18" charset="0"/>
                                        </a:rPr>
                                      </m:ctrlPr>
                                    </m:naryPr>
                                    <m:sub>
                                      <m:r>
                                        <a:rPr lang="en-IN" b="1" i="1">
                                          <a:solidFill>
                                            <a:srgbClr val="525E75"/>
                                          </a:solidFill>
                                          <a:latin typeface="Cambria Math" panose="02040503050406030204" pitchFamily="18" charset="0"/>
                                        </a:rPr>
                                        <m:t>𝒋</m:t>
                                      </m:r>
                                      <m:r>
                                        <a:rPr lang="en-IN" b="1" i="1">
                                          <a:solidFill>
                                            <a:srgbClr val="525E75"/>
                                          </a:solidFill>
                                          <a:latin typeface="Cambria Math" panose="02040503050406030204" pitchFamily="18" charset="0"/>
                                        </a:rPr>
                                        <m:t>=</m:t>
                                      </m:r>
                                      <m:r>
                                        <a:rPr lang="en-IN" b="1" i="1">
                                          <a:solidFill>
                                            <a:srgbClr val="525E75"/>
                                          </a:solidFill>
                                          <a:latin typeface="Cambria Math" panose="02040503050406030204" pitchFamily="18" charset="0"/>
                                        </a:rPr>
                                        <m:t>𝟏</m:t>
                                      </m:r>
                                    </m:sub>
                                    <m:sup>
                                      <m:r>
                                        <a:rPr lang="en-IN" b="1" i="1">
                                          <a:solidFill>
                                            <a:srgbClr val="525E75"/>
                                          </a:solidFill>
                                          <a:latin typeface="Cambria Math" panose="02040503050406030204" pitchFamily="18" charset="0"/>
                                        </a:rPr>
                                        <m:t>𝑩</m:t>
                                      </m:r>
                                    </m:sup>
                                    <m:e>
                                      <m:sSub>
                                        <m:sSubPr>
                                          <m:ctrlPr>
                                            <a:rPr lang="en-IN" b="1" i="1">
                                              <a:solidFill>
                                                <a:srgbClr val="525E75"/>
                                              </a:solidFill>
                                              <a:latin typeface="Cambria Math" panose="02040503050406030204" pitchFamily="18" charset="0"/>
                                            </a:rPr>
                                          </m:ctrlPr>
                                        </m:sSubPr>
                                        <m:e>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𝜷</m:t>
                                              </m:r>
                                            </m:e>
                                          </m:acc>
                                        </m:e>
                                        <m:sub>
                                          <m:r>
                                            <a:rPr lang="en-IN" b="1" i="1">
                                              <a:solidFill>
                                                <a:srgbClr val="525E75"/>
                                              </a:solidFill>
                                              <a:latin typeface="Cambria Math" panose="02040503050406030204" pitchFamily="18" charset="0"/>
                                            </a:rPr>
                                            <m:t>𝒋</m:t>
                                          </m:r>
                                        </m:sub>
                                      </m:sSub>
                                    </m:e>
                                  </m:nary>
                                </m:e>
                              </m:d>
                            </m:e>
                            <m:sup>
                              <m:r>
                                <a:rPr lang="en-IN" b="1" i="1">
                                  <a:solidFill>
                                    <a:srgbClr val="525E75"/>
                                  </a:solidFill>
                                  <a:latin typeface="Cambria Math" panose="02040503050406030204" pitchFamily="18" charset="0"/>
                                </a:rPr>
                                <m:t>𝟐</m:t>
                              </m:r>
                            </m:sup>
                          </m:sSup>
                        </m:e>
                      </m:nary>
                    </m:e>
                  </m:rad>
                </m:oMath>
              </a14:m>
              <a:endParaRPr lang="en-US" dirty="0"/>
            </a:p>
          </dgm:t>
        </dgm:pt>
      </mc:Choice>
      <mc:Fallback xmlns="">
        <dgm:pt modelId="{83434C5A-DD72-4CED-8377-F700CAC731B6}">
          <dgm:prSet phldrT="[Text]"/>
          <dgm:spPr>
            <a:ln>
              <a:solidFill>
                <a:schemeClr val="tx1"/>
              </a:solidFill>
            </a:ln>
          </dgm:spPr>
          <dgm:t>
            <a:bodyPr/>
            <a:lstStyle/>
            <a:p>
              <a:pPr algn="l"/>
              <a:r>
                <a:rPr lang="en-US" dirty="0" smtClean="0"/>
                <a:t>Calculate the estimate of SE using the formula: </a:t>
              </a:r>
              <a:r>
                <a:rPr lang="en-IN" b="1" i="0" smtClean="0">
                  <a:solidFill>
                    <a:srgbClr val="525E75"/>
                  </a:solidFill>
                  <a:latin typeface="Cambria Math" panose="02040503050406030204" pitchFamily="18" charset="0"/>
                </a:rPr>
                <a:t>(</a:t>
              </a:r>
              <a:r>
                <a:rPr lang="en-IN" b="1" i="0" smtClean="0">
                  <a:solidFill>
                    <a:srgbClr val="525E75"/>
                  </a:solidFill>
                  <a:latin typeface="Cambria Math" panose="02040503050406030204" pitchFamily="18" charset="0"/>
                </a:rPr>
                <a:t>𝑺𝑬</a:t>
              </a:r>
              <a:r>
                <a:rPr lang="en-IN" b="1" i="0" smtClean="0">
                  <a:solidFill>
                    <a:srgbClr val="525E75"/>
                  </a:solidFill>
                  <a:latin typeface="Cambria Math" panose="02040503050406030204" pitchFamily="18" charset="0"/>
                </a:rPr>
                <a:t>) ̂</a:t>
              </a:r>
              <a:r>
                <a:rPr lang="en-IN" b="1" i="0" dirty="0" smtClean="0">
                  <a:solidFill>
                    <a:srgbClr val="525E75"/>
                  </a:solidFill>
                  <a:latin typeface="Cambria Math" panose="02040503050406030204" pitchFamily="18" charset="0"/>
                </a:rPr>
                <a:t>(</a:t>
              </a:r>
              <a:r>
                <a:rPr lang="en-IN" b="1" i="0" dirty="0" smtClean="0">
                  <a:solidFill>
                    <a:srgbClr val="525E75"/>
                  </a:solidFill>
                  <a:latin typeface="Cambria Math" panose="02040503050406030204" pitchFamily="18" charset="0"/>
                </a:rPr>
                <a:t>𝜶 ̂ )</a:t>
              </a:r>
              <a:r>
                <a:rPr lang="en-IN" b="1" i="0" dirty="0" smtClean="0">
                  <a:solidFill>
                    <a:srgbClr val="525E75"/>
                  </a:solidFill>
                  <a:latin typeface="Cambria Math" panose="02040503050406030204" pitchFamily="18" charset="0"/>
                </a:rPr>
                <a:t>=</a:t>
              </a:r>
              <a:r>
                <a:rPr lang="en-IN" b="1" i="0">
                  <a:solidFill>
                    <a:srgbClr val="525E75"/>
                  </a:solidFill>
                  <a:latin typeface="Cambria Math" panose="02040503050406030204" pitchFamily="18" charset="0"/>
                </a:rPr>
                <a:t>√(𝟏/𝑩 ∑_(𝒊=𝟏)^𝑩▒(</a:t>
              </a:r>
              <a:r>
                <a:rPr lang="en-IN" b="1" i="0" smtClean="0">
                  <a:solidFill>
                    <a:srgbClr val="525E75"/>
                  </a:solidFill>
                  <a:latin typeface="Cambria Math" panose="02040503050406030204" pitchFamily="18" charset="0"/>
                </a:rPr>
                <a:t>𝜶 ̂</a:t>
              </a:r>
              <a:r>
                <a:rPr lang="en-IN" b="1" i="0">
                  <a:solidFill>
                    <a:srgbClr val="525E75"/>
                  </a:solidFill>
                  <a:latin typeface="Cambria Math" panose="02040503050406030204" pitchFamily="18" charset="0"/>
                </a:rPr>
                <a:t>_</a:t>
              </a:r>
              <a:r>
                <a:rPr lang="en-IN" b="1" i="0">
                  <a:solidFill>
                    <a:srgbClr val="525E75"/>
                  </a:solidFill>
                  <a:latin typeface="Cambria Math" panose="02040503050406030204" pitchFamily="18" charset="0"/>
                </a:rPr>
                <a:t>𝒊−𝟏/𝑩 ∑_(𝒋=𝟏)^𝑩▒</a:t>
              </a:r>
              <a:r>
                <a:rPr lang="en-IN" b="1" i="0" smtClean="0">
                  <a:solidFill>
                    <a:srgbClr val="525E75"/>
                  </a:solidFill>
                  <a:latin typeface="Cambria Math" panose="02040503050406030204" pitchFamily="18" charset="0"/>
                </a:rPr>
                <a:t>𝜶 ̂</a:t>
              </a:r>
              <a:r>
                <a:rPr lang="en-IN" b="1" i="0">
                  <a:solidFill>
                    <a:srgbClr val="525E75"/>
                  </a:solidFill>
                  <a:latin typeface="Cambria Math" panose="02040503050406030204" pitchFamily="18" charset="0"/>
                </a:rPr>
                <a:t>_</a:t>
              </a:r>
              <a:r>
                <a:rPr lang="en-IN" b="1" i="0">
                  <a:solidFill>
                    <a:srgbClr val="525E75"/>
                  </a:solidFill>
                  <a:latin typeface="Cambria Math" panose="02040503050406030204" pitchFamily="18" charset="0"/>
                </a:rPr>
                <a:t>𝒋 )^𝟐 )</a:t>
              </a:r>
              <a:r>
                <a:rPr lang="en-US" dirty="0" smtClean="0"/>
                <a:t> </a:t>
              </a:r>
              <a:r>
                <a:rPr lang="en-IN" b="1" i="0" smtClean="0">
                  <a:solidFill>
                    <a:srgbClr val="525E75"/>
                  </a:solidFill>
                  <a:latin typeface="Cambria Math" panose="02040503050406030204" pitchFamily="18" charset="0"/>
                </a:rPr>
                <a:t>(𝑺𝑬) ̂</a:t>
              </a:r>
              <a:r>
                <a:rPr lang="en-IN" b="1" i="0" dirty="0" smtClean="0">
                  <a:solidFill>
                    <a:srgbClr val="525E75"/>
                  </a:solidFill>
                  <a:latin typeface="Cambria Math" panose="02040503050406030204" pitchFamily="18" charset="0"/>
                </a:rPr>
                <a:t>(</a:t>
              </a:r>
              <a:r>
                <a:rPr lang="en-IN" b="1" i="0" dirty="0" smtClean="0">
                  <a:solidFill>
                    <a:srgbClr val="525E75"/>
                  </a:solidFill>
                  <a:latin typeface="Cambria Math" panose="02040503050406030204" pitchFamily="18" charset="0"/>
                </a:rPr>
                <a:t>𝜷 ̂ )</a:t>
              </a:r>
              <a:r>
                <a:rPr lang="en-IN" b="1" i="0" dirty="0" smtClean="0">
                  <a:solidFill>
                    <a:srgbClr val="525E75"/>
                  </a:solidFill>
                  <a:latin typeface="Cambria Math" panose="02040503050406030204" pitchFamily="18" charset="0"/>
                </a:rPr>
                <a:t>=</a:t>
              </a:r>
              <a:r>
                <a:rPr lang="en-IN" b="1" i="0">
                  <a:solidFill>
                    <a:srgbClr val="525E75"/>
                  </a:solidFill>
                  <a:latin typeface="Cambria Math" panose="02040503050406030204" pitchFamily="18" charset="0"/>
                </a:rPr>
                <a:t>√(𝟏/𝑩 ∑_(𝒊=𝟏)^𝑩▒(</a:t>
              </a:r>
              <a:r>
                <a:rPr lang="en-IN" b="1" i="0" smtClean="0">
                  <a:solidFill>
                    <a:srgbClr val="525E75"/>
                  </a:solidFill>
                  <a:latin typeface="Cambria Math" panose="02040503050406030204" pitchFamily="18" charset="0"/>
                </a:rPr>
                <a:t>𝜷 ̂</a:t>
              </a:r>
              <a:r>
                <a:rPr lang="en-IN" b="1" i="0">
                  <a:solidFill>
                    <a:srgbClr val="525E75"/>
                  </a:solidFill>
                  <a:latin typeface="Cambria Math" panose="02040503050406030204" pitchFamily="18" charset="0"/>
                </a:rPr>
                <a:t>_</a:t>
              </a:r>
              <a:r>
                <a:rPr lang="en-IN" b="1" i="0">
                  <a:solidFill>
                    <a:srgbClr val="525E75"/>
                  </a:solidFill>
                  <a:latin typeface="Cambria Math" panose="02040503050406030204" pitchFamily="18" charset="0"/>
                </a:rPr>
                <a:t>𝒊−𝟏/𝑩 ∑_(𝒋=𝟏)^𝑩▒</a:t>
              </a:r>
              <a:r>
                <a:rPr lang="en-IN" b="1" i="0" smtClean="0">
                  <a:solidFill>
                    <a:srgbClr val="525E75"/>
                  </a:solidFill>
                  <a:latin typeface="Cambria Math" panose="02040503050406030204" pitchFamily="18" charset="0"/>
                </a:rPr>
                <a:t>𝜷 ̂</a:t>
              </a:r>
              <a:r>
                <a:rPr lang="en-IN" b="1" i="0">
                  <a:solidFill>
                    <a:srgbClr val="525E75"/>
                  </a:solidFill>
                  <a:latin typeface="Cambria Math" panose="02040503050406030204" pitchFamily="18" charset="0"/>
                </a:rPr>
                <a:t>_</a:t>
              </a:r>
              <a:r>
                <a:rPr lang="en-IN" b="1" i="0">
                  <a:solidFill>
                    <a:srgbClr val="525E75"/>
                  </a:solidFill>
                  <a:latin typeface="Cambria Math" panose="02040503050406030204" pitchFamily="18" charset="0"/>
                </a:rPr>
                <a:t>𝒋 )^𝟐 )</a:t>
              </a:r>
              <a:endParaRPr lang="en-US" dirty="0"/>
            </a:p>
          </dgm:t>
        </dgm:pt>
      </mc:Fallback>
    </mc:AlternateContent>
    <dgm:pt modelId="{7F84A0C0-6A44-4970-BC92-5A290F083E00}" type="parTrans" cxnId="{6A4C3ADB-4C03-4437-899E-3636EB10D222}">
      <dgm:prSet/>
      <dgm:spPr/>
      <dgm:t>
        <a:bodyPr/>
        <a:lstStyle/>
        <a:p>
          <a:pPr algn="l"/>
          <a:endParaRPr lang="en-US"/>
        </a:p>
      </dgm:t>
    </dgm:pt>
    <dgm:pt modelId="{01DCDC4E-62DA-49ED-A97B-0D7C5D4F8FCE}" type="sibTrans" cxnId="{6A4C3ADB-4C03-4437-899E-3636EB10D222}">
      <dgm:prSet/>
      <dgm:spPr/>
      <dgm:t>
        <a:bodyPr/>
        <a:lstStyle/>
        <a:p>
          <a:pPr algn="l"/>
          <a:endParaRPr lang="en-US"/>
        </a:p>
      </dgm:t>
    </dgm:pt>
    <dgm:pt modelId="{4C04BD71-2102-4E9A-A75E-3775A2A09879}" type="pres">
      <dgm:prSet presAssocID="{A483B98A-076B-4259-99EC-40D449F95A83}" presName="Name0" presStyleCnt="0">
        <dgm:presLayoutVars>
          <dgm:dir/>
          <dgm:animLvl val="lvl"/>
          <dgm:resizeHandles val="exact"/>
        </dgm:presLayoutVars>
      </dgm:prSet>
      <dgm:spPr/>
      <dgm:t>
        <a:bodyPr/>
        <a:lstStyle/>
        <a:p>
          <a:endParaRPr lang="en-US"/>
        </a:p>
      </dgm:t>
    </dgm:pt>
    <dgm:pt modelId="{9F724FE0-8307-46EB-9BF9-A0254F0C6D4F}" type="pres">
      <dgm:prSet presAssocID="{A483B98A-076B-4259-99EC-40D449F95A83}" presName="tSp" presStyleCnt="0"/>
      <dgm:spPr/>
    </dgm:pt>
    <dgm:pt modelId="{4258EF08-CB56-478F-83BC-522A956A54D0}" type="pres">
      <dgm:prSet presAssocID="{A483B98A-076B-4259-99EC-40D449F95A83}" presName="bSp" presStyleCnt="0"/>
      <dgm:spPr/>
    </dgm:pt>
    <dgm:pt modelId="{459230C9-9EA8-482E-A591-F01BA6BFC567}" type="pres">
      <dgm:prSet presAssocID="{A483B98A-076B-4259-99EC-40D449F95A83}" presName="process" presStyleCnt="0"/>
      <dgm:spPr/>
    </dgm:pt>
    <dgm:pt modelId="{06EF2CFB-B19D-4C22-B0B2-489D7702AE46}" type="pres">
      <dgm:prSet presAssocID="{4FF5C12B-65E7-4EFC-8370-6C2EC7ECDFBC}" presName="composite1" presStyleCnt="0"/>
      <dgm:spPr/>
    </dgm:pt>
    <dgm:pt modelId="{F9BA1C3B-D813-4DBA-A00F-4475E00E710C}" type="pres">
      <dgm:prSet presAssocID="{4FF5C12B-65E7-4EFC-8370-6C2EC7ECDFBC}" presName="dummyNode1" presStyleLbl="node1" presStyleIdx="0" presStyleCnt="3"/>
      <dgm:spPr/>
    </dgm:pt>
    <dgm:pt modelId="{31035AD8-5C02-4311-850B-0DB5E7F49370}" type="pres">
      <dgm:prSet presAssocID="{4FF5C12B-65E7-4EFC-8370-6C2EC7ECDFBC}" presName="childNode1" presStyleLbl="bgAcc1" presStyleIdx="0" presStyleCnt="3">
        <dgm:presLayoutVars>
          <dgm:bulletEnabled val="1"/>
        </dgm:presLayoutVars>
      </dgm:prSet>
      <dgm:spPr/>
      <dgm:t>
        <a:bodyPr/>
        <a:lstStyle/>
        <a:p>
          <a:endParaRPr lang="en-US"/>
        </a:p>
      </dgm:t>
    </dgm:pt>
    <dgm:pt modelId="{B2543A1F-04B7-4FFA-8AEF-B92A8EE0678B}" type="pres">
      <dgm:prSet presAssocID="{4FF5C12B-65E7-4EFC-8370-6C2EC7ECDFBC}" presName="childNode1tx" presStyleLbl="bgAcc1" presStyleIdx="0" presStyleCnt="3">
        <dgm:presLayoutVars>
          <dgm:bulletEnabled val="1"/>
        </dgm:presLayoutVars>
      </dgm:prSet>
      <dgm:spPr/>
      <dgm:t>
        <a:bodyPr/>
        <a:lstStyle/>
        <a:p>
          <a:endParaRPr lang="en-US"/>
        </a:p>
      </dgm:t>
    </dgm:pt>
    <dgm:pt modelId="{E38AB063-D0C6-4953-9444-5EEB988308CA}" type="pres">
      <dgm:prSet presAssocID="{4FF5C12B-65E7-4EFC-8370-6C2EC7ECDFBC}" presName="parentNode1" presStyleLbl="node1" presStyleIdx="0" presStyleCnt="3">
        <dgm:presLayoutVars>
          <dgm:chMax val="1"/>
          <dgm:bulletEnabled val="1"/>
        </dgm:presLayoutVars>
      </dgm:prSet>
      <dgm:spPr/>
      <dgm:t>
        <a:bodyPr/>
        <a:lstStyle/>
        <a:p>
          <a:endParaRPr lang="en-US"/>
        </a:p>
      </dgm:t>
    </dgm:pt>
    <dgm:pt modelId="{21A573BB-B936-4DDC-A32A-0867E56A2886}" type="pres">
      <dgm:prSet presAssocID="{4FF5C12B-65E7-4EFC-8370-6C2EC7ECDFBC}" presName="connSite1" presStyleCnt="0"/>
      <dgm:spPr/>
    </dgm:pt>
    <dgm:pt modelId="{24B29A8E-4FAC-441B-A75B-E4D853580A8D}" type="pres">
      <dgm:prSet presAssocID="{6D74BAAF-2A9C-49CF-AD09-3CED8B74EBF6}" presName="Name9" presStyleLbl="sibTrans2D1" presStyleIdx="0" presStyleCnt="2"/>
      <dgm:spPr/>
      <dgm:t>
        <a:bodyPr/>
        <a:lstStyle/>
        <a:p>
          <a:endParaRPr lang="en-US"/>
        </a:p>
      </dgm:t>
    </dgm:pt>
    <dgm:pt modelId="{90FD47D0-4E3F-4CAA-BA73-03CF77A40E22}" type="pres">
      <dgm:prSet presAssocID="{CE69A486-B6A1-4F12-9352-C5954915A69C}" presName="composite2" presStyleCnt="0"/>
      <dgm:spPr/>
    </dgm:pt>
    <dgm:pt modelId="{6537B0E1-EAC7-4CCF-B641-ABC3117141F0}" type="pres">
      <dgm:prSet presAssocID="{CE69A486-B6A1-4F12-9352-C5954915A69C}" presName="dummyNode2" presStyleLbl="node1" presStyleIdx="0" presStyleCnt="3"/>
      <dgm:spPr/>
    </dgm:pt>
    <dgm:pt modelId="{F78A1ABC-AB22-4B03-BC04-3284088EA977}" type="pres">
      <dgm:prSet presAssocID="{CE69A486-B6A1-4F12-9352-C5954915A69C}" presName="childNode2" presStyleLbl="bgAcc1" presStyleIdx="1" presStyleCnt="3">
        <dgm:presLayoutVars>
          <dgm:bulletEnabled val="1"/>
        </dgm:presLayoutVars>
      </dgm:prSet>
      <dgm:spPr/>
      <dgm:t>
        <a:bodyPr/>
        <a:lstStyle/>
        <a:p>
          <a:endParaRPr lang="en-US"/>
        </a:p>
      </dgm:t>
    </dgm:pt>
    <dgm:pt modelId="{A8B76416-538B-4CC0-BDEE-349FBAFB2555}" type="pres">
      <dgm:prSet presAssocID="{CE69A486-B6A1-4F12-9352-C5954915A69C}" presName="childNode2tx" presStyleLbl="bgAcc1" presStyleIdx="1" presStyleCnt="3">
        <dgm:presLayoutVars>
          <dgm:bulletEnabled val="1"/>
        </dgm:presLayoutVars>
      </dgm:prSet>
      <dgm:spPr/>
      <dgm:t>
        <a:bodyPr/>
        <a:lstStyle/>
        <a:p>
          <a:endParaRPr lang="en-US"/>
        </a:p>
      </dgm:t>
    </dgm:pt>
    <dgm:pt modelId="{BD5975B8-4482-4A1B-BB95-8EF3A5ACC6E6}" type="pres">
      <dgm:prSet presAssocID="{CE69A486-B6A1-4F12-9352-C5954915A69C}" presName="parentNode2" presStyleLbl="node1" presStyleIdx="1" presStyleCnt="3">
        <dgm:presLayoutVars>
          <dgm:chMax val="0"/>
          <dgm:bulletEnabled val="1"/>
        </dgm:presLayoutVars>
      </dgm:prSet>
      <dgm:spPr/>
      <dgm:t>
        <a:bodyPr/>
        <a:lstStyle/>
        <a:p>
          <a:endParaRPr lang="en-US"/>
        </a:p>
      </dgm:t>
    </dgm:pt>
    <dgm:pt modelId="{536FA013-BF60-45DD-8A8E-C9D66F236679}" type="pres">
      <dgm:prSet presAssocID="{CE69A486-B6A1-4F12-9352-C5954915A69C}" presName="connSite2" presStyleCnt="0"/>
      <dgm:spPr/>
    </dgm:pt>
    <dgm:pt modelId="{9B2012F0-963D-4304-8429-7CD598209704}" type="pres">
      <dgm:prSet presAssocID="{A7AAD3A1-97DA-430E-B111-D0C5A16AD513}" presName="Name18" presStyleLbl="sibTrans2D1" presStyleIdx="1" presStyleCnt="2"/>
      <dgm:spPr/>
      <dgm:t>
        <a:bodyPr/>
        <a:lstStyle/>
        <a:p>
          <a:endParaRPr lang="en-US"/>
        </a:p>
      </dgm:t>
    </dgm:pt>
    <dgm:pt modelId="{3E1241C7-8281-40B5-841A-0A7C0758291D}" type="pres">
      <dgm:prSet presAssocID="{8109C00D-8E2C-4E17-81ED-282D81647A0D}" presName="composite1" presStyleCnt="0"/>
      <dgm:spPr/>
    </dgm:pt>
    <dgm:pt modelId="{5926FBDF-039E-4A0E-A573-5DCD0AE8DA4F}" type="pres">
      <dgm:prSet presAssocID="{8109C00D-8E2C-4E17-81ED-282D81647A0D}" presName="dummyNode1" presStyleLbl="node1" presStyleIdx="1" presStyleCnt="3"/>
      <dgm:spPr/>
    </dgm:pt>
    <dgm:pt modelId="{892D09BE-4824-4318-8F04-B564AD08374C}" type="pres">
      <dgm:prSet presAssocID="{8109C00D-8E2C-4E17-81ED-282D81647A0D}" presName="childNode1" presStyleLbl="bgAcc1" presStyleIdx="2" presStyleCnt="3">
        <dgm:presLayoutVars>
          <dgm:bulletEnabled val="1"/>
        </dgm:presLayoutVars>
      </dgm:prSet>
      <dgm:spPr/>
      <dgm:t>
        <a:bodyPr/>
        <a:lstStyle/>
        <a:p>
          <a:endParaRPr lang="en-US"/>
        </a:p>
      </dgm:t>
    </dgm:pt>
    <dgm:pt modelId="{0836ECAB-B762-42B7-93BF-1560D90C62E2}" type="pres">
      <dgm:prSet presAssocID="{8109C00D-8E2C-4E17-81ED-282D81647A0D}" presName="childNode1tx" presStyleLbl="bgAcc1" presStyleIdx="2" presStyleCnt="3">
        <dgm:presLayoutVars>
          <dgm:bulletEnabled val="1"/>
        </dgm:presLayoutVars>
      </dgm:prSet>
      <dgm:spPr/>
      <dgm:t>
        <a:bodyPr/>
        <a:lstStyle/>
        <a:p>
          <a:endParaRPr lang="en-US"/>
        </a:p>
      </dgm:t>
    </dgm:pt>
    <dgm:pt modelId="{1B595B92-98D9-4662-B7D2-28314F590515}" type="pres">
      <dgm:prSet presAssocID="{8109C00D-8E2C-4E17-81ED-282D81647A0D}" presName="parentNode1" presStyleLbl="node1" presStyleIdx="2" presStyleCnt="3">
        <dgm:presLayoutVars>
          <dgm:chMax val="1"/>
          <dgm:bulletEnabled val="1"/>
        </dgm:presLayoutVars>
      </dgm:prSet>
      <dgm:spPr/>
      <dgm:t>
        <a:bodyPr/>
        <a:lstStyle/>
        <a:p>
          <a:endParaRPr lang="en-US"/>
        </a:p>
      </dgm:t>
    </dgm:pt>
    <dgm:pt modelId="{40D225BE-A6A6-44D2-BFCF-41951BCCA3E6}" type="pres">
      <dgm:prSet presAssocID="{8109C00D-8E2C-4E17-81ED-282D81647A0D}" presName="connSite1" presStyleCnt="0"/>
      <dgm:spPr/>
    </dgm:pt>
  </dgm:ptLst>
  <dgm:cxnLst>
    <dgm:cxn modelId="{73C29792-61EF-4229-8F19-3C0A716E8F78}" type="presOf" srcId="{4FF5C12B-65E7-4EFC-8370-6C2EC7ECDFBC}" destId="{E38AB063-D0C6-4953-9444-5EEB988308CA}" srcOrd="0" destOrd="0" presId="urn:microsoft.com/office/officeart/2005/8/layout/hProcess4"/>
    <dgm:cxn modelId="{90A79692-DCB1-43C2-BC9D-49D544775BE0}" type="presOf" srcId="{D3924C5D-2B55-46B1-8335-866F420086DD}" destId="{A8B76416-538B-4CC0-BDEE-349FBAFB2555}" srcOrd="1" destOrd="0" presId="urn:microsoft.com/office/officeart/2005/8/layout/hProcess4"/>
    <dgm:cxn modelId="{2850056B-3429-477F-9AE7-B4A3CEF17B68}" type="presOf" srcId="{A7AAD3A1-97DA-430E-B111-D0C5A16AD513}" destId="{9B2012F0-963D-4304-8429-7CD598209704}" srcOrd="0" destOrd="0" presId="urn:microsoft.com/office/officeart/2005/8/layout/hProcess4"/>
    <dgm:cxn modelId="{65930725-10BE-4BD8-8E51-60B5DFA3495D}" type="presOf" srcId="{D3924C5D-2B55-46B1-8335-866F420086DD}" destId="{F78A1ABC-AB22-4B03-BC04-3284088EA977}" srcOrd="0" destOrd="0" presId="urn:microsoft.com/office/officeart/2005/8/layout/hProcess4"/>
    <dgm:cxn modelId="{E0B93A1A-B41D-4630-BC7F-7E71DB75F810}" type="presOf" srcId="{B8796693-D2BA-448F-A72B-40D61271F95C}" destId="{B2543A1F-04B7-4FFA-8AEF-B92A8EE0678B}" srcOrd="1" destOrd="0" presId="urn:microsoft.com/office/officeart/2005/8/layout/hProcess4"/>
    <dgm:cxn modelId="{B867840C-AD71-4321-BCE9-92CEBC74259D}" srcId="{CE69A486-B6A1-4F12-9352-C5954915A69C}" destId="{D3924C5D-2B55-46B1-8335-866F420086DD}" srcOrd="0" destOrd="0" parTransId="{7FE28895-458A-4631-A5CC-0A40D79112EE}" sibTransId="{666437D6-27EA-4137-9520-FA71FDFA7B6D}"/>
    <dgm:cxn modelId="{2ED9032C-D95C-42AB-A4E1-11396367DED2}" type="presOf" srcId="{CE69A486-B6A1-4F12-9352-C5954915A69C}" destId="{BD5975B8-4482-4A1B-BB95-8EF3A5ACC6E6}" srcOrd="0" destOrd="0" presId="urn:microsoft.com/office/officeart/2005/8/layout/hProcess4"/>
    <dgm:cxn modelId="{B877EEF9-4C07-479D-A57C-6922B741BF81}" srcId="{4FF5C12B-65E7-4EFC-8370-6C2EC7ECDFBC}" destId="{B8796693-D2BA-448F-A72B-40D61271F95C}" srcOrd="0" destOrd="0" parTransId="{8B49D81B-2552-46AC-9D14-39B417F5ADD0}" sibTransId="{98C1E814-0E65-4740-9F5E-3B93852C356E}"/>
    <dgm:cxn modelId="{D1CB07D3-3038-43D7-B045-94AD91BC07DB}" type="presOf" srcId="{A483B98A-076B-4259-99EC-40D449F95A83}" destId="{4C04BD71-2102-4E9A-A75E-3775A2A09879}" srcOrd="0" destOrd="0" presId="urn:microsoft.com/office/officeart/2005/8/layout/hProcess4"/>
    <dgm:cxn modelId="{3AA45B13-E1E0-4241-9853-A45452AEAF8D}" type="presOf" srcId="{8109C00D-8E2C-4E17-81ED-282D81647A0D}" destId="{1B595B92-98D9-4662-B7D2-28314F590515}" srcOrd="0" destOrd="0" presId="urn:microsoft.com/office/officeart/2005/8/layout/hProcess4"/>
    <dgm:cxn modelId="{85EAB1A7-D357-46D5-A943-98C4F89A0217}" srcId="{A483B98A-076B-4259-99EC-40D449F95A83}" destId="{4FF5C12B-65E7-4EFC-8370-6C2EC7ECDFBC}" srcOrd="0" destOrd="0" parTransId="{6367E2CA-957A-426A-A88B-D164EFFB3A6E}" sibTransId="{6D74BAAF-2A9C-49CF-AD09-3CED8B74EBF6}"/>
    <dgm:cxn modelId="{6A4C3ADB-4C03-4437-899E-3636EB10D222}" srcId="{8109C00D-8E2C-4E17-81ED-282D81647A0D}" destId="{83434C5A-DD72-4CED-8377-F700CAC731B6}" srcOrd="0" destOrd="0" parTransId="{7F84A0C0-6A44-4970-BC92-5A290F083E00}" sibTransId="{01DCDC4E-62DA-49ED-A97B-0D7C5D4F8FCE}"/>
    <dgm:cxn modelId="{2AAE87F5-8A7F-441F-8CCF-CF8970CAEAE3}" srcId="{A483B98A-076B-4259-99EC-40D449F95A83}" destId="{CE69A486-B6A1-4F12-9352-C5954915A69C}" srcOrd="1" destOrd="0" parTransId="{E7576C3A-6666-4E7D-9FC4-0AB977BD04F4}" sibTransId="{A7AAD3A1-97DA-430E-B111-D0C5A16AD513}"/>
    <dgm:cxn modelId="{E06A87FE-83A1-4F03-A710-C376C8A4C9AF}" type="presOf" srcId="{83434C5A-DD72-4CED-8377-F700CAC731B6}" destId="{892D09BE-4824-4318-8F04-B564AD08374C}" srcOrd="0" destOrd="0" presId="urn:microsoft.com/office/officeart/2005/8/layout/hProcess4"/>
    <dgm:cxn modelId="{4AE30A80-1FA0-4C71-AFB7-AA49B18B593C}" type="presOf" srcId="{6D74BAAF-2A9C-49CF-AD09-3CED8B74EBF6}" destId="{24B29A8E-4FAC-441B-A75B-E4D853580A8D}" srcOrd="0" destOrd="0" presId="urn:microsoft.com/office/officeart/2005/8/layout/hProcess4"/>
    <dgm:cxn modelId="{F73E59E2-649B-4151-B3E2-2290282B3BCB}" srcId="{A483B98A-076B-4259-99EC-40D449F95A83}" destId="{8109C00D-8E2C-4E17-81ED-282D81647A0D}" srcOrd="2" destOrd="0" parTransId="{E2169281-3868-427D-8D95-545ACA0D6C0C}" sibTransId="{063B7335-1156-4C9D-8C83-3C142209A827}"/>
    <dgm:cxn modelId="{588756CD-BD58-41CF-97DE-907195F459E3}" type="presOf" srcId="{83434C5A-DD72-4CED-8377-F700CAC731B6}" destId="{0836ECAB-B762-42B7-93BF-1560D90C62E2}" srcOrd="1" destOrd="0" presId="urn:microsoft.com/office/officeart/2005/8/layout/hProcess4"/>
    <dgm:cxn modelId="{03435CC4-7197-470F-A442-4A17710F7785}" type="presOf" srcId="{B8796693-D2BA-448F-A72B-40D61271F95C}" destId="{31035AD8-5C02-4311-850B-0DB5E7F49370}" srcOrd="0" destOrd="0" presId="urn:microsoft.com/office/officeart/2005/8/layout/hProcess4"/>
    <dgm:cxn modelId="{2393D091-D2C7-4418-B797-93249F1F8A31}" type="presParOf" srcId="{4C04BD71-2102-4E9A-A75E-3775A2A09879}" destId="{9F724FE0-8307-46EB-9BF9-A0254F0C6D4F}" srcOrd="0" destOrd="0" presId="urn:microsoft.com/office/officeart/2005/8/layout/hProcess4"/>
    <dgm:cxn modelId="{F7B29ADE-2DEF-43F9-9CC4-7356539B3B7D}" type="presParOf" srcId="{4C04BD71-2102-4E9A-A75E-3775A2A09879}" destId="{4258EF08-CB56-478F-83BC-522A956A54D0}" srcOrd="1" destOrd="0" presId="urn:microsoft.com/office/officeart/2005/8/layout/hProcess4"/>
    <dgm:cxn modelId="{E7F27D43-6EE6-48E8-B4A2-8BE532C20160}" type="presParOf" srcId="{4C04BD71-2102-4E9A-A75E-3775A2A09879}" destId="{459230C9-9EA8-482E-A591-F01BA6BFC567}" srcOrd="2" destOrd="0" presId="urn:microsoft.com/office/officeart/2005/8/layout/hProcess4"/>
    <dgm:cxn modelId="{D5A47292-70A5-4FFA-9C4B-703CAC94AD2A}" type="presParOf" srcId="{459230C9-9EA8-482E-A591-F01BA6BFC567}" destId="{06EF2CFB-B19D-4C22-B0B2-489D7702AE46}" srcOrd="0" destOrd="0" presId="urn:microsoft.com/office/officeart/2005/8/layout/hProcess4"/>
    <dgm:cxn modelId="{8C5D7C3F-6025-4949-B60B-B6FD8CB556C9}" type="presParOf" srcId="{06EF2CFB-B19D-4C22-B0B2-489D7702AE46}" destId="{F9BA1C3B-D813-4DBA-A00F-4475E00E710C}" srcOrd="0" destOrd="0" presId="urn:microsoft.com/office/officeart/2005/8/layout/hProcess4"/>
    <dgm:cxn modelId="{D30788B4-0D94-4F18-9DA8-5EC4B26FD404}" type="presParOf" srcId="{06EF2CFB-B19D-4C22-B0B2-489D7702AE46}" destId="{31035AD8-5C02-4311-850B-0DB5E7F49370}" srcOrd="1" destOrd="0" presId="urn:microsoft.com/office/officeart/2005/8/layout/hProcess4"/>
    <dgm:cxn modelId="{8C011DFD-3DF3-4EEA-A7AC-B154494CAB79}" type="presParOf" srcId="{06EF2CFB-B19D-4C22-B0B2-489D7702AE46}" destId="{B2543A1F-04B7-4FFA-8AEF-B92A8EE0678B}" srcOrd="2" destOrd="0" presId="urn:microsoft.com/office/officeart/2005/8/layout/hProcess4"/>
    <dgm:cxn modelId="{55A7DCA1-0E5D-4519-8B06-F239C5011D64}" type="presParOf" srcId="{06EF2CFB-B19D-4C22-B0B2-489D7702AE46}" destId="{E38AB063-D0C6-4953-9444-5EEB988308CA}" srcOrd="3" destOrd="0" presId="urn:microsoft.com/office/officeart/2005/8/layout/hProcess4"/>
    <dgm:cxn modelId="{298F6646-EC94-4290-B399-0DE9D93EE943}" type="presParOf" srcId="{06EF2CFB-B19D-4C22-B0B2-489D7702AE46}" destId="{21A573BB-B936-4DDC-A32A-0867E56A2886}" srcOrd="4" destOrd="0" presId="urn:microsoft.com/office/officeart/2005/8/layout/hProcess4"/>
    <dgm:cxn modelId="{57279189-563F-403C-B341-118747A89634}" type="presParOf" srcId="{459230C9-9EA8-482E-A591-F01BA6BFC567}" destId="{24B29A8E-4FAC-441B-A75B-E4D853580A8D}" srcOrd="1" destOrd="0" presId="urn:microsoft.com/office/officeart/2005/8/layout/hProcess4"/>
    <dgm:cxn modelId="{E8B18784-7896-4735-A2DA-F4984769C63D}" type="presParOf" srcId="{459230C9-9EA8-482E-A591-F01BA6BFC567}" destId="{90FD47D0-4E3F-4CAA-BA73-03CF77A40E22}" srcOrd="2" destOrd="0" presId="urn:microsoft.com/office/officeart/2005/8/layout/hProcess4"/>
    <dgm:cxn modelId="{5A339DAB-FEEF-4E32-9D52-0301CB652735}" type="presParOf" srcId="{90FD47D0-4E3F-4CAA-BA73-03CF77A40E22}" destId="{6537B0E1-EAC7-4CCF-B641-ABC3117141F0}" srcOrd="0" destOrd="0" presId="urn:microsoft.com/office/officeart/2005/8/layout/hProcess4"/>
    <dgm:cxn modelId="{C61C8EAF-EDAF-45B5-96C6-E18D688F1E88}" type="presParOf" srcId="{90FD47D0-4E3F-4CAA-BA73-03CF77A40E22}" destId="{F78A1ABC-AB22-4B03-BC04-3284088EA977}" srcOrd="1" destOrd="0" presId="urn:microsoft.com/office/officeart/2005/8/layout/hProcess4"/>
    <dgm:cxn modelId="{44FB7ACF-D8F1-4D4D-A218-DD35C60ED6A8}" type="presParOf" srcId="{90FD47D0-4E3F-4CAA-BA73-03CF77A40E22}" destId="{A8B76416-538B-4CC0-BDEE-349FBAFB2555}" srcOrd="2" destOrd="0" presId="urn:microsoft.com/office/officeart/2005/8/layout/hProcess4"/>
    <dgm:cxn modelId="{51AE062C-1E39-4CB2-B08E-68DFC00974ED}" type="presParOf" srcId="{90FD47D0-4E3F-4CAA-BA73-03CF77A40E22}" destId="{BD5975B8-4482-4A1B-BB95-8EF3A5ACC6E6}" srcOrd="3" destOrd="0" presId="urn:microsoft.com/office/officeart/2005/8/layout/hProcess4"/>
    <dgm:cxn modelId="{65638C4F-D4A2-4E17-8823-5CB41C46FC3A}" type="presParOf" srcId="{90FD47D0-4E3F-4CAA-BA73-03CF77A40E22}" destId="{536FA013-BF60-45DD-8A8E-C9D66F236679}" srcOrd="4" destOrd="0" presId="urn:microsoft.com/office/officeart/2005/8/layout/hProcess4"/>
    <dgm:cxn modelId="{58BEF708-DCDB-4B5D-BBCA-A8A8CA81ED5C}" type="presParOf" srcId="{459230C9-9EA8-482E-A591-F01BA6BFC567}" destId="{9B2012F0-963D-4304-8429-7CD598209704}" srcOrd="3" destOrd="0" presId="urn:microsoft.com/office/officeart/2005/8/layout/hProcess4"/>
    <dgm:cxn modelId="{E57D643A-25A9-4E77-85FF-68D51CD07AB0}" type="presParOf" srcId="{459230C9-9EA8-482E-A591-F01BA6BFC567}" destId="{3E1241C7-8281-40B5-841A-0A7C0758291D}" srcOrd="4" destOrd="0" presId="urn:microsoft.com/office/officeart/2005/8/layout/hProcess4"/>
    <dgm:cxn modelId="{F89A84B5-AE90-4B8B-AB50-ED05DA34D954}" type="presParOf" srcId="{3E1241C7-8281-40B5-841A-0A7C0758291D}" destId="{5926FBDF-039E-4A0E-A573-5DCD0AE8DA4F}" srcOrd="0" destOrd="0" presId="urn:microsoft.com/office/officeart/2005/8/layout/hProcess4"/>
    <dgm:cxn modelId="{DCB9AD54-F7AC-4F22-9072-5BED23559A48}" type="presParOf" srcId="{3E1241C7-8281-40B5-841A-0A7C0758291D}" destId="{892D09BE-4824-4318-8F04-B564AD08374C}" srcOrd="1" destOrd="0" presId="urn:microsoft.com/office/officeart/2005/8/layout/hProcess4"/>
    <dgm:cxn modelId="{E1175617-7773-41EA-9BF2-F46D507CA012}" type="presParOf" srcId="{3E1241C7-8281-40B5-841A-0A7C0758291D}" destId="{0836ECAB-B762-42B7-93BF-1560D90C62E2}" srcOrd="2" destOrd="0" presId="urn:microsoft.com/office/officeart/2005/8/layout/hProcess4"/>
    <dgm:cxn modelId="{02909EDA-1DEB-4C95-8DD4-23E2D3C18123}" type="presParOf" srcId="{3E1241C7-8281-40B5-841A-0A7C0758291D}" destId="{1B595B92-98D9-4662-B7D2-28314F590515}" srcOrd="3" destOrd="0" presId="urn:microsoft.com/office/officeart/2005/8/layout/hProcess4"/>
    <dgm:cxn modelId="{1FE43D95-7F58-4A93-AF38-353C0D12B5A1}" type="presParOf" srcId="{3E1241C7-8281-40B5-841A-0A7C0758291D}" destId="{40D225BE-A6A6-44D2-BFCF-41951BCCA3E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83B98A-076B-4259-99EC-40D449F95A8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FF5C12B-65E7-4EFC-8370-6C2EC7ECDFBC}">
      <dgm:prSet phldrT="[Text]"/>
      <dgm:spPr>
        <a:solidFill>
          <a:srgbClr val="525E75"/>
        </a:solidFill>
      </dgm:spPr>
      <dgm:t>
        <a:bodyPr/>
        <a:lstStyle/>
        <a:p>
          <a:pPr algn="l"/>
          <a:r>
            <a:rPr lang="en-US" dirty="0" smtClean="0"/>
            <a:t>Sample generation</a:t>
          </a:r>
          <a:endParaRPr lang="en-US" dirty="0"/>
        </a:p>
      </dgm:t>
    </dgm:pt>
    <dgm:pt modelId="{6367E2CA-957A-426A-A88B-D164EFFB3A6E}" type="parTrans" cxnId="{85EAB1A7-D357-46D5-A943-98C4F89A0217}">
      <dgm:prSet/>
      <dgm:spPr/>
      <dgm:t>
        <a:bodyPr/>
        <a:lstStyle/>
        <a:p>
          <a:pPr algn="l"/>
          <a:endParaRPr lang="en-US"/>
        </a:p>
      </dgm:t>
    </dgm:pt>
    <dgm:pt modelId="{6D74BAAF-2A9C-49CF-AD09-3CED8B74EBF6}" type="sibTrans" cxnId="{85EAB1A7-D357-46D5-A943-98C4F89A0217}">
      <dgm:prSet/>
      <dgm:spPr>
        <a:solidFill>
          <a:srgbClr val="92BA92"/>
        </a:solidFill>
      </dgm:spPr>
      <dgm:t>
        <a:bodyPr/>
        <a:lstStyle/>
        <a:p>
          <a:pPr algn="l"/>
          <a:endParaRPr lang="en-US"/>
        </a:p>
      </dgm:t>
    </dgm:pt>
    <dgm:pt modelId="{B8796693-D2BA-448F-A72B-40D61271F95C}">
      <dgm:prSet phldrT="[Text]" custT="1"/>
      <dgm:spPr>
        <a:ln>
          <a:solidFill>
            <a:schemeClr val="tx1"/>
          </a:solidFill>
        </a:ln>
      </dgm:spPr>
      <dgm:t>
        <a:bodyPr/>
        <a:lstStyle/>
        <a:p>
          <a:pPr algn="l"/>
          <a:r>
            <a:rPr lang="en-US" sz="2000" dirty="0" smtClean="0"/>
            <a:t>Generate B=1000 samples from the given sample Using SRSWR scheme</a:t>
          </a:r>
          <a:endParaRPr lang="en-US" sz="2000" dirty="0"/>
        </a:p>
      </dgm:t>
    </dgm:pt>
    <dgm:pt modelId="{8B49D81B-2552-46AC-9D14-39B417F5ADD0}" type="parTrans" cxnId="{B877EEF9-4C07-479D-A57C-6922B741BF81}">
      <dgm:prSet/>
      <dgm:spPr/>
      <dgm:t>
        <a:bodyPr/>
        <a:lstStyle/>
        <a:p>
          <a:pPr algn="l"/>
          <a:endParaRPr lang="en-US"/>
        </a:p>
      </dgm:t>
    </dgm:pt>
    <dgm:pt modelId="{98C1E814-0E65-4740-9F5E-3B93852C356E}" type="sibTrans" cxnId="{B877EEF9-4C07-479D-A57C-6922B741BF81}">
      <dgm:prSet/>
      <dgm:spPr/>
      <dgm:t>
        <a:bodyPr/>
        <a:lstStyle/>
        <a:p>
          <a:pPr algn="l"/>
          <a:endParaRPr lang="en-US"/>
        </a:p>
      </dgm:t>
    </dgm:pt>
    <dgm:pt modelId="{CE69A486-B6A1-4F12-9352-C5954915A69C}">
      <dgm:prSet phldrT="[Text]"/>
      <dgm:spPr>
        <a:solidFill>
          <a:srgbClr val="525E75"/>
        </a:solidFill>
      </dgm:spPr>
      <dgm:t>
        <a:bodyPr/>
        <a:lstStyle/>
        <a:p>
          <a:pPr algn="l"/>
          <a:r>
            <a:rPr lang="en-US" dirty="0" smtClean="0"/>
            <a:t>Calculating the Estimators</a:t>
          </a:r>
          <a:endParaRPr lang="en-US" dirty="0"/>
        </a:p>
      </dgm:t>
    </dgm:pt>
    <dgm:pt modelId="{E7576C3A-6666-4E7D-9FC4-0AB977BD04F4}" type="parTrans" cxnId="{2AAE87F5-8A7F-441F-8CCF-CF8970CAEAE3}">
      <dgm:prSet/>
      <dgm:spPr/>
      <dgm:t>
        <a:bodyPr/>
        <a:lstStyle/>
        <a:p>
          <a:pPr algn="l"/>
          <a:endParaRPr lang="en-US"/>
        </a:p>
      </dgm:t>
    </dgm:pt>
    <dgm:pt modelId="{A7AAD3A1-97DA-430E-B111-D0C5A16AD513}" type="sibTrans" cxnId="{2AAE87F5-8A7F-441F-8CCF-CF8970CAEAE3}">
      <dgm:prSet/>
      <dgm:spPr>
        <a:solidFill>
          <a:srgbClr val="92BA92"/>
        </a:solidFill>
      </dgm:spPr>
      <dgm:t>
        <a:bodyPr/>
        <a:lstStyle/>
        <a:p>
          <a:pPr algn="l"/>
          <a:endParaRPr lang="en-US"/>
        </a:p>
      </dgm:t>
    </dgm:pt>
    <dgm:pt modelId="{D3924C5D-2B55-46B1-8335-866F420086DD}">
      <dgm:prSet phldrT="[Text]"/>
      <dgm:spPr>
        <a:blipFill>
          <a:blip xmlns:r="http://schemas.openxmlformats.org/officeDocument/2006/relationships" r:embed="rId1"/>
          <a:stretch>
            <a:fillRect l="-893" r="-893"/>
          </a:stretch>
        </a:blipFill>
        <a:ln>
          <a:solidFill>
            <a:schemeClr val="tx1"/>
          </a:solidFill>
        </a:ln>
      </dgm:spPr>
      <dgm:t>
        <a:bodyPr/>
        <a:lstStyle/>
        <a:p>
          <a:r>
            <a:rPr lang="en-IN">
              <a:noFill/>
            </a:rPr>
            <a:t> </a:t>
          </a:r>
        </a:p>
      </dgm:t>
    </dgm:pt>
    <dgm:pt modelId="{7FE28895-458A-4631-A5CC-0A40D79112EE}" type="parTrans" cxnId="{B867840C-AD71-4321-BCE9-92CEBC74259D}">
      <dgm:prSet/>
      <dgm:spPr/>
      <dgm:t>
        <a:bodyPr/>
        <a:lstStyle/>
        <a:p>
          <a:pPr algn="l"/>
          <a:endParaRPr lang="en-US"/>
        </a:p>
      </dgm:t>
    </dgm:pt>
    <dgm:pt modelId="{666437D6-27EA-4137-9520-FA71FDFA7B6D}" type="sibTrans" cxnId="{B867840C-AD71-4321-BCE9-92CEBC74259D}">
      <dgm:prSet/>
      <dgm:spPr/>
      <dgm:t>
        <a:bodyPr/>
        <a:lstStyle/>
        <a:p>
          <a:pPr algn="l"/>
          <a:endParaRPr lang="en-US"/>
        </a:p>
      </dgm:t>
    </dgm:pt>
    <dgm:pt modelId="{8109C00D-8E2C-4E17-81ED-282D81647A0D}">
      <dgm:prSet phldrT="[Text]"/>
      <dgm:spPr>
        <a:solidFill>
          <a:srgbClr val="525E75"/>
        </a:solidFill>
      </dgm:spPr>
      <dgm:t>
        <a:bodyPr/>
        <a:lstStyle/>
        <a:p>
          <a:pPr algn="l"/>
          <a:r>
            <a:rPr lang="en-US" dirty="0" smtClean="0"/>
            <a:t>Variance Calculation</a:t>
          </a:r>
          <a:endParaRPr lang="en-US" dirty="0"/>
        </a:p>
      </dgm:t>
    </dgm:pt>
    <dgm:pt modelId="{E2169281-3868-427D-8D95-545ACA0D6C0C}" type="parTrans" cxnId="{F73E59E2-649B-4151-B3E2-2290282B3BCB}">
      <dgm:prSet/>
      <dgm:spPr/>
      <dgm:t>
        <a:bodyPr/>
        <a:lstStyle/>
        <a:p>
          <a:pPr algn="l"/>
          <a:endParaRPr lang="en-US"/>
        </a:p>
      </dgm:t>
    </dgm:pt>
    <dgm:pt modelId="{063B7335-1156-4C9D-8C83-3C142209A827}" type="sibTrans" cxnId="{F73E59E2-649B-4151-B3E2-2290282B3BCB}">
      <dgm:prSet/>
      <dgm:spPr/>
      <dgm:t>
        <a:bodyPr/>
        <a:lstStyle/>
        <a:p>
          <a:pPr algn="l"/>
          <a:endParaRPr lang="en-US"/>
        </a:p>
      </dgm:t>
    </dgm:pt>
    <dgm:pt modelId="{83434C5A-DD72-4CED-8377-F700CAC731B6}">
      <dgm:prSet phldrT="[Text]"/>
      <dgm:spPr>
        <a:blipFill>
          <a:blip xmlns:r="http://schemas.openxmlformats.org/officeDocument/2006/relationships" r:embed="rId2"/>
          <a:stretch>
            <a:fillRect l="-891" r="-2227"/>
          </a:stretch>
        </a:blipFill>
        <a:ln>
          <a:solidFill>
            <a:schemeClr val="tx1"/>
          </a:solidFill>
        </a:ln>
      </dgm:spPr>
      <dgm:t>
        <a:bodyPr/>
        <a:lstStyle/>
        <a:p>
          <a:r>
            <a:rPr lang="en-IN">
              <a:noFill/>
            </a:rPr>
            <a:t> </a:t>
          </a:r>
        </a:p>
      </dgm:t>
    </dgm:pt>
    <dgm:pt modelId="{7F84A0C0-6A44-4970-BC92-5A290F083E00}" type="parTrans" cxnId="{6A4C3ADB-4C03-4437-899E-3636EB10D222}">
      <dgm:prSet/>
      <dgm:spPr/>
      <dgm:t>
        <a:bodyPr/>
        <a:lstStyle/>
        <a:p>
          <a:pPr algn="l"/>
          <a:endParaRPr lang="en-US"/>
        </a:p>
      </dgm:t>
    </dgm:pt>
    <dgm:pt modelId="{01DCDC4E-62DA-49ED-A97B-0D7C5D4F8FCE}" type="sibTrans" cxnId="{6A4C3ADB-4C03-4437-899E-3636EB10D222}">
      <dgm:prSet/>
      <dgm:spPr/>
      <dgm:t>
        <a:bodyPr/>
        <a:lstStyle/>
        <a:p>
          <a:pPr algn="l"/>
          <a:endParaRPr lang="en-US"/>
        </a:p>
      </dgm:t>
    </dgm:pt>
    <dgm:pt modelId="{4C04BD71-2102-4E9A-A75E-3775A2A09879}" type="pres">
      <dgm:prSet presAssocID="{A483B98A-076B-4259-99EC-40D449F95A83}" presName="Name0" presStyleCnt="0">
        <dgm:presLayoutVars>
          <dgm:dir/>
          <dgm:animLvl val="lvl"/>
          <dgm:resizeHandles val="exact"/>
        </dgm:presLayoutVars>
      </dgm:prSet>
      <dgm:spPr/>
      <dgm:t>
        <a:bodyPr/>
        <a:lstStyle/>
        <a:p>
          <a:endParaRPr lang="en-US"/>
        </a:p>
      </dgm:t>
    </dgm:pt>
    <dgm:pt modelId="{9F724FE0-8307-46EB-9BF9-A0254F0C6D4F}" type="pres">
      <dgm:prSet presAssocID="{A483B98A-076B-4259-99EC-40D449F95A83}" presName="tSp" presStyleCnt="0"/>
      <dgm:spPr/>
    </dgm:pt>
    <dgm:pt modelId="{4258EF08-CB56-478F-83BC-522A956A54D0}" type="pres">
      <dgm:prSet presAssocID="{A483B98A-076B-4259-99EC-40D449F95A83}" presName="bSp" presStyleCnt="0"/>
      <dgm:spPr/>
    </dgm:pt>
    <dgm:pt modelId="{459230C9-9EA8-482E-A591-F01BA6BFC567}" type="pres">
      <dgm:prSet presAssocID="{A483B98A-076B-4259-99EC-40D449F95A83}" presName="process" presStyleCnt="0"/>
      <dgm:spPr/>
    </dgm:pt>
    <dgm:pt modelId="{06EF2CFB-B19D-4C22-B0B2-489D7702AE46}" type="pres">
      <dgm:prSet presAssocID="{4FF5C12B-65E7-4EFC-8370-6C2EC7ECDFBC}" presName="composite1" presStyleCnt="0"/>
      <dgm:spPr/>
    </dgm:pt>
    <dgm:pt modelId="{F9BA1C3B-D813-4DBA-A00F-4475E00E710C}" type="pres">
      <dgm:prSet presAssocID="{4FF5C12B-65E7-4EFC-8370-6C2EC7ECDFBC}" presName="dummyNode1" presStyleLbl="node1" presStyleIdx="0" presStyleCnt="3"/>
      <dgm:spPr/>
    </dgm:pt>
    <dgm:pt modelId="{31035AD8-5C02-4311-850B-0DB5E7F49370}" type="pres">
      <dgm:prSet presAssocID="{4FF5C12B-65E7-4EFC-8370-6C2EC7ECDFBC}" presName="childNode1" presStyleLbl="bgAcc1" presStyleIdx="0" presStyleCnt="3">
        <dgm:presLayoutVars>
          <dgm:bulletEnabled val="1"/>
        </dgm:presLayoutVars>
      </dgm:prSet>
      <dgm:spPr/>
      <dgm:t>
        <a:bodyPr/>
        <a:lstStyle/>
        <a:p>
          <a:endParaRPr lang="en-US"/>
        </a:p>
      </dgm:t>
    </dgm:pt>
    <dgm:pt modelId="{B2543A1F-04B7-4FFA-8AEF-B92A8EE0678B}" type="pres">
      <dgm:prSet presAssocID="{4FF5C12B-65E7-4EFC-8370-6C2EC7ECDFBC}" presName="childNode1tx" presStyleLbl="bgAcc1" presStyleIdx="0" presStyleCnt="3">
        <dgm:presLayoutVars>
          <dgm:bulletEnabled val="1"/>
        </dgm:presLayoutVars>
      </dgm:prSet>
      <dgm:spPr/>
      <dgm:t>
        <a:bodyPr/>
        <a:lstStyle/>
        <a:p>
          <a:endParaRPr lang="en-US"/>
        </a:p>
      </dgm:t>
    </dgm:pt>
    <dgm:pt modelId="{E38AB063-D0C6-4953-9444-5EEB988308CA}" type="pres">
      <dgm:prSet presAssocID="{4FF5C12B-65E7-4EFC-8370-6C2EC7ECDFBC}" presName="parentNode1" presStyleLbl="node1" presStyleIdx="0" presStyleCnt="3">
        <dgm:presLayoutVars>
          <dgm:chMax val="1"/>
          <dgm:bulletEnabled val="1"/>
        </dgm:presLayoutVars>
      </dgm:prSet>
      <dgm:spPr/>
      <dgm:t>
        <a:bodyPr/>
        <a:lstStyle/>
        <a:p>
          <a:endParaRPr lang="en-US"/>
        </a:p>
      </dgm:t>
    </dgm:pt>
    <dgm:pt modelId="{21A573BB-B936-4DDC-A32A-0867E56A2886}" type="pres">
      <dgm:prSet presAssocID="{4FF5C12B-65E7-4EFC-8370-6C2EC7ECDFBC}" presName="connSite1" presStyleCnt="0"/>
      <dgm:spPr/>
    </dgm:pt>
    <dgm:pt modelId="{24B29A8E-4FAC-441B-A75B-E4D853580A8D}" type="pres">
      <dgm:prSet presAssocID="{6D74BAAF-2A9C-49CF-AD09-3CED8B74EBF6}" presName="Name9" presStyleLbl="sibTrans2D1" presStyleIdx="0" presStyleCnt="2"/>
      <dgm:spPr/>
      <dgm:t>
        <a:bodyPr/>
        <a:lstStyle/>
        <a:p>
          <a:endParaRPr lang="en-US"/>
        </a:p>
      </dgm:t>
    </dgm:pt>
    <dgm:pt modelId="{90FD47D0-4E3F-4CAA-BA73-03CF77A40E22}" type="pres">
      <dgm:prSet presAssocID="{CE69A486-B6A1-4F12-9352-C5954915A69C}" presName="composite2" presStyleCnt="0"/>
      <dgm:spPr/>
    </dgm:pt>
    <dgm:pt modelId="{6537B0E1-EAC7-4CCF-B641-ABC3117141F0}" type="pres">
      <dgm:prSet presAssocID="{CE69A486-B6A1-4F12-9352-C5954915A69C}" presName="dummyNode2" presStyleLbl="node1" presStyleIdx="0" presStyleCnt="3"/>
      <dgm:spPr/>
    </dgm:pt>
    <dgm:pt modelId="{F78A1ABC-AB22-4B03-BC04-3284088EA977}" type="pres">
      <dgm:prSet presAssocID="{CE69A486-B6A1-4F12-9352-C5954915A69C}" presName="childNode2" presStyleLbl="bgAcc1" presStyleIdx="1" presStyleCnt="3">
        <dgm:presLayoutVars>
          <dgm:bulletEnabled val="1"/>
        </dgm:presLayoutVars>
      </dgm:prSet>
      <dgm:spPr/>
      <dgm:t>
        <a:bodyPr/>
        <a:lstStyle/>
        <a:p>
          <a:endParaRPr lang="en-US"/>
        </a:p>
      </dgm:t>
    </dgm:pt>
    <dgm:pt modelId="{A8B76416-538B-4CC0-BDEE-349FBAFB2555}" type="pres">
      <dgm:prSet presAssocID="{CE69A486-B6A1-4F12-9352-C5954915A69C}" presName="childNode2tx" presStyleLbl="bgAcc1" presStyleIdx="1" presStyleCnt="3">
        <dgm:presLayoutVars>
          <dgm:bulletEnabled val="1"/>
        </dgm:presLayoutVars>
      </dgm:prSet>
      <dgm:spPr/>
      <dgm:t>
        <a:bodyPr/>
        <a:lstStyle/>
        <a:p>
          <a:endParaRPr lang="en-US"/>
        </a:p>
      </dgm:t>
    </dgm:pt>
    <dgm:pt modelId="{BD5975B8-4482-4A1B-BB95-8EF3A5ACC6E6}" type="pres">
      <dgm:prSet presAssocID="{CE69A486-B6A1-4F12-9352-C5954915A69C}" presName="parentNode2" presStyleLbl="node1" presStyleIdx="1" presStyleCnt="3">
        <dgm:presLayoutVars>
          <dgm:chMax val="0"/>
          <dgm:bulletEnabled val="1"/>
        </dgm:presLayoutVars>
      </dgm:prSet>
      <dgm:spPr/>
      <dgm:t>
        <a:bodyPr/>
        <a:lstStyle/>
        <a:p>
          <a:endParaRPr lang="en-US"/>
        </a:p>
      </dgm:t>
    </dgm:pt>
    <dgm:pt modelId="{536FA013-BF60-45DD-8A8E-C9D66F236679}" type="pres">
      <dgm:prSet presAssocID="{CE69A486-B6A1-4F12-9352-C5954915A69C}" presName="connSite2" presStyleCnt="0"/>
      <dgm:spPr/>
    </dgm:pt>
    <dgm:pt modelId="{9B2012F0-963D-4304-8429-7CD598209704}" type="pres">
      <dgm:prSet presAssocID="{A7AAD3A1-97DA-430E-B111-D0C5A16AD513}" presName="Name18" presStyleLbl="sibTrans2D1" presStyleIdx="1" presStyleCnt="2"/>
      <dgm:spPr/>
      <dgm:t>
        <a:bodyPr/>
        <a:lstStyle/>
        <a:p>
          <a:endParaRPr lang="en-US"/>
        </a:p>
      </dgm:t>
    </dgm:pt>
    <dgm:pt modelId="{3E1241C7-8281-40B5-841A-0A7C0758291D}" type="pres">
      <dgm:prSet presAssocID="{8109C00D-8E2C-4E17-81ED-282D81647A0D}" presName="composite1" presStyleCnt="0"/>
      <dgm:spPr/>
    </dgm:pt>
    <dgm:pt modelId="{5926FBDF-039E-4A0E-A573-5DCD0AE8DA4F}" type="pres">
      <dgm:prSet presAssocID="{8109C00D-8E2C-4E17-81ED-282D81647A0D}" presName="dummyNode1" presStyleLbl="node1" presStyleIdx="1" presStyleCnt="3"/>
      <dgm:spPr/>
    </dgm:pt>
    <dgm:pt modelId="{892D09BE-4824-4318-8F04-B564AD08374C}" type="pres">
      <dgm:prSet presAssocID="{8109C00D-8E2C-4E17-81ED-282D81647A0D}" presName="childNode1" presStyleLbl="bgAcc1" presStyleIdx="2" presStyleCnt="3">
        <dgm:presLayoutVars>
          <dgm:bulletEnabled val="1"/>
        </dgm:presLayoutVars>
      </dgm:prSet>
      <dgm:spPr/>
      <dgm:t>
        <a:bodyPr/>
        <a:lstStyle/>
        <a:p>
          <a:endParaRPr lang="en-US"/>
        </a:p>
      </dgm:t>
    </dgm:pt>
    <dgm:pt modelId="{0836ECAB-B762-42B7-93BF-1560D90C62E2}" type="pres">
      <dgm:prSet presAssocID="{8109C00D-8E2C-4E17-81ED-282D81647A0D}" presName="childNode1tx" presStyleLbl="bgAcc1" presStyleIdx="2" presStyleCnt="3">
        <dgm:presLayoutVars>
          <dgm:bulletEnabled val="1"/>
        </dgm:presLayoutVars>
      </dgm:prSet>
      <dgm:spPr/>
      <dgm:t>
        <a:bodyPr/>
        <a:lstStyle/>
        <a:p>
          <a:endParaRPr lang="en-US"/>
        </a:p>
      </dgm:t>
    </dgm:pt>
    <dgm:pt modelId="{1B595B92-98D9-4662-B7D2-28314F590515}" type="pres">
      <dgm:prSet presAssocID="{8109C00D-8E2C-4E17-81ED-282D81647A0D}" presName="parentNode1" presStyleLbl="node1" presStyleIdx="2" presStyleCnt="3">
        <dgm:presLayoutVars>
          <dgm:chMax val="1"/>
          <dgm:bulletEnabled val="1"/>
        </dgm:presLayoutVars>
      </dgm:prSet>
      <dgm:spPr/>
      <dgm:t>
        <a:bodyPr/>
        <a:lstStyle/>
        <a:p>
          <a:endParaRPr lang="en-US"/>
        </a:p>
      </dgm:t>
    </dgm:pt>
    <dgm:pt modelId="{40D225BE-A6A6-44D2-BFCF-41951BCCA3E6}" type="pres">
      <dgm:prSet presAssocID="{8109C00D-8E2C-4E17-81ED-282D81647A0D}" presName="connSite1" presStyleCnt="0"/>
      <dgm:spPr/>
    </dgm:pt>
  </dgm:ptLst>
  <dgm:cxnLst>
    <dgm:cxn modelId="{73C29792-61EF-4229-8F19-3C0A716E8F78}" type="presOf" srcId="{4FF5C12B-65E7-4EFC-8370-6C2EC7ECDFBC}" destId="{E38AB063-D0C6-4953-9444-5EEB988308CA}" srcOrd="0" destOrd="0" presId="urn:microsoft.com/office/officeart/2005/8/layout/hProcess4"/>
    <dgm:cxn modelId="{90A79692-DCB1-43C2-BC9D-49D544775BE0}" type="presOf" srcId="{D3924C5D-2B55-46B1-8335-866F420086DD}" destId="{A8B76416-538B-4CC0-BDEE-349FBAFB2555}" srcOrd="1" destOrd="0" presId="urn:microsoft.com/office/officeart/2005/8/layout/hProcess4"/>
    <dgm:cxn modelId="{2850056B-3429-477F-9AE7-B4A3CEF17B68}" type="presOf" srcId="{A7AAD3A1-97DA-430E-B111-D0C5A16AD513}" destId="{9B2012F0-963D-4304-8429-7CD598209704}" srcOrd="0" destOrd="0" presId="urn:microsoft.com/office/officeart/2005/8/layout/hProcess4"/>
    <dgm:cxn modelId="{65930725-10BE-4BD8-8E51-60B5DFA3495D}" type="presOf" srcId="{D3924C5D-2B55-46B1-8335-866F420086DD}" destId="{F78A1ABC-AB22-4B03-BC04-3284088EA977}" srcOrd="0" destOrd="0" presId="urn:microsoft.com/office/officeart/2005/8/layout/hProcess4"/>
    <dgm:cxn modelId="{E0B93A1A-B41D-4630-BC7F-7E71DB75F810}" type="presOf" srcId="{B8796693-D2BA-448F-A72B-40D61271F95C}" destId="{B2543A1F-04B7-4FFA-8AEF-B92A8EE0678B}" srcOrd="1" destOrd="0" presId="urn:microsoft.com/office/officeart/2005/8/layout/hProcess4"/>
    <dgm:cxn modelId="{B867840C-AD71-4321-BCE9-92CEBC74259D}" srcId="{CE69A486-B6A1-4F12-9352-C5954915A69C}" destId="{D3924C5D-2B55-46B1-8335-866F420086DD}" srcOrd="0" destOrd="0" parTransId="{7FE28895-458A-4631-A5CC-0A40D79112EE}" sibTransId="{666437D6-27EA-4137-9520-FA71FDFA7B6D}"/>
    <dgm:cxn modelId="{2ED9032C-D95C-42AB-A4E1-11396367DED2}" type="presOf" srcId="{CE69A486-B6A1-4F12-9352-C5954915A69C}" destId="{BD5975B8-4482-4A1B-BB95-8EF3A5ACC6E6}" srcOrd="0" destOrd="0" presId="urn:microsoft.com/office/officeart/2005/8/layout/hProcess4"/>
    <dgm:cxn modelId="{B877EEF9-4C07-479D-A57C-6922B741BF81}" srcId="{4FF5C12B-65E7-4EFC-8370-6C2EC7ECDFBC}" destId="{B8796693-D2BA-448F-A72B-40D61271F95C}" srcOrd="0" destOrd="0" parTransId="{8B49D81B-2552-46AC-9D14-39B417F5ADD0}" sibTransId="{98C1E814-0E65-4740-9F5E-3B93852C356E}"/>
    <dgm:cxn modelId="{D1CB07D3-3038-43D7-B045-94AD91BC07DB}" type="presOf" srcId="{A483B98A-076B-4259-99EC-40D449F95A83}" destId="{4C04BD71-2102-4E9A-A75E-3775A2A09879}" srcOrd="0" destOrd="0" presId="urn:microsoft.com/office/officeart/2005/8/layout/hProcess4"/>
    <dgm:cxn modelId="{3AA45B13-E1E0-4241-9853-A45452AEAF8D}" type="presOf" srcId="{8109C00D-8E2C-4E17-81ED-282D81647A0D}" destId="{1B595B92-98D9-4662-B7D2-28314F590515}" srcOrd="0" destOrd="0" presId="urn:microsoft.com/office/officeart/2005/8/layout/hProcess4"/>
    <dgm:cxn modelId="{85EAB1A7-D357-46D5-A943-98C4F89A0217}" srcId="{A483B98A-076B-4259-99EC-40D449F95A83}" destId="{4FF5C12B-65E7-4EFC-8370-6C2EC7ECDFBC}" srcOrd="0" destOrd="0" parTransId="{6367E2CA-957A-426A-A88B-D164EFFB3A6E}" sibTransId="{6D74BAAF-2A9C-49CF-AD09-3CED8B74EBF6}"/>
    <dgm:cxn modelId="{6A4C3ADB-4C03-4437-899E-3636EB10D222}" srcId="{8109C00D-8E2C-4E17-81ED-282D81647A0D}" destId="{83434C5A-DD72-4CED-8377-F700CAC731B6}" srcOrd="0" destOrd="0" parTransId="{7F84A0C0-6A44-4970-BC92-5A290F083E00}" sibTransId="{01DCDC4E-62DA-49ED-A97B-0D7C5D4F8FCE}"/>
    <dgm:cxn modelId="{2AAE87F5-8A7F-441F-8CCF-CF8970CAEAE3}" srcId="{A483B98A-076B-4259-99EC-40D449F95A83}" destId="{CE69A486-B6A1-4F12-9352-C5954915A69C}" srcOrd="1" destOrd="0" parTransId="{E7576C3A-6666-4E7D-9FC4-0AB977BD04F4}" sibTransId="{A7AAD3A1-97DA-430E-B111-D0C5A16AD513}"/>
    <dgm:cxn modelId="{E06A87FE-83A1-4F03-A710-C376C8A4C9AF}" type="presOf" srcId="{83434C5A-DD72-4CED-8377-F700CAC731B6}" destId="{892D09BE-4824-4318-8F04-B564AD08374C}" srcOrd="0" destOrd="0" presId="urn:microsoft.com/office/officeart/2005/8/layout/hProcess4"/>
    <dgm:cxn modelId="{4AE30A80-1FA0-4C71-AFB7-AA49B18B593C}" type="presOf" srcId="{6D74BAAF-2A9C-49CF-AD09-3CED8B74EBF6}" destId="{24B29A8E-4FAC-441B-A75B-E4D853580A8D}" srcOrd="0" destOrd="0" presId="urn:microsoft.com/office/officeart/2005/8/layout/hProcess4"/>
    <dgm:cxn modelId="{F73E59E2-649B-4151-B3E2-2290282B3BCB}" srcId="{A483B98A-076B-4259-99EC-40D449F95A83}" destId="{8109C00D-8E2C-4E17-81ED-282D81647A0D}" srcOrd="2" destOrd="0" parTransId="{E2169281-3868-427D-8D95-545ACA0D6C0C}" sibTransId="{063B7335-1156-4C9D-8C83-3C142209A827}"/>
    <dgm:cxn modelId="{588756CD-BD58-41CF-97DE-907195F459E3}" type="presOf" srcId="{83434C5A-DD72-4CED-8377-F700CAC731B6}" destId="{0836ECAB-B762-42B7-93BF-1560D90C62E2}" srcOrd="1" destOrd="0" presId="urn:microsoft.com/office/officeart/2005/8/layout/hProcess4"/>
    <dgm:cxn modelId="{03435CC4-7197-470F-A442-4A17710F7785}" type="presOf" srcId="{B8796693-D2BA-448F-A72B-40D61271F95C}" destId="{31035AD8-5C02-4311-850B-0DB5E7F49370}" srcOrd="0" destOrd="0" presId="urn:microsoft.com/office/officeart/2005/8/layout/hProcess4"/>
    <dgm:cxn modelId="{2393D091-D2C7-4418-B797-93249F1F8A31}" type="presParOf" srcId="{4C04BD71-2102-4E9A-A75E-3775A2A09879}" destId="{9F724FE0-8307-46EB-9BF9-A0254F0C6D4F}" srcOrd="0" destOrd="0" presId="urn:microsoft.com/office/officeart/2005/8/layout/hProcess4"/>
    <dgm:cxn modelId="{F7B29ADE-2DEF-43F9-9CC4-7356539B3B7D}" type="presParOf" srcId="{4C04BD71-2102-4E9A-A75E-3775A2A09879}" destId="{4258EF08-CB56-478F-83BC-522A956A54D0}" srcOrd="1" destOrd="0" presId="urn:microsoft.com/office/officeart/2005/8/layout/hProcess4"/>
    <dgm:cxn modelId="{E7F27D43-6EE6-48E8-B4A2-8BE532C20160}" type="presParOf" srcId="{4C04BD71-2102-4E9A-A75E-3775A2A09879}" destId="{459230C9-9EA8-482E-A591-F01BA6BFC567}" srcOrd="2" destOrd="0" presId="urn:microsoft.com/office/officeart/2005/8/layout/hProcess4"/>
    <dgm:cxn modelId="{D5A47292-70A5-4FFA-9C4B-703CAC94AD2A}" type="presParOf" srcId="{459230C9-9EA8-482E-A591-F01BA6BFC567}" destId="{06EF2CFB-B19D-4C22-B0B2-489D7702AE46}" srcOrd="0" destOrd="0" presId="urn:microsoft.com/office/officeart/2005/8/layout/hProcess4"/>
    <dgm:cxn modelId="{8C5D7C3F-6025-4949-B60B-B6FD8CB556C9}" type="presParOf" srcId="{06EF2CFB-B19D-4C22-B0B2-489D7702AE46}" destId="{F9BA1C3B-D813-4DBA-A00F-4475E00E710C}" srcOrd="0" destOrd="0" presId="urn:microsoft.com/office/officeart/2005/8/layout/hProcess4"/>
    <dgm:cxn modelId="{D30788B4-0D94-4F18-9DA8-5EC4B26FD404}" type="presParOf" srcId="{06EF2CFB-B19D-4C22-B0B2-489D7702AE46}" destId="{31035AD8-5C02-4311-850B-0DB5E7F49370}" srcOrd="1" destOrd="0" presId="urn:microsoft.com/office/officeart/2005/8/layout/hProcess4"/>
    <dgm:cxn modelId="{8C011DFD-3DF3-4EEA-A7AC-B154494CAB79}" type="presParOf" srcId="{06EF2CFB-B19D-4C22-B0B2-489D7702AE46}" destId="{B2543A1F-04B7-4FFA-8AEF-B92A8EE0678B}" srcOrd="2" destOrd="0" presId="urn:microsoft.com/office/officeart/2005/8/layout/hProcess4"/>
    <dgm:cxn modelId="{55A7DCA1-0E5D-4519-8B06-F239C5011D64}" type="presParOf" srcId="{06EF2CFB-B19D-4C22-B0B2-489D7702AE46}" destId="{E38AB063-D0C6-4953-9444-5EEB988308CA}" srcOrd="3" destOrd="0" presId="urn:microsoft.com/office/officeart/2005/8/layout/hProcess4"/>
    <dgm:cxn modelId="{298F6646-EC94-4290-B399-0DE9D93EE943}" type="presParOf" srcId="{06EF2CFB-B19D-4C22-B0B2-489D7702AE46}" destId="{21A573BB-B936-4DDC-A32A-0867E56A2886}" srcOrd="4" destOrd="0" presId="urn:microsoft.com/office/officeart/2005/8/layout/hProcess4"/>
    <dgm:cxn modelId="{57279189-563F-403C-B341-118747A89634}" type="presParOf" srcId="{459230C9-9EA8-482E-A591-F01BA6BFC567}" destId="{24B29A8E-4FAC-441B-A75B-E4D853580A8D}" srcOrd="1" destOrd="0" presId="urn:microsoft.com/office/officeart/2005/8/layout/hProcess4"/>
    <dgm:cxn modelId="{E8B18784-7896-4735-A2DA-F4984769C63D}" type="presParOf" srcId="{459230C9-9EA8-482E-A591-F01BA6BFC567}" destId="{90FD47D0-4E3F-4CAA-BA73-03CF77A40E22}" srcOrd="2" destOrd="0" presId="urn:microsoft.com/office/officeart/2005/8/layout/hProcess4"/>
    <dgm:cxn modelId="{5A339DAB-FEEF-4E32-9D52-0301CB652735}" type="presParOf" srcId="{90FD47D0-4E3F-4CAA-BA73-03CF77A40E22}" destId="{6537B0E1-EAC7-4CCF-B641-ABC3117141F0}" srcOrd="0" destOrd="0" presId="urn:microsoft.com/office/officeart/2005/8/layout/hProcess4"/>
    <dgm:cxn modelId="{C61C8EAF-EDAF-45B5-96C6-E18D688F1E88}" type="presParOf" srcId="{90FD47D0-4E3F-4CAA-BA73-03CF77A40E22}" destId="{F78A1ABC-AB22-4B03-BC04-3284088EA977}" srcOrd="1" destOrd="0" presId="urn:microsoft.com/office/officeart/2005/8/layout/hProcess4"/>
    <dgm:cxn modelId="{44FB7ACF-D8F1-4D4D-A218-DD35C60ED6A8}" type="presParOf" srcId="{90FD47D0-4E3F-4CAA-BA73-03CF77A40E22}" destId="{A8B76416-538B-4CC0-BDEE-349FBAFB2555}" srcOrd="2" destOrd="0" presId="urn:microsoft.com/office/officeart/2005/8/layout/hProcess4"/>
    <dgm:cxn modelId="{51AE062C-1E39-4CB2-B08E-68DFC00974ED}" type="presParOf" srcId="{90FD47D0-4E3F-4CAA-BA73-03CF77A40E22}" destId="{BD5975B8-4482-4A1B-BB95-8EF3A5ACC6E6}" srcOrd="3" destOrd="0" presId="urn:microsoft.com/office/officeart/2005/8/layout/hProcess4"/>
    <dgm:cxn modelId="{65638C4F-D4A2-4E17-8823-5CB41C46FC3A}" type="presParOf" srcId="{90FD47D0-4E3F-4CAA-BA73-03CF77A40E22}" destId="{536FA013-BF60-45DD-8A8E-C9D66F236679}" srcOrd="4" destOrd="0" presId="urn:microsoft.com/office/officeart/2005/8/layout/hProcess4"/>
    <dgm:cxn modelId="{58BEF708-DCDB-4B5D-BBCA-A8A8CA81ED5C}" type="presParOf" srcId="{459230C9-9EA8-482E-A591-F01BA6BFC567}" destId="{9B2012F0-963D-4304-8429-7CD598209704}" srcOrd="3" destOrd="0" presId="urn:microsoft.com/office/officeart/2005/8/layout/hProcess4"/>
    <dgm:cxn modelId="{E57D643A-25A9-4E77-85FF-68D51CD07AB0}" type="presParOf" srcId="{459230C9-9EA8-482E-A591-F01BA6BFC567}" destId="{3E1241C7-8281-40B5-841A-0A7C0758291D}" srcOrd="4" destOrd="0" presId="urn:microsoft.com/office/officeart/2005/8/layout/hProcess4"/>
    <dgm:cxn modelId="{F89A84B5-AE90-4B8B-AB50-ED05DA34D954}" type="presParOf" srcId="{3E1241C7-8281-40B5-841A-0A7C0758291D}" destId="{5926FBDF-039E-4A0E-A573-5DCD0AE8DA4F}" srcOrd="0" destOrd="0" presId="urn:microsoft.com/office/officeart/2005/8/layout/hProcess4"/>
    <dgm:cxn modelId="{DCB9AD54-F7AC-4F22-9072-5BED23559A48}" type="presParOf" srcId="{3E1241C7-8281-40B5-841A-0A7C0758291D}" destId="{892D09BE-4824-4318-8F04-B564AD08374C}" srcOrd="1" destOrd="0" presId="urn:microsoft.com/office/officeart/2005/8/layout/hProcess4"/>
    <dgm:cxn modelId="{E1175617-7773-41EA-9BF2-F46D507CA012}" type="presParOf" srcId="{3E1241C7-8281-40B5-841A-0A7C0758291D}" destId="{0836ECAB-B762-42B7-93BF-1560D90C62E2}" srcOrd="2" destOrd="0" presId="urn:microsoft.com/office/officeart/2005/8/layout/hProcess4"/>
    <dgm:cxn modelId="{02909EDA-1DEB-4C95-8DD4-23E2D3C18123}" type="presParOf" srcId="{3E1241C7-8281-40B5-841A-0A7C0758291D}" destId="{1B595B92-98D9-4662-B7D2-28314F590515}" srcOrd="3" destOrd="0" presId="urn:microsoft.com/office/officeart/2005/8/layout/hProcess4"/>
    <dgm:cxn modelId="{1FE43D95-7F58-4A93-AF38-353C0D12B5A1}" type="presParOf" srcId="{3E1241C7-8281-40B5-841A-0A7C0758291D}" destId="{40D225BE-A6A6-44D2-BFCF-41951BCCA3E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6024A9-E14E-4760-A29C-6AA286C8757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16811B8-0536-4EAF-AAD6-9E8B7544C96C}">
      <dgm:prSet phldrT="[Text]" custT="1"/>
      <dgm:spPr>
        <a:solidFill>
          <a:srgbClr val="525E75"/>
        </a:solidFill>
        <a:ln>
          <a:solidFill>
            <a:schemeClr val="tx1"/>
          </a:solidFill>
        </a:ln>
      </dgm:spPr>
      <dgm:t>
        <a:bodyPr/>
        <a:lstStyle/>
        <a:p>
          <a:r>
            <a:rPr lang="en-US" sz="2000" dirty="0" smtClean="0"/>
            <a:t>We will generate the B bootstrap data from the given sample which we are given.</a:t>
          </a:r>
          <a:endParaRPr lang="en-US" sz="2000" dirty="0"/>
        </a:p>
      </dgm:t>
    </dgm:pt>
    <dgm:pt modelId="{55AE29E3-74BA-4DB1-BDEB-C766B1006BAB}" type="parTrans" cxnId="{4F439B8F-57C4-4DF9-8123-31B1CED84A63}">
      <dgm:prSet/>
      <dgm:spPr/>
      <dgm:t>
        <a:bodyPr/>
        <a:lstStyle/>
        <a:p>
          <a:endParaRPr lang="en-US"/>
        </a:p>
      </dgm:t>
    </dgm:pt>
    <dgm:pt modelId="{4564C30C-7AB5-4222-827C-CFFE0655F50E}" type="sibTrans" cxnId="{4F439B8F-57C4-4DF9-8123-31B1CED84A63}">
      <dgm:prSet/>
      <dgm:spPr>
        <a:solidFill>
          <a:srgbClr val="92BA92">
            <a:alpha val="89804"/>
          </a:srgbClr>
        </a:solidFill>
        <a:ln>
          <a:solidFill>
            <a:schemeClr val="tx1"/>
          </a:solidFill>
        </a:ln>
      </dgm:spPr>
      <dgm:t>
        <a:bodyPr/>
        <a:lstStyle/>
        <a:p>
          <a:endParaRPr lang="en-US"/>
        </a:p>
      </dgm:t>
    </dgm:pt>
    <mc:AlternateContent xmlns:mc="http://schemas.openxmlformats.org/markup-compatibility/2006" xmlns:a14="http://schemas.microsoft.com/office/drawing/2010/main">
      <mc:Choice Requires="a14">
        <dgm:pt modelId="{3CF8A353-B6CA-4A3F-8AE5-D6D9CED6AC00}">
          <dgm:prSet phldrT="[Text]" custT="1"/>
          <dgm:spPr>
            <a:solidFill>
              <a:srgbClr val="78938A"/>
            </a:solidFill>
            <a:ln>
              <a:solidFill>
                <a:schemeClr val="tx1"/>
              </a:solidFill>
            </a:ln>
          </dgm:spPr>
          <dgm:t>
            <a:bodyPr/>
            <a:lstStyle/>
            <a:p>
              <a:r>
                <a:rPr lang="en-US" sz="2000" dirty="0" smtClean="0"/>
                <a:t>For each of the generated bootstrap data we calculate value of T, (i.e. </a:t>
              </a:r>
              <a14:m>
                <m:oMath xmlns:m="http://schemas.openxmlformats.org/officeDocument/2006/math">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i</m:t>
                      </m:r>
                    </m:sub>
                  </m:sSub>
                </m:oMath>
              </a14:m>
              <a:r>
                <a:rPr lang="en-US" sz="2000" dirty="0" smtClean="0"/>
                <a:t> for the </a:t>
              </a:r>
              <a14:m>
                <m:oMath xmlns:m="http://schemas.openxmlformats.org/officeDocument/2006/math">
                  <m:sSup>
                    <m:sSupPr>
                      <m:ctrlPr>
                        <a:rPr lang="en-IN" sz="2000" b="1" i="1" dirty="0" smtClean="0">
                          <a:latin typeface="Cambria Math" panose="02040503050406030204" pitchFamily="18" charset="0"/>
                        </a:rPr>
                      </m:ctrlPr>
                    </m:sSupPr>
                    <m:e>
                      <m:r>
                        <a:rPr lang="en-US" sz="2000" b="1" i="0" dirty="0" smtClean="0">
                          <a:latin typeface="Cambria Math" panose="02040503050406030204" pitchFamily="18" charset="0"/>
                        </a:rPr>
                        <m:t>𝐢</m:t>
                      </m:r>
                    </m:e>
                    <m:sup>
                      <m:r>
                        <m:rPr>
                          <m:sty m:val="p"/>
                        </m:rPr>
                        <a:rPr lang="en-IN" sz="2000" b="0" i="0" dirty="0" smtClean="0">
                          <a:latin typeface="Cambria Math" panose="02040503050406030204" pitchFamily="18" charset="0"/>
                        </a:rPr>
                        <m:t>th</m:t>
                      </m:r>
                    </m:sup>
                  </m:sSup>
                </m:oMath>
              </a14:m>
              <a:r>
                <a:rPr lang="en-US" sz="2000" dirty="0" smtClean="0"/>
                <a:t> bootstrap data, </a:t>
              </a:r>
              <a:r>
                <a:rPr lang="en-US" sz="2000" dirty="0" err="1" smtClean="0"/>
                <a:t>i</a:t>
              </a:r>
              <a:r>
                <a:rPr lang="en-US" sz="2000" dirty="0" smtClean="0"/>
                <a:t>=1,2,…,B)</a:t>
              </a:r>
              <a:endParaRPr lang="en-US" sz="2000" dirty="0"/>
            </a:p>
          </dgm:t>
        </dgm:pt>
      </mc:Choice>
      <mc:Fallback xmlns="">
        <dgm:pt modelId="{3CF8A353-B6CA-4A3F-8AE5-D6D9CED6AC00}">
          <dgm:prSet phldrT="[Text]" custT="1"/>
          <dgm:spPr>
            <a:solidFill>
              <a:srgbClr val="78938A"/>
            </a:solidFill>
            <a:ln>
              <a:solidFill>
                <a:schemeClr val="tx1"/>
              </a:solidFill>
            </a:ln>
          </dgm:spPr>
          <dgm:t>
            <a:bodyPr/>
            <a:lstStyle/>
            <a:p>
              <a:r>
                <a:rPr lang="en-US" sz="2000" dirty="0" smtClean="0"/>
                <a:t>For each of the generated bootstrap data we calculate value of T, (i.e. </a:t>
              </a:r>
              <a:r>
                <a:rPr lang="en-IN" sz="2000" b="0" i="0" smtClean="0">
                  <a:latin typeface="Cambria Math" panose="02040503050406030204" pitchFamily="18" charset="0"/>
                </a:rPr>
                <a:t>T_i</a:t>
              </a:r>
              <a:r>
                <a:rPr lang="en-US" sz="2000" dirty="0" smtClean="0"/>
                <a:t> for the </a:t>
              </a:r>
              <a:r>
                <a:rPr lang="en-US" sz="2000" b="1" i="0" dirty="0" smtClean="0">
                  <a:latin typeface="Cambria Math" panose="02040503050406030204" pitchFamily="18" charset="0"/>
                </a:rPr>
                <a:t>𝐢</a:t>
              </a:r>
              <a:r>
                <a:rPr lang="en-IN" sz="2000" b="1" i="0" dirty="0" smtClean="0">
                  <a:latin typeface="Cambria Math" panose="02040503050406030204" pitchFamily="18" charset="0"/>
                </a:rPr>
                <a:t>^</a:t>
              </a:r>
              <a:r>
                <a:rPr lang="en-IN" sz="2000" b="0" i="0" dirty="0" smtClean="0">
                  <a:latin typeface="Cambria Math" panose="02040503050406030204" pitchFamily="18" charset="0"/>
                </a:rPr>
                <a:t>th</a:t>
              </a:r>
              <a:r>
                <a:rPr lang="en-US" sz="2000" dirty="0" smtClean="0"/>
                <a:t> bootstrap data, </a:t>
              </a:r>
              <a:r>
                <a:rPr lang="en-US" sz="2000" dirty="0" err="1" smtClean="0"/>
                <a:t>i</a:t>
              </a:r>
              <a:r>
                <a:rPr lang="en-US" sz="2000" dirty="0" smtClean="0"/>
                <a:t>=1,2,…,B)</a:t>
              </a:r>
              <a:endParaRPr lang="en-US" sz="2000" dirty="0"/>
            </a:p>
          </dgm:t>
        </dgm:pt>
      </mc:Fallback>
    </mc:AlternateContent>
    <dgm:pt modelId="{5C7DD9C3-AC77-44F2-BC25-74CFAF9F1688}" type="parTrans" cxnId="{6648C4B0-AE58-4C6E-AA5E-5BB25A59C9D3}">
      <dgm:prSet/>
      <dgm:spPr/>
      <dgm:t>
        <a:bodyPr/>
        <a:lstStyle/>
        <a:p>
          <a:endParaRPr lang="en-US"/>
        </a:p>
      </dgm:t>
    </dgm:pt>
    <dgm:pt modelId="{59313650-F404-448F-A1A1-B6ECE866752F}" type="sibTrans" cxnId="{6648C4B0-AE58-4C6E-AA5E-5BB25A59C9D3}">
      <dgm:prSet/>
      <dgm:spPr>
        <a:solidFill>
          <a:srgbClr val="92BA92">
            <a:alpha val="90000"/>
          </a:srgbClr>
        </a:solidFill>
        <a:ln>
          <a:solidFill>
            <a:schemeClr val="tx1"/>
          </a:solidFill>
        </a:ln>
      </dgm:spPr>
      <dgm:t>
        <a:bodyPr/>
        <a:lstStyle/>
        <a:p>
          <a:endParaRPr lang="en-US"/>
        </a:p>
      </dgm:t>
    </dgm:pt>
    <mc:AlternateContent xmlns:mc="http://schemas.openxmlformats.org/markup-compatibility/2006" xmlns:a14="http://schemas.microsoft.com/office/drawing/2010/main">
      <mc:Choice Requires="a14">
        <dgm:pt modelId="{56A0C04E-5D41-4466-8068-5C791896F15D}">
          <dgm:prSet phldrT="[Text]" custT="1"/>
          <dgm:spPr>
            <a:solidFill>
              <a:srgbClr val="525E75"/>
            </a:solidFill>
            <a:ln>
              <a:solidFill>
                <a:schemeClr val="tx1"/>
              </a:solidFill>
            </a:ln>
          </dgm:spPr>
          <dgm:t>
            <a:bodyPr/>
            <a:lstStyle/>
            <a:p>
              <a:pPr algn="l"/>
              <a:r>
                <a:rPr lang="en-US" sz="2000" dirty="0" smtClean="0"/>
                <a:t>Now we calculate the Standard error of the estimator T as,  </a:t>
              </a:r>
              <a14:m>
                <m:oMath xmlns:m="http://schemas.openxmlformats.org/officeDocument/2006/math">
                  <m:rad>
                    <m:radPr>
                      <m:degHide m:val="on"/>
                      <m:ctrlPr>
                        <a:rPr lang="en-IN" sz="2000" b="0" i="1" smtClean="0">
                          <a:latin typeface="Cambria Math" panose="02040503050406030204" pitchFamily="18" charset="0"/>
                        </a:rPr>
                      </m:ctrlPr>
                    </m:radPr>
                    <m:deg/>
                    <m:e>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𝐵</m:t>
                          </m:r>
                        </m:den>
                      </m:f>
                      <m:nary>
                        <m:naryPr>
                          <m:chr m:val="∑"/>
                          <m:ctrlPr>
                            <a:rPr lang="en-IN" sz="2000" b="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𝐵</m:t>
                          </m:r>
                        </m:sup>
                        <m:e>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𝑇</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𝐵</m:t>
                                      </m:r>
                                    </m:den>
                                  </m:f>
                                  <m:nary>
                                    <m:naryPr>
                                      <m:chr m:val="∑"/>
                                      <m:ctrlPr>
                                        <a:rPr lang="en-IN" sz="2000" b="0" i="1" smtClean="0">
                                          <a:latin typeface="Cambria Math" panose="02040503050406030204" pitchFamily="18" charset="0"/>
                                        </a:rPr>
                                      </m:ctrlPr>
                                    </m:naryPr>
                                    <m:sub>
                                      <m:r>
                                        <a:rPr lang="en-IN" sz="2000" b="0" i="1" smtClean="0">
                                          <a:latin typeface="Cambria Math" panose="02040503050406030204" pitchFamily="18" charset="0"/>
                                        </a:rPr>
                                        <m:t>𝑗</m:t>
                                      </m:r>
                                      <m:r>
                                        <a:rPr lang="en-IN" sz="2000" b="0" i="1" smtClean="0">
                                          <a:latin typeface="Cambria Math" panose="02040503050406030204" pitchFamily="18" charset="0"/>
                                        </a:rPr>
                                        <m:t>=1</m:t>
                                      </m:r>
                                    </m:sub>
                                    <m:sup>
                                      <m:r>
                                        <a:rPr lang="en-IN" sz="2000" b="0" i="1" smtClean="0">
                                          <a:latin typeface="Cambria Math" panose="02040503050406030204" pitchFamily="18" charset="0"/>
                                        </a:rPr>
                                        <m:t>𝐵</m:t>
                                      </m:r>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𝑇</m:t>
                                          </m:r>
                                        </m:e>
                                        <m:sub>
                                          <m:r>
                                            <a:rPr lang="en-IN" sz="2000" b="0" i="1" smtClean="0">
                                              <a:latin typeface="Cambria Math" panose="02040503050406030204" pitchFamily="18" charset="0"/>
                                            </a:rPr>
                                            <m:t>𝑗</m:t>
                                          </m:r>
                                        </m:sub>
                                      </m:sSub>
                                    </m:e>
                                  </m:nary>
                                </m:e>
                              </m:d>
                            </m:e>
                            <m:sup>
                              <m:r>
                                <a:rPr lang="en-IN" sz="2000" b="0" i="1" smtClean="0">
                                  <a:latin typeface="Cambria Math" panose="02040503050406030204" pitchFamily="18" charset="0"/>
                                </a:rPr>
                                <m:t>2</m:t>
                              </m:r>
                            </m:sup>
                          </m:sSup>
                        </m:e>
                      </m:nary>
                    </m:e>
                  </m:rad>
                </m:oMath>
              </a14:m>
              <a:endParaRPr lang="en-US" sz="2000" dirty="0" smtClean="0"/>
            </a:p>
          </dgm:t>
        </dgm:pt>
      </mc:Choice>
      <mc:Fallback xmlns="">
        <dgm:pt modelId="{56A0C04E-5D41-4466-8068-5C791896F15D}">
          <dgm:prSet phldrT="[Text]" custT="1"/>
          <dgm:spPr>
            <a:solidFill>
              <a:srgbClr val="525E75"/>
            </a:solidFill>
            <a:ln>
              <a:solidFill>
                <a:schemeClr val="tx1"/>
              </a:solidFill>
            </a:ln>
          </dgm:spPr>
          <dgm:t>
            <a:bodyPr/>
            <a:lstStyle/>
            <a:p>
              <a:pPr algn="l"/>
              <a:r>
                <a:rPr lang="en-US" sz="2000" dirty="0" smtClean="0"/>
                <a:t>Now we calculate the Standard error of the estimator T as,  </a:t>
              </a:r>
              <a:r>
                <a:rPr lang="en-IN" sz="2000" b="0" i="0" smtClean="0">
                  <a:latin typeface="Cambria Math" panose="02040503050406030204" pitchFamily="18" charset="0"/>
                </a:rPr>
                <a:t>√(1/𝐵 ∑_(𝑖=1)^𝐵▒(𝑇_𝑖−1/𝐵 ∑_(𝑗=1)^𝐵▒𝑇_𝑗 )^2 )</a:t>
              </a:r>
              <a:endParaRPr lang="en-US" sz="2000" dirty="0" smtClean="0"/>
            </a:p>
          </dgm:t>
        </dgm:pt>
      </mc:Fallback>
    </mc:AlternateContent>
    <dgm:pt modelId="{165B7E5C-FB43-45D4-89F6-4C83F0B0DAF5}" type="parTrans" cxnId="{420134A8-B56F-44D6-9FF0-00868A612E38}">
      <dgm:prSet/>
      <dgm:spPr/>
      <dgm:t>
        <a:bodyPr/>
        <a:lstStyle/>
        <a:p>
          <a:endParaRPr lang="en-US"/>
        </a:p>
      </dgm:t>
    </dgm:pt>
    <dgm:pt modelId="{0D857967-1FDF-4CBA-AB6D-55B45798BDA8}" type="sibTrans" cxnId="{420134A8-B56F-44D6-9FF0-00868A612E38}">
      <dgm:prSet/>
      <dgm:spPr/>
      <dgm:t>
        <a:bodyPr/>
        <a:lstStyle/>
        <a:p>
          <a:endParaRPr lang="en-US"/>
        </a:p>
      </dgm:t>
    </dgm:pt>
    <dgm:pt modelId="{470B434E-F1E4-4269-8549-A035F6721449}" type="pres">
      <dgm:prSet presAssocID="{A16024A9-E14E-4760-A29C-6AA286C8757A}" presName="outerComposite" presStyleCnt="0">
        <dgm:presLayoutVars>
          <dgm:chMax val="5"/>
          <dgm:dir/>
          <dgm:resizeHandles val="exact"/>
        </dgm:presLayoutVars>
      </dgm:prSet>
      <dgm:spPr/>
      <dgm:t>
        <a:bodyPr/>
        <a:lstStyle/>
        <a:p>
          <a:endParaRPr lang="en-US"/>
        </a:p>
      </dgm:t>
    </dgm:pt>
    <dgm:pt modelId="{26386029-BF1A-4398-B249-7D790430F766}" type="pres">
      <dgm:prSet presAssocID="{A16024A9-E14E-4760-A29C-6AA286C8757A}" presName="dummyMaxCanvas" presStyleCnt="0">
        <dgm:presLayoutVars/>
      </dgm:prSet>
      <dgm:spPr/>
    </dgm:pt>
    <dgm:pt modelId="{E627C2ED-6381-41F7-AD44-2AC03365EA5C}" type="pres">
      <dgm:prSet presAssocID="{A16024A9-E14E-4760-A29C-6AA286C8757A}" presName="ThreeNodes_1" presStyleLbl="node1" presStyleIdx="0" presStyleCnt="3">
        <dgm:presLayoutVars>
          <dgm:bulletEnabled val="1"/>
        </dgm:presLayoutVars>
      </dgm:prSet>
      <dgm:spPr/>
      <dgm:t>
        <a:bodyPr/>
        <a:lstStyle/>
        <a:p>
          <a:endParaRPr lang="en-US"/>
        </a:p>
      </dgm:t>
    </dgm:pt>
    <dgm:pt modelId="{921794FB-FE6D-4D06-8FBC-DC9CD28A004E}" type="pres">
      <dgm:prSet presAssocID="{A16024A9-E14E-4760-A29C-6AA286C8757A}" presName="ThreeNodes_2" presStyleLbl="node1" presStyleIdx="1" presStyleCnt="3">
        <dgm:presLayoutVars>
          <dgm:bulletEnabled val="1"/>
        </dgm:presLayoutVars>
      </dgm:prSet>
      <dgm:spPr/>
      <dgm:t>
        <a:bodyPr/>
        <a:lstStyle/>
        <a:p>
          <a:endParaRPr lang="en-US"/>
        </a:p>
      </dgm:t>
    </dgm:pt>
    <dgm:pt modelId="{FEADFD7B-C636-4791-B97B-AC74837EB7BB}" type="pres">
      <dgm:prSet presAssocID="{A16024A9-E14E-4760-A29C-6AA286C8757A}" presName="ThreeNodes_3" presStyleLbl="node1" presStyleIdx="2" presStyleCnt="3">
        <dgm:presLayoutVars>
          <dgm:bulletEnabled val="1"/>
        </dgm:presLayoutVars>
      </dgm:prSet>
      <dgm:spPr/>
      <dgm:t>
        <a:bodyPr/>
        <a:lstStyle/>
        <a:p>
          <a:endParaRPr lang="en-US"/>
        </a:p>
      </dgm:t>
    </dgm:pt>
    <dgm:pt modelId="{5E7F1471-AD92-474D-880B-C35D0B367873}" type="pres">
      <dgm:prSet presAssocID="{A16024A9-E14E-4760-A29C-6AA286C8757A}" presName="ThreeConn_1-2" presStyleLbl="fgAccFollowNode1" presStyleIdx="0" presStyleCnt="2">
        <dgm:presLayoutVars>
          <dgm:bulletEnabled val="1"/>
        </dgm:presLayoutVars>
      </dgm:prSet>
      <dgm:spPr/>
      <dgm:t>
        <a:bodyPr/>
        <a:lstStyle/>
        <a:p>
          <a:endParaRPr lang="en-US"/>
        </a:p>
      </dgm:t>
    </dgm:pt>
    <dgm:pt modelId="{BC444486-6B7A-49E2-B3C0-B6D3334EE226}" type="pres">
      <dgm:prSet presAssocID="{A16024A9-E14E-4760-A29C-6AA286C8757A}" presName="ThreeConn_2-3" presStyleLbl="fgAccFollowNode1" presStyleIdx="1" presStyleCnt="2">
        <dgm:presLayoutVars>
          <dgm:bulletEnabled val="1"/>
        </dgm:presLayoutVars>
      </dgm:prSet>
      <dgm:spPr/>
      <dgm:t>
        <a:bodyPr/>
        <a:lstStyle/>
        <a:p>
          <a:endParaRPr lang="en-US"/>
        </a:p>
      </dgm:t>
    </dgm:pt>
    <dgm:pt modelId="{5670170A-33D9-470C-8F93-D342528382E5}" type="pres">
      <dgm:prSet presAssocID="{A16024A9-E14E-4760-A29C-6AA286C8757A}" presName="ThreeNodes_1_text" presStyleLbl="node1" presStyleIdx="2" presStyleCnt="3">
        <dgm:presLayoutVars>
          <dgm:bulletEnabled val="1"/>
        </dgm:presLayoutVars>
      </dgm:prSet>
      <dgm:spPr/>
      <dgm:t>
        <a:bodyPr/>
        <a:lstStyle/>
        <a:p>
          <a:endParaRPr lang="en-US"/>
        </a:p>
      </dgm:t>
    </dgm:pt>
    <dgm:pt modelId="{A70E7D36-09C7-4EDE-8D2B-F60BA5331A2E}" type="pres">
      <dgm:prSet presAssocID="{A16024A9-E14E-4760-A29C-6AA286C8757A}" presName="ThreeNodes_2_text" presStyleLbl="node1" presStyleIdx="2" presStyleCnt="3">
        <dgm:presLayoutVars>
          <dgm:bulletEnabled val="1"/>
        </dgm:presLayoutVars>
      </dgm:prSet>
      <dgm:spPr/>
      <dgm:t>
        <a:bodyPr/>
        <a:lstStyle/>
        <a:p>
          <a:endParaRPr lang="en-US"/>
        </a:p>
      </dgm:t>
    </dgm:pt>
    <dgm:pt modelId="{0121A953-BE5B-4E48-926A-942D0D592BF9}" type="pres">
      <dgm:prSet presAssocID="{A16024A9-E14E-4760-A29C-6AA286C8757A}" presName="ThreeNodes_3_text" presStyleLbl="node1" presStyleIdx="2" presStyleCnt="3">
        <dgm:presLayoutVars>
          <dgm:bulletEnabled val="1"/>
        </dgm:presLayoutVars>
      </dgm:prSet>
      <dgm:spPr/>
      <dgm:t>
        <a:bodyPr/>
        <a:lstStyle/>
        <a:p>
          <a:endParaRPr lang="en-US"/>
        </a:p>
      </dgm:t>
    </dgm:pt>
  </dgm:ptLst>
  <dgm:cxnLst>
    <dgm:cxn modelId="{C073B0B8-3551-400C-B011-5274D93852CD}" type="presOf" srcId="{3CF8A353-B6CA-4A3F-8AE5-D6D9CED6AC00}" destId="{921794FB-FE6D-4D06-8FBC-DC9CD28A004E}" srcOrd="0" destOrd="0" presId="urn:microsoft.com/office/officeart/2005/8/layout/vProcess5"/>
    <dgm:cxn modelId="{420134A8-B56F-44D6-9FF0-00868A612E38}" srcId="{A16024A9-E14E-4760-A29C-6AA286C8757A}" destId="{56A0C04E-5D41-4466-8068-5C791896F15D}" srcOrd="2" destOrd="0" parTransId="{165B7E5C-FB43-45D4-89F6-4C83F0B0DAF5}" sibTransId="{0D857967-1FDF-4CBA-AB6D-55B45798BDA8}"/>
    <dgm:cxn modelId="{CF470B76-11A6-4950-8FCC-1B8E1581B934}" type="presOf" srcId="{4564C30C-7AB5-4222-827C-CFFE0655F50E}" destId="{5E7F1471-AD92-474D-880B-C35D0B367873}" srcOrd="0" destOrd="0" presId="urn:microsoft.com/office/officeart/2005/8/layout/vProcess5"/>
    <dgm:cxn modelId="{A3930E46-2A39-4D44-A55E-8747BD133028}" type="presOf" srcId="{56A0C04E-5D41-4466-8068-5C791896F15D}" destId="{FEADFD7B-C636-4791-B97B-AC74837EB7BB}" srcOrd="0" destOrd="0" presId="urn:microsoft.com/office/officeart/2005/8/layout/vProcess5"/>
    <dgm:cxn modelId="{ABCDC435-E321-4B5C-AF8B-67FD2B39168C}" type="presOf" srcId="{716811B8-0536-4EAF-AAD6-9E8B7544C96C}" destId="{E627C2ED-6381-41F7-AD44-2AC03365EA5C}" srcOrd="0" destOrd="0" presId="urn:microsoft.com/office/officeart/2005/8/layout/vProcess5"/>
    <dgm:cxn modelId="{4F439B8F-57C4-4DF9-8123-31B1CED84A63}" srcId="{A16024A9-E14E-4760-A29C-6AA286C8757A}" destId="{716811B8-0536-4EAF-AAD6-9E8B7544C96C}" srcOrd="0" destOrd="0" parTransId="{55AE29E3-74BA-4DB1-BDEB-C766B1006BAB}" sibTransId="{4564C30C-7AB5-4222-827C-CFFE0655F50E}"/>
    <dgm:cxn modelId="{89FDAAC2-8309-4689-AF5E-C1F42F254A84}" type="presOf" srcId="{3CF8A353-B6CA-4A3F-8AE5-D6D9CED6AC00}" destId="{A70E7D36-09C7-4EDE-8D2B-F60BA5331A2E}" srcOrd="1" destOrd="0" presId="urn:microsoft.com/office/officeart/2005/8/layout/vProcess5"/>
    <dgm:cxn modelId="{6648C4B0-AE58-4C6E-AA5E-5BB25A59C9D3}" srcId="{A16024A9-E14E-4760-A29C-6AA286C8757A}" destId="{3CF8A353-B6CA-4A3F-8AE5-D6D9CED6AC00}" srcOrd="1" destOrd="0" parTransId="{5C7DD9C3-AC77-44F2-BC25-74CFAF9F1688}" sibTransId="{59313650-F404-448F-A1A1-B6ECE866752F}"/>
    <dgm:cxn modelId="{F94A62FA-BA9E-4236-983A-EA4374BB8AA6}" type="presOf" srcId="{716811B8-0536-4EAF-AAD6-9E8B7544C96C}" destId="{5670170A-33D9-470C-8F93-D342528382E5}" srcOrd="1" destOrd="0" presId="urn:microsoft.com/office/officeart/2005/8/layout/vProcess5"/>
    <dgm:cxn modelId="{29A57F01-4805-4F5D-85B3-2B16A2AE39FB}" type="presOf" srcId="{A16024A9-E14E-4760-A29C-6AA286C8757A}" destId="{470B434E-F1E4-4269-8549-A035F6721449}" srcOrd="0" destOrd="0" presId="urn:microsoft.com/office/officeart/2005/8/layout/vProcess5"/>
    <dgm:cxn modelId="{8CB9291C-EB49-447A-92BD-3F713E672529}" type="presOf" srcId="{56A0C04E-5D41-4466-8068-5C791896F15D}" destId="{0121A953-BE5B-4E48-926A-942D0D592BF9}" srcOrd="1" destOrd="0" presId="urn:microsoft.com/office/officeart/2005/8/layout/vProcess5"/>
    <dgm:cxn modelId="{2CC0647F-E5FB-4BFA-BBF0-15E2F5EEAEF8}" type="presOf" srcId="{59313650-F404-448F-A1A1-B6ECE866752F}" destId="{BC444486-6B7A-49E2-B3C0-B6D3334EE226}" srcOrd="0" destOrd="0" presId="urn:microsoft.com/office/officeart/2005/8/layout/vProcess5"/>
    <dgm:cxn modelId="{7B1E129E-216B-405A-994B-3318DE72240F}" type="presParOf" srcId="{470B434E-F1E4-4269-8549-A035F6721449}" destId="{26386029-BF1A-4398-B249-7D790430F766}" srcOrd="0" destOrd="0" presId="urn:microsoft.com/office/officeart/2005/8/layout/vProcess5"/>
    <dgm:cxn modelId="{89ED6F2D-C8EB-4C8D-BA87-6F8407DF5AD5}" type="presParOf" srcId="{470B434E-F1E4-4269-8549-A035F6721449}" destId="{E627C2ED-6381-41F7-AD44-2AC03365EA5C}" srcOrd="1" destOrd="0" presId="urn:microsoft.com/office/officeart/2005/8/layout/vProcess5"/>
    <dgm:cxn modelId="{8A30D4A9-97E8-472D-A8DB-411BF1F6E079}" type="presParOf" srcId="{470B434E-F1E4-4269-8549-A035F6721449}" destId="{921794FB-FE6D-4D06-8FBC-DC9CD28A004E}" srcOrd="2" destOrd="0" presId="urn:microsoft.com/office/officeart/2005/8/layout/vProcess5"/>
    <dgm:cxn modelId="{E76F73F7-F9E9-4B9E-83D9-50877F5079B1}" type="presParOf" srcId="{470B434E-F1E4-4269-8549-A035F6721449}" destId="{FEADFD7B-C636-4791-B97B-AC74837EB7BB}" srcOrd="3" destOrd="0" presId="urn:microsoft.com/office/officeart/2005/8/layout/vProcess5"/>
    <dgm:cxn modelId="{2193381F-7D14-443F-B2C4-E490B425F45E}" type="presParOf" srcId="{470B434E-F1E4-4269-8549-A035F6721449}" destId="{5E7F1471-AD92-474D-880B-C35D0B367873}" srcOrd="4" destOrd="0" presId="urn:microsoft.com/office/officeart/2005/8/layout/vProcess5"/>
    <dgm:cxn modelId="{A1B9BC64-268D-4820-8C14-11CB7081A71E}" type="presParOf" srcId="{470B434E-F1E4-4269-8549-A035F6721449}" destId="{BC444486-6B7A-49E2-B3C0-B6D3334EE226}" srcOrd="5" destOrd="0" presId="urn:microsoft.com/office/officeart/2005/8/layout/vProcess5"/>
    <dgm:cxn modelId="{3DC7C390-03C7-47AB-8848-7DC758CF2303}" type="presParOf" srcId="{470B434E-F1E4-4269-8549-A035F6721449}" destId="{5670170A-33D9-470C-8F93-D342528382E5}" srcOrd="6" destOrd="0" presId="urn:microsoft.com/office/officeart/2005/8/layout/vProcess5"/>
    <dgm:cxn modelId="{BB3D07F9-0D70-435C-8E86-656FE3FA4CDD}" type="presParOf" srcId="{470B434E-F1E4-4269-8549-A035F6721449}" destId="{A70E7D36-09C7-4EDE-8D2B-F60BA5331A2E}" srcOrd="7" destOrd="0" presId="urn:microsoft.com/office/officeart/2005/8/layout/vProcess5"/>
    <dgm:cxn modelId="{844BE259-5D07-4A9F-9787-22587483356C}" type="presParOf" srcId="{470B434E-F1E4-4269-8549-A035F6721449}" destId="{0121A953-BE5B-4E48-926A-942D0D592BF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6024A9-E14E-4760-A29C-6AA286C8757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16811B8-0536-4EAF-AAD6-9E8B7544C96C}">
      <dgm:prSet phldrT="[Text]" custT="1"/>
      <dgm:spPr>
        <a:solidFill>
          <a:srgbClr val="525E75"/>
        </a:solidFill>
        <a:ln>
          <a:solidFill>
            <a:schemeClr val="tx1"/>
          </a:solidFill>
        </a:ln>
      </dgm:spPr>
      <dgm:t>
        <a:bodyPr/>
        <a:lstStyle/>
        <a:p>
          <a:r>
            <a:rPr lang="en-US" sz="2000" dirty="0" smtClean="0"/>
            <a:t>We will generate the B bootstrap data from the given sample which we are given.</a:t>
          </a:r>
          <a:endParaRPr lang="en-US" sz="2000" dirty="0"/>
        </a:p>
      </dgm:t>
    </dgm:pt>
    <dgm:pt modelId="{55AE29E3-74BA-4DB1-BDEB-C766B1006BAB}" type="parTrans" cxnId="{4F439B8F-57C4-4DF9-8123-31B1CED84A63}">
      <dgm:prSet/>
      <dgm:spPr/>
      <dgm:t>
        <a:bodyPr/>
        <a:lstStyle/>
        <a:p>
          <a:endParaRPr lang="en-US"/>
        </a:p>
      </dgm:t>
    </dgm:pt>
    <dgm:pt modelId="{4564C30C-7AB5-4222-827C-CFFE0655F50E}" type="sibTrans" cxnId="{4F439B8F-57C4-4DF9-8123-31B1CED84A63}">
      <dgm:prSet/>
      <dgm:spPr>
        <a:solidFill>
          <a:srgbClr val="92BA92">
            <a:alpha val="89804"/>
          </a:srgbClr>
        </a:solidFill>
        <a:ln>
          <a:solidFill>
            <a:schemeClr val="tx1"/>
          </a:solidFill>
        </a:ln>
      </dgm:spPr>
      <dgm:t>
        <a:bodyPr/>
        <a:lstStyle/>
        <a:p>
          <a:endParaRPr lang="en-US"/>
        </a:p>
      </dgm:t>
    </dgm:pt>
    <dgm:pt modelId="{3CF8A353-B6CA-4A3F-8AE5-D6D9CED6AC00}">
      <dgm:prSet phldrT="[Text]" custT="1"/>
      <dgm:spPr>
        <a:blipFill>
          <a:blip xmlns:r="http://schemas.openxmlformats.org/officeDocument/2006/relationships" r:embed="rId1"/>
          <a:stretch>
            <a:fillRect l="-499"/>
          </a:stretch>
        </a:blipFill>
        <a:ln>
          <a:solidFill>
            <a:schemeClr val="tx1"/>
          </a:solidFill>
        </a:ln>
      </dgm:spPr>
      <dgm:t>
        <a:bodyPr/>
        <a:lstStyle/>
        <a:p>
          <a:r>
            <a:rPr lang="en-IN">
              <a:noFill/>
            </a:rPr>
            <a:t> </a:t>
          </a:r>
        </a:p>
      </dgm:t>
    </dgm:pt>
    <dgm:pt modelId="{5C7DD9C3-AC77-44F2-BC25-74CFAF9F1688}" type="parTrans" cxnId="{6648C4B0-AE58-4C6E-AA5E-5BB25A59C9D3}">
      <dgm:prSet/>
      <dgm:spPr/>
      <dgm:t>
        <a:bodyPr/>
        <a:lstStyle/>
        <a:p>
          <a:endParaRPr lang="en-US"/>
        </a:p>
      </dgm:t>
    </dgm:pt>
    <dgm:pt modelId="{59313650-F404-448F-A1A1-B6ECE866752F}" type="sibTrans" cxnId="{6648C4B0-AE58-4C6E-AA5E-5BB25A59C9D3}">
      <dgm:prSet/>
      <dgm:spPr>
        <a:solidFill>
          <a:srgbClr val="92BA92">
            <a:alpha val="90000"/>
          </a:srgbClr>
        </a:solidFill>
        <a:ln>
          <a:solidFill>
            <a:schemeClr val="tx1"/>
          </a:solidFill>
        </a:ln>
      </dgm:spPr>
      <dgm:t>
        <a:bodyPr/>
        <a:lstStyle/>
        <a:p>
          <a:endParaRPr lang="en-US"/>
        </a:p>
      </dgm:t>
    </dgm:pt>
    <dgm:pt modelId="{56A0C04E-5D41-4466-8068-5C791896F15D}">
      <dgm:prSet phldrT="[Text]" custT="1"/>
      <dgm:spPr>
        <a:blipFill>
          <a:blip xmlns:r="http://schemas.openxmlformats.org/officeDocument/2006/relationships" r:embed="rId2"/>
          <a:stretch>
            <a:fillRect l="-427"/>
          </a:stretch>
        </a:blipFill>
        <a:ln>
          <a:solidFill>
            <a:schemeClr val="tx1"/>
          </a:solidFill>
        </a:ln>
      </dgm:spPr>
      <dgm:t>
        <a:bodyPr/>
        <a:lstStyle/>
        <a:p>
          <a:r>
            <a:rPr lang="en-IN">
              <a:noFill/>
            </a:rPr>
            <a:t> </a:t>
          </a:r>
        </a:p>
      </dgm:t>
    </dgm:pt>
    <dgm:pt modelId="{165B7E5C-FB43-45D4-89F6-4C83F0B0DAF5}" type="parTrans" cxnId="{420134A8-B56F-44D6-9FF0-00868A612E38}">
      <dgm:prSet/>
      <dgm:spPr/>
      <dgm:t>
        <a:bodyPr/>
        <a:lstStyle/>
        <a:p>
          <a:endParaRPr lang="en-US"/>
        </a:p>
      </dgm:t>
    </dgm:pt>
    <dgm:pt modelId="{0D857967-1FDF-4CBA-AB6D-55B45798BDA8}" type="sibTrans" cxnId="{420134A8-B56F-44D6-9FF0-00868A612E38}">
      <dgm:prSet/>
      <dgm:spPr/>
      <dgm:t>
        <a:bodyPr/>
        <a:lstStyle/>
        <a:p>
          <a:endParaRPr lang="en-US"/>
        </a:p>
      </dgm:t>
    </dgm:pt>
    <dgm:pt modelId="{470B434E-F1E4-4269-8549-A035F6721449}" type="pres">
      <dgm:prSet presAssocID="{A16024A9-E14E-4760-A29C-6AA286C8757A}" presName="outerComposite" presStyleCnt="0">
        <dgm:presLayoutVars>
          <dgm:chMax val="5"/>
          <dgm:dir/>
          <dgm:resizeHandles val="exact"/>
        </dgm:presLayoutVars>
      </dgm:prSet>
      <dgm:spPr/>
      <dgm:t>
        <a:bodyPr/>
        <a:lstStyle/>
        <a:p>
          <a:endParaRPr lang="en-US"/>
        </a:p>
      </dgm:t>
    </dgm:pt>
    <dgm:pt modelId="{26386029-BF1A-4398-B249-7D790430F766}" type="pres">
      <dgm:prSet presAssocID="{A16024A9-E14E-4760-A29C-6AA286C8757A}" presName="dummyMaxCanvas" presStyleCnt="0">
        <dgm:presLayoutVars/>
      </dgm:prSet>
      <dgm:spPr/>
    </dgm:pt>
    <dgm:pt modelId="{E627C2ED-6381-41F7-AD44-2AC03365EA5C}" type="pres">
      <dgm:prSet presAssocID="{A16024A9-E14E-4760-A29C-6AA286C8757A}" presName="ThreeNodes_1" presStyleLbl="node1" presStyleIdx="0" presStyleCnt="3">
        <dgm:presLayoutVars>
          <dgm:bulletEnabled val="1"/>
        </dgm:presLayoutVars>
      </dgm:prSet>
      <dgm:spPr/>
      <dgm:t>
        <a:bodyPr/>
        <a:lstStyle/>
        <a:p>
          <a:endParaRPr lang="en-US"/>
        </a:p>
      </dgm:t>
    </dgm:pt>
    <dgm:pt modelId="{921794FB-FE6D-4D06-8FBC-DC9CD28A004E}" type="pres">
      <dgm:prSet presAssocID="{A16024A9-E14E-4760-A29C-6AA286C8757A}" presName="ThreeNodes_2" presStyleLbl="node1" presStyleIdx="1" presStyleCnt="3">
        <dgm:presLayoutVars>
          <dgm:bulletEnabled val="1"/>
        </dgm:presLayoutVars>
      </dgm:prSet>
      <dgm:spPr/>
      <dgm:t>
        <a:bodyPr/>
        <a:lstStyle/>
        <a:p>
          <a:endParaRPr lang="en-US"/>
        </a:p>
      </dgm:t>
    </dgm:pt>
    <dgm:pt modelId="{FEADFD7B-C636-4791-B97B-AC74837EB7BB}" type="pres">
      <dgm:prSet presAssocID="{A16024A9-E14E-4760-A29C-6AA286C8757A}" presName="ThreeNodes_3" presStyleLbl="node1" presStyleIdx="2" presStyleCnt="3">
        <dgm:presLayoutVars>
          <dgm:bulletEnabled val="1"/>
        </dgm:presLayoutVars>
      </dgm:prSet>
      <dgm:spPr/>
      <dgm:t>
        <a:bodyPr/>
        <a:lstStyle/>
        <a:p>
          <a:endParaRPr lang="en-US"/>
        </a:p>
      </dgm:t>
    </dgm:pt>
    <dgm:pt modelId="{5E7F1471-AD92-474D-880B-C35D0B367873}" type="pres">
      <dgm:prSet presAssocID="{A16024A9-E14E-4760-A29C-6AA286C8757A}" presName="ThreeConn_1-2" presStyleLbl="fgAccFollowNode1" presStyleIdx="0" presStyleCnt="2">
        <dgm:presLayoutVars>
          <dgm:bulletEnabled val="1"/>
        </dgm:presLayoutVars>
      </dgm:prSet>
      <dgm:spPr/>
      <dgm:t>
        <a:bodyPr/>
        <a:lstStyle/>
        <a:p>
          <a:endParaRPr lang="en-US"/>
        </a:p>
      </dgm:t>
    </dgm:pt>
    <dgm:pt modelId="{BC444486-6B7A-49E2-B3C0-B6D3334EE226}" type="pres">
      <dgm:prSet presAssocID="{A16024A9-E14E-4760-A29C-6AA286C8757A}" presName="ThreeConn_2-3" presStyleLbl="fgAccFollowNode1" presStyleIdx="1" presStyleCnt="2">
        <dgm:presLayoutVars>
          <dgm:bulletEnabled val="1"/>
        </dgm:presLayoutVars>
      </dgm:prSet>
      <dgm:spPr/>
      <dgm:t>
        <a:bodyPr/>
        <a:lstStyle/>
        <a:p>
          <a:endParaRPr lang="en-US"/>
        </a:p>
      </dgm:t>
    </dgm:pt>
    <dgm:pt modelId="{5670170A-33D9-470C-8F93-D342528382E5}" type="pres">
      <dgm:prSet presAssocID="{A16024A9-E14E-4760-A29C-6AA286C8757A}" presName="ThreeNodes_1_text" presStyleLbl="node1" presStyleIdx="2" presStyleCnt="3">
        <dgm:presLayoutVars>
          <dgm:bulletEnabled val="1"/>
        </dgm:presLayoutVars>
      </dgm:prSet>
      <dgm:spPr/>
      <dgm:t>
        <a:bodyPr/>
        <a:lstStyle/>
        <a:p>
          <a:endParaRPr lang="en-US"/>
        </a:p>
      </dgm:t>
    </dgm:pt>
    <dgm:pt modelId="{A70E7D36-09C7-4EDE-8D2B-F60BA5331A2E}" type="pres">
      <dgm:prSet presAssocID="{A16024A9-E14E-4760-A29C-6AA286C8757A}" presName="ThreeNodes_2_text" presStyleLbl="node1" presStyleIdx="2" presStyleCnt="3">
        <dgm:presLayoutVars>
          <dgm:bulletEnabled val="1"/>
        </dgm:presLayoutVars>
      </dgm:prSet>
      <dgm:spPr/>
      <dgm:t>
        <a:bodyPr/>
        <a:lstStyle/>
        <a:p>
          <a:endParaRPr lang="en-US"/>
        </a:p>
      </dgm:t>
    </dgm:pt>
    <dgm:pt modelId="{0121A953-BE5B-4E48-926A-942D0D592BF9}" type="pres">
      <dgm:prSet presAssocID="{A16024A9-E14E-4760-A29C-6AA286C8757A}" presName="ThreeNodes_3_text" presStyleLbl="node1" presStyleIdx="2" presStyleCnt="3">
        <dgm:presLayoutVars>
          <dgm:bulletEnabled val="1"/>
        </dgm:presLayoutVars>
      </dgm:prSet>
      <dgm:spPr/>
      <dgm:t>
        <a:bodyPr/>
        <a:lstStyle/>
        <a:p>
          <a:endParaRPr lang="en-US"/>
        </a:p>
      </dgm:t>
    </dgm:pt>
  </dgm:ptLst>
  <dgm:cxnLst>
    <dgm:cxn modelId="{C073B0B8-3551-400C-B011-5274D93852CD}" type="presOf" srcId="{3CF8A353-B6CA-4A3F-8AE5-D6D9CED6AC00}" destId="{921794FB-FE6D-4D06-8FBC-DC9CD28A004E}" srcOrd="0" destOrd="0" presId="urn:microsoft.com/office/officeart/2005/8/layout/vProcess5"/>
    <dgm:cxn modelId="{420134A8-B56F-44D6-9FF0-00868A612E38}" srcId="{A16024A9-E14E-4760-A29C-6AA286C8757A}" destId="{56A0C04E-5D41-4466-8068-5C791896F15D}" srcOrd="2" destOrd="0" parTransId="{165B7E5C-FB43-45D4-89F6-4C83F0B0DAF5}" sibTransId="{0D857967-1FDF-4CBA-AB6D-55B45798BDA8}"/>
    <dgm:cxn modelId="{CF470B76-11A6-4950-8FCC-1B8E1581B934}" type="presOf" srcId="{4564C30C-7AB5-4222-827C-CFFE0655F50E}" destId="{5E7F1471-AD92-474D-880B-C35D0B367873}" srcOrd="0" destOrd="0" presId="urn:microsoft.com/office/officeart/2005/8/layout/vProcess5"/>
    <dgm:cxn modelId="{A3930E46-2A39-4D44-A55E-8747BD133028}" type="presOf" srcId="{56A0C04E-5D41-4466-8068-5C791896F15D}" destId="{FEADFD7B-C636-4791-B97B-AC74837EB7BB}" srcOrd="0" destOrd="0" presId="urn:microsoft.com/office/officeart/2005/8/layout/vProcess5"/>
    <dgm:cxn modelId="{ABCDC435-E321-4B5C-AF8B-67FD2B39168C}" type="presOf" srcId="{716811B8-0536-4EAF-AAD6-9E8B7544C96C}" destId="{E627C2ED-6381-41F7-AD44-2AC03365EA5C}" srcOrd="0" destOrd="0" presId="urn:microsoft.com/office/officeart/2005/8/layout/vProcess5"/>
    <dgm:cxn modelId="{4F439B8F-57C4-4DF9-8123-31B1CED84A63}" srcId="{A16024A9-E14E-4760-A29C-6AA286C8757A}" destId="{716811B8-0536-4EAF-AAD6-9E8B7544C96C}" srcOrd="0" destOrd="0" parTransId="{55AE29E3-74BA-4DB1-BDEB-C766B1006BAB}" sibTransId="{4564C30C-7AB5-4222-827C-CFFE0655F50E}"/>
    <dgm:cxn modelId="{89FDAAC2-8309-4689-AF5E-C1F42F254A84}" type="presOf" srcId="{3CF8A353-B6CA-4A3F-8AE5-D6D9CED6AC00}" destId="{A70E7D36-09C7-4EDE-8D2B-F60BA5331A2E}" srcOrd="1" destOrd="0" presId="urn:microsoft.com/office/officeart/2005/8/layout/vProcess5"/>
    <dgm:cxn modelId="{6648C4B0-AE58-4C6E-AA5E-5BB25A59C9D3}" srcId="{A16024A9-E14E-4760-A29C-6AA286C8757A}" destId="{3CF8A353-B6CA-4A3F-8AE5-D6D9CED6AC00}" srcOrd="1" destOrd="0" parTransId="{5C7DD9C3-AC77-44F2-BC25-74CFAF9F1688}" sibTransId="{59313650-F404-448F-A1A1-B6ECE866752F}"/>
    <dgm:cxn modelId="{F94A62FA-BA9E-4236-983A-EA4374BB8AA6}" type="presOf" srcId="{716811B8-0536-4EAF-AAD6-9E8B7544C96C}" destId="{5670170A-33D9-470C-8F93-D342528382E5}" srcOrd="1" destOrd="0" presId="urn:microsoft.com/office/officeart/2005/8/layout/vProcess5"/>
    <dgm:cxn modelId="{29A57F01-4805-4F5D-85B3-2B16A2AE39FB}" type="presOf" srcId="{A16024A9-E14E-4760-A29C-6AA286C8757A}" destId="{470B434E-F1E4-4269-8549-A035F6721449}" srcOrd="0" destOrd="0" presId="urn:microsoft.com/office/officeart/2005/8/layout/vProcess5"/>
    <dgm:cxn modelId="{8CB9291C-EB49-447A-92BD-3F713E672529}" type="presOf" srcId="{56A0C04E-5D41-4466-8068-5C791896F15D}" destId="{0121A953-BE5B-4E48-926A-942D0D592BF9}" srcOrd="1" destOrd="0" presId="urn:microsoft.com/office/officeart/2005/8/layout/vProcess5"/>
    <dgm:cxn modelId="{2CC0647F-E5FB-4BFA-BBF0-15E2F5EEAEF8}" type="presOf" srcId="{59313650-F404-448F-A1A1-B6ECE866752F}" destId="{BC444486-6B7A-49E2-B3C0-B6D3334EE226}" srcOrd="0" destOrd="0" presId="urn:microsoft.com/office/officeart/2005/8/layout/vProcess5"/>
    <dgm:cxn modelId="{7B1E129E-216B-405A-994B-3318DE72240F}" type="presParOf" srcId="{470B434E-F1E4-4269-8549-A035F6721449}" destId="{26386029-BF1A-4398-B249-7D790430F766}" srcOrd="0" destOrd="0" presId="urn:microsoft.com/office/officeart/2005/8/layout/vProcess5"/>
    <dgm:cxn modelId="{89ED6F2D-C8EB-4C8D-BA87-6F8407DF5AD5}" type="presParOf" srcId="{470B434E-F1E4-4269-8549-A035F6721449}" destId="{E627C2ED-6381-41F7-AD44-2AC03365EA5C}" srcOrd="1" destOrd="0" presId="urn:microsoft.com/office/officeart/2005/8/layout/vProcess5"/>
    <dgm:cxn modelId="{8A30D4A9-97E8-472D-A8DB-411BF1F6E079}" type="presParOf" srcId="{470B434E-F1E4-4269-8549-A035F6721449}" destId="{921794FB-FE6D-4D06-8FBC-DC9CD28A004E}" srcOrd="2" destOrd="0" presId="urn:microsoft.com/office/officeart/2005/8/layout/vProcess5"/>
    <dgm:cxn modelId="{E76F73F7-F9E9-4B9E-83D9-50877F5079B1}" type="presParOf" srcId="{470B434E-F1E4-4269-8549-A035F6721449}" destId="{FEADFD7B-C636-4791-B97B-AC74837EB7BB}" srcOrd="3" destOrd="0" presId="urn:microsoft.com/office/officeart/2005/8/layout/vProcess5"/>
    <dgm:cxn modelId="{2193381F-7D14-443F-B2C4-E490B425F45E}" type="presParOf" srcId="{470B434E-F1E4-4269-8549-A035F6721449}" destId="{5E7F1471-AD92-474D-880B-C35D0B367873}" srcOrd="4" destOrd="0" presId="urn:microsoft.com/office/officeart/2005/8/layout/vProcess5"/>
    <dgm:cxn modelId="{A1B9BC64-268D-4820-8C14-11CB7081A71E}" type="presParOf" srcId="{470B434E-F1E4-4269-8549-A035F6721449}" destId="{BC444486-6B7A-49E2-B3C0-B6D3334EE226}" srcOrd="5" destOrd="0" presId="urn:microsoft.com/office/officeart/2005/8/layout/vProcess5"/>
    <dgm:cxn modelId="{3DC7C390-03C7-47AB-8848-7DC758CF2303}" type="presParOf" srcId="{470B434E-F1E4-4269-8549-A035F6721449}" destId="{5670170A-33D9-470C-8F93-D342528382E5}" srcOrd="6" destOrd="0" presId="urn:microsoft.com/office/officeart/2005/8/layout/vProcess5"/>
    <dgm:cxn modelId="{BB3D07F9-0D70-435C-8E86-656FE3FA4CDD}" type="presParOf" srcId="{470B434E-F1E4-4269-8549-A035F6721449}" destId="{A70E7D36-09C7-4EDE-8D2B-F60BA5331A2E}" srcOrd="7" destOrd="0" presId="urn:microsoft.com/office/officeart/2005/8/layout/vProcess5"/>
    <dgm:cxn modelId="{844BE259-5D07-4A9F-9787-22587483356C}" type="presParOf" srcId="{470B434E-F1E4-4269-8549-A035F6721449}" destId="{0121A953-BE5B-4E48-926A-942D0D592BF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CA5D7-E87B-4D10-BDBD-EFE5C347805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D26954C2-AEC2-465D-AB69-B7673515CAD3}">
          <dgm:prSet phldrT="[Text]" custT="1"/>
          <dgm:spPr>
            <a:solidFill>
              <a:srgbClr val="78938A"/>
            </a:solidFill>
            <a:ln>
              <a:solidFill>
                <a:schemeClr val="tx1"/>
              </a:solidFill>
            </a:ln>
          </dgm:spPr>
          <dgm:t>
            <a:bodyPr/>
            <a:lstStyle/>
            <a:p>
              <a:r>
                <a:rPr lang="en-US" sz="2800" dirty="0" smtClean="0"/>
                <a:t>The Population:</a:t>
              </a:r>
            </a:p>
            <a:p>
              <a14:m>
                <m:oMath xmlns:m="http://schemas.openxmlformats.org/officeDocument/2006/math">
                  <m:r>
                    <a:rPr lang="en-IN" sz="2200" b="0" i="1" smtClean="0">
                      <a:latin typeface="Cambria Math" panose="02040503050406030204" pitchFamily="18" charset="0"/>
                    </a:rPr>
                    <m:t>𝑓</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𝑥</m:t>
                      </m:r>
                    </m:e>
                  </m:d>
                  <m:r>
                    <a:rPr lang="en-IN" sz="2200" b="0" i="1" smtClean="0">
                      <a:latin typeface="Cambria Math" panose="02040503050406030204" pitchFamily="18" charset="0"/>
                    </a:rPr>
                    <m:t>=</m:t>
                  </m:r>
                  <m:f>
                    <m:fPr>
                      <m:ctrlPr>
                        <a:rPr lang="en-IN" sz="2200" b="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r>
                        <a:rPr lang="en-IN" sz="2200" b="0" i="1" smtClean="0">
                          <a:latin typeface="Cambria Math" panose="02040503050406030204" pitchFamily="18" charset="0"/>
                        </a:rPr>
                        <m:t>𝜎</m:t>
                      </m:r>
                    </m:den>
                  </m:f>
                  <m:sSup>
                    <m:sSupPr>
                      <m:ctrlPr>
                        <a:rPr lang="en-IN" sz="2200" b="0" i="1" smtClean="0">
                          <a:latin typeface="Cambria Math" panose="02040503050406030204" pitchFamily="18" charset="0"/>
                        </a:rPr>
                      </m:ctrlPr>
                    </m:sSupPr>
                    <m:e>
                      <m:r>
                        <a:rPr lang="en-IN" sz="2200" b="0" i="1" smtClean="0">
                          <a:latin typeface="Cambria Math" panose="02040503050406030204" pitchFamily="18" charset="0"/>
                        </a:rPr>
                        <m:t>𝑒</m:t>
                      </m:r>
                    </m:e>
                    <m:sup>
                      <m:r>
                        <a:rPr lang="en-IN" sz="2200" b="0" i="1" smtClean="0">
                          <a:latin typeface="Cambria Math" panose="02040503050406030204" pitchFamily="18" charset="0"/>
                        </a:rPr>
                        <m:t>−|</m:t>
                      </m:r>
                      <m:f>
                        <m:fPr>
                          <m:ctrlPr>
                            <a:rPr lang="en-IN" sz="2200" b="0" i="1" smtClean="0">
                              <a:latin typeface="Cambria Math" panose="02040503050406030204" pitchFamily="18" charset="0"/>
                            </a:rPr>
                          </m:ctrlPr>
                        </m:fPr>
                        <m:num>
                          <m:r>
                            <a:rPr lang="en-IN" sz="2200" b="0" i="1" smtClean="0">
                              <a:latin typeface="Cambria Math" panose="02040503050406030204" pitchFamily="18" charset="0"/>
                            </a:rPr>
                            <m:t>𝑥</m:t>
                          </m:r>
                          <m:r>
                            <a:rPr lang="en-IN" sz="2200" b="0" i="1" smtClean="0">
                              <a:latin typeface="Cambria Math" panose="02040503050406030204" pitchFamily="18" charset="0"/>
                            </a:rPr>
                            <m:t>−</m:t>
                          </m:r>
                          <m:r>
                            <a:rPr lang="en-IN" sz="2200" b="0" i="1" smtClean="0">
                              <a:latin typeface="Cambria Math" panose="02040503050406030204" pitchFamily="18" charset="0"/>
                            </a:rPr>
                            <m:t>𝜇</m:t>
                          </m:r>
                        </m:num>
                        <m:den>
                          <m:r>
                            <a:rPr lang="en-IN" sz="2200" b="0" i="1" smtClean="0">
                              <a:latin typeface="Cambria Math" panose="02040503050406030204" pitchFamily="18" charset="0"/>
                            </a:rPr>
                            <m:t>𝜎</m:t>
                          </m:r>
                        </m:den>
                      </m:f>
                      <m:r>
                        <a:rPr lang="en-IN" sz="2200" b="0" i="1" smtClean="0">
                          <a:latin typeface="Cambria Math" panose="02040503050406030204" pitchFamily="18" charset="0"/>
                        </a:rPr>
                        <m:t>|</m:t>
                      </m:r>
                    </m:sup>
                  </m:sSup>
                </m:oMath>
              </a14:m>
              <a:r>
                <a:rPr lang="en-US" sz="2200" dirty="0" smtClean="0"/>
                <a:t>,</a:t>
              </a:r>
            </a:p>
            <a:p>
              <a:r>
                <a:rPr lang="en-US" sz="2200" dirty="0" smtClean="0"/>
                <a:t>For </a:t>
              </a:r>
              <a14:m>
                <m:oMath xmlns:m="http://schemas.openxmlformats.org/officeDocument/2006/math">
                  <m:r>
                    <a:rPr lang="en-IN" sz="2200" b="0" i="1" smtClean="0">
                      <a:latin typeface="Cambria Math" panose="02040503050406030204" pitchFamily="18" charset="0"/>
                    </a:rPr>
                    <m:t>−∞&lt;</m:t>
                  </m:r>
                  <m:r>
                    <a:rPr lang="en-IN" sz="2200" b="0" i="1" smtClean="0">
                      <a:latin typeface="Cambria Math" panose="02040503050406030204" pitchFamily="18" charset="0"/>
                    </a:rPr>
                    <m:t>𝑥</m:t>
                  </m:r>
                  <m:r>
                    <a:rPr lang="en-IN" sz="2200" b="0" i="1" smtClean="0">
                      <a:latin typeface="Cambria Math" panose="02040503050406030204" pitchFamily="18" charset="0"/>
                    </a:rPr>
                    <m:t>&lt;∞</m:t>
                  </m:r>
                </m:oMath>
              </a14:m>
              <a:endParaRPr lang="en-US" sz="2200" dirty="0"/>
            </a:p>
          </dgm:t>
        </dgm:pt>
      </mc:Choice>
      <mc:Fallback xmlns="">
        <dgm:pt modelId="{D26954C2-AEC2-465D-AB69-B7673515CAD3}">
          <dgm:prSet phldrT="[Text]" custT="1"/>
          <dgm:spPr>
            <a:solidFill>
              <a:srgbClr val="78938A"/>
            </a:solidFill>
            <a:ln>
              <a:solidFill>
                <a:schemeClr val="tx1"/>
              </a:solidFill>
            </a:ln>
          </dgm:spPr>
          <dgm:t>
            <a:bodyPr/>
            <a:lstStyle/>
            <a:p>
              <a:r>
                <a:rPr lang="en-US" sz="2800" dirty="0" smtClean="0"/>
                <a:t>The Population:</a:t>
              </a:r>
            </a:p>
            <a:p>
              <a:r>
                <a:rPr lang="en-IN" sz="2200" b="0" i="0" smtClean="0">
                  <a:latin typeface="Cambria Math" panose="02040503050406030204" pitchFamily="18" charset="0"/>
                </a:rPr>
                <a:t>𝑓(𝑥)=1/2𝜎 𝑒^(−|(𝑥−𝜇)/𝜎|)</a:t>
              </a:r>
              <a:r>
                <a:rPr lang="en-US" sz="2200" dirty="0" smtClean="0"/>
                <a:t>,</a:t>
              </a:r>
            </a:p>
            <a:p>
              <a:r>
                <a:rPr lang="en-US" sz="2200" dirty="0" smtClean="0"/>
                <a:t>For </a:t>
              </a:r>
              <a:r>
                <a:rPr lang="en-IN" sz="2200" b="0" i="0" smtClean="0">
                  <a:latin typeface="Cambria Math" panose="02040503050406030204" pitchFamily="18" charset="0"/>
                </a:rPr>
                <a:t>−∞&lt;𝑥&lt;∞</a:t>
              </a:r>
              <a:endParaRPr lang="en-US" sz="2200" dirty="0"/>
            </a:p>
          </dgm:t>
        </dgm:pt>
      </mc:Fallback>
    </mc:AlternateContent>
    <dgm:pt modelId="{498C5045-596E-4B89-86E4-3A5003E0DB12}" type="parTrans" cxnId="{0254B723-0063-4C99-9B43-893C91A730AE}">
      <dgm:prSet/>
      <dgm:spPr/>
      <dgm:t>
        <a:bodyPr/>
        <a:lstStyle/>
        <a:p>
          <a:endParaRPr lang="en-US"/>
        </a:p>
      </dgm:t>
    </dgm:pt>
    <dgm:pt modelId="{E3FC667C-2A0F-4A0F-AE17-E6CB6C33EBA8}" type="sibTrans" cxnId="{0254B723-0063-4C99-9B43-893C91A730AE}">
      <dgm:prSet/>
      <dgm:spPr/>
      <dgm:t>
        <a:bodyPr/>
        <a:lstStyle/>
        <a:p>
          <a:endParaRPr lang="en-US"/>
        </a:p>
      </dgm:t>
    </dgm:pt>
    <mc:AlternateContent xmlns:mc="http://schemas.openxmlformats.org/markup-compatibility/2006" xmlns:a14="http://schemas.microsoft.com/office/drawing/2010/main">
      <mc:Choice Requires="a14">
        <dgm:pt modelId="{D713212D-EFB2-4937-9655-0FEB6A2A539F}">
          <dgm:prSet phldrT="[Text]" custT="1"/>
          <dgm:spPr>
            <a:solidFill>
              <a:srgbClr val="525E75"/>
            </a:solidFill>
            <a:ln>
              <a:solidFill>
                <a:schemeClr val="tx1"/>
              </a:solidFill>
            </a:ln>
          </dgm:spPr>
          <dgm:t>
            <a:bodyPr/>
            <a:lstStyle/>
            <a:p>
              <a:r>
                <a:rPr lang="en-US" sz="2700" dirty="0" smtClean="0"/>
                <a:t> </a:t>
              </a:r>
              <a:r>
                <a:rPr lang="en-US" sz="2000" dirty="0" smtClean="0"/>
                <a:t>Parameters:</a:t>
              </a:r>
            </a:p>
            <a:p>
              <a:r>
                <a:rPr lang="en-US" sz="2000" dirty="0" smtClean="0"/>
                <a:t> </a:t>
              </a:r>
              <a14:m>
                <m:oMath xmlns:m="http://schemas.openxmlformats.org/officeDocument/2006/math">
                  <m:r>
                    <a:rPr lang="en-IN" sz="2000" b="0" i="1" smtClean="0">
                      <a:latin typeface="Cambria Math" panose="02040503050406030204" pitchFamily="18" charset="0"/>
                    </a:rPr>
                    <m:t>𝜇</m:t>
                  </m:r>
                  <m:r>
                    <a:rPr lang="en-IN" sz="2000" b="0" i="1" smtClean="0">
                      <a:latin typeface="Cambria Math" panose="02040503050406030204" pitchFamily="18" charset="0"/>
                    </a:rPr>
                    <m:t>(∈</m:t>
                  </m:r>
                  <m:r>
                    <a:rPr lang="en-IN" sz="2000" b="0" i="1" smtClean="0">
                      <a:latin typeface="Cambria Math" panose="02040503050406030204" pitchFamily="18" charset="0"/>
                    </a:rPr>
                    <m:t>𝑅</m:t>
                  </m:r>
                  <m:r>
                    <a:rPr lang="en-IN" sz="2000" b="0" i="1" smtClean="0">
                      <a:latin typeface="Cambria Math" panose="02040503050406030204" pitchFamily="18" charset="0"/>
                    </a:rPr>
                    <m:t>)</m:t>
                  </m:r>
                </m:oMath>
              </a14:m>
              <a:r>
                <a:rPr lang="en-US" sz="2000" dirty="0" smtClean="0"/>
                <a:t> and </a:t>
              </a:r>
              <a14:m>
                <m:oMath xmlns:m="http://schemas.openxmlformats.org/officeDocument/2006/math">
                  <m:r>
                    <a:rPr lang="en-IN" sz="2000" b="0" i="1" smtClean="0">
                      <a:latin typeface="Cambria Math" panose="02040503050406030204" pitchFamily="18" charset="0"/>
                    </a:rPr>
                    <m:t>𝜎</m:t>
                  </m:r>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𝑅</m:t>
                      </m:r>
                    </m:e>
                    <m:sup>
                      <m:r>
                        <a:rPr lang="en-IN" sz="2000" b="0" i="1" smtClean="0">
                          <a:latin typeface="Cambria Math" panose="02040503050406030204" pitchFamily="18" charset="0"/>
                        </a:rPr>
                        <m:t>+</m:t>
                      </m:r>
                    </m:sup>
                  </m:sSup>
                  <m:r>
                    <a:rPr lang="en-IN" sz="2000" b="0" i="1" smtClean="0">
                      <a:latin typeface="Cambria Math" panose="02040503050406030204" pitchFamily="18" charset="0"/>
                    </a:rPr>
                    <m:t>)</m:t>
                  </m:r>
                </m:oMath>
              </a14:m>
              <a:endParaRPr lang="en-US" sz="2000" dirty="0"/>
            </a:p>
          </dgm:t>
        </dgm:pt>
      </mc:Choice>
      <mc:Fallback xmlns="">
        <dgm:pt modelId="{D713212D-EFB2-4937-9655-0FEB6A2A539F}">
          <dgm:prSet phldrT="[Text]" custT="1"/>
          <dgm:spPr>
            <a:solidFill>
              <a:srgbClr val="525E75"/>
            </a:solidFill>
            <a:ln>
              <a:solidFill>
                <a:schemeClr val="tx1"/>
              </a:solidFill>
            </a:ln>
          </dgm:spPr>
          <dgm:t>
            <a:bodyPr/>
            <a:lstStyle/>
            <a:p>
              <a:r>
                <a:rPr lang="en-US" sz="2700" dirty="0" smtClean="0"/>
                <a:t> </a:t>
              </a:r>
              <a:r>
                <a:rPr lang="en-US" sz="2000" dirty="0" smtClean="0"/>
                <a:t>Parameters:</a:t>
              </a:r>
            </a:p>
            <a:p>
              <a:r>
                <a:rPr lang="en-US" sz="2000" dirty="0" smtClean="0"/>
                <a:t> </a:t>
              </a:r>
              <a:r>
                <a:rPr lang="en-IN" sz="2000" b="0" i="0" smtClean="0">
                  <a:latin typeface="Cambria Math" panose="02040503050406030204" pitchFamily="18" charset="0"/>
                </a:rPr>
                <a:t>𝜇(∈𝑅)</a:t>
              </a:r>
              <a:r>
                <a:rPr lang="en-US" sz="2000" dirty="0" smtClean="0"/>
                <a:t> and </a:t>
              </a:r>
              <a:r>
                <a:rPr lang="en-IN" sz="2000" b="0" i="0" smtClean="0">
                  <a:latin typeface="Cambria Math" panose="02040503050406030204" pitchFamily="18" charset="0"/>
                </a:rPr>
                <a:t>𝜎(∈𝑅^+)</a:t>
              </a:r>
              <a:endParaRPr lang="en-US" sz="2000" dirty="0"/>
            </a:p>
          </dgm:t>
        </dgm:pt>
      </mc:Fallback>
    </mc:AlternateContent>
    <dgm:pt modelId="{1A1510BE-4D66-4A04-81CD-D4A59E7ED67E}" type="parTrans" cxnId="{04CEFD6F-FE2C-4588-B23B-A15043FED81B}">
      <dgm:prSet/>
      <dgm:spPr>
        <a:solidFill>
          <a:srgbClr val="92BA92"/>
        </a:solidFill>
        <a:ln>
          <a:solidFill>
            <a:schemeClr val="tx1"/>
          </a:solidFill>
        </a:ln>
      </dgm:spPr>
      <dgm:t>
        <a:bodyPr/>
        <a:lstStyle/>
        <a:p>
          <a:endParaRPr lang="en-US"/>
        </a:p>
      </dgm:t>
    </dgm:pt>
    <dgm:pt modelId="{A33385CC-533D-44FB-B66B-31BC8BD36AAF}" type="sibTrans" cxnId="{04CEFD6F-FE2C-4588-B23B-A15043FED81B}">
      <dgm:prSet/>
      <dgm:spPr/>
      <dgm:t>
        <a:bodyPr/>
        <a:lstStyle/>
        <a:p>
          <a:endParaRPr lang="en-US"/>
        </a:p>
      </dgm:t>
    </dgm:pt>
    <mc:AlternateContent xmlns:mc="http://schemas.openxmlformats.org/markup-compatibility/2006" xmlns:a14="http://schemas.microsoft.com/office/drawing/2010/main">
      <mc:Choice Requires="a14">
        <dgm:pt modelId="{1E925ACB-1169-4654-A160-A0D108FC008B}">
          <dgm:prSet phldrT="[Text]" custT="1"/>
          <dgm:spPr>
            <a:solidFill>
              <a:srgbClr val="525E75"/>
            </a:solidFill>
            <a:ln>
              <a:solidFill>
                <a:schemeClr val="tx1"/>
              </a:solidFill>
            </a:ln>
          </dgm:spPr>
          <dgm:t>
            <a:bodyPr/>
            <a:lstStyle/>
            <a:p>
              <a:r>
                <a:rPr lang="en-US" sz="2000" dirty="0" smtClean="0"/>
                <a:t>Sample:</a:t>
              </a: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𝑥</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oMath>
                </m:oMathPara>
              </a14:m>
              <a:endParaRPr lang="en-US" sz="2000" dirty="0"/>
            </a:p>
          </dgm:t>
        </dgm:pt>
      </mc:Choice>
      <mc:Fallback xmlns="">
        <dgm:pt modelId="{1E925ACB-1169-4654-A160-A0D108FC008B}">
          <dgm:prSet phldrT="[Text]" custT="1"/>
          <dgm:spPr>
            <a:solidFill>
              <a:srgbClr val="525E75"/>
            </a:solidFill>
            <a:ln>
              <a:solidFill>
                <a:schemeClr val="tx1"/>
              </a:solidFill>
            </a:ln>
          </dgm:spPr>
          <dgm:t>
            <a:bodyPr/>
            <a:lstStyle/>
            <a:p>
              <a:r>
                <a:rPr lang="en-US" sz="2000" dirty="0" smtClean="0"/>
                <a:t>Sample:</a:t>
              </a:r>
            </a:p>
            <a:p>
              <a:r>
                <a:rPr lang="en-IN" sz="2000" b="0" i="0" smtClean="0">
                  <a:latin typeface="Cambria Math" panose="02040503050406030204" pitchFamily="18" charset="0"/>
                </a:rPr>
                <a:t>𝑥=(𝑥_1,𝑥_2,…𝑥_𝑛)</a:t>
              </a:r>
              <a:endParaRPr lang="en-US" sz="2000" dirty="0"/>
            </a:p>
          </dgm:t>
        </dgm:pt>
      </mc:Fallback>
    </mc:AlternateContent>
    <dgm:pt modelId="{23E39B4E-A054-45E8-870F-7E9E29FCB9D2}" type="parTrans" cxnId="{2041DE76-F2F0-47B6-83C5-8C7E8D28C668}">
      <dgm:prSet/>
      <dgm:spPr>
        <a:solidFill>
          <a:srgbClr val="92BA92"/>
        </a:solidFill>
        <a:ln>
          <a:solidFill>
            <a:schemeClr val="tx1"/>
          </a:solidFill>
        </a:ln>
      </dgm:spPr>
      <dgm:t>
        <a:bodyPr/>
        <a:lstStyle/>
        <a:p>
          <a:endParaRPr lang="en-US"/>
        </a:p>
      </dgm:t>
    </dgm:pt>
    <dgm:pt modelId="{044F4073-FB72-427D-A4BE-9648CB42F9A5}" type="sibTrans" cxnId="{2041DE76-F2F0-47B6-83C5-8C7E8D28C668}">
      <dgm:prSet/>
      <dgm:spPr/>
      <dgm:t>
        <a:bodyPr/>
        <a:lstStyle/>
        <a:p>
          <a:endParaRPr lang="en-US"/>
        </a:p>
      </dgm:t>
    </dgm:pt>
    <mc:AlternateContent xmlns:mc="http://schemas.openxmlformats.org/markup-compatibility/2006" xmlns:a14="http://schemas.microsoft.com/office/drawing/2010/main">
      <mc:Choice Requires="a14">
        <dgm:pt modelId="{E7820051-4E5C-4A59-8974-F4C25C6BF84C}">
          <dgm:prSet phldrT="[Text]" custT="1"/>
          <dgm:spPr>
            <a:solidFill>
              <a:srgbClr val="525E75"/>
            </a:solidFill>
            <a:ln>
              <a:solidFill>
                <a:schemeClr val="tx1"/>
              </a:solidFill>
            </a:ln>
          </dgm:spPr>
          <dgm:t>
            <a:bodyPr/>
            <a:lstStyle/>
            <a:p>
              <a:r>
                <a:rPr lang="en-US" sz="1800" dirty="0" smtClean="0"/>
                <a:t>Estimators:</a:t>
              </a:r>
            </a:p>
            <a:p>
              <a14:m>
                <m:oMath xmlns:m="http://schemas.openxmlformats.org/officeDocument/2006/math">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𝜇</m:t>
                      </m:r>
                    </m:e>
                  </m:acc>
                  <m:r>
                    <a:rPr lang="en-IN" sz="1800" b="0" i="1" dirty="0" smtClean="0">
                      <a:latin typeface="Cambria Math" panose="02040503050406030204" pitchFamily="18" charset="0"/>
                    </a:rPr>
                    <m:t>=</m:t>
                  </m:r>
                  <m:r>
                    <a:rPr lang="en-IN" sz="1800" b="0" i="1" dirty="0" smtClean="0">
                      <a:latin typeface="Cambria Math" panose="02040503050406030204" pitchFamily="18" charset="0"/>
                    </a:rPr>
                    <m:t>𝑚𝑒</m:t>
                  </m:r>
                  <m:d>
                    <m:dPr>
                      <m:ctrlPr>
                        <a:rPr lang="en-IN" sz="1800" b="0" i="1" dirty="0" smtClean="0">
                          <a:latin typeface="Cambria Math" panose="02040503050406030204" pitchFamily="18" charset="0"/>
                        </a:rPr>
                      </m:ctrlPr>
                    </m:dPr>
                    <m:e>
                      <m:r>
                        <a:rPr lang="en-IN" sz="1800" b="0" i="1" dirty="0" smtClean="0">
                          <a:latin typeface="Cambria Math" panose="02040503050406030204" pitchFamily="18" charset="0"/>
                        </a:rPr>
                        <m:t>𝑥</m:t>
                      </m:r>
                    </m:e>
                  </m:d>
                  <m:r>
                    <a:rPr lang="en-IN" sz="1800" b="0" i="0" dirty="0" smtClean="0">
                      <a:latin typeface="Cambria Math" panose="02040503050406030204" pitchFamily="18" charset="0"/>
                    </a:rPr>
                    <m:t> </m:t>
                  </m:r>
                </m:oMath>
              </a14:m>
              <a:r>
                <a:rPr lang="en-US" sz="1800" dirty="0" smtClean="0"/>
                <a:t> and</a:t>
              </a:r>
            </a:p>
            <a:p>
              <a14:m>
                <m:oMath xmlns:m="http://schemas.openxmlformats.org/officeDocument/2006/math">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𝜎</m:t>
                      </m:r>
                    </m:e>
                  </m:acc>
                  <m:r>
                    <a:rPr lang="en-IN" sz="1800" b="0" i="1" dirty="0" smtClean="0">
                      <a:latin typeface="Cambria Math" panose="02040503050406030204" pitchFamily="18" charset="0"/>
                    </a:rPr>
                    <m:t>=</m:t>
                  </m:r>
                  <m:f>
                    <m:fPr>
                      <m:ctrlPr>
                        <a:rPr lang="en-IN" sz="1800" b="0" i="1" dirty="0" smtClean="0">
                          <a:latin typeface="Cambria Math" panose="02040503050406030204" pitchFamily="18" charset="0"/>
                        </a:rPr>
                      </m:ctrlPr>
                    </m:fPr>
                    <m:num>
                      <m:r>
                        <a:rPr lang="en-IN" sz="1800" b="0" i="1" dirty="0" smtClean="0">
                          <a:latin typeface="Cambria Math" panose="02040503050406030204" pitchFamily="18" charset="0"/>
                        </a:rPr>
                        <m:t>1</m:t>
                      </m:r>
                    </m:num>
                    <m:den>
                      <m:r>
                        <a:rPr lang="en-IN" sz="1800" b="0" i="1" dirty="0" smtClean="0">
                          <a:latin typeface="Cambria Math" panose="02040503050406030204" pitchFamily="18" charset="0"/>
                        </a:rPr>
                        <m:t>𝑛</m:t>
                      </m:r>
                    </m:den>
                  </m:f>
                  <m:r>
                    <a:rPr lang="en-IN" sz="1800" b="0" i="1" dirty="0" smtClean="0">
                      <a:latin typeface="Cambria Math" panose="02040503050406030204" pitchFamily="18" charset="0"/>
                    </a:rPr>
                    <m:t> ∑|</m:t>
                  </m:r>
                  <m:sSub>
                    <m:sSubPr>
                      <m:ctrlPr>
                        <a:rPr lang="en-IN" sz="1800" b="0" i="1" dirty="0" smtClean="0">
                          <a:latin typeface="Cambria Math" panose="02040503050406030204" pitchFamily="18" charset="0"/>
                        </a:rPr>
                      </m:ctrlPr>
                    </m:sSubPr>
                    <m:e>
                      <m:r>
                        <a:rPr lang="en-IN" sz="1800" b="0" i="1" dirty="0" smtClean="0">
                          <a:latin typeface="Cambria Math" panose="02040503050406030204" pitchFamily="18" charset="0"/>
                        </a:rPr>
                        <m:t>𝑥</m:t>
                      </m:r>
                    </m:e>
                    <m:sub>
                      <m:r>
                        <a:rPr lang="en-IN" sz="1800" b="0" i="1" dirty="0" smtClean="0">
                          <a:latin typeface="Cambria Math" panose="02040503050406030204" pitchFamily="18" charset="0"/>
                        </a:rPr>
                        <m:t>𝑖</m:t>
                      </m:r>
                    </m:sub>
                  </m:sSub>
                  <m:r>
                    <a:rPr lang="en-IN" sz="1800" b="0" i="1" dirty="0" smtClean="0">
                      <a:latin typeface="Cambria Math" panose="02040503050406030204" pitchFamily="18" charset="0"/>
                    </a:rPr>
                    <m:t>−</m:t>
                  </m:r>
                  <m:r>
                    <a:rPr lang="en-IN" sz="1800" b="0" i="1" dirty="0" smtClean="0">
                      <a:latin typeface="Cambria Math" panose="02040503050406030204" pitchFamily="18" charset="0"/>
                    </a:rPr>
                    <m:t>𝑚𝑒</m:t>
                  </m:r>
                  <m:r>
                    <a:rPr lang="en-IN" sz="1800" b="0" i="1" dirty="0" smtClean="0">
                      <a:latin typeface="Cambria Math" panose="02040503050406030204" pitchFamily="18" charset="0"/>
                    </a:rPr>
                    <m:t>(</m:t>
                  </m:r>
                  <m:r>
                    <a:rPr lang="en-IN" sz="1800" b="0" i="1" dirty="0" smtClean="0">
                      <a:latin typeface="Cambria Math" panose="02040503050406030204" pitchFamily="18" charset="0"/>
                    </a:rPr>
                    <m:t>𝑥</m:t>
                  </m:r>
                  <m:r>
                    <a:rPr lang="en-IN" sz="1800" b="0" i="1" dirty="0" smtClean="0">
                      <a:latin typeface="Cambria Math" panose="02040503050406030204" pitchFamily="18" charset="0"/>
                    </a:rPr>
                    <m:t>)|</m:t>
                  </m:r>
                </m:oMath>
              </a14:m>
              <a:r>
                <a:rPr lang="en-US" sz="1800" dirty="0" smtClean="0"/>
                <a:t> </a:t>
              </a:r>
            </a:p>
          </dgm:t>
        </dgm:pt>
      </mc:Choice>
      <mc:Fallback xmlns="">
        <dgm:pt modelId="{E7820051-4E5C-4A59-8974-F4C25C6BF84C}">
          <dgm:prSet phldrT="[Text]" custT="1"/>
          <dgm:spPr>
            <a:solidFill>
              <a:srgbClr val="525E75"/>
            </a:solidFill>
            <a:ln>
              <a:solidFill>
                <a:schemeClr val="tx1"/>
              </a:solidFill>
            </a:ln>
          </dgm:spPr>
          <dgm:t>
            <a:bodyPr/>
            <a:lstStyle/>
            <a:p>
              <a:r>
                <a:rPr lang="en-US" sz="1800" dirty="0" smtClean="0"/>
                <a:t>Estimators:</a:t>
              </a:r>
            </a:p>
            <a:p>
              <a:r>
                <a:rPr lang="en-IN" sz="1800" b="0" i="0" smtClean="0">
                  <a:latin typeface="Cambria Math" panose="02040503050406030204" pitchFamily="18" charset="0"/>
                </a:rPr>
                <a:t>𝜇</a:t>
              </a:r>
              <a:r>
                <a:rPr lang="en-IN" sz="1800" b="0" i="0" smtClean="0">
                  <a:latin typeface="Cambria Math" panose="02040503050406030204" pitchFamily="18" charset="0"/>
                </a:rPr>
                <a:t> ̂</a:t>
              </a:r>
              <a:r>
                <a:rPr lang="en-IN" sz="1800" b="0" i="0" dirty="0" smtClean="0">
                  <a:latin typeface="Cambria Math" panose="02040503050406030204" pitchFamily="18" charset="0"/>
                </a:rPr>
                <a:t>=𝑚</a:t>
              </a:r>
              <a:r>
                <a:rPr lang="en-IN" sz="1800" b="0" i="0" dirty="0" smtClean="0">
                  <a:latin typeface="Cambria Math" panose="02040503050406030204" pitchFamily="18" charset="0"/>
                </a:rPr>
                <a:t>𝑒</a:t>
              </a:r>
              <a:r>
                <a:rPr lang="en-IN" sz="1800" b="0" i="0" dirty="0" smtClean="0">
                  <a:latin typeface="Cambria Math" panose="02040503050406030204" pitchFamily="18" charset="0"/>
                </a:rPr>
                <a:t>(</a:t>
              </a:r>
              <a:r>
                <a:rPr lang="en-IN" sz="1800" b="0" i="0" dirty="0" smtClean="0">
                  <a:latin typeface="Cambria Math" panose="02040503050406030204" pitchFamily="18" charset="0"/>
                </a:rPr>
                <a:t>𝑥) </a:t>
              </a:r>
              <a:r>
                <a:rPr lang="en-IN" sz="1800" b="0" i="0" dirty="0" smtClean="0">
                  <a:latin typeface="Cambria Math" panose="02040503050406030204" pitchFamily="18" charset="0"/>
                </a:rPr>
                <a:t> </a:t>
              </a:r>
              <a:r>
                <a:rPr lang="en-US" sz="1800" dirty="0" smtClean="0"/>
                <a:t> and</a:t>
              </a:r>
            </a:p>
            <a:p>
              <a:r>
                <a:rPr lang="en-IN" sz="1800" b="0" i="0" smtClean="0">
                  <a:latin typeface="Cambria Math" panose="02040503050406030204" pitchFamily="18" charset="0"/>
                </a:rPr>
                <a:t>𝜎 ̂</a:t>
              </a:r>
              <a:r>
                <a:rPr lang="en-IN" sz="1800" b="0" i="0" dirty="0" smtClean="0">
                  <a:latin typeface="Cambria Math" panose="02040503050406030204" pitchFamily="18" charset="0"/>
                </a:rPr>
                <a:t>=1/𝑛  ∑|𝑥_𝑖−𝑚𝑒(𝑥)|</a:t>
              </a:r>
              <a:r>
                <a:rPr lang="en-US" sz="1800" dirty="0" smtClean="0"/>
                <a:t> </a:t>
              </a:r>
            </a:p>
          </dgm:t>
        </dgm:pt>
      </mc:Fallback>
    </mc:AlternateContent>
    <dgm:pt modelId="{104EFB00-9771-4AA5-84C6-8471D3063AD2}" type="parTrans" cxnId="{A5C1A466-3E42-435C-949A-01107A107A9F}">
      <dgm:prSet/>
      <dgm:spPr>
        <a:solidFill>
          <a:srgbClr val="92BA92"/>
        </a:solidFill>
        <a:ln>
          <a:solidFill>
            <a:schemeClr val="tx1"/>
          </a:solidFill>
        </a:ln>
      </dgm:spPr>
      <dgm:t>
        <a:bodyPr/>
        <a:lstStyle/>
        <a:p>
          <a:endParaRPr lang="en-US"/>
        </a:p>
      </dgm:t>
    </dgm:pt>
    <dgm:pt modelId="{E173CF58-F5FF-4444-A6A2-EF2C50BF006D}" type="sibTrans" cxnId="{A5C1A466-3E42-435C-949A-01107A107A9F}">
      <dgm:prSet/>
      <dgm:spPr/>
      <dgm:t>
        <a:bodyPr/>
        <a:lstStyle/>
        <a:p>
          <a:endParaRPr lang="en-US"/>
        </a:p>
      </dgm:t>
    </dgm:pt>
    <dgm:pt modelId="{A6AE2AF2-C392-4478-B3D9-56B4BBE2A5E2}" type="pres">
      <dgm:prSet presAssocID="{039CA5D7-E87B-4D10-BDBD-EFE5C3478052}" presName="cycle" presStyleCnt="0">
        <dgm:presLayoutVars>
          <dgm:chMax val="1"/>
          <dgm:dir/>
          <dgm:animLvl val="ctr"/>
          <dgm:resizeHandles val="exact"/>
        </dgm:presLayoutVars>
      </dgm:prSet>
      <dgm:spPr/>
      <dgm:t>
        <a:bodyPr/>
        <a:lstStyle/>
        <a:p>
          <a:endParaRPr lang="en-US"/>
        </a:p>
      </dgm:t>
    </dgm:pt>
    <dgm:pt modelId="{A5827E30-B528-4287-A27F-93EA8D2C13F5}" type="pres">
      <dgm:prSet presAssocID="{D26954C2-AEC2-465D-AB69-B7673515CAD3}" presName="centerShape" presStyleLbl="node0" presStyleIdx="0" presStyleCnt="1" custScaleX="165477" custScaleY="120648" custLinFactNeighborX="-49216" custLinFactNeighborY="-21909"/>
      <dgm:spPr/>
      <dgm:t>
        <a:bodyPr/>
        <a:lstStyle/>
        <a:p>
          <a:endParaRPr lang="en-US"/>
        </a:p>
      </dgm:t>
    </dgm:pt>
    <dgm:pt modelId="{72A82AB9-E4F0-46EB-94E5-36C70A6888EF}" type="pres">
      <dgm:prSet presAssocID="{1A1510BE-4D66-4A04-81CD-D4A59E7ED67E}" presName="parTrans" presStyleLbl="bgSibTrans2D1" presStyleIdx="0" presStyleCnt="3"/>
      <dgm:spPr/>
      <dgm:t>
        <a:bodyPr/>
        <a:lstStyle/>
        <a:p>
          <a:endParaRPr lang="en-US"/>
        </a:p>
      </dgm:t>
    </dgm:pt>
    <dgm:pt modelId="{2F06A12D-729B-4BEB-A825-87AB76F28F27}" type="pres">
      <dgm:prSet presAssocID="{D713212D-EFB2-4937-9655-0FEB6A2A539F}" presName="node" presStyleLbl="node1" presStyleIdx="0" presStyleCnt="3" custScaleX="84051" custScaleY="70335" custRadScaleRad="111773" custRadScaleInc="125601">
        <dgm:presLayoutVars>
          <dgm:bulletEnabled val="1"/>
        </dgm:presLayoutVars>
      </dgm:prSet>
      <dgm:spPr/>
      <dgm:t>
        <a:bodyPr/>
        <a:lstStyle/>
        <a:p>
          <a:endParaRPr lang="en-US"/>
        </a:p>
      </dgm:t>
    </dgm:pt>
    <dgm:pt modelId="{37B47206-1A9D-4DDB-BBA8-6867A6E3A58A}" type="pres">
      <dgm:prSet presAssocID="{23E39B4E-A054-45E8-870F-7E9E29FCB9D2}" presName="parTrans" presStyleLbl="bgSibTrans2D1" presStyleIdx="1" presStyleCnt="3"/>
      <dgm:spPr/>
      <dgm:t>
        <a:bodyPr/>
        <a:lstStyle/>
        <a:p>
          <a:endParaRPr lang="en-US"/>
        </a:p>
      </dgm:t>
    </dgm:pt>
    <dgm:pt modelId="{96DBDFE2-8453-42C5-A396-742F98D88A93}" type="pres">
      <dgm:prSet presAssocID="{1E925ACB-1169-4654-A160-A0D108FC008B}" presName="node" presStyleLbl="node1" presStyleIdx="1" presStyleCnt="3" custScaleX="87405" custScaleY="71129" custRadScaleRad="70772" custRadScaleInc="82520">
        <dgm:presLayoutVars>
          <dgm:bulletEnabled val="1"/>
        </dgm:presLayoutVars>
      </dgm:prSet>
      <dgm:spPr/>
      <dgm:t>
        <a:bodyPr/>
        <a:lstStyle/>
        <a:p>
          <a:endParaRPr lang="en-US"/>
        </a:p>
      </dgm:t>
    </dgm:pt>
    <dgm:pt modelId="{BF3FFB79-7496-40C0-8B4B-9091E6E63BD8}" type="pres">
      <dgm:prSet presAssocID="{104EFB00-9771-4AA5-84C6-8471D3063AD2}" presName="parTrans" presStyleLbl="bgSibTrans2D1" presStyleIdx="2" presStyleCnt="3"/>
      <dgm:spPr/>
      <dgm:t>
        <a:bodyPr/>
        <a:lstStyle/>
        <a:p>
          <a:endParaRPr lang="en-US"/>
        </a:p>
      </dgm:t>
    </dgm:pt>
    <dgm:pt modelId="{5A8401D6-F89D-488C-88D6-7F62336D344A}" type="pres">
      <dgm:prSet presAssocID="{E7820051-4E5C-4A59-8974-F4C25C6BF84C}" presName="node" presStyleLbl="node1" presStyleIdx="2" presStyleCnt="3" custScaleX="95004" custScaleY="71612" custRadScaleRad="53684" custRadScaleInc="81383">
        <dgm:presLayoutVars>
          <dgm:bulletEnabled val="1"/>
        </dgm:presLayoutVars>
      </dgm:prSet>
      <dgm:spPr/>
      <dgm:t>
        <a:bodyPr/>
        <a:lstStyle/>
        <a:p>
          <a:endParaRPr lang="en-US"/>
        </a:p>
      </dgm:t>
    </dgm:pt>
  </dgm:ptLst>
  <dgm:cxnLst>
    <dgm:cxn modelId="{A5C1A466-3E42-435C-949A-01107A107A9F}" srcId="{D26954C2-AEC2-465D-AB69-B7673515CAD3}" destId="{E7820051-4E5C-4A59-8974-F4C25C6BF84C}" srcOrd="2" destOrd="0" parTransId="{104EFB00-9771-4AA5-84C6-8471D3063AD2}" sibTransId="{E173CF58-F5FF-4444-A6A2-EF2C50BF006D}"/>
    <dgm:cxn modelId="{0A700523-A298-4A40-B1F1-C8D94BBCFBAE}" type="presOf" srcId="{23E39B4E-A054-45E8-870F-7E9E29FCB9D2}" destId="{37B47206-1A9D-4DDB-BBA8-6867A6E3A58A}" srcOrd="0" destOrd="0" presId="urn:microsoft.com/office/officeart/2005/8/layout/radial4"/>
    <dgm:cxn modelId="{2C91D1C8-CDB5-4163-B33E-E7E7174CE81E}" type="presOf" srcId="{039CA5D7-E87B-4D10-BDBD-EFE5C3478052}" destId="{A6AE2AF2-C392-4478-B3D9-56B4BBE2A5E2}" srcOrd="0" destOrd="0" presId="urn:microsoft.com/office/officeart/2005/8/layout/radial4"/>
    <dgm:cxn modelId="{04CEFD6F-FE2C-4588-B23B-A15043FED81B}" srcId="{D26954C2-AEC2-465D-AB69-B7673515CAD3}" destId="{D713212D-EFB2-4937-9655-0FEB6A2A539F}" srcOrd="0" destOrd="0" parTransId="{1A1510BE-4D66-4A04-81CD-D4A59E7ED67E}" sibTransId="{A33385CC-533D-44FB-B66B-31BC8BD36AAF}"/>
    <dgm:cxn modelId="{9D508509-3A3D-47CE-945B-6AB9B53F7806}" type="presOf" srcId="{1E925ACB-1169-4654-A160-A0D108FC008B}" destId="{96DBDFE2-8453-42C5-A396-742F98D88A93}" srcOrd="0" destOrd="0" presId="urn:microsoft.com/office/officeart/2005/8/layout/radial4"/>
    <dgm:cxn modelId="{DF2C348D-F2EE-4CBF-8702-AC0BECA708D7}" type="presOf" srcId="{E7820051-4E5C-4A59-8974-F4C25C6BF84C}" destId="{5A8401D6-F89D-488C-88D6-7F62336D344A}" srcOrd="0" destOrd="0" presId="urn:microsoft.com/office/officeart/2005/8/layout/radial4"/>
    <dgm:cxn modelId="{2041DE76-F2F0-47B6-83C5-8C7E8D28C668}" srcId="{D26954C2-AEC2-465D-AB69-B7673515CAD3}" destId="{1E925ACB-1169-4654-A160-A0D108FC008B}" srcOrd="1" destOrd="0" parTransId="{23E39B4E-A054-45E8-870F-7E9E29FCB9D2}" sibTransId="{044F4073-FB72-427D-A4BE-9648CB42F9A5}"/>
    <dgm:cxn modelId="{0254B723-0063-4C99-9B43-893C91A730AE}" srcId="{039CA5D7-E87B-4D10-BDBD-EFE5C3478052}" destId="{D26954C2-AEC2-465D-AB69-B7673515CAD3}" srcOrd="0" destOrd="0" parTransId="{498C5045-596E-4B89-86E4-3A5003E0DB12}" sibTransId="{E3FC667C-2A0F-4A0F-AE17-E6CB6C33EBA8}"/>
    <dgm:cxn modelId="{CCFA1CD1-3D00-4E63-B144-E5F673EB5F50}" type="presOf" srcId="{104EFB00-9771-4AA5-84C6-8471D3063AD2}" destId="{BF3FFB79-7496-40C0-8B4B-9091E6E63BD8}" srcOrd="0" destOrd="0" presId="urn:microsoft.com/office/officeart/2005/8/layout/radial4"/>
    <dgm:cxn modelId="{A67E9A0B-0004-44E0-BF73-60A2471687D7}" type="presOf" srcId="{D26954C2-AEC2-465D-AB69-B7673515CAD3}" destId="{A5827E30-B528-4287-A27F-93EA8D2C13F5}" srcOrd="0" destOrd="0" presId="urn:microsoft.com/office/officeart/2005/8/layout/radial4"/>
    <dgm:cxn modelId="{573DB276-A1AA-4A46-A931-736E2FDE6E6C}" type="presOf" srcId="{D713212D-EFB2-4937-9655-0FEB6A2A539F}" destId="{2F06A12D-729B-4BEB-A825-87AB76F28F27}" srcOrd="0" destOrd="0" presId="urn:microsoft.com/office/officeart/2005/8/layout/radial4"/>
    <dgm:cxn modelId="{1D131B7B-63CE-42D9-8A9F-3B54A2D87ECE}" type="presOf" srcId="{1A1510BE-4D66-4A04-81CD-D4A59E7ED67E}" destId="{72A82AB9-E4F0-46EB-94E5-36C70A6888EF}" srcOrd="0" destOrd="0" presId="urn:microsoft.com/office/officeart/2005/8/layout/radial4"/>
    <dgm:cxn modelId="{2B0B701A-3DE0-4239-9103-DD621F434ABD}" type="presParOf" srcId="{A6AE2AF2-C392-4478-B3D9-56B4BBE2A5E2}" destId="{A5827E30-B528-4287-A27F-93EA8D2C13F5}" srcOrd="0" destOrd="0" presId="urn:microsoft.com/office/officeart/2005/8/layout/radial4"/>
    <dgm:cxn modelId="{03B8A459-5905-487B-94F4-2DFC5ECB7EEB}" type="presParOf" srcId="{A6AE2AF2-C392-4478-B3D9-56B4BBE2A5E2}" destId="{72A82AB9-E4F0-46EB-94E5-36C70A6888EF}" srcOrd="1" destOrd="0" presId="urn:microsoft.com/office/officeart/2005/8/layout/radial4"/>
    <dgm:cxn modelId="{30BEEB82-7D11-4E4C-8FA6-1001950BFBCA}" type="presParOf" srcId="{A6AE2AF2-C392-4478-B3D9-56B4BBE2A5E2}" destId="{2F06A12D-729B-4BEB-A825-87AB76F28F27}" srcOrd="2" destOrd="0" presId="urn:microsoft.com/office/officeart/2005/8/layout/radial4"/>
    <dgm:cxn modelId="{55255213-A29E-4A8D-8A62-8F9DB8FE4EFF}" type="presParOf" srcId="{A6AE2AF2-C392-4478-B3D9-56B4BBE2A5E2}" destId="{37B47206-1A9D-4DDB-BBA8-6867A6E3A58A}" srcOrd="3" destOrd="0" presId="urn:microsoft.com/office/officeart/2005/8/layout/radial4"/>
    <dgm:cxn modelId="{3E0F7872-CCF6-4E4E-B92F-2CA7DFEACA45}" type="presParOf" srcId="{A6AE2AF2-C392-4478-B3D9-56B4BBE2A5E2}" destId="{96DBDFE2-8453-42C5-A396-742F98D88A93}" srcOrd="4" destOrd="0" presId="urn:microsoft.com/office/officeart/2005/8/layout/radial4"/>
    <dgm:cxn modelId="{A3F66CD9-7FC7-4BF5-BF66-BFF9D9414D6D}" type="presParOf" srcId="{A6AE2AF2-C392-4478-B3D9-56B4BBE2A5E2}" destId="{BF3FFB79-7496-40C0-8B4B-9091E6E63BD8}" srcOrd="5" destOrd="0" presId="urn:microsoft.com/office/officeart/2005/8/layout/radial4"/>
    <dgm:cxn modelId="{DDA3DC0A-1C51-430A-9DEC-462F35B588A5}" type="presParOf" srcId="{A6AE2AF2-C392-4478-B3D9-56B4BBE2A5E2}" destId="{5A8401D6-F89D-488C-88D6-7F62336D344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9CA5D7-E87B-4D10-BDBD-EFE5C347805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26954C2-AEC2-465D-AB69-B7673515CAD3}">
      <dgm:prSet phldrT="[Text]" custT="1"/>
      <dgm:spPr>
        <a:blipFill>
          <a:blip xmlns:r="http://schemas.openxmlformats.org/officeDocument/2006/relationships" r:embed="rId1"/>
          <a:stretch>
            <a:fillRect/>
          </a:stretch>
        </a:blipFill>
        <a:ln>
          <a:solidFill>
            <a:schemeClr val="tx1"/>
          </a:solidFill>
        </a:ln>
      </dgm:spPr>
      <dgm:t>
        <a:bodyPr/>
        <a:lstStyle/>
        <a:p>
          <a:r>
            <a:rPr lang="en-IN">
              <a:noFill/>
            </a:rPr>
            <a:t> </a:t>
          </a:r>
        </a:p>
      </dgm:t>
    </dgm:pt>
    <dgm:pt modelId="{498C5045-596E-4B89-86E4-3A5003E0DB12}" type="parTrans" cxnId="{0254B723-0063-4C99-9B43-893C91A730AE}">
      <dgm:prSet/>
      <dgm:spPr/>
      <dgm:t>
        <a:bodyPr/>
        <a:lstStyle/>
        <a:p>
          <a:endParaRPr lang="en-US"/>
        </a:p>
      </dgm:t>
    </dgm:pt>
    <dgm:pt modelId="{E3FC667C-2A0F-4A0F-AE17-E6CB6C33EBA8}" type="sibTrans" cxnId="{0254B723-0063-4C99-9B43-893C91A730AE}">
      <dgm:prSet/>
      <dgm:spPr/>
      <dgm:t>
        <a:bodyPr/>
        <a:lstStyle/>
        <a:p>
          <a:endParaRPr lang="en-US"/>
        </a:p>
      </dgm:t>
    </dgm:pt>
    <dgm:pt modelId="{D713212D-EFB2-4937-9655-0FEB6A2A539F}">
      <dgm:prSet phldrT="[Text]" custT="1"/>
      <dgm:spPr>
        <a:blipFill>
          <a:blip xmlns:r="http://schemas.openxmlformats.org/officeDocument/2006/relationships" r:embed="rId2"/>
          <a:stretch>
            <a:fillRect/>
          </a:stretch>
        </a:blipFill>
        <a:ln>
          <a:solidFill>
            <a:schemeClr val="tx1"/>
          </a:solidFill>
        </a:ln>
      </dgm:spPr>
      <dgm:t>
        <a:bodyPr/>
        <a:lstStyle/>
        <a:p>
          <a:r>
            <a:rPr lang="en-IN">
              <a:noFill/>
            </a:rPr>
            <a:t> </a:t>
          </a:r>
        </a:p>
      </dgm:t>
    </dgm:pt>
    <dgm:pt modelId="{1A1510BE-4D66-4A04-81CD-D4A59E7ED67E}" type="parTrans" cxnId="{04CEFD6F-FE2C-4588-B23B-A15043FED81B}">
      <dgm:prSet/>
      <dgm:spPr>
        <a:solidFill>
          <a:srgbClr val="92BA92"/>
        </a:solidFill>
        <a:ln>
          <a:solidFill>
            <a:schemeClr val="tx1"/>
          </a:solidFill>
        </a:ln>
      </dgm:spPr>
      <dgm:t>
        <a:bodyPr/>
        <a:lstStyle/>
        <a:p>
          <a:endParaRPr lang="en-US"/>
        </a:p>
      </dgm:t>
    </dgm:pt>
    <dgm:pt modelId="{A33385CC-533D-44FB-B66B-31BC8BD36AAF}" type="sibTrans" cxnId="{04CEFD6F-FE2C-4588-B23B-A15043FED81B}">
      <dgm:prSet/>
      <dgm:spPr/>
      <dgm:t>
        <a:bodyPr/>
        <a:lstStyle/>
        <a:p>
          <a:endParaRPr lang="en-US"/>
        </a:p>
      </dgm:t>
    </dgm:pt>
    <dgm:pt modelId="{1E925ACB-1169-4654-A160-A0D108FC008B}">
      <dgm:prSet phldrT="[Text]" custT="1"/>
      <dgm:spPr>
        <a:blipFill>
          <a:blip xmlns:r="http://schemas.openxmlformats.org/officeDocument/2006/relationships" r:embed="rId3"/>
          <a:stretch>
            <a:fillRect/>
          </a:stretch>
        </a:blipFill>
        <a:ln>
          <a:solidFill>
            <a:schemeClr val="tx1"/>
          </a:solidFill>
        </a:ln>
      </dgm:spPr>
      <dgm:t>
        <a:bodyPr/>
        <a:lstStyle/>
        <a:p>
          <a:r>
            <a:rPr lang="en-IN">
              <a:noFill/>
            </a:rPr>
            <a:t> </a:t>
          </a:r>
        </a:p>
      </dgm:t>
    </dgm:pt>
    <dgm:pt modelId="{23E39B4E-A054-45E8-870F-7E9E29FCB9D2}" type="parTrans" cxnId="{2041DE76-F2F0-47B6-83C5-8C7E8D28C668}">
      <dgm:prSet/>
      <dgm:spPr>
        <a:solidFill>
          <a:srgbClr val="92BA92"/>
        </a:solidFill>
        <a:ln>
          <a:solidFill>
            <a:schemeClr val="tx1"/>
          </a:solidFill>
        </a:ln>
      </dgm:spPr>
      <dgm:t>
        <a:bodyPr/>
        <a:lstStyle/>
        <a:p>
          <a:endParaRPr lang="en-US"/>
        </a:p>
      </dgm:t>
    </dgm:pt>
    <dgm:pt modelId="{044F4073-FB72-427D-A4BE-9648CB42F9A5}" type="sibTrans" cxnId="{2041DE76-F2F0-47B6-83C5-8C7E8D28C668}">
      <dgm:prSet/>
      <dgm:spPr/>
      <dgm:t>
        <a:bodyPr/>
        <a:lstStyle/>
        <a:p>
          <a:endParaRPr lang="en-US"/>
        </a:p>
      </dgm:t>
    </dgm:pt>
    <dgm:pt modelId="{E7820051-4E5C-4A59-8974-F4C25C6BF84C}">
      <dgm:prSet phldrT="[Text]" custT="1"/>
      <dgm:spPr>
        <a:blipFill>
          <a:blip xmlns:r="http://schemas.openxmlformats.org/officeDocument/2006/relationships" r:embed="rId4"/>
          <a:stretch>
            <a:fillRect r="-270"/>
          </a:stretch>
        </a:blipFill>
        <a:ln>
          <a:solidFill>
            <a:schemeClr val="tx1"/>
          </a:solidFill>
        </a:ln>
      </dgm:spPr>
      <dgm:t>
        <a:bodyPr/>
        <a:lstStyle/>
        <a:p>
          <a:r>
            <a:rPr lang="en-IN">
              <a:noFill/>
            </a:rPr>
            <a:t> </a:t>
          </a:r>
        </a:p>
      </dgm:t>
    </dgm:pt>
    <dgm:pt modelId="{104EFB00-9771-4AA5-84C6-8471D3063AD2}" type="parTrans" cxnId="{A5C1A466-3E42-435C-949A-01107A107A9F}">
      <dgm:prSet/>
      <dgm:spPr>
        <a:solidFill>
          <a:srgbClr val="92BA92"/>
        </a:solidFill>
        <a:ln>
          <a:solidFill>
            <a:schemeClr val="tx1"/>
          </a:solidFill>
        </a:ln>
      </dgm:spPr>
      <dgm:t>
        <a:bodyPr/>
        <a:lstStyle/>
        <a:p>
          <a:endParaRPr lang="en-US"/>
        </a:p>
      </dgm:t>
    </dgm:pt>
    <dgm:pt modelId="{E173CF58-F5FF-4444-A6A2-EF2C50BF006D}" type="sibTrans" cxnId="{A5C1A466-3E42-435C-949A-01107A107A9F}">
      <dgm:prSet/>
      <dgm:spPr/>
      <dgm:t>
        <a:bodyPr/>
        <a:lstStyle/>
        <a:p>
          <a:endParaRPr lang="en-US"/>
        </a:p>
      </dgm:t>
    </dgm:pt>
    <dgm:pt modelId="{A6AE2AF2-C392-4478-B3D9-56B4BBE2A5E2}" type="pres">
      <dgm:prSet presAssocID="{039CA5D7-E87B-4D10-BDBD-EFE5C3478052}" presName="cycle" presStyleCnt="0">
        <dgm:presLayoutVars>
          <dgm:chMax val="1"/>
          <dgm:dir/>
          <dgm:animLvl val="ctr"/>
          <dgm:resizeHandles val="exact"/>
        </dgm:presLayoutVars>
      </dgm:prSet>
      <dgm:spPr/>
      <dgm:t>
        <a:bodyPr/>
        <a:lstStyle/>
        <a:p>
          <a:endParaRPr lang="en-US"/>
        </a:p>
      </dgm:t>
    </dgm:pt>
    <dgm:pt modelId="{A5827E30-B528-4287-A27F-93EA8D2C13F5}" type="pres">
      <dgm:prSet presAssocID="{D26954C2-AEC2-465D-AB69-B7673515CAD3}" presName="centerShape" presStyleLbl="node0" presStyleIdx="0" presStyleCnt="1" custScaleX="165477" custScaleY="120648" custLinFactNeighborX="-49216" custLinFactNeighborY="-21909"/>
      <dgm:spPr/>
      <dgm:t>
        <a:bodyPr/>
        <a:lstStyle/>
        <a:p>
          <a:endParaRPr lang="en-US"/>
        </a:p>
      </dgm:t>
    </dgm:pt>
    <dgm:pt modelId="{72A82AB9-E4F0-46EB-94E5-36C70A6888EF}" type="pres">
      <dgm:prSet presAssocID="{1A1510BE-4D66-4A04-81CD-D4A59E7ED67E}" presName="parTrans" presStyleLbl="bgSibTrans2D1" presStyleIdx="0" presStyleCnt="3"/>
      <dgm:spPr/>
      <dgm:t>
        <a:bodyPr/>
        <a:lstStyle/>
        <a:p>
          <a:endParaRPr lang="en-US"/>
        </a:p>
      </dgm:t>
    </dgm:pt>
    <dgm:pt modelId="{2F06A12D-729B-4BEB-A825-87AB76F28F27}" type="pres">
      <dgm:prSet presAssocID="{D713212D-EFB2-4937-9655-0FEB6A2A539F}" presName="node" presStyleLbl="node1" presStyleIdx="0" presStyleCnt="3" custScaleX="84051" custScaleY="70335" custRadScaleRad="111773" custRadScaleInc="125601">
        <dgm:presLayoutVars>
          <dgm:bulletEnabled val="1"/>
        </dgm:presLayoutVars>
      </dgm:prSet>
      <dgm:spPr/>
      <dgm:t>
        <a:bodyPr/>
        <a:lstStyle/>
        <a:p>
          <a:endParaRPr lang="en-US"/>
        </a:p>
      </dgm:t>
    </dgm:pt>
    <dgm:pt modelId="{37B47206-1A9D-4DDB-BBA8-6867A6E3A58A}" type="pres">
      <dgm:prSet presAssocID="{23E39B4E-A054-45E8-870F-7E9E29FCB9D2}" presName="parTrans" presStyleLbl="bgSibTrans2D1" presStyleIdx="1" presStyleCnt="3"/>
      <dgm:spPr/>
      <dgm:t>
        <a:bodyPr/>
        <a:lstStyle/>
        <a:p>
          <a:endParaRPr lang="en-US"/>
        </a:p>
      </dgm:t>
    </dgm:pt>
    <dgm:pt modelId="{96DBDFE2-8453-42C5-A396-742F98D88A93}" type="pres">
      <dgm:prSet presAssocID="{1E925ACB-1169-4654-A160-A0D108FC008B}" presName="node" presStyleLbl="node1" presStyleIdx="1" presStyleCnt="3" custScaleX="87405" custScaleY="71129" custRadScaleRad="70772" custRadScaleInc="82520">
        <dgm:presLayoutVars>
          <dgm:bulletEnabled val="1"/>
        </dgm:presLayoutVars>
      </dgm:prSet>
      <dgm:spPr/>
      <dgm:t>
        <a:bodyPr/>
        <a:lstStyle/>
        <a:p>
          <a:endParaRPr lang="en-US"/>
        </a:p>
      </dgm:t>
    </dgm:pt>
    <dgm:pt modelId="{BF3FFB79-7496-40C0-8B4B-9091E6E63BD8}" type="pres">
      <dgm:prSet presAssocID="{104EFB00-9771-4AA5-84C6-8471D3063AD2}" presName="parTrans" presStyleLbl="bgSibTrans2D1" presStyleIdx="2" presStyleCnt="3"/>
      <dgm:spPr/>
      <dgm:t>
        <a:bodyPr/>
        <a:lstStyle/>
        <a:p>
          <a:endParaRPr lang="en-US"/>
        </a:p>
      </dgm:t>
    </dgm:pt>
    <dgm:pt modelId="{5A8401D6-F89D-488C-88D6-7F62336D344A}" type="pres">
      <dgm:prSet presAssocID="{E7820051-4E5C-4A59-8974-F4C25C6BF84C}" presName="node" presStyleLbl="node1" presStyleIdx="2" presStyleCnt="3" custScaleX="95004" custScaleY="71612" custRadScaleRad="53684" custRadScaleInc="81383">
        <dgm:presLayoutVars>
          <dgm:bulletEnabled val="1"/>
        </dgm:presLayoutVars>
      </dgm:prSet>
      <dgm:spPr/>
      <dgm:t>
        <a:bodyPr/>
        <a:lstStyle/>
        <a:p>
          <a:endParaRPr lang="en-US"/>
        </a:p>
      </dgm:t>
    </dgm:pt>
  </dgm:ptLst>
  <dgm:cxnLst>
    <dgm:cxn modelId="{A5C1A466-3E42-435C-949A-01107A107A9F}" srcId="{D26954C2-AEC2-465D-AB69-B7673515CAD3}" destId="{E7820051-4E5C-4A59-8974-F4C25C6BF84C}" srcOrd="2" destOrd="0" parTransId="{104EFB00-9771-4AA5-84C6-8471D3063AD2}" sibTransId="{E173CF58-F5FF-4444-A6A2-EF2C50BF006D}"/>
    <dgm:cxn modelId="{0A700523-A298-4A40-B1F1-C8D94BBCFBAE}" type="presOf" srcId="{23E39B4E-A054-45E8-870F-7E9E29FCB9D2}" destId="{37B47206-1A9D-4DDB-BBA8-6867A6E3A58A}" srcOrd="0" destOrd="0" presId="urn:microsoft.com/office/officeart/2005/8/layout/radial4"/>
    <dgm:cxn modelId="{2C91D1C8-CDB5-4163-B33E-E7E7174CE81E}" type="presOf" srcId="{039CA5D7-E87B-4D10-BDBD-EFE5C3478052}" destId="{A6AE2AF2-C392-4478-B3D9-56B4BBE2A5E2}" srcOrd="0" destOrd="0" presId="urn:microsoft.com/office/officeart/2005/8/layout/radial4"/>
    <dgm:cxn modelId="{04CEFD6F-FE2C-4588-B23B-A15043FED81B}" srcId="{D26954C2-AEC2-465D-AB69-B7673515CAD3}" destId="{D713212D-EFB2-4937-9655-0FEB6A2A539F}" srcOrd="0" destOrd="0" parTransId="{1A1510BE-4D66-4A04-81CD-D4A59E7ED67E}" sibTransId="{A33385CC-533D-44FB-B66B-31BC8BD36AAF}"/>
    <dgm:cxn modelId="{9D508509-3A3D-47CE-945B-6AB9B53F7806}" type="presOf" srcId="{1E925ACB-1169-4654-A160-A0D108FC008B}" destId="{96DBDFE2-8453-42C5-A396-742F98D88A93}" srcOrd="0" destOrd="0" presId="urn:microsoft.com/office/officeart/2005/8/layout/radial4"/>
    <dgm:cxn modelId="{DF2C348D-F2EE-4CBF-8702-AC0BECA708D7}" type="presOf" srcId="{E7820051-4E5C-4A59-8974-F4C25C6BF84C}" destId="{5A8401D6-F89D-488C-88D6-7F62336D344A}" srcOrd="0" destOrd="0" presId="urn:microsoft.com/office/officeart/2005/8/layout/radial4"/>
    <dgm:cxn modelId="{2041DE76-F2F0-47B6-83C5-8C7E8D28C668}" srcId="{D26954C2-AEC2-465D-AB69-B7673515CAD3}" destId="{1E925ACB-1169-4654-A160-A0D108FC008B}" srcOrd="1" destOrd="0" parTransId="{23E39B4E-A054-45E8-870F-7E9E29FCB9D2}" sibTransId="{044F4073-FB72-427D-A4BE-9648CB42F9A5}"/>
    <dgm:cxn modelId="{0254B723-0063-4C99-9B43-893C91A730AE}" srcId="{039CA5D7-E87B-4D10-BDBD-EFE5C3478052}" destId="{D26954C2-AEC2-465D-AB69-B7673515CAD3}" srcOrd="0" destOrd="0" parTransId="{498C5045-596E-4B89-86E4-3A5003E0DB12}" sibTransId="{E3FC667C-2A0F-4A0F-AE17-E6CB6C33EBA8}"/>
    <dgm:cxn modelId="{CCFA1CD1-3D00-4E63-B144-E5F673EB5F50}" type="presOf" srcId="{104EFB00-9771-4AA5-84C6-8471D3063AD2}" destId="{BF3FFB79-7496-40C0-8B4B-9091E6E63BD8}" srcOrd="0" destOrd="0" presId="urn:microsoft.com/office/officeart/2005/8/layout/radial4"/>
    <dgm:cxn modelId="{A67E9A0B-0004-44E0-BF73-60A2471687D7}" type="presOf" srcId="{D26954C2-AEC2-465D-AB69-B7673515CAD3}" destId="{A5827E30-B528-4287-A27F-93EA8D2C13F5}" srcOrd="0" destOrd="0" presId="urn:microsoft.com/office/officeart/2005/8/layout/radial4"/>
    <dgm:cxn modelId="{573DB276-A1AA-4A46-A931-736E2FDE6E6C}" type="presOf" srcId="{D713212D-EFB2-4937-9655-0FEB6A2A539F}" destId="{2F06A12D-729B-4BEB-A825-87AB76F28F27}" srcOrd="0" destOrd="0" presId="urn:microsoft.com/office/officeart/2005/8/layout/radial4"/>
    <dgm:cxn modelId="{1D131B7B-63CE-42D9-8A9F-3B54A2D87ECE}" type="presOf" srcId="{1A1510BE-4D66-4A04-81CD-D4A59E7ED67E}" destId="{72A82AB9-E4F0-46EB-94E5-36C70A6888EF}" srcOrd="0" destOrd="0" presId="urn:microsoft.com/office/officeart/2005/8/layout/radial4"/>
    <dgm:cxn modelId="{2B0B701A-3DE0-4239-9103-DD621F434ABD}" type="presParOf" srcId="{A6AE2AF2-C392-4478-B3D9-56B4BBE2A5E2}" destId="{A5827E30-B528-4287-A27F-93EA8D2C13F5}" srcOrd="0" destOrd="0" presId="urn:microsoft.com/office/officeart/2005/8/layout/radial4"/>
    <dgm:cxn modelId="{03B8A459-5905-487B-94F4-2DFC5ECB7EEB}" type="presParOf" srcId="{A6AE2AF2-C392-4478-B3D9-56B4BBE2A5E2}" destId="{72A82AB9-E4F0-46EB-94E5-36C70A6888EF}" srcOrd="1" destOrd="0" presId="urn:microsoft.com/office/officeart/2005/8/layout/radial4"/>
    <dgm:cxn modelId="{30BEEB82-7D11-4E4C-8FA6-1001950BFBCA}" type="presParOf" srcId="{A6AE2AF2-C392-4478-B3D9-56B4BBE2A5E2}" destId="{2F06A12D-729B-4BEB-A825-87AB76F28F27}" srcOrd="2" destOrd="0" presId="urn:microsoft.com/office/officeart/2005/8/layout/radial4"/>
    <dgm:cxn modelId="{55255213-A29E-4A8D-8A62-8F9DB8FE4EFF}" type="presParOf" srcId="{A6AE2AF2-C392-4478-B3D9-56B4BBE2A5E2}" destId="{37B47206-1A9D-4DDB-BBA8-6867A6E3A58A}" srcOrd="3" destOrd="0" presId="urn:microsoft.com/office/officeart/2005/8/layout/radial4"/>
    <dgm:cxn modelId="{3E0F7872-CCF6-4E4E-B92F-2CA7DFEACA45}" type="presParOf" srcId="{A6AE2AF2-C392-4478-B3D9-56B4BBE2A5E2}" destId="{96DBDFE2-8453-42C5-A396-742F98D88A93}" srcOrd="4" destOrd="0" presId="urn:microsoft.com/office/officeart/2005/8/layout/radial4"/>
    <dgm:cxn modelId="{A3F66CD9-7FC7-4BF5-BF66-BFF9D9414D6D}" type="presParOf" srcId="{A6AE2AF2-C392-4478-B3D9-56B4BBE2A5E2}" destId="{BF3FFB79-7496-40C0-8B4B-9091E6E63BD8}" srcOrd="5" destOrd="0" presId="urn:microsoft.com/office/officeart/2005/8/layout/radial4"/>
    <dgm:cxn modelId="{DDA3DC0A-1C51-430A-9DEC-462F35B588A5}" type="presParOf" srcId="{A6AE2AF2-C392-4478-B3D9-56B4BBE2A5E2}" destId="{5A8401D6-F89D-488C-88D6-7F62336D344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83B98A-076B-4259-99EC-40D449F95A8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FF5C12B-65E7-4EFC-8370-6C2EC7ECDFBC}">
      <dgm:prSet phldrT="[Text]"/>
      <dgm:spPr>
        <a:solidFill>
          <a:srgbClr val="525E75"/>
        </a:solidFill>
      </dgm:spPr>
      <dgm:t>
        <a:bodyPr/>
        <a:lstStyle/>
        <a:p>
          <a:pPr algn="l"/>
          <a:r>
            <a:rPr lang="en-US" dirty="0" smtClean="0"/>
            <a:t>Sample generation</a:t>
          </a:r>
          <a:endParaRPr lang="en-US" dirty="0"/>
        </a:p>
      </dgm:t>
    </dgm:pt>
    <dgm:pt modelId="{6367E2CA-957A-426A-A88B-D164EFFB3A6E}" type="parTrans" cxnId="{85EAB1A7-D357-46D5-A943-98C4F89A0217}">
      <dgm:prSet/>
      <dgm:spPr/>
      <dgm:t>
        <a:bodyPr/>
        <a:lstStyle/>
        <a:p>
          <a:pPr algn="l"/>
          <a:endParaRPr lang="en-US"/>
        </a:p>
      </dgm:t>
    </dgm:pt>
    <dgm:pt modelId="{6D74BAAF-2A9C-49CF-AD09-3CED8B74EBF6}" type="sibTrans" cxnId="{85EAB1A7-D357-46D5-A943-98C4F89A0217}">
      <dgm:prSet/>
      <dgm:spPr>
        <a:solidFill>
          <a:srgbClr val="92BA92"/>
        </a:solidFill>
      </dgm:spPr>
      <dgm:t>
        <a:bodyPr/>
        <a:lstStyle/>
        <a:p>
          <a:pPr algn="l"/>
          <a:endParaRPr lang="en-US"/>
        </a:p>
      </dgm:t>
    </dgm:pt>
    <dgm:pt modelId="{B8796693-D2BA-448F-A72B-40D61271F95C}">
      <dgm:prSet phldrT="[Text]" custT="1"/>
      <dgm:spPr>
        <a:ln>
          <a:solidFill>
            <a:schemeClr val="tx1"/>
          </a:solidFill>
        </a:ln>
      </dgm:spPr>
      <dgm:t>
        <a:bodyPr/>
        <a:lstStyle/>
        <a:p>
          <a:pPr algn="l"/>
          <a:r>
            <a:rPr lang="en-US" sz="2000" dirty="0" smtClean="0"/>
            <a:t>Generate B=1000 samples from the given sample Using SRSWR scheme</a:t>
          </a:r>
          <a:endParaRPr lang="en-US" sz="2000" dirty="0"/>
        </a:p>
      </dgm:t>
    </dgm:pt>
    <dgm:pt modelId="{8B49D81B-2552-46AC-9D14-39B417F5ADD0}" type="parTrans" cxnId="{B877EEF9-4C07-479D-A57C-6922B741BF81}">
      <dgm:prSet/>
      <dgm:spPr/>
      <dgm:t>
        <a:bodyPr/>
        <a:lstStyle/>
        <a:p>
          <a:pPr algn="l"/>
          <a:endParaRPr lang="en-US"/>
        </a:p>
      </dgm:t>
    </dgm:pt>
    <dgm:pt modelId="{98C1E814-0E65-4740-9F5E-3B93852C356E}" type="sibTrans" cxnId="{B877EEF9-4C07-479D-A57C-6922B741BF81}">
      <dgm:prSet/>
      <dgm:spPr/>
      <dgm:t>
        <a:bodyPr/>
        <a:lstStyle/>
        <a:p>
          <a:pPr algn="l"/>
          <a:endParaRPr lang="en-US"/>
        </a:p>
      </dgm:t>
    </dgm:pt>
    <dgm:pt modelId="{CE69A486-B6A1-4F12-9352-C5954915A69C}">
      <dgm:prSet phldrT="[Text]"/>
      <dgm:spPr>
        <a:solidFill>
          <a:srgbClr val="525E75"/>
        </a:solidFill>
      </dgm:spPr>
      <dgm:t>
        <a:bodyPr/>
        <a:lstStyle/>
        <a:p>
          <a:pPr algn="l"/>
          <a:r>
            <a:rPr lang="en-US" dirty="0" smtClean="0"/>
            <a:t>Calculating the Estimators</a:t>
          </a:r>
          <a:endParaRPr lang="en-US" dirty="0"/>
        </a:p>
      </dgm:t>
    </dgm:pt>
    <dgm:pt modelId="{E7576C3A-6666-4E7D-9FC4-0AB977BD04F4}" type="parTrans" cxnId="{2AAE87F5-8A7F-441F-8CCF-CF8970CAEAE3}">
      <dgm:prSet/>
      <dgm:spPr/>
      <dgm:t>
        <a:bodyPr/>
        <a:lstStyle/>
        <a:p>
          <a:pPr algn="l"/>
          <a:endParaRPr lang="en-US"/>
        </a:p>
      </dgm:t>
    </dgm:pt>
    <dgm:pt modelId="{A7AAD3A1-97DA-430E-B111-D0C5A16AD513}" type="sibTrans" cxnId="{2AAE87F5-8A7F-441F-8CCF-CF8970CAEAE3}">
      <dgm:prSet/>
      <dgm:spPr>
        <a:solidFill>
          <a:srgbClr val="92BA92"/>
        </a:solidFill>
      </dgm:spPr>
      <dgm:t>
        <a:bodyPr/>
        <a:lstStyle/>
        <a:p>
          <a:pPr algn="l"/>
          <a:endParaRPr lang="en-US"/>
        </a:p>
      </dgm:t>
    </dgm:pt>
    <mc:AlternateContent xmlns:mc="http://schemas.openxmlformats.org/markup-compatibility/2006" xmlns:a14="http://schemas.microsoft.com/office/drawing/2010/main">
      <mc:Choice Requires="a14">
        <dgm:pt modelId="{D3924C5D-2B55-46B1-8335-866F420086DD}">
          <dgm:prSet phldrT="[Text]"/>
          <dgm:spPr>
            <a:ln>
              <a:solidFill>
                <a:schemeClr val="tx1"/>
              </a:solidFill>
            </a:ln>
          </dgm:spPr>
          <dgm:t>
            <a:bodyPr/>
            <a:lstStyle/>
            <a:p>
              <a:pPr algn="l"/>
              <a:r>
                <a:rPr lang="en-US" dirty="0" smtClean="0"/>
                <a:t>Calculate</a:t>
              </a:r>
              <a14:m>
                <m:oMath xmlns:m="http://schemas.openxmlformats.org/officeDocument/2006/math">
                  <m:r>
                    <a:rPr lang="en-IN" b="0" i="0"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𝜇</m:t>
                      </m:r>
                      <m:r>
                        <a:rPr lang="en-IN" b="0" i="1" smtClean="0">
                          <a:latin typeface="Cambria Math" panose="02040503050406030204" pitchFamily="18" charset="0"/>
                        </a:rPr>
                        <m:t> </m:t>
                      </m:r>
                    </m:e>
                  </m:acc>
                </m:oMath>
              </a14:m>
              <a:r>
                <a:rPr lang="en-US" dirty="0" smtClean="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𝜎</m:t>
                      </m:r>
                    </m:e>
                  </m:acc>
                </m:oMath>
              </a14:m>
              <a:r>
                <a:rPr lang="en-US" dirty="0" smtClean="0"/>
                <a:t> for each of the B=1000 samples</a:t>
              </a:r>
              <a:endParaRPr lang="en-US" dirty="0"/>
            </a:p>
          </dgm:t>
        </dgm:pt>
      </mc:Choice>
      <mc:Fallback xmlns="">
        <dgm:pt modelId="{D3924C5D-2B55-46B1-8335-866F420086DD}">
          <dgm:prSet phldrT="[Text]"/>
          <dgm:spPr>
            <a:ln>
              <a:solidFill>
                <a:schemeClr val="tx1"/>
              </a:solidFill>
            </a:ln>
          </dgm:spPr>
          <dgm:t>
            <a:bodyPr/>
            <a:lstStyle/>
            <a:p>
              <a:pPr algn="l"/>
              <a:r>
                <a:rPr lang="en-US" dirty="0" smtClean="0"/>
                <a:t>Calculate</a:t>
              </a:r>
              <a:r>
                <a:rPr lang="en-IN" b="0" i="0" smtClean="0">
                  <a:latin typeface="Cambria Math" panose="02040503050406030204" pitchFamily="18" charset="0"/>
                </a:rPr>
                <a:t> (𝜇 ) ̂</a:t>
              </a:r>
              <a:r>
                <a:rPr lang="en-US" dirty="0" smtClean="0"/>
                <a:t> and </a:t>
              </a:r>
              <a:r>
                <a:rPr lang="en-IN" b="0" i="0" smtClean="0">
                  <a:latin typeface="Cambria Math" panose="02040503050406030204" pitchFamily="18" charset="0"/>
                </a:rPr>
                <a:t>𝜎 ̂</a:t>
              </a:r>
              <a:r>
                <a:rPr lang="en-US" dirty="0" smtClean="0"/>
                <a:t> for each of the B=1000 samples</a:t>
              </a:r>
              <a:endParaRPr lang="en-US" dirty="0"/>
            </a:p>
          </dgm:t>
        </dgm:pt>
      </mc:Fallback>
    </mc:AlternateContent>
    <dgm:pt modelId="{7FE28895-458A-4631-A5CC-0A40D79112EE}" type="parTrans" cxnId="{B867840C-AD71-4321-BCE9-92CEBC74259D}">
      <dgm:prSet/>
      <dgm:spPr/>
      <dgm:t>
        <a:bodyPr/>
        <a:lstStyle/>
        <a:p>
          <a:pPr algn="l"/>
          <a:endParaRPr lang="en-US"/>
        </a:p>
      </dgm:t>
    </dgm:pt>
    <dgm:pt modelId="{666437D6-27EA-4137-9520-FA71FDFA7B6D}" type="sibTrans" cxnId="{B867840C-AD71-4321-BCE9-92CEBC74259D}">
      <dgm:prSet/>
      <dgm:spPr/>
      <dgm:t>
        <a:bodyPr/>
        <a:lstStyle/>
        <a:p>
          <a:pPr algn="l"/>
          <a:endParaRPr lang="en-US"/>
        </a:p>
      </dgm:t>
    </dgm:pt>
    <dgm:pt modelId="{8109C00D-8E2C-4E17-81ED-282D81647A0D}">
      <dgm:prSet phldrT="[Text]"/>
      <dgm:spPr>
        <a:solidFill>
          <a:srgbClr val="525E75"/>
        </a:solidFill>
      </dgm:spPr>
      <dgm:t>
        <a:bodyPr/>
        <a:lstStyle/>
        <a:p>
          <a:pPr algn="l"/>
          <a:r>
            <a:rPr lang="en-US" dirty="0" smtClean="0"/>
            <a:t>Variance Calculation</a:t>
          </a:r>
          <a:endParaRPr lang="en-US" dirty="0"/>
        </a:p>
      </dgm:t>
    </dgm:pt>
    <dgm:pt modelId="{E2169281-3868-427D-8D95-545ACA0D6C0C}" type="parTrans" cxnId="{F73E59E2-649B-4151-B3E2-2290282B3BCB}">
      <dgm:prSet/>
      <dgm:spPr/>
      <dgm:t>
        <a:bodyPr/>
        <a:lstStyle/>
        <a:p>
          <a:pPr algn="l"/>
          <a:endParaRPr lang="en-US"/>
        </a:p>
      </dgm:t>
    </dgm:pt>
    <dgm:pt modelId="{063B7335-1156-4C9D-8C83-3C142209A827}" type="sibTrans" cxnId="{F73E59E2-649B-4151-B3E2-2290282B3BCB}">
      <dgm:prSet/>
      <dgm:spPr/>
      <dgm:t>
        <a:bodyPr/>
        <a:lstStyle/>
        <a:p>
          <a:pPr algn="l"/>
          <a:endParaRPr lang="en-US"/>
        </a:p>
      </dgm:t>
    </dgm:pt>
    <mc:AlternateContent xmlns:mc="http://schemas.openxmlformats.org/markup-compatibility/2006" xmlns:a14="http://schemas.microsoft.com/office/drawing/2010/main">
      <mc:Choice Requires="a14">
        <dgm:pt modelId="{83434C5A-DD72-4CED-8377-F700CAC731B6}">
          <dgm:prSet phldrT="[Text]" custT="1"/>
          <dgm:spPr>
            <a:ln>
              <a:solidFill>
                <a:schemeClr val="tx1"/>
              </a:solidFill>
            </a:ln>
          </dgm:spPr>
          <dgm:t>
            <a:bodyPr/>
            <a:lstStyle/>
            <a:p>
              <a:pPr algn="l"/>
              <a:r>
                <a:rPr lang="en-US" sz="1400" dirty="0" smtClean="0"/>
                <a:t>Calculate the estimate of SE using the formula: </a:t>
              </a:r>
              <a14:m>
                <m:oMath xmlns:m="http://schemas.openxmlformats.org/officeDocument/2006/math">
                  <m:acc>
                    <m:accPr>
                      <m:chr m:val="̂"/>
                      <m:ctrlPr>
                        <a:rPr lang="en-IN" sz="1400" b="1" i="1" smtClean="0">
                          <a:solidFill>
                            <a:srgbClr val="525E75"/>
                          </a:solidFill>
                          <a:latin typeface="Cambria Math" panose="02040503050406030204" pitchFamily="18" charset="0"/>
                        </a:rPr>
                      </m:ctrlPr>
                    </m:accPr>
                    <m:e>
                      <m:r>
                        <a:rPr lang="en-IN" sz="1400" b="1" i="1" smtClean="0">
                          <a:solidFill>
                            <a:srgbClr val="525E75"/>
                          </a:solidFill>
                          <a:latin typeface="Cambria Math" panose="02040503050406030204" pitchFamily="18" charset="0"/>
                        </a:rPr>
                        <m:t>𝑺𝑬</m:t>
                      </m:r>
                    </m:e>
                  </m:acc>
                  <m:d>
                    <m:dPr>
                      <m:ctrlPr>
                        <a:rPr lang="en-IN" sz="1400" b="1" i="1" dirty="0" smtClean="0">
                          <a:solidFill>
                            <a:srgbClr val="525E75"/>
                          </a:solidFill>
                          <a:latin typeface="Cambria Math" panose="02040503050406030204" pitchFamily="18" charset="0"/>
                        </a:rPr>
                      </m:ctrlPr>
                    </m:dPr>
                    <m:e>
                      <m:acc>
                        <m:accPr>
                          <m:chr m:val="̂"/>
                          <m:ctrlPr>
                            <a:rPr lang="en-IN" sz="1400" b="1" i="1" dirty="0" smtClean="0">
                              <a:solidFill>
                                <a:srgbClr val="525E75"/>
                              </a:solidFill>
                              <a:latin typeface="Cambria Math" panose="02040503050406030204" pitchFamily="18" charset="0"/>
                            </a:rPr>
                          </m:ctrlPr>
                        </m:accPr>
                        <m:e>
                          <m:r>
                            <a:rPr lang="en-IN" sz="1400" b="1" i="1" dirty="0" smtClean="0">
                              <a:solidFill>
                                <a:srgbClr val="525E75"/>
                              </a:solidFill>
                              <a:latin typeface="Cambria Math" panose="02040503050406030204" pitchFamily="18" charset="0"/>
                            </a:rPr>
                            <m:t>𝝁</m:t>
                          </m:r>
                        </m:e>
                      </m:acc>
                    </m:e>
                  </m:d>
                  <m:r>
                    <a:rPr lang="en-IN" sz="1400" b="1" i="1" dirty="0" smtClean="0">
                      <a:solidFill>
                        <a:srgbClr val="525E75"/>
                      </a:solidFill>
                      <a:latin typeface="Cambria Math" panose="02040503050406030204" pitchFamily="18" charset="0"/>
                    </a:rPr>
                    <m:t>=</m:t>
                  </m:r>
                  <m:rad>
                    <m:radPr>
                      <m:degHide m:val="on"/>
                      <m:ctrlPr>
                        <a:rPr lang="en-IN" sz="1400" b="1" i="1">
                          <a:solidFill>
                            <a:srgbClr val="525E75"/>
                          </a:solidFill>
                          <a:latin typeface="Cambria Math" panose="02040503050406030204" pitchFamily="18" charset="0"/>
                        </a:rPr>
                      </m:ctrlPr>
                    </m:radPr>
                    <m:deg/>
                    <m:e>
                      <m:f>
                        <m:fPr>
                          <m:ctrlPr>
                            <a:rPr lang="en-IN" sz="1400" b="1" i="1">
                              <a:solidFill>
                                <a:srgbClr val="525E75"/>
                              </a:solidFill>
                              <a:latin typeface="Cambria Math" panose="02040503050406030204" pitchFamily="18" charset="0"/>
                            </a:rPr>
                          </m:ctrlPr>
                        </m:fPr>
                        <m:num>
                          <m:r>
                            <a:rPr lang="en-IN" sz="1400" b="1" i="1">
                              <a:solidFill>
                                <a:srgbClr val="525E75"/>
                              </a:solidFill>
                              <a:latin typeface="Cambria Math" panose="02040503050406030204" pitchFamily="18" charset="0"/>
                            </a:rPr>
                            <m:t>𝟏</m:t>
                          </m:r>
                        </m:num>
                        <m:den>
                          <m:r>
                            <a:rPr lang="en-IN" sz="1400" b="1" i="1">
                              <a:solidFill>
                                <a:srgbClr val="525E75"/>
                              </a:solidFill>
                              <a:latin typeface="Cambria Math" panose="02040503050406030204" pitchFamily="18" charset="0"/>
                            </a:rPr>
                            <m:t>𝑩</m:t>
                          </m:r>
                        </m:den>
                      </m:f>
                      <m:nary>
                        <m:naryPr>
                          <m:chr m:val="∑"/>
                          <m:ctrlPr>
                            <a:rPr lang="en-IN" sz="1400" b="1" i="1">
                              <a:solidFill>
                                <a:srgbClr val="525E75"/>
                              </a:solidFill>
                              <a:latin typeface="Cambria Math" panose="02040503050406030204" pitchFamily="18" charset="0"/>
                            </a:rPr>
                          </m:ctrlPr>
                        </m:naryPr>
                        <m:sub>
                          <m:r>
                            <m:rPr>
                              <m:brk m:alnAt="23"/>
                            </m:rPr>
                            <a:rPr lang="en-IN" sz="1400" b="1" i="1">
                              <a:solidFill>
                                <a:srgbClr val="525E75"/>
                              </a:solidFill>
                              <a:latin typeface="Cambria Math" panose="02040503050406030204" pitchFamily="18" charset="0"/>
                            </a:rPr>
                            <m:t>𝒊</m:t>
                          </m:r>
                          <m:r>
                            <a:rPr lang="en-IN" sz="1400" b="1" i="1">
                              <a:solidFill>
                                <a:srgbClr val="525E75"/>
                              </a:solidFill>
                              <a:latin typeface="Cambria Math" panose="02040503050406030204" pitchFamily="18" charset="0"/>
                            </a:rPr>
                            <m:t>=</m:t>
                          </m:r>
                          <m:r>
                            <a:rPr lang="en-IN" sz="1400" b="1" i="1">
                              <a:solidFill>
                                <a:srgbClr val="525E75"/>
                              </a:solidFill>
                              <a:latin typeface="Cambria Math" panose="02040503050406030204" pitchFamily="18" charset="0"/>
                            </a:rPr>
                            <m:t>𝟏</m:t>
                          </m:r>
                        </m:sub>
                        <m:sup>
                          <m:r>
                            <a:rPr lang="en-IN" sz="1400" b="1" i="1">
                              <a:solidFill>
                                <a:srgbClr val="525E75"/>
                              </a:solidFill>
                              <a:latin typeface="Cambria Math" panose="02040503050406030204" pitchFamily="18" charset="0"/>
                            </a:rPr>
                            <m:t>𝑩</m:t>
                          </m:r>
                        </m:sup>
                        <m:e>
                          <m:sSup>
                            <m:sSupPr>
                              <m:ctrlPr>
                                <a:rPr lang="en-IN" sz="1400" b="1" i="1">
                                  <a:solidFill>
                                    <a:srgbClr val="525E75"/>
                                  </a:solidFill>
                                  <a:latin typeface="Cambria Math" panose="02040503050406030204" pitchFamily="18" charset="0"/>
                                </a:rPr>
                              </m:ctrlPr>
                            </m:sSupPr>
                            <m:e>
                              <m:d>
                                <m:dPr>
                                  <m:ctrlPr>
                                    <a:rPr lang="en-IN" sz="1400" b="1" i="1">
                                      <a:solidFill>
                                        <a:srgbClr val="525E75"/>
                                      </a:solidFill>
                                      <a:latin typeface="Cambria Math" panose="02040503050406030204" pitchFamily="18" charset="0"/>
                                    </a:rPr>
                                  </m:ctrlPr>
                                </m:dPr>
                                <m:e>
                                  <m:sSub>
                                    <m:sSubPr>
                                      <m:ctrlPr>
                                        <a:rPr lang="en-IN" sz="1400" b="1" i="1">
                                          <a:solidFill>
                                            <a:srgbClr val="525E75"/>
                                          </a:solidFill>
                                          <a:latin typeface="Cambria Math" panose="02040503050406030204" pitchFamily="18" charset="0"/>
                                        </a:rPr>
                                      </m:ctrlPr>
                                    </m:sSubPr>
                                    <m:e>
                                      <m:acc>
                                        <m:accPr>
                                          <m:chr m:val="̂"/>
                                          <m:ctrlPr>
                                            <a:rPr lang="en-IN" sz="1400" b="1" i="1" smtClean="0">
                                              <a:solidFill>
                                                <a:srgbClr val="525E75"/>
                                              </a:solidFill>
                                              <a:latin typeface="Cambria Math" panose="02040503050406030204" pitchFamily="18" charset="0"/>
                                            </a:rPr>
                                          </m:ctrlPr>
                                        </m:accPr>
                                        <m:e>
                                          <m:r>
                                            <a:rPr lang="en-IN" sz="1400" b="1" i="1" smtClean="0">
                                              <a:solidFill>
                                                <a:srgbClr val="525E75"/>
                                              </a:solidFill>
                                              <a:latin typeface="Cambria Math" panose="02040503050406030204" pitchFamily="18" charset="0"/>
                                            </a:rPr>
                                            <m:t>𝝁</m:t>
                                          </m:r>
                                        </m:e>
                                      </m:acc>
                                    </m:e>
                                    <m:sub>
                                      <m:r>
                                        <a:rPr lang="en-IN" sz="1400" b="1" i="1">
                                          <a:solidFill>
                                            <a:srgbClr val="525E75"/>
                                          </a:solidFill>
                                          <a:latin typeface="Cambria Math" panose="02040503050406030204" pitchFamily="18" charset="0"/>
                                        </a:rPr>
                                        <m:t>𝒊</m:t>
                                      </m:r>
                                    </m:sub>
                                  </m:sSub>
                                  <m:r>
                                    <a:rPr lang="en-IN" sz="1400" b="1" i="1">
                                      <a:solidFill>
                                        <a:srgbClr val="525E75"/>
                                      </a:solidFill>
                                      <a:latin typeface="Cambria Math" panose="02040503050406030204" pitchFamily="18" charset="0"/>
                                    </a:rPr>
                                    <m:t>−</m:t>
                                  </m:r>
                                  <m:f>
                                    <m:fPr>
                                      <m:ctrlPr>
                                        <a:rPr lang="en-IN" sz="1400" b="1" i="1">
                                          <a:solidFill>
                                            <a:srgbClr val="525E75"/>
                                          </a:solidFill>
                                          <a:latin typeface="Cambria Math" panose="02040503050406030204" pitchFamily="18" charset="0"/>
                                        </a:rPr>
                                      </m:ctrlPr>
                                    </m:fPr>
                                    <m:num>
                                      <m:r>
                                        <a:rPr lang="en-IN" sz="1400" b="1" i="1">
                                          <a:solidFill>
                                            <a:srgbClr val="525E75"/>
                                          </a:solidFill>
                                          <a:latin typeface="Cambria Math" panose="02040503050406030204" pitchFamily="18" charset="0"/>
                                        </a:rPr>
                                        <m:t>𝟏</m:t>
                                      </m:r>
                                    </m:num>
                                    <m:den>
                                      <m:r>
                                        <a:rPr lang="en-IN" sz="1400" b="1" i="1">
                                          <a:solidFill>
                                            <a:srgbClr val="525E75"/>
                                          </a:solidFill>
                                          <a:latin typeface="Cambria Math" panose="02040503050406030204" pitchFamily="18" charset="0"/>
                                        </a:rPr>
                                        <m:t>𝑩</m:t>
                                      </m:r>
                                    </m:den>
                                  </m:f>
                                  <m:nary>
                                    <m:naryPr>
                                      <m:chr m:val="∑"/>
                                      <m:ctrlPr>
                                        <a:rPr lang="en-IN" sz="1400" b="1" i="1">
                                          <a:solidFill>
                                            <a:srgbClr val="525E75"/>
                                          </a:solidFill>
                                          <a:latin typeface="Cambria Math" panose="02040503050406030204" pitchFamily="18" charset="0"/>
                                        </a:rPr>
                                      </m:ctrlPr>
                                    </m:naryPr>
                                    <m:sub>
                                      <m:r>
                                        <a:rPr lang="en-IN" sz="1400" b="1" i="1">
                                          <a:solidFill>
                                            <a:srgbClr val="525E75"/>
                                          </a:solidFill>
                                          <a:latin typeface="Cambria Math" panose="02040503050406030204" pitchFamily="18" charset="0"/>
                                        </a:rPr>
                                        <m:t>𝒋</m:t>
                                      </m:r>
                                      <m:r>
                                        <a:rPr lang="en-IN" sz="1400" b="1" i="1">
                                          <a:solidFill>
                                            <a:srgbClr val="525E75"/>
                                          </a:solidFill>
                                          <a:latin typeface="Cambria Math" panose="02040503050406030204" pitchFamily="18" charset="0"/>
                                        </a:rPr>
                                        <m:t>=</m:t>
                                      </m:r>
                                      <m:r>
                                        <a:rPr lang="en-IN" sz="1400" b="1" i="1">
                                          <a:solidFill>
                                            <a:srgbClr val="525E75"/>
                                          </a:solidFill>
                                          <a:latin typeface="Cambria Math" panose="02040503050406030204" pitchFamily="18" charset="0"/>
                                        </a:rPr>
                                        <m:t>𝟏</m:t>
                                      </m:r>
                                    </m:sub>
                                    <m:sup>
                                      <m:r>
                                        <a:rPr lang="en-IN" sz="1400" b="1" i="1">
                                          <a:solidFill>
                                            <a:srgbClr val="525E75"/>
                                          </a:solidFill>
                                          <a:latin typeface="Cambria Math" panose="02040503050406030204" pitchFamily="18" charset="0"/>
                                        </a:rPr>
                                        <m:t>𝑩</m:t>
                                      </m:r>
                                    </m:sup>
                                    <m:e>
                                      <m:sSub>
                                        <m:sSubPr>
                                          <m:ctrlPr>
                                            <a:rPr lang="en-IN" sz="1400" b="1" i="1">
                                              <a:solidFill>
                                                <a:srgbClr val="525E75"/>
                                              </a:solidFill>
                                              <a:latin typeface="Cambria Math" panose="02040503050406030204" pitchFamily="18" charset="0"/>
                                            </a:rPr>
                                          </m:ctrlPr>
                                        </m:sSubPr>
                                        <m:e>
                                          <m:acc>
                                            <m:accPr>
                                              <m:chr m:val="̂"/>
                                              <m:ctrlPr>
                                                <a:rPr lang="en-IN" sz="1400" b="1" i="1" smtClean="0">
                                                  <a:solidFill>
                                                    <a:srgbClr val="525E75"/>
                                                  </a:solidFill>
                                                  <a:latin typeface="Cambria Math" panose="02040503050406030204" pitchFamily="18" charset="0"/>
                                                </a:rPr>
                                              </m:ctrlPr>
                                            </m:accPr>
                                            <m:e>
                                              <m:r>
                                                <a:rPr lang="en-IN" sz="1400" b="0" i="1" smtClean="0">
                                                  <a:solidFill>
                                                    <a:srgbClr val="525E75"/>
                                                  </a:solidFill>
                                                  <a:latin typeface="Cambria Math" panose="02040503050406030204" pitchFamily="18" charset="0"/>
                                                </a:rPr>
                                                <m:t>𝜇</m:t>
                                              </m:r>
                                            </m:e>
                                          </m:acc>
                                        </m:e>
                                        <m:sub>
                                          <m:r>
                                            <a:rPr lang="en-IN" sz="1400" b="1" i="1">
                                              <a:solidFill>
                                                <a:srgbClr val="525E75"/>
                                              </a:solidFill>
                                              <a:latin typeface="Cambria Math" panose="02040503050406030204" pitchFamily="18" charset="0"/>
                                            </a:rPr>
                                            <m:t>𝒋</m:t>
                                          </m:r>
                                        </m:sub>
                                      </m:sSub>
                                    </m:e>
                                  </m:nary>
                                </m:e>
                              </m:d>
                            </m:e>
                            <m:sup>
                              <m:r>
                                <a:rPr lang="en-IN" sz="1400" b="1" i="1">
                                  <a:solidFill>
                                    <a:srgbClr val="525E75"/>
                                  </a:solidFill>
                                  <a:latin typeface="Cambria Math" panose="02040503050406030204" pitchFamily="18" charset="0"/>
                                </a:rPr>
                                <m:t>𝟐</m:t>
                              </m:r>
                            </m:sup>
                          </m:sSup>
                        </m:e>
                      </m:nary>
                    </m:e>
                  </m:rad>
                </m:oMath>
              </a14:m>
              <a:r>
                <a:rPr lang="en-US" sz="1400" dirty="0" smtClean="0"/>
                <a:t> </a:t>
              </a:r>
              <a14:m>
                <m:oMath xmlns:m="http://schemas.openxmlformats.org/officeDocument/2006/math">
                  <m:acc>
                    <m:accPr>
                      <m:chr m:val="̂"/>
                      <m:ctrlPr>
                        <a:rPr lang="en-IN" sz="1400" b="1" i="1" smtClean="0">
                          <a:solidFill>
                            <a:srgbClr val="525E75"/>
                          </a:solidFill>
                          <a:latin typeface="Cambria Math" panose="02040503050406030204" pitchFamily="18" charset="0"/>
                        </a:rPr>
                      </m:ctrlPr>
                    </m:accPr>
                    <m:e>
                      <m:r>
                        <a:rPr lang="en-IN" sz="1400" b="1" i="1" smtClean="0">
                          <a:solidFill>
                            <a:srgbClr val="525E75"/>
                          </a:solidFill>
                          <a:latin typeface="Cambria Math" panose="02040503050406030204" pitchFamily="18" charset="0"/>
                        </a:rPr>
                        <m:t>𝑺𝑬</m:t>
                      </m:r>
                    </m:e>
                  </m:acc>
                  <m:d>
                    <m:dPr>
                      <m:ctrlPr>
                        <a:rPr lang="en-IN" sz="1400" b="1" i="1" dirty="0" smtClean="0">
                          <a:solidFill>
                            <a:srgbClr val="525E75"/>
                          </a:solidFill>
                          <a:latin typeface="Cambria Math" panose="02040503050406030204" pitchFamily="18" charset="0"/>
                        </a:rPr>
                      </m:ctrlPr>
                    </m:dPr>
                    <m:e>
                      <m:acc>
                        <m:accPr>
                          <m:chr m:val="̂"/>
                          <m:ctrlPr>
                            <a:rPr lang="en-IN" sz="1400" b="1" i="1" dirty="0" smtClean="0">
                              <a:solidFill>
                                <a:srgbClr val="525E75"/>
                              </a:solidFill>
                              <a:latin typeface="Cambria Math" panose="02040503050406030204" pitchFamily="18" charset="0"/>
                            </a:rPr>
                          </m:ctrlPr>
                        </m:accPr>
                        <m:e>
                          <m:r>
                            <a:rPr lang="en-IN" sz="1400" b="1" i="1" dirty="0" smtClean="0">
                              <a:solidFill>
                                <a:srgbClr val="525E75"/>
                              </a:solidFill>
                              <a:latin typeface="Cambria Math" panose="02040503050406030204" pitchFamily="18" charset="0"/>
                            </a:rPr>
                            <m:t>𝝈</m:t>
                          </m:r>
                        </m:e>
                      </m:acc>
                    </m:e>
                  </m:d>
                  <m:r>
                    <a:rPr lang="en-IN" sz="1400" b="1" i="1" dirty="0" smtClean="0">
                      <a:solidFill>
                        <a:srgbClr val="525E75"/>
                      </a:solidFill>
                      <a:latin typeface="Cambria Math" panose="02040503050406030204" pitchFamily="18" charset="0"/>
                    </a:rPr>
                    <m:t>=</m:t>
                  </m:r>
                  <m:rad>
                    <m:radPr>
                      <m:degHide m:val="on"/>
                      <m:ctrlPr>
                        <a:rPr lang="en-IN" sz="1400" b="1" i="1">
                          <a:solidFill>
                            <a:srgbClr val="525E75"/>
                          </a:solidFill>
                          <a:latin typeface="Cambria Math" panose="02040503050406030204" pitchFamily="18" charset="0"/>
                        </a:rPr>
                      </m:ctrlPr>
                    </m:radPr>
                    <m:deg/>
                    <m:e>
                      <m:f>
                        <m:fPr>
                          <m:ctrlPr>
                            <a:rPr lang="en-IN" sz="1400" b="1" i="1">
                              <a:solidFill>
                                <a:srgbClr val="525E75"/>
                              </a:solidFill>
                              <a:latin typeface="Cambria Math" panose="02040503050406030204" pitchFamily="18" charset="0"/>
                            </a:rPr>
                          </m:ctrlPr>
                        </m:fPr>
                        <m:num>
                          <m:r>
                            <a:rPr lang="en-IN" sz="1400" b="1" i="1">
                              <a:solidFill>
                                <a:srgbClr val="525E75"/>
                              </a:solidFill>
                              <a:latin typeface="Cambria Math" panose="02040503050406030204" pitchFamily="18" charset="0"/>
                            </a:rPr>
                            <m:t>𝟏</m:t>
                          </m:r>
                        </m:num>
                        <m:den>
                          <m:r>
                            <a:rPr lang="en-IN" sz="1400" b="1" i="1">
                              <a:solidFill>
                                <a:srgbClr val="525E75"/>
                              </a:solidFill>
                              <a:latin typeface="Cambria Math" panose="02040503050406030204" pitchFamily="18" charset="0"/>
                            </a:rPr>
                            <m:t>𝑩</m:t>
                          </m:r>
                        </m:den>
                      </m:f>
                      <m:nary>
                        <m:naryPr>
                          <m:chr m:val="∑"/>
                          <m:ctrlPr>
                            <a:rPr lang="en-IN" sz="1400" b="1" i="1">
                              <a:solidFill>
                                <a:srgbClr val="525E75"/>
                              </a:solidFill>
                              <a:latin typeface="Cambria Math" panose="02040503050406030204" pitchFamily="18" charset="0"/>
                            </a:rPr>
                          </m:ctrlPr>
                        </m:naryPr>
                        <m:sub>
                          <m:r>
                            <m:rPr>
                              <m:brk m:alnAt="23"/>
                            </m:rPr>
                            <a:rPr lang="en-IN" sz="1400" b="1" i="1">
                              <a:solidFill>
                                <a:srgbClr val="525E75"/>
                              </a:solidFill>
                              <a:latin typeface="Cambria Math" panose="02040503050406030204" pitchFamily="18" charset="0"/>
                            </a:rPr>
                            <m:t>𝒊</m:t>
                          </m:r>
                          <m:r>
                            <a:rPr lang="en-IN" sz="1400" b="1" i="1">
                              <a:solidFill>
                                <a:srgbClr val="525E75"/>
                              </a:solidFill>
                              <a:latin typeface="Cambria Math" panose="02040503050406030204" pitchFamily="18" charset="0"/>
                            </a:rPr>
                            <m:t>=</m:t>
                          </m:r>
                          <m:r>
                            <a:rPr lang="en-IN" sz="1400" b="1" i="1">
                              <a:solidFill>
                                <a:srgbClr val="525E75"/>
                              </a:solidFill>
                              <a:latin typeface="Cambria Math" panose="02040503050406030204" pitchFamily="18" charset="0"/>
                            </a:rPr>
                            <m:t>𝟏</m:t>
                          </m:r>
                        </m:sub>
                        <m:sup>
                          <m:r>
                            <a:rPr lang="en-IN" sz="1400" b="1" i="1">
                              <a:solidFill>
                                <a:srgbClr val="525E75"/>
                              </a:solidFill>
                              <a:latin typeface="Cambria Math" panose="02040503050406030204" pitchFamily="18" charset="0"/>
                            </a:rPr>
                            <m:t>𝑩</m:t>
                          </m:r>
                        </m:sup>
                        <m:e>
                          <m:sSup>
                            <m:sSupPr>
                              <m:ctrlPr>
                                <a:rPr lang="en-IN" sz="1400" b="1" i="1">
                                  <a:solidFill>
                                    <a:srgbClr val="525E75"/>
                                  </a:solidFill>
                                  <a:latin typeface="Cambria Math" panose="02040503050406030204" pitchFamily="18" charset="0"/>
                                </a:rPr>
                              </m:ctrlPr>
                            </m:sSupPr>
                            <m:e>
                              <m:d>
                                <m:dPr>
                                  <m:ctrlPr>
                                    <a:rPr lang="en-IN" sz="1400" b="1" i="1">
                                      <a:solidFill>
                                        <a:srgbClr val="525E75"/>
                                      </a:solidFill>
                                      <a:latin typeface="Cambria Math" panose="02040503050406030204" pitchFamily="18" charset="0"/>
                                    </a:rPr>
                                  </m:ctrlPr>
                                </m:dPr>
                                <m:e>
                                  <m:sSub>
                                    <m:sSubPr>
                                      <m:ctrlPr>
                                        <a:rPr lang="en-IN" sz="1400" b="1" i="1">
                                          <a:solidFill>
                                            <a:srgbClr val="525E75"/>
                                          </a:solidFill>
                                          <a:latin typeface="Cambria Math" panose="02040503050406030204" pitchFamily="18" charset="0"/>
                                        </a:rPr>
                                      </m:ctrlPr>
                                    </m:sSubPr>
                                    <m:e>
                                      <m:acc>
                                        <m:accPr>
                                          <m:chr m:val="̂"/>
                                          <m:ctrlPr>
                                            <a:rPr lang="en-IN" sz="1400" b="1" i="1" smtClean="0">
                                              <a:solidFill>
                                                <a:srgbClr val="525E75"/>
                                              </a:solidFill>
                                              <a:latin typeface="Cambria Math" panose="02040503050406030204" pitchFamily="18" charset="0"/>
                                            </a:rPr>
                                          </m:ctrlPr>
                                        </m:accPr>
                                        <m:e>
                                          <m:r>
                                            <a:rPr lang="en-IN" sz="1400" b="1" i="1" smtClean="0">
                                              <a:solidFill>
                                                <a:srgbClr val="525E75"/>
                                              </a:solidFill>
                                              <a:latin typeface="Cambria Math" panose="02040503050406030204" pitchFamily="18" charset="0"/>
                                            </a:rPr>
                                            <m:t>𝝈</m:t>
                                          </m:r>
                                        </m:e>
                                      </m:acc>
                                    </m:e>
                                    <m:sub>
                                      <m:r>
                                        <a:rPr lang="en-IN" sz="1400" b="1" i="1">
                                          <a:solidFill>
                                            <a:srgbClr val="525E75"/>
                                          </a:solidFill>
                                          <a:latin typeface="Cambria Math" panose="02040503050406030204" pitchFamily="18" charset="0"/>
                                        </a:rPr>
                                        <m:t>𝒊</m:t>
                                      </m:r>
                                    </m:sub>
                                  </m:sSub>
                                  <m:r>
                                    <a:rPr lang="en-IN" sz="1400" b="1" i="1">
                                      <a:solidFill>
                                        <a:srgbClr val="525E75"/>
                                      </a:solidFill>
                                      <a:latin typeface="Cambria Math" panose="02040503050406030204" pitchFamily="18" charset="0"/>
                                    </a:rPr>
                                    <m:t>−</m:t>
                                  </m:r>
                                  <m:f>
                                    <m:fPr>
                                      <m:ctrlPr>
                                        <a:rPr lang="en-IN" sz="1400" b="1" i="1">
                                          <a:solidFill>
                                            <a:srgbClr val="525E75"/>
                                          </a:solidFill>
                                          <a:latin typeface="Cambria Math" panose="02040503050406030204" pitchFamily="18" charset="0"/>
                                        </a:rPr>
                                      </m:ctrlPr>
                                    </m:fPr>
                                    <m:num>
                                      <m:r>
                                        <a:rPr lang="en-IN" sz="1400" b="1" i="1">
                                          <a:solidFill>
                                            <a:srgbClr val="525E75"/>
                                          </a:solidFill>
                                          <a:latin typeface="Cambria Math" panose="02040503050406030204" pitchFamily="18" charset="0"/>
                                        </a:rPr>
                                        <m:t>𝟏</m:t>
                                      </m:r>
                                    </m:num>
                                    <m:den>
                                      <m:r>
                                        <a:rPr lang="en-IN" sz="1400" b="1" i="1">
                                          <a:solidFill>
                                            <a:srgbClr val="525E75"/>
                                          </a:solidFill>
                                          <a:latin typeface="Cambria Math" panose="02040503050406030204" pitchFamily="18" charset="0"/>
                                        </a:rPr>
                                        <m:t>𝑩</m:t>
                                      </m:r>
                                    </m:den>
                                  </m:f>
                                  <m:nary>
                                    <m:naryPr>
                                      <m:chr m:val="∑"/>
                                      <m:ctrlPr>
                                        <a:rPr lang="en-IN" sz="1400" b="1" i="1">
                                          <a:solidFill>
                                            <a:srgbClr val="525E75"/>
                                          </a:solidFill>
                                          <a:latin typeface="Cambria Math" panose="02040503050406030204" pitchFamily="18" charset="0"/>
                                        </a:rPr>
                                      </m:ctrlPr>
                                    </m:naryPr>
                                    <m:sub>
                                      <m:r>
                                        <a:rPr lang="en-IN" sz="1400" b="1" i="1">
                                          <a:solidFill>
                                            <a:srgbClr val="525E75"/>
                                          </a:solidFill>
                                          <a:latin typeface="Cambria Math" panose="02040503050406030204" pitchFamily="18" charset="0"/>
                                        </a:rPr>
                                        <m:t>𝒋</m:t>
                                      </m:r>
                                      <m:r>
                                        <a:rPr lang="en-IN" sz="1400" b="1" i="1">
                                          <a:solidFill>
                                            <a:srgbClr val="525E75"/>
                                          </a:solidFill>
                                          <a:latin typeface="Cambria Math" panose="02040503050406030204" pitchFamily="18" charset="0"/>
                                        </a:rPr>
                                        <m:t>=</m:t>
                                      </m:r>
                                      <m:r>
                                        <a:rPr lang="en-IN" sz="1400" b="1" i="1">
                                          <a:solidFill>
                                            <a:srgbClr val="525E75"/>
                                          </a:solidFill>
                                          <a:latin typeface="Cambria Math" panose="02040503050406030204" pitchFamily="18" charset="0"/>
                                        </a:rPr>
                                        <m:t>𝟏</m:t>
                                      </m:r>
                                    </m:sub>
                                    <m:sup>
                                      <m:r>
                                        <a:rPr lang="en-IN" sz="1400" b="1" i="1">
                                          <a:solidFill>
                                            <a:srgbClr val="525E75"/>
                                          </a:solidFill>
                                          <a:latin typeface="Cambria Math" panose="02040503050406030204" pitchFamily="18" charset="0"/>
                                        </a:rPr>
                                        <m:t>𝑩</m:t>
                                      </m:r>
                                    </m:sup>
                                    <m:e>
                                      <m:sSub>
                                        <m:sSubPr>
                                          <m:ctrlPr>
                                            <a:rPr lang="en-IN" sz="1400" b="1" i="1">
                                              <a:solidFill>
                                                <a:srgbClr val="525E75"/>
                                              </a:solidFill>
                                              <a:latin typeface="Cambria Math" panose="02040503050406030204" pitchFamily="18" charset="0"/>
                                            </a:rPr>
                                          </m:ctrlPr>
                                        </m:sSubPr>
                                        <m:e>
                                          <m:acc>
                                            <m:accPr>
                                              <m:chr m:val="̂"/>
                                              <m:ctrlPr>
                                                <a:rPr lang="en-IN" sz="1400" b="1" i="1" smtClean="0">
                                                  <a:solidFill>
                                                    <a:srgbClr val="525E75"/>
                                                  </a:solidFill>
                                                  <a:latin typeface="Cambria Math" panose="02040503050406030204" pitchFamily="18" charset="0"/>
                                                </a:rPr>
                                              </m:ctrlPr>
                                            </m:accPr>
                                            <m:e>
                                              <m:r>
                                                <a:rPr lang="en-IN" sz="1400" b="1" i="1" smtClean="0">
                                                  <a:solidFill>
                                                    <a:srgbClr val="525E75"/>
                                                  </a:solidFill>
                                                  <a:latin typeface="Cambria Math" panose="02040503050406030204" pitchFamily="18" charset="0"/>
                                                </a:rPr>
                                                <m:t>𝝈</m:t>
                                              </m:r>
                                            </m:e>
                                          </m:acc>
                                        </m:e>
                                        <m:sub>
                                          <m:r>
                                            <a:rPr lang="en-IN" sz="1400" b="1" i="1">
                                              <a:solidFill>
                                                <a:srgbClr val="525E75"/>
                                              </a:solidFill>
                                              <a:latin typeface="Cambria Math" panose="02040503050406030204" pitchFamily="18" charset="0"/>
                                            </a:rPr>
                                            <m:t>𝒋</m:t>
                                          </m:r>
                                        </m:sub>
                                      </m:sSub>
                                    </m:e>
                                  </m:nary>
                                </m:e>
                              </m:d>
                            </m:e>
                            <m:sup>
                              <m:r>
                                <a:rPr lang="en-IN" sz="1400" b="1" i="1">
                                  <a:solidFill>
                                    <a:srgbClr val="525E75"/>
                                  </a:solidFill>
                                  <a:latin typeface="Cambria Math" panose="02040503050406030204" pitchFamily="18" charset="0"/>
                                </a:rPr>
                                <m:t>𝟐</m:t>
                              </m:r>
                            </m:sup>
                          </m:sSup>
                        </m:e>
                      </m:nary>
                    </m:e>
                  </m:rad>
                </m:oMath>
              </a14:m>
              <a:endParaRPr lang="en-US" sz="1400" dirty="0"/>
            </a:p>
          </dgm:t>
        </dgm:pt>
      </mc:Choice>
      <mc:Fallback xmlns="">
        <dgm:pt modelId="{83434C5A-DD72-4CED-8377-F700CAC731B6}">
          <dgm:prSet phldrT="[Text]" custT="1"/>
          <dgm:spPr>
            <a:ln>
              <a:solidFill>
                <a:schemeClr val="tx1"/>
              </a:solidFill>
            </a:ln>
          </dgm:spPr>
          <dgm:t>
            <a:bodyPr/>
            <a:lstStyle/>
            <a:p>
              <a:pPr algn="l"/>
              <a:r>
                <a:rPr lang="en-US" sz="1400" dirty="0" smtClean="0"/>
                <a:t>Calculate the estimate of SE using the formula: </a:t>
              </a:r>
              <a:r>
                <a:rPr lang="en-IN" sz="1400" b="1" i="0" smtClean="0">
                  <a:solidFill>
                    <a:srgbClr val="525E75"/>
                  </a:solidFill>
                  <a:latin typeface="Cambria Math" panose="02040503050406030204" pitchFamily="18" charset="0"/>
                </a:rPr>
                <a:t>(𝑺𝑬) ̂</a:t>
              </a:r>
              <a:r>
                <a:rPr lang="en-IN" sz="1400" b="1" i="0" dirty="0" smtClean="0">
                  <a:solidFill>
                    <a:srgbClr val="525E75"/>
                  </a:solidFill>
                  <a:latin typeface="Cambria Math" panose="02040503050406030204" pitchFamily="18" charset="0"/>
                </a:rPr>
                <a:t>(</a:t>
              </a:r>
              <a:r>
                <a:rPr lang="en-IN" sz="1400" b="1" i="0" dirty="0" smtClean="0">
                  <a:solidFill>
                    <a:srgbClr val="525E75"/>
                  </a:solidFill>
                  <a:latin typeface="Cambria Math" panose="02040503050406030204" pitchFamily="18" charset="0"/>
                </a:rPr>
                <a:t>𝝁 ̂ )</a:t>
              </a:r>
              <a:r>
                <a:rPr lang="en-IN" sz="1400" b="1" i="0" dirty="0" smtClean="0">
                  <a:solidFill>
                    <a:srgbClr val="525E75"/>
                  </a:solidFill>
                  <a:latin typeface="Cambria Math" panose="02040503050406030204" pitchFamily="18" charset="0"/>
                </a:rPr>
                <a:t>=</a:t>
              </a:r>
              <a:r>
                <a:rPr lang="en-IN" sz="1400" b="1" i="0">
                  <a:solidFill>
                    <a:srgbClr val="525E75"/>
                  </a:solidFill>
                  <a:latin typeface="Cambria Math" panose="02040503050406030204" pitchFamily="18" charset="0"/>
                </a:rPr>
                <a:t>√(𝟏/𝑩 ∑_(𝒊=𝟏)^𝑩▒(</a:t>
              </a:r>
              <a:r>
                <a:rPr lang="en-IN" sz="1400" b="1" i="0" smtClean="0">
                  <a:solidFill>
                    <a:srgbClr val="525E75"/>
                  </a:solidFill>
                  <a:latin typeface="Cambria Math" panose="02040503050406030204" pitchFamily="18" charset="0"/>
                </a:rPr>
                <a:t>𝝁 ̂</a:t>
              </a:r>
              <a:r>
                <a:rPr lang="en-IN" sz="1400" b="1" i="0">
                  <a:solidFill>
                    <a:srgbClr val="525E75"/>
                  </a:solidFill>
                  <a:latin typeface="Cambria Math" panose="02040503050406030204" pitchFamily="18" charset="0"/>
                </a:rPr>
                <a:t>_</a:t>
              </a:r>
              <a:r>
                <a:rPr lang="en-IN" sz="1400" b="1" i="0">
                  <a:solidFill>
                    <a:srgbClr val="525E75"/>
                  </a:solidFill>
                  <a:latin typeface="Cambria Math" panose="02040503050406030204" pitchFamily="18" charset="0"/>
                </a:rPr>
                <a:t>𝒊−𝟏/𝑩 ∑_(𝒋=𝟏)^𝑩▒</a:t>
              </a:r>
              <a:r>
                <a:rPr lang="en-IN" sz="1400" b="0" i="0" smtClean="0">
                  <a:solidFill>
                    <a:srgbClr val="525E75"/>
                  </a:solidFill>
                  <a:latin typeface="Cambria Math" panose="02040503050406030204" pitchFamily="18" charset="0"/>
                </a:rPr>
                <a:t>𝜇</a:t>
              </a:r>
              <a:r>
                <a:rPr lang="en-IN" sz="1400" b="1" i="0" smtClean="0">
                  <a:solidFill>
                    <a:srgbClr val="525E75"/>
                  </a:solidFill>
                  <a:latin typeface="Cambria Math" panose="02040503050406030204" pitchFamily="18" charset="0"/>
                </a:rPr>
                <a:t> ̂</a:t>
              </a:r>
              <a:r>
                <a:rPr lang="en-IN" sz="1400" b="1" i="0">
                  <a:solidFill>
                    <a:srgbClr val="525E75"/>
                  </a:solidFill>
                  <a:latin typeface="Cambria Math" panose="02040503050406030204" pitchFamily="18" charset="0"/>
                </a:rPr>
                <a:t>_</a:t>
              </a:r>
              <a:r>
                <a:rPr lang="en-IN" sz="1400" b="1" i="0">
                  <a:solidFill>
                    <a:srgbClr val="525E75"/>
                  </a:solidFill>
                  <a:latin typeface="Cambria Math" panose="02040503050406030204" pitchFamily="18" charset="0"/>
                </a:rPr>
                <a:t>𝒋 )^𝟐 )</a:t>
              </a:r>
              <a:r>
                <a:rPr lang="en-US" sz="1400" dirty="0" smtClean="0"/>
                <a:t> </a:t>
              </a:r>
              <a:r>
                <a:rPr lang="en-IN" sz="1400" b="1" i="0" smtClean="0">
                  <a:solidFill>
                    <a:srgbClr val="525E75"/>
                  </a:solidFill>
                  <a:latin typeface="Cambria Math" panose="02040503050406030204" pitchFamily="18" charset="0"/>
                </a:rPr>
                <a:t>(</a:t>
              </a:r>
              <a:r>
                <a:rPr lang="en-IN" sz="1400" b="1" i="0" smtClean="0">
                  <a:solidFill>
                    <a:srgbClr val="525E75"/>
                  </a:solidFill>
                  <a:latin typeface="Cambria Math" panose="02040503050406030204" pitchFamily="18" charset="0"/>
                </a:rPr>
                <a:t>𝑺𝑬</a:t>
              </a:r>
              <a:r>
                <a:rPr lang="en-IN" sz="1400" b="1" i="0" smtClean="0">
                  <a:solidFill>
                    <a:srgbClr val="525E75"/>
                  </a:solidFill>
                  <a:latin typeface="Cambria Math" panose="02040503050406030204" pitchFamily="18" charset="0"/>
                </a:rPr>
                <a:t>) ̂</a:t>
              </a:r>
              <a:r>
                <a:rPr lang="en-IN" sz="1400" b="1" i="0" dirty="0" smtClean="0">
                  <a:solidFill>
                    <a:srgbClr val="525E75"/>
                  </a:solidFill>
                  <a:latin typeface="Cambria Math" panose="02040503050406030204" pitchFamily="18" charset="0"/>
                </a:rPr>
                <a:t>(</a:t>
              </a:r>
              <a:r>
                <a:rPr lang="en-IN" sz="1400" b="1" i="0" dirty="0" smtClean="0">
                  <a:solidFill>
                    <a:srgbClr val="525E75"/>
                  </a:solidFill>
                  <a:latin typeface="Cambria Math" panose="02040503050406030204" pitchFamily="18" charset="0"/>
                </a:rPr>
                <a:t>𝝈 ̂ )</a:t>
              </a:r>
              <a:r>
                <a:rPr lang="en-IN" sz="1400" b="1" i="0" dirty="0" smtClean="0">
                  <a:solidFill>
                    <a:srgbClr val="525E75"/>
                  </a:solidFill>
                  <a:latin typeface="Cambria Math" panose="02040503050406030204" pitchFamily="18" charset="0"/>
                </a:rPr>
                <a:t>=</a:t>
              </a:r>
              <a:r>
                <a:rPr lang="en-IN" sz="1400" b="1" i="0">
                  <a:solidFill>
                    <a:srgbClr val="525E75"/>
                  </a:solidFill>
                  <a:latin typeface="Cambria Math" panose="02040503050406030204" pitchFamily="18" charset="0"/>
                </a:rPr>
                <a:t>√(𝟏/𝑩 ∑_(𝒊=𝟏)^𝑩▒(</a:t>
              </a:r>
              <a:r>
                <a:rPr lang="en-IN" sz="1400" b="1" i="0" smtClean="0">
                  <a:solidFill>
                    <a:srgbClr val="525E75"/>
                  </a:solidFill>
                  <a:latin typeface="Cambria Math" panose="02040503050406030204" pitchFamily="18" charset="0"/>
                </a:rPr>
                <a:t>𝝈 ̂</a:t>
              </a:r>
              <a:r>
                <a:rPr lang="en-IN" sz="1400" b="1" i="0">
                  <a:solidFill>
                    <a:srgbClr val="525E75"/>
                  </a:solidFill>
                  <a:latin typeface="Cambria Math" panose="02040503050406030204" pitchFamily="18" charset="0"/>
                </a:rPr>
                <a:t>_</a:t>
              </a:r>
              <a:r>
                <a:rPr lang="en-IN" sz="1400" b="1" i="0">
                  <a:solidFill>
                    <a:srgbClr val="525E75"/>
                  </a:solidFill>
                  <a:latin typeface="Cambria Math" panose="02040503050406030204" pitchFamily="18" charset="0"/>
                </a:rPr>
                <a:t>𝒊−𝟏/𝑩 ∑_(𝒋=𝟏)^𝑩▒</a:t>
              </a:r>
              <a:r>
                <a:rPr lang="en-IN" sz="1400" b="1" i="0" smtClean="0">
                  <a:solidFill>
                    <a:srgbClr val="525E75"/>
                  </a:solidFill>
                  <a:latin typeface="Cambria Math" panose="02040503050406030204" pitchFamily="18" charset="0"/>
                </a:rPr>
                <a:t>𝝈 ̂</a:t>
              </a:r>
              <a:r>
                <a:rPr lang="en-IN" sz="1400" b="1" i="0">
                  <a:solidFill>
                    <a:srgbClr val="525E75"/>
                  </a:solidFill>
                  <a:latin typeface="Cambria Math" panose="02040503050406030204" pitchFamily="18" charset="0"/>
                </a:rPr>
                <a:t>_</a:t>
              </a:r>
              <a:r>
                <a:rPr lang="en-IN" sz="1400" b="1" i="0">
                  <a:solidFill>
                    <a:srgbClr val="525E75"/>
                  </a:solidFill>
                  <a:latin typeface="Cambria Math" panose="02040503050406030204" pitchFamily="18" charset="0"/>
                </a:rPr>
                <a:t>𝒋 )^𝟐 )</a:t>
              </a:r>
              <a:endParaRPr lang="en-US" sz="1400" dirty="0"/>
            </a:p>
          </dgm:t>
        </dgm:pt>
      </mc:Fallback>
    </mc:AlternateContent>
    <dgm:pt modelId="{7F84A0C0-6A44-4970-BC92-5A290F083E00}" type="parTrans" cxnId="{6A4C3ADB-4C03-4437-899E-3636EB10D222}">
      <dgm:prSet/>
      <dgm:spPr/>
      <dgm:t>
        <a:bodyPr/>
        <a:lstStyle/>
        <a:p>
          <a:pPr algn="l"/>
          <a:endParaRPr lang="en-US"/>
        </a:p>
      </dgm:t>
    </dgm:pt>
    <dgm:pt modelId="{01DCDC4E-62DA-49ED-A97B-0D7C5D4F8FCE}" type="sibTrans" cxnId="{6A4C3ADB-4C03-4437-899E-3636EB10D222}">
      <dgm:prSet/>
      <dgm:spPr/>
      <dgm:t>
        <a:bodyPr/>
        <a:lstStyle/>
        <a:p>
          <a:pPr algn="l"/>
          <a:endParaRPr lang="en-US"/>
        </a:p>
      </dgm:t>
    </dgm:pt>
    <dgm:pt modelId="{4C04BD71-2102-4E9A-A75E-3775A2A09879}" type="pres">
      <dgm:prSet presAssocID="{A483B98A-076B-4259-99EC-40D449F95A83}" presName="Name0" presStyleCnt="0">
        <dgm:presLayoutVars>
          <dgm:dir/>
          <dgm:animLvl val="lvl"/>
          <dgm:resizeHandles val="exact"/>
        </dgm:presLayoutVars>
      </dgm:prSet>
      <dgm:spPr/>
      <dgm:t>
        <a:bodyPr/>
        <a:lstStyle/>
        <a:p>
          <a:endParaRPr lang="en-US"/>
        </a:p>
      </dgm:t>
    </dgm:pt>
    <dgm:pt modelId="{9F724FE0-8307-46EB-9BF9-A0254F0C6D4F}" type="pres">
      <dgm:prSet presAssocID="{A483B98A-076B-4259-99EC-40D449F95A83}" presName="tSp" presStyleCnt="0"/>
      <dgm:spPr/>
    </dgm:pt>
    <dgm:pt modelId="{4258EF08-CB56-478F-83BC-522A956A54D0}" type="pres">
      <dgm:prSet presAssocID="{A483B98A-076B-4259-99EC-40D449F95A83}" presName="bSp" presStyleCnt="0"/>
      <dgm:spPr/>
    </dgm:pt>
    <dgm:pt modelId="{459230C9-9EA8-482E-A591-F01BA6BFC567}" type="pres">
      <dgm:prSet presAssocID="{A483B98A-076B-4259-99EC-40D449F95A83}" presName="process" presStyleCnt="0"/>
      <dgm:spPr/>
    </dgm:pt>
    <dgm:pt modelId="{06EF2CFB-B19D-4C22-B0B2-489D7702AE46}" type="pres">
      <dgm:prSet presAssocID="{4FF5C12B-65E7-4EFC-8370-6C2EC7ECDFBC}" presName="composite1" presStyleCnt="0"/>
      <dgm:spPr/>
    </dgm:pt>
    <dgm:pt modelId="{F9BA1C3B-D813-4DBA-A00F-4475E00E710C}" type="pres">
      <dgm:prSet presAssocID="{4FF5C12B-65E7-4EFC-8370-6C2EC7ECDFBC}" presName="dummyNode1" presStyleLbl="node1" presStyleIdx="0" presStyleCnt="3"/>
      <dgm:spPr/>
    </dgm:pt>
    <dgm:pt modelId="{31035AD8-5C02-4311-850B-0DB5E7F49370}" type="pres">
      <dgm:prSet presAssocID="{4FF5C12B-65E7-4EFC-8370-6C2EC7ECDFBC}" presName="childNode1" presStyleLbl="bgAcc1" presStyleIdx="0" presStyleCnt="3">
        <dgm:presLayoutVars>
          <dgm:bulletEnabled val="1"/>
        </dgm:presLayoutVars>
      </dgm:prSet>
      <dgm:spPr/>
      <dgm:t>
        <a:bodyPr/>
        <a:lstStyle/>
        <a:p>
          <a:endParaRPr lang="en-US"/>
        </a:p>
      </dgm:t>
    </dgm:pt>
    <dgm:pt modelId="{B2543A1F-04B7-4FFA-8AEF-B92A8EE0678B}" type="pres">
      <dgm:prSet presAssocID="{4FF5C12B-65E7-4EFC-8370-6C2EC7ECDFBC}" presName="childNode1tx" presStyleLbl="bgAcc1" presStyleIdx="0" presStyleCnt="3">
        <dgm:presLayoutVars>
          <dgm:bulletEnabled val="1"/>
        </dgm:presLayoutVars>
      </dgm:prSet>
      <dgm:spPr/>
      <dgm:t>
        <a:bodyPr/>
        <a:lstStyle/>
        <a:p>
          <a:endParaRPr lang="en-US"/>
        </a:p>
      </dgm:t>
    </dgm:pt>
    <dgm:pt modelId="{E38AB063-D0C6-4953-9444-5EEB988308CA}" type="pres">
      <dgm:prSet presAssocID="{4FF5C12B-65E7-4EFC-8370-6C2EC7ECDFBC}" presName="parentNode1" presStyleLbl="node1" presStyleIdx="0" presStyleCnt="3">
        <dgm:presLayoutVars>
          <dgm:chMax val="1"/>
          <dgm:bulletEnabled val="1"/>
        </dgm:presLayoutVars>
      </dgm:prSet>
      <dgm:spPr/>
      <dgm:t>
        <a:bodyPr/>
        <a:lstStyle/>
        <a:p>
          <a:endParaRPr lang="en-US"/>
        </a:p>
      </dgm:t>
    </dgm:pt>
    <dgm:pt modelId="{21A573BB-B936-4DDC-A32A-0867E56A2886}" type="pres">
      <dgm:prSet presAssocID="{4FF5C12B-65E7-4EFC-8370-6C2EC7ECDFBC}" presName="connSite1" presStyleCnt="0"/>
      <dgm:spPr/>
    </dgm:pt>
    <dgm:pt modelId="{24B29A8E-4FAC-441B-A75B-E4D853580A8D}" type="pres">
      <dgm:prSet presAssocID="{6D74BAAF-2A9C-49CF-AD09-3CED8B74EBF6}" presName="Name9" presStyleLbl="sibTrans2D1" presStyleIdx="0" presStyleCnt="2"/>
      <dgm:spPr/>
      <dgm:t>
        <a:bodyPr/>
        <a:lstStyle/>
        <a:p>
          <a:endParaRPr lang="en-US"/>
        </a:p>
      </dgm:t>
    </dgm:pt>
    <dgm:pt modelId="{90FD47D0-4E3F-4CAA-BA73-03CF77A40E22}" type="pres">
      <dgm:prSet presAssocID="{CE69A486-B6A1-4F12-9352-C5954915A69C}" presName="composite2" presStyleCnt="0"/>
      <dgm:spPr/>
    </dgm:pt>
    <dgm:pt modelId="{6537B0E1-EAC7-4CCF-B641-ABC3117141F0}" type="pres">
      <dgm:prSet presAssocID="{CE69A486-B6A1-4F12-9352-C5954915A69C}" presName="dummyNode2" presStyleLbl="node1" presStyleIdx="0" presStyleCnt="3"/>
      <dgm:spPr/>
    </dgm:pt>
    <dgm:pt modelId="{F78A1ABC-AB22-4B03-BC04-3284088EA977}" type="pres">
      <dgm:prSet presAssocID="{CE69A486-B6A1-4F12-9352-C5954915A69C}" presName="childNode2" presStyleLbl="bgAcc1" presStyleIdx="1" presStyleCnt="3">
        <dgm:presLayoutVars>
          <dgm:bulletEnabled val="1"/>
        </dgm:presLayoutVars>
      </dgm:prSet>
      <dgm:spPr/>
      <dgm:t>
        <a:bodyPr/>
        <a:lstStyle/>
        <a:p>
          <a:endParaRPr lang="en-US"/>
        </a:p>
      </dgm:t>
    </dgm:pt>
    <dgm:pt modelId="{A8B76416-538B-4CC0-BDEE-349FBAFB2555}" type="pres">
      <dgm:prSet presAssocID="{CE69A486-B6A1-4F12-9352-C5954915A69C}" presName="childNode2tx" presStyleLbl="bgAcc1" presStyleIdx="1" presStyleCnt="3">
        <dgm:presLayoutVars>
          <dgm:bulletEnabled val="1"/>
        </dgm:presLayoutVars>
      </dgm:prSet>
      <dgm:spPr/>
      <dgm:t>
        <a:bodyPr/>
        <a:lstStyle/>
        <a:p>
          <a:endParaRPr lang="en-US"/>
        </a:p>
      </dgm:t>
    </dgm:pt>
    <dgm:pt modelId="{BD5975B8-4482-4A1B-BB95-8EF3A5ACC6E6}" type="pres">
      <dgm:prSet presAssocID="{CE69A486-B6A1-4F12-9352-C5954915A69C}" presName="parentNode2" presStyleLbl="node1" presStyleIdx="1" presStyleCnt="3">
        <dgm:presLayoutVars>
          <dgm:chMax val="0"/>
          <dgm:bulletEnabled val="1"/>
        </dgm:presLayoutVars>
      </dgm:prSet>
      <dgm:spPr/>
      <dgm:t>
        <a:bodyPr/>
        <a:lstStyle/>
        <a:p>
          <a:endParaRPr lang="en-US"/>
        </a:p>
      </dgm:t>
    </dgm:pt>
    <dgm:pt modelId="{536FA013-BF60-45DD-8A8E-C9D66F236679}" type="pres">
      <dgm:prSet presAssocID="{CE69A486-B6A1-4F12-9352-C5954915A69C}" presName="connSite2" presStyleCnt="0"/>
      <dgm:spPr/>
    </dgm:pt>
    <dgm:pt modelId="{9B2012F0-963D-4304-8429-7CD598209704}" type="pres">
      <dgm:prSet presAssocID="{A7AAD3A1-97DA-430E-B111-D0C5A16AD513}" presName="Name18" presStyleLbl="sibTrans2D1" presStyleIdx="1" presStyleCnt="2"/>
      <dgm:spPr/>
      <dgm:t>
        <a:bodyPr/>
        <a:lstStyle/>
        <a:p>
          <a:endParaRPr lang="en-US"/>
        </a:p>
      </dgm:t>
    </dgm:pt>
    <dgm:pt modelId="{3E1241C7-8281-40B5-841A-0A7C0758291D}" type="pres">
      <dgm:prSet presAssocID="{8109C00D-8E2C-4E17-81ED-282D81647A0D}" presName="composite1" presStyleCnt="0"/>
      <dgm:spPr/>
    </dgm:pt>
    <dgm:pt modelId="{5926FBDF-039E-4A0E-A573-5DCD0AE8DA4F}" type="pres">
      <dgm:prSet presAssocID="{8109C00D-8E2C-4E17-81ED-282D81647A0D}" presName="dummyNode1" presStyleLbl="node1" presStyleIdx="1" presStyleCnt="3"/>
      <dgm:spPr/>
    </dgm:pt>
    <dgm:pt modelId="{892D09BE-4824-4318-8F04-B564AD08374C}" type="pres">
      <dgm:prSet presAssocID="{8109C00D-8E2C-4E17-81ED-282D81647A0D}" presName="childNode1" presStyleLbl="bgAcc1" presStyleIdx="2" presStyleCnt="3" custScaleY="121636" custLinFactNeighborY="-9773">
        <dgm:presLayoutVars>
          <dgm:bulletEnabled val="1"/>
        </dgm:presLayoutVars>
      </dgm:prSet>
      <dgm:spPr/>
      <dgm:t>
        <a:bodyPr/>
        <a:lstStyle/>
        <a:p>
          <a:endParaRPr lang="en-US"/>
        </a:p>
      </dgm:t>
    </dgm:pt>
    <dgm:pt modelId="{0836ECAB-B762-42B7-93BF-1560D90C62E2}" type="pres">
      <dgm:prSet presAssocID="{8109C00D-8E2C-4E17-81ED-282D81647A0D}" presName="childNode1tx" presStyleLbl="bgAcc1" presStyleIdx="2" presStyleCnt="3">
        <dgm:presLayoutVars>
          <dgm:bulletEnabled val="1"/>
        </dgm:presLayoutVars>
      </dgm:prSet>
      <dgm:spPr/>
      <dgm:t>
        <a:bodyPr/>
        <a:lstStyle/>
        <a:p>
          <a:endParaRPr lang="en-US"/>
        </a:p>
      </dgm:t>
    </dgm:pt>
    <dgm:pt modelId="{1B595B92-98D9-4662-B7D2-28314F590515}" type="pres">
      <dgm:prSet presAssocID="{8109C00D-8E2C-4E17-81ED-282D81647A0D}" presName="parentNode1" presStyleLbl="node1" presStyleIdx="2" presStyleCnt="3">
        <dgm:presLayoutVars>
          <dgm:chMax val="1"/>
          <dgm:bulletEnabled val="1"/>
        </dgm:presLayoutVars>
      </dgm:prSet>
      <dgm:spPr/>
      <dgm:t>
        <a:bodyPr/>
        <a:lstStyle/>
        <a:p>
          <a:endParaRPr lang="en-US"/>
        </a:p>
      </dgm:t>
    </dgm:pt>
    <dgm:pt modelId="{40D225BE-A6A6-44D2-BFCF-41951BCCA3E6}" type="pres">
      <dgm:prSet presAssocID="{8109C00D-8E2C-4E17-81ED-282D81647A0D}" presName="connSite1" presStyleCnt="0"/>
      <dgm:spPr/>
    </dgm:pt>
  </dgm:ptLst>
  <dgm:cxnLst>
    <dgm:cxn modelId="{73C29792-61EF-4229-8F19-3C0A716E8F78}" type="presOf" srcId="{4FF5C12B-65E7-4EFC-8370-6C2EC7ECDFBC}" destId="{E38AB063-D0C6-4953-9444-5EEB988308CA}" srcOrd="0" destOrd="0" presId="urn:microsoft.com/office/officeart/2005/8/layout/hProcess4"/>
    <dgm:cxn modelId="{90A79692-DCB1-43C2-BC9D-49D544775BE0}" type="presOf" srcId="{D3924C5D-2B55-46B1-8335-866F420086DD}" destId="{A8B76416-538B-4CC0-BDEE-349FBAFB2555}" srcOrd="1" destOrd="0" presId="urn:microsoft.com/office/officeart/2005/8/layout/hProcess4"/>
    <dgm:cxn modelId="{2850056B-3429-477F-9AE7-B4A3CEF17B68}" type="presOf" srcId="{A7AAD3A1-97DA-430E-B111-D0C5A16AD513}" destId="{9B2012F0-963D-4304-8429-7CD598209704}" srcOrd="0" destOrd="0" presId="urn:microsoft.com/office/officeart/2005/8/layout/hProcess4"/>
    <dgm:cxn modelId="{65930725-10BE-4BD8-8E51-60B5DFA3495D}" type="presOf" srcId="{D3924C5D-2B55-46B1-8335-866F420086DD}" destId="{F78A1ABC-AB22-4B03-BC04-3284088EA977}" srcOrd="0" destOrd="0" presId="urn:microsoft.com/office/officeart/2005/8/layout/hProcess4"/>
    <dgm:cxn modelId="{E0B93A1A-B41D-4630-BC7F-7E71DB75F810}" type="presOf" srcId="{B8796693-D2BA-448F-A72B-40D61271F95C}" destId="{B2543A1F-04B7-4FFA-8AEF-B92A8EE0678B}" srcOrd="1" destOrd="0" presId="urn:microsoft.com/office/officeart/2005/8/layout/hProcess4"/>
    <dgm:cxn modelId="{B867840C-AD71-4321-BCE9-92CEBC74259D}" srcId="{CE69A486-B6A1-4F12-9352-C5954915A69C}" destId="{D3924C5D-2B55-46B1-8335-866F420086DD}" srcOrd="0" destOrd="0" parTransId="{7FE28895-458A-4631-A5CC-0A40D79112EE}" sibTransId="{666437D6-27EA-4137-9520-FA71FDFA7B6D}"/>
    <dgm:cxn modelId="{2ED9032C-D95C-42AB-A4E1-11396367DED2}" type="presOf" srcId="{CE69A486-B6A1-4F12-9352-C5954915A69C}" destId="{BD5975B8-4482-4A1B-BB95-8EF3A5ACC6E6}" srcOrd="0" destOrd="0" presId="urn:microsoft.com/office/officeart/2005/8/layout/hProcess4"/>
    <dgm:cxn modelId="{B877EEF9-4C07-479D-A57C-6922B741BF81}" srcId="{4FF5C12B-65E7-4EFC-8370-6C2EC7ECDFBC}" destId="{B8796693-D2BA-448F-A72B-40D61271F95C}" srcOrd="0" destOrd="0" parTransId="{8B49D81B-2552-46AC-9D14-39B417F5ADD0}" sibTransId="{98C1E814-0E65-4740-9F5E-3B93852C356E}"/>
    <dgm:cxn modelId="{D1CB07D3-3038-43D7-B045-94AD91BC07DB}" type="presOf" srcId="{A483B98A-076B-4259-99EC-40D449F95A83}" destId="{4C04BD71-2102-4E9A-A75E-3775A2A09879}" srcOrd="0" destOrd="0" presId="urn:microsoft.com/office/officeart/2005/8/layout/hProcess4"/>
    <dgm:cxn modelId="{3AA45B13-E1E0-4241-9853-A45452AEAF8D}" type="presOf" srcId="{8109C00D-8E2C-4E17-81ED-282D81647A0D}" destId="{1B595B92-98D9-4662-B7D2-28314F590515}" srcOrd="0" destOrd="0" presId="urn:microsoft.com/office/officeart/2005/8/layout/hProcess4"/>
    <dgm:cxn modelId="{85EAB1A7-D357-46D5-A943-98C4F89A0217}" srcId="{A483B98A-076B-4259-99EC-40D449F95A83}" destId="{4FF5C12B-65E7-4EFC-8370-6C2EC7ECDFBC}" srcOrd="0" destOrd="0" parTransId="{6367E2CA-957A-426A-A88B-D164EFFB3A6E}" sibTransId="{6D74BAAF-2A9C-49CF-AD09-3CED8B74EBF6}"/>
    <dgm:cxn modelId="{6A4C3ADB-4C03-4437-899E-3636EB10D222}" srcId="{8109C00D-8E2C-4E17-81ED-282D81647A0D}" destId="{83434C5A-DD72-4CED-8377-F700CAC731B6}" srcOrd="0" destOrd="0" parTransId="{7F84A0C0-6A44-4970-BC92-5A290F083E00}" sibTransId="{01DCDC4E-62DA-49ED-A97B-0D7C5D4F8FCE}"/>
    <dgm:cxn modelId="{2AAE87F5-8A7F-441F-8CCF-CF8970CAEAE3}" srcId="{A483B98A-076B-4259-99EC-40D449F95A83}" destId="{CE69A486-B6A1-4F12-9352-C5954915A69C}" srcOrd="1" destOrd="0" parTransId="{E7576C3A-6666-4E7D-9FC4-0AB977BD04F4}" sibTransId="{A7AAD3A1-97DA-430E-B111-D0C5A16AD513}"/>
    <dgm:cxn modelId="{E06A87FE-83A1-4F03-A710-C376C8A4C9AF}" type="presOf" srcId="{83434C5A-DD72-4CED-8377-F700CAC731B6}" destId="{892D09BE-4824-4318-8F04-B564AD08374C}" srcOrd="0" destOrd="0" presId="urn:microsoft.com/office/officeart/2005/8/layout/hProcess4"/>
    <dgm:cxn modelId="{4AE30A80-1FA0-4C71-AFB7-AA49B18B593C}" type="presOf" srcId="{6D74BAAF-2A9C-49CF-AD09-3CED8B74EBF6}" destId="{24B29A8E-4FAC-441B-A75B-E4D853580A8D}" srcOrd="0" destOrd="0" presId="urn:microsoft.com/office/officeart/2005/8/layout/hProcess4"/>
    <dgm:cxn modelId="{F73E59E2-649B-4151-B3E2-2290282B3BCB}" srcId="{A483B98A-076B-4259-99EC-40D449F95A83}" destId="{8109C00D-8E2C-4E17-81ED-282D81647A0D}" srcOrd="2" destOrd="0" parTransId="{E2169281-3868-427D-8D95-545ACA0D6C0C}" sibTransId="{063B7335-1156-4C9D-8C83-3C142209A827}"/>
    <dgm:cxn modelId="{588756CD-BD58-41CF-97DE-907195F459E3}" type="presOf" srcId="{83434C5A-DD72-4CED-8377-F700CAC731B6}" destId="{0836ECAB-B762-42B7-93BF-1560D90C62E2}" srcOrd="1" destOrd="0" presId="urn:microsoft.com/office/officeart/2005/8/layout/hProcess4"/>
    <dgm:cxn modelId="{03435CC4-7197-470F-A442-4A17710F7785}" type="presOf" srcId="{B8796693-D2BA-448F-A72B-40D61271F95C}" destId="{31035AD8-5C02-4311-850B-0DB5E7F49370}" srcOrd="0" destOrd="0" presId="urn:microsoft.com/office/officeart/2005/8/layout/hProcess4"/>
    <dgm:cxn modelId="{2393D091-D2C7-4418-B797-93249F1F8A31}" type="presParOf" srcId="{4C04BD71-2102-4E9A-A75E-3775A2A09879}" destId="{9F724FE0-8307-46EB-9BF9-A0254F0C6D4F}" srcOrd="0" destOrd="0" presId="urn:microsoft.com/office/officeart/2005/8/layout/hProcess4"/>
    <dgm:cxn modelId="{F7B29ADE-2DEF-43F9-9CC4-7356539B3B7D}" type="presParOf" srcId="{4C04BD71-2102-4E9A-A75E-3775A2A09879}" destId="{4258EF08-CB56-478F-83BC-522A956A54D0}" srcOrd="1" destOrd="0" presId="urn:microsoft.com/office/officeart/2005/8/layout/hProcess4"/>
    <dgm:cxn modelId="{E7F27D43-6EE6-48E8-B4A2-8BE532C20160}" type="presParOf" srcId="{4C04BD71-2102-4E9A-A75E-3775A2A09879}" destId="{459230C9-9EA8-482E-A591-F01BA6BFC567}" srcOrd="2" destOrd="0" presId="urn:microsoft.com/office/officeart/2005/8/layout/hProcess4"/>
    <dgm:cxn modelId="{D5A47292-70A5-4FFA-9C4B-703CAC94AD2A}" type="presParOf" srcId="{459230C9-9EA8-482E-A591-F01BA6BFC567}" destId="{06EF2CFB-B19D-4C22-B0B2-489D7702AE46}" srcOrd="0" destOrd="0" presId="urn:microsoft.com/office/officeart/2005/8/layout/hProcess4"/>
    <dgm:cxn modelId="{8C5D7C3F-6025-4949-B60B-B6FD8CB556C9}" type="presParOf" srcId="{06EF2CFB-B19D-4C22-B0B2-489D7702AE46}" destId="{F9BA1C3B-D813-4DBA-A00F-4475E00E710C}" srcOrd="0" destOrd="0" presId="urn:microsoft.com/office/officeart/2005/8/layout/hProcess4"/>
    <dgm:cxn modelId="{D30788B4-0D94-4F18-9DA8-5EC4B26FD404}" type="presParOf" srcId="{06EF2CFB-B19D-4C22-B0B2-489D7702AE46}" destId="{31035AD8-5C02-4311-850B-0DB5E7F49370}" srcOrd="1" destOrd="0" presId="urn:microsoft.com/office/officeart/2005/8/layout/hProcess4"/>
    <dgm:cxn modelId="{8C011DFD-3DF3-4EEA-A7AC-B154494CAB79}" type="presParOf" srcId="{06EF2CFB-B19D-4C22-B0B2-489D7702AE46}" destId="{B2543A1F-04B7-4FFA-8AEF-B92A8EE0678B}" srcOrd="2" destOrd="0" presId="urn:microsoft.com/office/officeart/2005/8/layout/hProcess4"/>
    <dgm:cxn modelId="{55A7DCA1-0E5D-4519-8B06-F239C5011D64}" type="presParOf" srcId="{06EF2CFB-B19D-4C22-B0B2-489D7702AE46}" destId="{E38AB063-D0C6-4953-9444-5EEB988308CA}" srcOrd="3" destOrd="0" presId="urn:microsoft.com/office/officeart/2005/8/layout/hProcess4"/>
    <dgm:cxn modelId="{298F6646-EC94-4290-B399-0DE9D93EE943}" type="presParOf" srcId="{06EF2CFB-B19D-4C22-B0B2-489D7702AE46}" destId="{21A573BB-B936-4DDC-A32A-0867E56A2886}" srcOrd="4" destOrd="0" presId="urn:microsoft.com/office/officeart/2005/8/layout/hProcess4"/>
    <dgm:cxn modelId="{57279189-563F-403C-B341-118747A89634}" type="presParOf" srcId="{459230C9-9EA8-482E-A591-F01BA6BFC567}" destId="{24B29A8E-4FAC-441B-A75B-E4D853580A8D}" srcOrd="1" destOrd="0" presId="urn:microsoft.com/office/officeart/2005/8/layout/hProcess4"/>
    <dgm:cxn modelId="{E8B18784-7896-4735-A2DA-F4984769C63D}" type="presParOf" srcId="{459230C9-9EA8-482E-A591-F01BA6BFC567}" destId="{90FD47D0-4E3F-4CAA-BA73-03CF77A40E22}" srcOrd="2" destOrd="0" presId="urn:microsoft.com/office/officeart/2005/8/layout/hProcess4"/>
    <dgm:cxn modelId="{5A339DAB-FEEF-4E32-9D52-0301CB652735}" type="presParOf" srcId="{90FD47D0-4E3F-4CAA-BA73-03CF77A40E22}" destId="{6537B0E1-EAC7-4CCF-B641-ABC3117141F0}" srcOrd="0" destOrd="0" presId="urn:microsoft.com/office/officeart/2005/8/layout/hProcess4"/>
    <dgm:cxn modelId="{C61C8EAF-EDAF-45B5-96C6-E18D688F1E88}" type="presParOf" srcId="{90FD47D0-4E3F-4CAA-BA73-03CF77A40E22}" destId="{F78A1ABC-AB22-4B03-BC04-3284088EA977}" srcOrd="1" destOrd="0" presId="urn:microsoft.com/office/officeart/2005/8/layout/hProcess4"/>
    <dgm:cxn modelId="{44FB7ACF-D8F1-4D4D-A218-DD35C60ED6A8}" type="presParOf" srcId="{90FD47D0-4E3F-4CAA-BA73-03CF77A40E22}" destId="{A8B76416-538B-4CC0-BDEE-349FBAFB2555}" srcOrd="2" destOrd="0" presId="urn:microsoft.com/office/officeart/2005/8/layout/hProcess4"/>
    <dgm:cxn modelId="{51AE062C-1E39-4CB2-B08E-68DFC00974ED}" type="presParOf" srcId="{90FD47D0-4E3F-4CAA-BA73-03CF77A40E22}" destId="{BD5975B8-4482-4A1B-BB95-8EF3A5ACC6E6}" srcOrd="3" destOrd="0" presId="urn:microsoft.com/office/officeart/2005/8/layout/hProcess4"/>
    <dgm:cxn modelId="{65638C4F-D4A2-4E17-8823-5CB41C46FC3A}" type="presParOf" srcId="{90FD47D0-4E3F-4CAA-BA73-03CF77A40E22}" destId="{536FA013-BF60-45DD-8A8E-C9D66F236679}" srcOrd="4" destOrd="0" presId="urn:microsoft.com/office/officeart/2005/8/layout/hProcess4"/>
    <dgm:cxn modelId="{58BEF708-DCDB-4B5D-BBCA-A8A8CA81ED5C}" type="presParOf" srcId="{459230C9-9EA8-482E-A591-F01BA6BFC567}" destId="{9B2012F0-963D-4304-8429-7CD598209704}" srcOrd="3" destOrd="0" presId="urn:microsoft.com/office/officeart/2005/8/layout/hProcess4"/>
    <dgm:cxn modelId="{E57D643A-25A9-4E77-85FF-68D51CD07AB0}" type="presParOf" srcId="{459230C9-9EA8-482E-A591-F01BA6BFC567}" destId="{3E1241C7-8281-40B5-841A-0A7C0758291D}" srcOrd="4" destOrd="0" presId="urn:microsoft.com/office/officeart/2005/8/layout/hProcess4"/>
    <dgm:cxn modelId="{F89A84B5-AE90-4B8B-AB50-ED05DA34D954}" type="presParOf" srcId="{3E1241C7-8281-40B5-841A-0A7C0758291D}" destId="{5926FBDF-039E-4A0E-A573-5DCD0AE8DA4F}" srcOrd="0" destOrd="0" presId="urn:microsoft.com/office/officeart/2005/8/layout/hProcess4"/>
    <dgm:cxn modelId="{DCB9AD54-F7AC-4F22-9072-5BED23559A48}" type="presParOf" srcId="{3E1241C7-8281-40B5-841A-0A7C0758291D}" destId="{892D09BE-4824-4318-8F04-B564AD08374C}" srcOrd="1" destOrd="0" presId="urn:microsoft.com/office/officeart/2005/8/layout/hProcess4"/>
    <dgm:cxn modelId="{E1175617-7773-41EA-9BF2-F46D507CA012}" type="presParOf" srcId="{3E1241C7-8281-40B5-841A-0A7C0758291D}" destId="{0836ECAB-B762-42B7-93BF-1560D90C62E2}" srcOrd="2" destOrd="0" presId="urn:microsoft.com/office/officeart/2005/8/layout/hProcess4"/>
    <dgm:cxn modelId="{02909EDA-1DEB-4C95-8DD4-23E2D3C18123}" type="presParOf" srcId="{3E1241C7-8281-40B5-841A-0A7C0758291D}" destId="{1B595B92-98D9-4662-B7D2-28314F590515}" srcOrd="3" destOrd="0" presId="urn:microsoft.com/office/officeart/2005/8/layout/hProcess4"/>
    <dgm:cxn modelId="{1FE43D95-7F58-4A93-AF38-353C0D12B5A1}" type="presParOf" srcId="{3E1241C7-8281-40B5-841A-0A7C0758291D}" destId="{40D225BE-A6A6-44D2-BFCF-41951BCCA3E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83B98A-076B-4259-99EC-40D449F95A8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FF5C12B-65E7-4EFC-8370-6C2EC7ECDFBC}">
      <dgm:prSet phldrT="[Text]"/>
      <dgm:spPr>
        <a:solidFill>
          <a:srgbClr val="525E75"/>
        </a:solidFill>
      </dgm:spPr>
      <dgm:t>
        <a:bodyPr/>
        <a:lstStyle/>
        <a:p>
          <a:pPr algn="l"/>
          <a:r>
            <a:rPr lang="en-US" dirty="0" smtClean="0"/>
            <a:t>Sample generation</a:t>
          </a:r>
          <a:endParaRPr lang="en-US" dirty="0"/>
        </a:p>
      </dgm:t>
    </dgm:pt>
    <dgm:pt modelId="{6367E2CA-957A-426A-A88B-D164EFFB3A6E}" type="parTrans" cxnId="{85EAB1A7-D357-46D5-A943-98C4F89A0217}">
      <dgm:prSet/>
      <dgm:spPr/>
      <dgm:t>
        <a:bodyPr/>
        <a:lstStyle/>
        <a:p>
          <a:pPr algn="l"/>
          <a:endParaRPr lang="en-US"/>
        </a:p>
      </dgm:t>
    </dgm:pt>
    <dgm:pt modelId="{6D74BAAF-2A9C-49CF-AD09-3CED8B74EBF6}" type="sibTrans" cxnId="{85EAB1A7-D357-46D5-A943-98C4F89A0217}">
      <dgm:prSet/>
      <dgm:spPr>
        <a:solidFill>
          <a:srgbClr val="92BA92"/>
        </a:solidFill>
      </dgm:spPr>
      <dgm:t>
        <a:bodyPr/>
        <a:lstStyle/>
        <a:p>
          <a:pPr algn="l"/>
          <a:endParaRPr lang="en-US"/>
        </a:p>
      </dgm:t>
    </dgm:pt>
    <dgm:pt modelId="{B8796693-D2BA-448F-A72B-40D61271F95C}">
      <dgm:prSet phldrT="[Text]" custT="1"/>
      <dgm:spPr>
        <a:ln>
          <a:solidFill>
            <a:schemeClr val="tx1"/>
          </a:solidFill>
        </a:ln>
      </dgm:spPr>
      <dgm:t>
        <a:bodyPr/>
        <a:lstStyle/>
        <a:p>
          <a:pPr algn="l"/>
          <a:r>
            <a:rPr lang="en-US" sz="2000" dirty="0" smtClean="0"/>
            <a:t>Generate B=1000 samples from the given sample Using SRSWR scheme</a:t>
          </a:r>
          <a:endParaRPr lang="en-US" sz="2000" dirty="0"/>
        </a:p>
      </dgm:t>
    </dgm:pt>
    <dgm:pt modelId="{8B49D81B-2552-46AC-9D14-39B417F5ADD0}" type="parTrans" cxnId="{B877EEF9-4C07-479D-A57C-6922B741BF81}">
      <dgm:prSet/>
      <dgm:spPr/>
      <dgm:t>
        <a:bodyPr/>
        <a:lstStyle/>
        <a:p>
          <a:pPr algn="l"/>
          <a:endParaRPr lang="en-US"/>
        </a:p>
      </dgm:t>
    </dgm:pt>
    <dgm:pt modelId="{98C1E814-0E65-4740-9F5E-3B93852C356E}" type="sibTrans" cxnId="{B877EEF9-4C07-479D-A57C-6922B741BF81}">
      <dgm:prSet/>
      <dgm:spPr/>
      <dgm:t>
        <a:bodyPr/>
        <a:lstStyle/>
        <a:p>
          <a:pPr algn="l"/>
          <a:endParaRPr lang="en-US"/>
        </a:p>
      </dgm:t>
    </dgm:pt>
    <dgm:pt modelId="{CE69A486-B6A1-4F12-9352-C5954915A69C}">
      <dgm:prSet phldrT="[Text]"/>
      <dgm:spPr>
        <a:solidFill>
          <a:srgbClr val="525E75"/>
        </a:solidFill>
      </dgm:spPr>
      <dgm:t>
        <a:bodyPr/>
        <a:lstStyle/>
        <a:p>
          <a:pPr algn="l"/>
          <a:r>
            <a:rPr lang="en-US" dirty="0" smtClean="0"/>
            <a:t>Calculating the Estimators</a:t>
          </a:r>
          <a:endParaRPr lang="en-US" dirty="0"/>
        </a:p>
      </dgm:t>
    </dgm:pt>
    <dgm:pt modelId="{E7576C3A-6666-4E7D-9FC4-0AB977BD04F4}" type="parTrans" cxnId="{2AAE87F5-8A7F-441F-8CCF-CF8970CAEAE3}">
      <dgm:prSet/>
      <dgm:spPr/>
      <dgm:t>
        <a:bodyPr/>
        <a:lstStyle/>
        <a:p>
          <a:pPr algn="l"/>
          <a:endParaRPr lang="en-US"/>
        </a:p>
      </dgm:t>
    </dgm:pt>
    <dgm:pt modelId="{A7AAD3A1-97DA-430E-B111-D0C5A16AD513}" type="sibTrans" cxnId="{2AAE87F5-8A7F-441F-8CCF-CF8970CAEAE3}">
      <dgm:prSet/>
      <dgm:spPr>
        <a:solidFill>
          <a:srgbClr val="92BA92"/>
        </a:solidFill>
      </dgm:spPr>
      <dgm:t>
        <a:bodyPr/>
        <a:lstStyle/>
        <a:p>
          <a:pPr algn="l"/>
          <a:endParaRPr lang="en-US"/>
        </a:p>
      </dgm:t>
    </dgm:pt>
    <dgm:pt modelId="{D3924C5D-2B55-46B1-8335-866F420086DD}">
      <dgm:prSet phldrT="[Text]"/>
      <dgm:spPr>
        <a:blipFill>
          <a:blip xmlns:r="http://schemas.openxmlformats.org/officeDocument/2006/relationships" r:embed="rId1"/>
          <a:stretch>
            <a:fillRect l="-3348" r="-3348"/>
          </a:stretch>
        </a:blipFill>
        <a:ln>
          <a:solidFill>
            <a:schemeClr val="tx1"/>
          </a:solidFill>
        </a:ln>
      </dgm:spPr>
      <dgm:t>
        <a:bodyPr/>
        <a:lstStyle/>
        <a:p>
          <a:r>
            <a:rPr lang="en-IN">
              <a:noFill/>
            </a:rPr>
            <a:t> </a:t>
          </a:r>
        </a:p>
      </dgm:t>
    </dgm:pt>
    <dgm:pt modelId="{7FE28895-458A-4631-A5CC-0A40D79112EE}" type="parTrans" cxnId="{B867840C-AD71-4321-BCE9-92CEBC74259D}">
      <dgm:prSet/>
      <dgm:spPr/>
      <dgm:t>
        <a:bodyPr/>
        <a:lstStyle/>
        <a:p>
          <a:pPr algn="l"/>
          <a:endParaRPr lang="en-US"/>
        </a:p>
      </dgm:t>
    </dgm:pt>
    <dgm:pt modelId="{666437D6-27EA-4137-9520-FA71FDFA7B6D}" type="sibTrans" cxnId="{B867840C-AD71-4321-BCE9-92CEBC74259D}">
      <dgm:prSet/>
      <dgm:spPr/>
      <dgm:t>
        <a:bodyPr/>
        <a:lstStyle/>
        <a:p>
          <a:pPr algn="l"/>
          <a:endParaRPr lang="en-US"/>
        </a:p>
      </dgm:t>
    </dgm:pt>
    <dgm:pt modelId="{8109C00D-8E2C-4E17-81ED-282D81647A0D}">
      <dgm:prSet phldrT="[Text]"/>
      <dgm:spPr>
        <a:solidFill>
          <a:srgbClr val="525E75"/>
        </a:solidFill>
      </dgm:spPr>
      <dgm:t>
        <a:bodyPr/>
        <a:lstStyle/>
        <a:p>
          <a:pPr algn="l"/>
          <a:r>
            <a:rPr lang="en-US" dirty="0" smtClean="0"/>
            <a:t>Variance Calculation</a:t>
          </a:r>
          <a:endParaRPr lang="en-US" dirty="0"/>
        </a:p>
      </dgm:t>
    </dgm:pt>
    <dgm:pt modelId="{E2169281-3868-427D-8D95-545ACA0D6C0C}" type="parTrans" cxnId="{F73E59E2-649B-4151-B3E2-2290282B3BCB}">
      <dgm:prSet/>
      <dgm:spPr/>
      <dgm:t>
        <a:bodyPr/>
        <a:lstStyle/>
        <a:p>
          <a:pPr algn="l"/>
          <a:endParaRPr lang="en-US"/>
        </a:p>
      </dgm:t>
    </dgm:pt>
    <dgm:pt modelId="{063B7335-1156-4C9D-8C83-3C142209A827}" type="sibTrans" cxnId="{F73E59E2-649B-4151-B3E2-2290282B3BCB}">
      <dgm:prSet/>
      <dgm:spPr/>
      <dgm:t>
        <a:bodyPr/>
        <a:lstStyle/>
        <a:p>
          <a:pPr algn="l"/>
          <a:endParaRPr lang="en-US"/>
        </a:p>
      </dgm:t>
    </dgm:pt>
    <dgm:pt modelId="{83434C5A-DD72-4CED-8377-F700CAC731B6}">
      <dgm:prSet phldrT="[Text]" custT="1"/>
      <dgm:spPr>
        <a:blipFill>
          <a:blip xmlns:r="http://schemas.openxmlformats.org/officeDocument/2006/relationships" r:embed="rId2"/>
          <a:stretch>
            <a:fillRect/>
          </a:stretch>
        </a:blipFill>
        <a:ln>
          <a:solidFill>
            <a:schemeClr val="tx1"/>
          </a:solidFill>
        </a:ln>
      </dgm:spPr>
      <dgm:t>
        <a:bodyPr/>
        <a:lstStyle/>
        <a:p>
          <a:r>
            <a:rPr lang="en-IN">
              <a:noFill/>
            </a:rPr>
            <a:t> </a:t>
          </a:r>
        </a:p>
      </dgm:t>
    </dgm:pt>
    <dgm:pt modelId="{7F84A0C0-6A44-4970-BC92-5A290F083E00}" type="parTrans" cxnId="{6A4C3ADB-4C03-4437-899E-3636EB10D222}">
      <dgm:prSet/>
      <dgm:spPr/>
      <dgm:t>
        <a:bodyPr/>
        <a:lstStyle/>
        <a:p>
          <a:pPr algn="l"/>
          <a:endParaRPr lang="en-US"/>
        </a:p>
      </dgm:t>
    </dgm:pt>
    <dgm:pt modelId="{01DCDC4E-62DA-49ED-A97B-0D7C5D4F8FCE}" type="sibTrans" cxnId="{6A4C3ADB-4C03-4437-899E-3636EB10D222}">
      <dgm:prSet/>
      <dgm:spPr/>
      <dgm:t>
        <a:bodyPr/>
        <a:lstStyle/>
        <a:p>
          <a:pPr algn="l"/>
          <a:endParaRPr lang="en-US"/>
        </a:p>
      </dgm:t>
    </dgm:pt>
    <dgm:pt modelId="{4C04BD71-2102-4E9A-A75E-3775A2A09879}" type="pres">
      <dgm:prSet presAssocID="{A483B98A-076B-4259-99EC-40D449F95A83}" presName="Name0" presStyleCnt="0">
        <dgm:presLayoutVars>
          <dgm:dir/>
          <dgm:animLvl val="lvl"/>
          <dgm:resizeHandles val="exact"/>
        </dgm:presLayoutVars>
      </dgm:prSet>
      <dgm:spPr/>
      <dgm:t>
        <a:bodyPr/>
        <a:lstStyle/>
        <a:p>
          <a:endParaRPr lang="en-US"/>
        </a:p>
      </dgm:t>
    </dgm:pt>
    <dgm:pt modelId="{9F724FE0-8307-46EB-9BF9-A0254F0C6D4F}" type="pres">
      <dgm:prSet presAssocID="{A483B98A-076B-4259-99EC-40D449F95A83}" presName="tSp" presStyleCnt="0"/>
      <dgm:spPr/>
    </dgm:pt>
    <dgm:pt modelId="{4258EF08-CB56-478F-83BC-522A956A54D0}" type="pres">
      <dgm:prSet presAssocID="{A483B98A-076B-4259-99EC-40D449F95A83}" presName="bSp" presStyleCnt="0"/>
      <dgm:spPr/>
    </dgm:pt>
    <dgm:pt modelId="{459230C9-9EA8-482E-A591-F01BA6BFC567}" type="pres">
      <dgm:prSet presAssocID="{A483B98A-076B-4259-99EC-40D449F95A83}" presName="process" presStyleCnt="0"/>
      <dgm:spPr/>
    </dgm:pt>
    <dgm:pt modelId="{06EF2CFB-B19D-4C22-B0B2-489D7702AE46}" type="pres">
      <dgm:prSet presAssocID="{4FF5C12B-65E7-4EFC-8370-6C2EC7ECDFBC}" presName="composite1" presStyleCnt="0"/>
      <dgm:spPr/>
    </dgm:pt>
    <dgm:pt modelId="{F9BA1C3B-D813-4DBA-A00F-4475E00E710C}" type="pres">
      <dgm:prSet presAssocID="{4FF5C12B-65E7-4EFC-8370-6C2EC7ECDFBC}" presName="dummyNode1" presStyleLbl="node1" presStyleIdx="0" presStyleCnt="3"/>
      <dgm:spPr/>
    </dgm:pt>
    <dgm:pt modelId="{31035AD8-5C02-4311-850B-0DB5E7F49370}" type="pres">
      <dgm:prSet presAssocID="{4FF5C12B-65E7-4EFC-8370-6C2EC7ECDFBC}" presName="childNode1" presStyleLbl="bgAcc1" presStyleIdx="0" presStyleCnt="3">
        <dgm:presLayoutVars>
          <dgm:bulletEnabled val="1"/>
        </dgm:presLayoutVars>
      </dgm:prSet>
      <dgm:spPr/>
      <dgm:t>
        <a:bodyPr/>
        <a:lstStyle/>
        <a:p>
          <a:endParaRPr lang="en-US"/>
        </a:p>
      </dgm:t>
    </dgm:pt>
    <dgm:pt modelId="{B2543A1F-04B7-4FFA-8AEF-B92A8EE0678B}" type="pres">
      <dgm:prSet presAssocID="{4FF5C12B-65E7-4EFC-8370-6C2EC7ECDFBC}" presName="childNode1tx" presStyleLbl="bgAcc1" presStyleIdx="0" presStyleCnt="3">
        <dgm:presLayoutVars>
          <dgm:bulletEnabled val="1"/>
        </dgm:presLayoutVars>
      </dgm:prSet>
      <dgm:spPr/>
      <dgm:t>
        <a:bodyPr/>
        <a:lstStyle/>
        <a:p>
          <a:endParaRPr lang="en-US"/>
        </a:p>
      </dgm:t>
    </dgm:pt>
    <dgm:pt modelId="{E38AB063-D0C6-4953-9444-5EEB988308CA}" type="pres">
      <dgm:prSet presAssocID="{4FF5C12B-65E7-4EFC-8370-6C2EC7ECDFBC}" presName="parentNode1" presStyleLbl="node1" presStyleIdx="0" presStyleCnt="3">
        <dgm:presLayoutVars>
          <dgm:chMax val="1"/>
          <dgm:bulletEnabled val="1"/>
        </dgm:presLayoutVars>
      </dgm:prSet>
      <dgm:spPr/>
      <dgm:t>
        <a:bodyPr/>
        <a:lstStyle/>
        <a:p>
          <a:endParaRPr lang="en-US"/>
        </a:p>
      </dgm:t>
    </dgm:pt>
    <dgm:pt modelId="{21A573BB-B936-4DDC-A32A-0867E56A2886}" type="pres">
      <dgm:prSet presAssocID="{4FF5C12B-65E7-4EFC-8370-6C2EC7ECDFBC}" presName="connSite1" presStyleCnt="0"/>
      <dgm:spPr/>
    </dgm:pt>
    <dgm:pt modelId="{24B29A8E-4FAC-441B-A75B-E4D853580A8D}" type="pres">
      <dgm:prSet presAssocID="{6D74BAAF-2A9C-49CF-AD09-3CED8B74EBF6}" presName="Name9" presStyleLbl="sibTrans2D1" presStyleIdx="0" presStyleCnt="2"/>
      <dgm:spPr/>
      <dgm:t>
        <a:bodyPr/>
        <a:lstStyle/>
        <a:p>
          <a:endParaRPr lang="en-US"/>
        </a:p>
      </dgm:t>
    </dgm:pt>
    <dgm:pt modelId="{90FD47D0-4E3F-4CAA-BA73-03CF77A40E22}" type="pres">
      <dgm:prSet presAssocID="{CE69A486-B6A1-4F12-9352-C5954915A69C}" presName="composite2" presStyleCnt="0"/>
      <dgm:spPr/>
    </dgm:pt>
    <dgm:pt modelId="{6537B0E1-EAC7-4CCF-B641-ABC3117141F0}" type="pres">
      <dgm:prSet presAssocID="{CE69A486-B6A1-4F12-9352-C5954915A69C}" presName="dummyNode2" presStyleLbl="node1" presStyleIdx="0" presStyleCnt="3"/>
      <dgm:spPr/>
    </dgm:pt>
    <dgm:pt modelId="{F78A1ABC-AB22-4B03-BC04-3284088EA977}" type="pres">
      <dgm:prSet presAssocID="{CE69A486-B6A1-4F12-9352-C5954915A69C}" presName="childNode2" presStyleLbl="bgAcc1" presStyleIdx="1" presStyleCnt="3">
        <dgm:presLayoutVars>
          <dgm:bulletEnabled val="1"/>
        </dgm:presLayoutVars>
      </dgm:prSet>
      <dgm:spPr/>
      <dgm:t>
        <a:bodyPr/>
        <a:lstStyle/>
        <a:p>
          <a:endParaRPr lang="en-US"/>
        </a:p>
      </dgm:t>
    </dgm:pt>
    <dgm:pt modelId="{A8B76416-538B-4CC0-BDEE-349FBAFB2555}" type="pres">
      <dgm:prSet presAssocID="{CE69A486-B6A1-4F12-9352-C5954915A69C}" presName="childNode2tx" presStyleLbl="bgAcc1" presStyleIdx="1" presStyleCnt="3">
        <dgm:presLayoutVars>
          <dgm:bulletEnabled val="1"/>
        </dgm:presLayoutVars>
      </dgm:prSet>
      <dgm:spPr/>
      <dgm:t>
        <a:bodyPr/>
        <a:lstStyle/>
        <a:p>
          <a:endParaRPr lang="en-US"/>
        </a:p>
      </dgm:t>
    </dgm:pt>
    <dgm:pt modelId="{BD5975B8-4482-4A1B-BB95-8EF3A5ACC6E6}" type="pres">
      <dgm:prSet presAssocID="{CE69A486-B6A1-4F12-9352-C5954915A69C}" presName="parentNode2" presStyleLbl="node1" presStyleIdx="1" presStyleCnt="3">
        <dgm:presLayoutVars>
          <dgm:chMax val="0"/>
          <dgm:bulletEnabled val="1"/>
        </dgm:presLayoutVars>
      </dgm:prSet>
      <dgm:spPr/>
      <dgm:t>
        <a:bodyPr/>
        <a:lstStyle/>
        <a:p>
          <a:endParaRPr lang="en-US"/>
        </a:p>
      </dgm:t>
    </dgm:pt>
    <dgm:pt modelId="{536FA013-BF60-45DD-8A8E-C9D66F236679}" type="pres">
      <dgm:prSet presAssocID="{CE69A486-B6A1-4F12-9352-C5954915A69C}" presName="connSite2" presStyleCnt="0"/>
      <dgm:spPr/>
    </dgm:pt>
    <dgm:pt modelId="{9B2012F0-963D-4304-8429-7CD598209704}" type="pres">
      <dgm:prSet presAssocID="{A7AAD3A1-97DA-430E-B111-D0C5A16AD513}" presName="Name18" presStyleLbl="sibTrans2D1" presStyleIdx="1" presStyleCnt="2"/>
      <dgm:spPr/>
      <dgm:t>
        <a:bodyPr/>
        <a:lstStyle/>
        <a:p>
          <a:endParaRPr lang="en-US"/>
        </a:p>
      </dgm:t>
    </dgm:pt>
    <dgm:pt modelId="{3E1241C7-8281-40B5-841A-0A7C0758291D}" type="pres">
      <dgm:prSet presAssocID="{8109C00D-8E2C-4E17-81ED-282D81647A0D}" presName="composite1" presStyleCnt="0"/>
      <dgm:spPr/>
    </dgm:pt>
    <dgm:pt modelId="{5926FBDF-039E-4A0E-A573-5DCD0AE8DA4F}" type="pres">
      <dgm:prSet presAssocID="{8109C00D-8E2C-4E17-81ED-282D81647A0D}" presName="dummyNode1" presStyleLbl="node1" presStyleIdx="1" presStyleCnt="3"/>
      <dgm:spPr/>
    </dgm:pt>
    <dgm:pt modelId="{892D09BE-4824-4318-8F04-B564AD08374C}" type="pres">
      <dgm:prSet presAssocID="{8109C00D-8E2C-4E17-81ED-282D81647A0D}" presName="childNode1" presStyleLbl="bgAcc1" presStyleIdx="2" presStyleCnt="3" custScaleY="121636" custLinFactNeighborY="-9773">
        <dgm:presLayoutVars>
          <dgm:bulletEnabled val="1"/>
        </dgm:presLayoutVars>
      </dgm:prSet>
      <dgm:spPr/>
      <dgm:t>
        <a:bodyPr/>
        <a:lstStyle/>
        <a:p>
          <a:endParaRPr lang="en-US"/>
        </a:p>
      </dgm:t>
    </dgm:pt>
    <dgm:pt modelId="{0836ECAB-B762-42B7-93BF-1560D90C62E2}" type="pres">
      <dgm:prSet presAssocID="{8109C00D-8E2C-4E17-81ED-282D81647A0D}" presName="childNode1tx" presStyleLbl="bgAcc1" presStyleIdx="2" presStyleCnt="3">
        <dgm:presLayoutVars>
          <dgm:bulletEnabled val="1"/>
        </dgm:presLayoutVars>
      </dgm:prSet>
      <dgm:spPr/>
      <dgm:t>
        <a:bodyPr/>
        <a:lstStyle/>
        <a:p>
          <a:endParaRPr lang="en-US"/>
        </a:p>
      </dgm:t>
    </dgm:pt>
    <dgm:pt modelId="{1B595B92-98D9-4662-B7D2-28314F590515}" type="pres">
      <dgm:prSet presAssocID="{8109C00D-8E2C-4E17-81ED-282D81647A0D}" presName="parentNode1" presStyleLbl="node1" presStyleIdx="2" presStyleCnt="3">
        <dgm:presLayoutVars>
          <dgm:chMax val="1"/>
          <dgm:bulletEnabled val="1"/>
        </dgm:presLayoutVars>
      </dgm:prSet>
      <dgm:spPr/>
      <dgm:t>
        <a:bodyPr/>
        <a:lstStyle/>
        <a:p>
          <a:endParaRPr lang="en-US"/>
        </a:p>
      </dgm:t>
    </dgm:pt>
    <dgm:pt modelId="{40D225BE-A6A6-44D2-BFCF-41951BCCA3E6}" type="pres">
      <dgm:prSet presAssocID="{8109C00D-8E2C-4E17-81ED-282D81647A0D}" presName="connSite1" presStyleCnt="0"/>
      <dgm:spPr/>
    </dgm:pt>
  </dgm:ptLst>
  <dgm:cxnLst>
    <dgm:cxn modelId="{73C29792-61EF-4229-8F19-3C0A716E8F78}" type="presOf" srcId="{4FF5C12B-65E7-4EFC-8370-6C2EC7ECDFBC}" destId="{E38AB063-D0C6-4953-9444-5EEB988308CA}" srcOrd="0" destOrd="0" presId="urn:microsoft.com/office/officeart/2005/8/layout/hProcess4"/>
    <dgm:cxn modelId="{90A79692-DCB1-43C2-BC9D-49D544775BE0}" type="presOf" srcId="{D3924C5D-2B55-46B1-8335-866F420086DD}" destId="{A8B76416-538B-4CC0-BDEE-349FBAFB2555}" srcOrd="1" destOrd="0" presId="urn:microsoft.com/office/officeart/2005/8/layout/hProcess4"/>
    <dgm:cxn modelId="{2850056B-3429-477F-9AE7-B4A3CEF17B68}" type="presOf" srcId="{A7AAD3A1-97DA-430E-B111-D0C5A16AD513}" destId="{9B2012F0-963D-4304-8429-7CD598209704}" srcOrd="0" destOrd="0" presId="urn:microsoft.com/office/officeart/2005/8/layout/hProcess4"/>
    <dgm:cxn modelId="{65930725-10BE-4BD8-8E51-60B5DFA3495D}" type="presOf" srcId="{D3924C5D-2B55-46B1-8335-866F420086DD}" destId="{F78A1ABC-AB22-4B03-BC04-3284088EA977}" srcOrd="0" destOrd="0" presId="urn:microsoft.com/office/officeart/2005/8/layout/hProcess4"/>
    <dgm:cxn modelId="{E0B93A1A-B41D-4630-BC7F-7E71DB75F810}" type="presOf" srcId="{B8796693-D2BA-448F-A72B-40D61271F95C}" destId="{B2543A1F-04B7-4FFA-8AEF-B92A8EE0678B}" srcOrd="1" destOrd="0" presId="urn:microsoft.com/office/officeart/2005/8/layout/hProcess4"/>
    <dgm:cxn modelId="{B867840C-AD71-4321-BCE9-92CEBC74259D}" srcId="{CE69A486-B6A1-4F12-9352-C5954915A69C}" destId="{D3924C5D-2B55-46B1-8335-866F420086DD}" srcOrd="0" destOrd="0" parTransId="{7FE28895-458A-4631-A5CC-0A40D79112EE}" sibTransId="{666437D6-27EA-4137-9520-FA71FDFA7B6D}"/>
    <dgm:cxn modelId="{2ED9032C-D95C-42AB-A4E1-11396367DED2}" type="presOf" srcId="{CE69A486-B6A1-4F12-9352-C5954915A69C}" destId="{BD5975B8-4482-4A1B-BB95-8EF3A5ACC6E6}" srcOrd="0" destOrd="0" presId="urn:microsoft.com/office/officeart/2005/8/layout/hProcess4"/>
    <dgm:cxn modelId="{B877EEF9-4C07-479D-A57C-6922B741BF81}" srcId="{4FF5C12B-65E7-4EFC-8370-6C2EC7ECDFBC}" destId="{B8796693-D2BA-448F-A72B-40D61271F95C}" srcOrd="0" destOrd="0" parTransId="{8B49D81B-2552-46AC-9D14-39B417F5ADD0}" sibTransId="{98C1E814-0E65-4740-9F5E-3B93852C356E}"/>
    <dgm:cxn modelId="{D1CB07D3-3038-43D7-B045-94AD91BC07DB}" type="presOf" srcId="{A483B98A-076B-4259-99EC-40D449F95A83}" destId="{4C04BD71-2102-4E9A-A75E-3775A2A09879}" srcOrd="0" destOrd="0" presId="urn:microsoft.com/office/officeart/2005/8/layout/hProcess4"/>
    <dgm:cxn modelId="{3AA45B13-E1E0-4241-9853-A45452AEAF8D}" type="presOf" srcId="{8109C00D-8E2C-4E17-81ED-282D81647A0D}" destId="{1B595B92-98D9-4662-B7D2-28314F590515}" srcOrd="0" destOrd="0" presId="urn:microsoft.com/office/officeart/2005/8/layout/hProcess4"/>
    <dgm:cxn modelId="{85EAB1A7-D357-46D5-A943-98C4F89A0217}" srcId="{A483B98A-076B-4259-99EC-40D449F95A83}" destId="{4FF5C12B-65E7-4EFC-8370-6C2EC7ECDFBC}" srcOrd="0" destOrd="0" parTransId="{6367E2CA-957A-426A-A88B-D164EFFB3A6E}" sibTransId="{6D74BAAF-2A9C-49CF-AD09-3CED8B74EBF6}"/>
    <dgm:cxn modelId="{6A4C3ADB-4C03-4437-899E-3636EB10D222}" srcId="{8109C00D-8E2C-4E17-81ED-282D81647A0D}" destId="{83434C5A-DD72-4CED-8377-F700CAC731B6}" srcOrd="0" destOrd="0" parTransId="{7F84A0C0-6A44-4970-BC92-5A290F083E00}" sibTransId="{01DCDC4E-62DA-49ED-A97B-0D7C5D4F8FCE}"/>
    <dgm:cxn modelId="{2AAE87F5-8A7F-441F-8CCF-CF8970CAEAE3}" srcId="{A483B98A-076B-4259-99EC-40D449F95A83}" destId="{CE69A486-B6A1-4F12-9352-C5954915A69C}" srcOrd="1" destOrd="0" parTransId="{E7576C3A-6666-4E7D-9FC4-0AB977BD04F4}" sibTransId="{A7AAD3A1-97DA-430E-B111-D0C5A16AD513}"/>
    <dgm:cxn modelId="{E06A87FE-83A1-4F03-A710-C376C8A4C9AF}" type="presOf" srcId="{83434C5A-DD72-4CED-8377-F700CAC731B6}" destId="{892D09BE-4824-4318-8F04-B564AD08374C}" srcOrd="0" destOrd="0" presId="urn:microsoft.com/office/officeart/2005/8/layout/hProcess4"/>
    <dgm:cxn modelId="{4AE30A80-1FA0-4C71-AFB7-AA49B18B593C}" type="presOf" srcId="{6D74BAAF-2A9C-49CF-AD09-3CED8B74EBF6}" destId="{24B29A8E-4FAC-441B-A75B-E4D853580A8D}" srcOrd="0" destOrd="0" presId="urn:microsoft.com/office/officeart/2005/8/layout/hProcess4"/>
    <dgm:cxn modelId="{F73E59E2-649B-4151-B3E2-2290282B3BCB}" srcId="{A483B98A-076B-4259-99EC-40D449F95A83}" destId="{8109C00D-8E2C-4E17-81ED-282D81647A0D}" srcOrd="2" destOrd="0" parTransId="{E2169281-3868-427D-8D95-545ACA0D6C0C}" sibTransId="{063B7335-1156-4C9D-8C83-3C142209A827}"/>
    <dgm:cxn modelId="{588756CD-BD58-41CF-97DE-907195F459E3}" type="presOf" srcId="{83434C5A-DD72-4CED-8377-F700CAC731B6}" destId="{0836ECAB-B762-42B7-93BF-1560D90C62E2}" srcOrd="1" destOrd="0" presId="urn:microsoft.com/office/officeart/2005/8/layout/hProcess4"/>
    <dgm:cxn modelId="{03435CC4-7197-470F-A442-4A17710F7785}" type="presOf" srcId="{B8796693-D2BA-448F-A72B-40D61271F95C}" destId="{31035AD8-5C02-4311-850B-0DB5E7F49370}" srcOrd="0" destOrd="0" presId="urn:microsoft.com/office/officeart/2005/8/layout/hProcess4"/>
    <dgm:cxn modelId="{2393D091-D2C7-4418-B797-93249F1F8A31}" type="presParOf" srcId="{4C04BD71-2102-4E9A-A75E-3775A2A09879}" destId="{9F724FE0-8307-46EB-9BF9-A0254F0C6D4F}" srcOrd="0" destOrd="0" presId="urn:microsoft.com/office/officeart/2005/8/layout/hProcess4"/>
    <dgm:cxn modelId="{F7B29ADE-2DEF-43F9-9CC4-7356539B3B7D}" type="presParOf" srcId="{4C04BD71-2102-4E9A-A75E-3775A2A09879}" destId="{4258EF08-CB56-478F-83BC-522A956A54D0}" srcOrd="1" destOrd="0" presId="urn:microsoft.com/office/officeart/2005/8/layout/hProcess4"/>
    <dgm:cxn modelId="{E7F27D43-6EE6-48E8-B4A2-8BE532C20160}" type="presParOf" srcId="{4C04BD71-2102-4E9A-A75E-3775A2A09879}" destId="{459230C9-9EA8-482E-A591-F01BA6BFC567}" srcOrd="2" destOrd="0" presId="urn:microsoft.com/office/officeart/2005/8/layout/hProcess4"/>
    <dgm:cxn modelId="{D5A47292-70A5-4FFA-9C4B-703CAC94AD2A}" type="presParOf" srcId="{459230C9-9EA8-482E-A591-F01BA6BFC567}" destId="{06EF2CFB-B19D-4C22-B0B2-489D7702AE46}" srcOrd="0" destOrd="0" presId="urn:microsoft.com/office/officeart/2005/8/layout/hProcess4"/>
    <dgm:cxn modelId="{8C5D7C3F-6025-4949-B60B-B6FD8CB556C9}" type="presParOf" srcId="{06EF2CFB-B19D-4C22-B0B2-489D7702AE46}" destId="{F9BA1C3B-D813-4DBA-A00F-4475E00E710C}" srcOrd="0" destOrd="0" presId="urn:microsoft.com/office/officeart/2005/8/layout/hProcess4"/>
    <dgm:cxn modelId="{D30788B4-0D94-4F18-9DA8-5EC4B26FD404}" type="presParOf" srcId="{06EF2CFB-B19D-4C22-B0B2-489D7702AE46}" destId="{31035AD8-5C02-4311-850B-0DB5E7F49370}" srcOrd="1" destOrd="0" presId="urn:microsoft.com/office/officeart/2005/8/layout/hProcess4"/>
    <dgm:cxn modelId="{8C011DFD-3DF3-4EEA-A7AC-B154494CAB79}" type="presParOf" srcId="{06EF2CFB-B19D-4C22-B0B2-489D7702AE46}" destId="{B2543A1F-04B7-4FFA-8AEF-B92A8EE0678B}" srcOrd="2" destOrd="0" presId="urn:microsoft.com/office/officeart/2005/8/layout/hProcess4"/>
    <dgm:cxn modelId="{55A7DCA1-0E5D-4519-8B06-F239C5011D64}" type="presParOf" srcId="{06EF2CFB-B19D-4C22-B0B2-489D7702AE46}" destId="{E38AB063-D0C6-4953-9444-5EEB988308CA}" srcOrd="3" destOrd="0" presId="urn:microsoft.com/office/officeart/2005/8/layout/hProcess4"/>
    <dgm:cxn modelId="{298F6646-EC94-4290-B399-0DE9D93EE943}" type="presParOf" srcId="{06EF2CFB-B19D-4C22-B0B2-489D7702AE46}" destId="{21A573BB-B936-4DDC-A32A-0867E56A2886}" srcOrd="4" destOrd="0" presId="urn:microsoft.com/office/officeart/2005/8/layout/hProcess4"/>
    <dgm:cxn modelId="{57279189-563F-403C-B341-118747A89634}" type="presParOf" srcId="{459230C9-9EA8-482E-A591-F01BA6BFC567}" destId="{24B29A8E-4FAC-441B-A75B-E4D853580A8D}" srcOrd="1" destOrd="0" presId="urn:microsoft.com/office/officeart/2005/8/layout/hProcess4"/>
    <dgm:cxn modelId="{E8B18784-7896-4735-A2DA-F4984769C63D}" type="presParOf" srcId="{459230C9-9EA8-482E-A591-F01BA6BFC567}" destId="{90FD47D0-4E3F-4CAA-BA73-03CF77A40E22}" srcOrd="2" destOrd="0" presId="urn:microsoft.com/office/officeart/2005/8/layout/hProcess4"/>
    <dgm:cxn modelId="{5A339DAB-FEEF-4E32-9D52-0301CB652735}" type="presParOf" srcId="{90FD47D0-4E3F-4CAA-BA73-03CF77A40E22}" destId="{6537B0E1-EAC7-4CCF-B641-ABC3117141F0}" srcOrd="0" destOrd="0" presId="urn:microsoft.com/office/officeart/2005/8/layout/hProcess4"/>
    <dgm:cxn modelId="{C61C8EAF-EDAF-45B5-96C6-E18D688F1E88}" type="presParOf" srcId="{90FD47D0-4E3F-4CAA-BA73-03CF77A40E22}" destId="{F78A1ABC-AB22-4B03-BC04-3284088EA977}" srcOrd="1" destOrd="0" presId="urn:microsoft.com/office/officeart/2005/8/layout/hProcess4"/>
    <dgm:cxn modelId="{44FB7ACF-D8F1-4D4D-A218-DD35C60ED6A8}" type="presParOf" srcId="{90FD47D0-4E3F-4CAA-BA73-03CF77A40E22}" destId="{A8B76416-538B-4CC0-BDEE-349FBAFB2555}" srcOrd="2" destOrd="0" presId="urn:microsoft.com/office/officeart/2005/8/layout/hProcess4"/>
    <dgm:cxn modelId="{51AE062C-1E39-4CB2-B08E-68DFC00974ED}" type="presParOf" srcId="{90FD47D0-4E3F-4CAA-BA73-03CF77A40E22}" destId="{BD5975B8-4482-4A1B-BB95-8EF3A5ACC6E6}" srcOrd="3" destOrd="0" presId="urn:microsoft.com/office/officeart/2005/8/layout/hProcess4"/>
    <dgm:cxn modelId="{65638C4F-D4A2-4E17-8823-5CB41C46FC3A}" type="presParOf" srcId="{90FD47D0-4E3F-4CAA-BA73-03CF77A40E22}" destId="{536FA013-BF60-45DD-8A8E-C9D66F236679}" srcOrd="4" destOrd="0" presId="urn:microsoft.com/office/officeart/2005/8/layout/hProcess4"/>
    <dgm:cxn modelId="{58BEF708-DCDB-4B5D-BBCA-A8A8CA81ED5C}" type="presParOf" srcId="{459230C9-9EA8-482E-A591-F01BA6BFC567}" destId="{9B2012F0-963D-4304-8429-7CD598209704}" srcOrd="3" destOrd="0" presId="urn:microsoft.com/office/officeart/2005/8/layout/hProcess4"/>
    <dgm:cxn modelId="{E57D643A-25A9-4E77-85FF-68D51CD07AB0}" type="presParOf" srcId="{459230C9-9EA8-482E-A591-F01BA6BFC567}" destId="{3E1241C7-8281-40B5-841A-0A7C0758291D}" srcOrd="4" destOrd="0" presId="urn:microsoft.com/office/officeart/2005/8/layout/hProcess4"/>
    <dgm:cxn modelId="{F89A84B5-AE90-4B8B-AB50-ED05DA34D954}" type="presParOf" srcId="{3E1241C7-8281-40B5-841A-0A7C0758291D}" destId="{5926FBDF-039E-4A0E-A573-5DCD0AE8DA4F}" srcOrd="0" destOrd="0" presId="urn:microsoft.com/office/officeart/2005/8/layout/hProcess4"/>
    <dgm:cxn modelId="{DCB9AD54-F7AC-4F22-9072-5BED23559A48}" type="presParOf" srcId="{3E1241C7-8281-40B5-841A-0A7C0758291D}" destId="{892D09BE-4824-4318-8F04-B564AD08374C}" srcOrd="1" destOrd="0" presId="urn:microsoft.com/office/officeart/2005/8/layout/hProcess4"/>
    <dgm:cxn modelId="{E1175617-7773-41EA-9BF2-F46D507CA012}" type="presParOf" srcId="{3E1241C7-8281-40B5-841A-0A7C0758291D}" destId="{0836ECAB-B762-42B7-93BF-1560D90C62E2}" srcOrd="2" destOrd="0" presId="urn:microsoft.com/office/officeart/2005/8/layout/hProcess4"/>
    <dgm:cxn modelId="{02909EDA-1DEB-4C95-8DD4-23E2D3C18123}" type="presParOf" srcId="{3E1241C7-8281-40B5-841A-0A7C0758291D}" destId="{1B595B92-98D9-4662-B7D2-28314F590515}" srcOrd="3" destOrd="0" presId="urn:microsoft.com/office/officeart/2005/8/layout/hProcess4"/>
    <dgm:cxn modelId="{1FE43D95-7F58-4A93-AF38-353C0D12B5A1}" type="presParOf" srcId="{3E1241C7-8281-40B5-841A-0A7C0758291D}" destId="{40D225BE-A6A6-44D2-BFCF-41951BCCA3E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9CA5D7-E87B-4D10-BDBD-EFE5C347805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D26954C2-AEC2-465D-AB69-B7673515CAD3}">
          <dgm:prSet phldrT="[Text]" custT="1"/>
          <dgm:spPr>
            <a:solidFill>
              <a:srgbClr val="78938A"/>
            </a:solidFill>
            <a:ln>
              <a:solidFill>
                <a:schemeClr val="tx1"/>
              </a:solidFill>
            </a:ln>
          </dgm:spPr>
          <dgm:t>
            <a:bodyPr/>
            <a:lstStyle/>
            <a:p>
              <a:r>
                <a:rPr lang="en-US" sz="2800" dirty="0" smtClean="0"/>
                <a:t>The Population:</a:t>
              </a:r>
            </a:p>
            <a:p>
              <a14:m>
                <m:oMath xmlns:m="http://schemas.openxmlformats.org/officeDocument/2006/math">
                  <m:r>
                    <a:rPr lang="en-IN" sz="2200" b="0" i="1" smtClean="0">
                      <a:latin typeface="Cambria Math" panose="02040503050406030204" pitchFamily="18" charset="0"/>
                    </a:rPr>
                    <m:t>𝑓</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𝑥</m:t>
                      </m:r>
                    </m:e>
                  </m:d>
                  <m:r>
                    <a:rPr lang="en-IN" sz="2200" b="0" i="1" smtClean="0">
                      <a:latin typeface="Cambria Math" panose="02040503050406030204" pitchFamily="18" charset="0"/>
                    </a:rPr>
                    <m:t>=</m:t>
                  </m:r>
                  <m:f>
                    <m:fPr>
                      <m:ctrlPr>
                        <a:rPr lang="en-IN" sz="2200" b="0" i="1" smtClean="0">
                          <a:latin typeface="Cambria Math" panose="02040503050406030204" pitchFamily="18" charset="0"/>
                        </a:rPr>
                      </m:ctrlPr>
                    </m:fPr>
                    <m:num>
                      <m:sSup>
                        <m:sSupPr>
                          <m:ctrlPr>
                            <a:rPr lang="en-IN" sz="2200" b="0" i="1" smtClean="0">
                              <a:latin typeface="Cambria Math" panose="02040503050406030204" pitchFamily="18" charset="0"/>
                            </a:rPr>
                          </m:ctrlPr>
                        </m:sSupPr>
                        <m:e>
                          <m:r>
                            <a:rPr lang="en-IN" sz="2200" b="0" i="1" smtClean="0">
                              <a:latin typeface="Cambria Math" panose="02040503050406030204" pitchFamily="18" charset="0"/>
                            </a:rPr>
                            <m:t>𝑥</m:t>
                          </m:r>
                        </m:e>
                        <m:sup>
                          <m:r>
                            <a:rPr lang="en-IN" sz="2200" b="0" i="1" smtClean="0">
                              <a:latin typeface="Cambria Math" panose="02040503050406030204" pitchFamily="18" charset="0"/>
                            </a:rPr>
                            <m:t>𝛼</m:t>
                          </m:r>
                          <m:r>
                            <a:rPr lang="en-IN" sz="2200" b="0" i="1" smtClean="0">
                              <a:latin typeface="Cambria Math" panose="02040503050406030204" pitchFamily="18" charset="0"/>
                            </a:rPr>
                            <m:t>−1</m:t>
                          </m:r>
                        </m:sup>
                      </m:sSup>
                      <m:sSup>
                        <m:sSupPr>
                          <m:ctrlPr>
                            <a:rPr lang="en-IN" sz="2200" b="0" i="1" smtClean="0">
                              <a:latin typeface="Cambria Math" panose="02040503050406030204" pitchFamily="18" charset="0"/>
                            </a:rPr>
                          </m:ctrlPr>
                        </m:sSupPr>
                        <m:e>
                          <m:d>
                            <m:dPr>
                              <m:ctrlPr>
                                <a:rPr lang="en-IN" sz="2200" b="0" i="1" smtClean="0">
                                  <a:latin typeface="Cambria Math" panose="02040503050406030204" pitchFamily="18" charset="0"/>
                                </a:rPr>
                              </m:ctrlPr>
                            </m:dPr>
                            <m:e>
                              <m:r>
                                <a:rPr lang="en-IN" sz="2200" b="0" i="1" smtClean="0">
                                  <a:latin typeface="Cambria Math" panose="02040503050406030204" pitchFamily="18" charset="0"/>
                                </a:rPr>
                                <m:t>1−</m:t>
                              </m:r>
                              <m:r>
                                <a:rPr lang="en-IN" sz="2200" b="0" i="1" smtClean="0">
                                  <a:latin typeface="Cambria Math" panose="02040503050406030204" pitchFamily="18" charset="0"/>
                                </a:rPr>
                                <m:t>𝑥</m:t>
                              </m:r>
                            </m:e>
                          </m:d>
                        </m:e>
                        <m:sup>
                          <m:r>
                            <a:rPr lang="en-IN" sz="2200" b="0" i="1" smtClean="0">
                              <a:latin typeface="Cambria Math" panose="02040503050406030204" pitchFamily="18" charset="0"/>
                            </a:rPr>
                            <m:t>𝛽</m:t>
                          </m:r>
                          <m:r>
                            <a:rPr lang="en-IN" sz="2200" b="0" i="1" smtClean="0">
                              <a:latin typeface="Cambria Math" panose="02040503050406030204" pitchFamily="18" charset="0"/>
                            </a:rPr>
                            <m:t>−1</m:t>
                          </m:r>
                        </m:sup>
                      </m:sSup>
                    </m:num>
                    <m:den>
                      <m:r>
                        <a:rPr lang="en-IN" sz="2200" b="0" i="1" smtClean="0">
                          <a:latin typeface="Cambria Math" panose="02040503050406030204" pitchFamily="18" charset="0"/>
                        </a:rPr>
                        <m:t>𝐵</m:t>
                      </m:r>
                      <m:r>
                        <a:rPr lang="en-IN" sz="2200" b="0" i="1" smtClean="0">
                          <a:latin typeface="Cambria Math" panose="02040503050406030204" pitchFamily="18" charset="0"/>
                        </a:rPr>
                        <m:t>(</m:t>
                      </m:r>
                      <m:r>
                        <a:rPr lang="en-IN" sz="2200" b="0" i="1" smtClean="0">
                          <a:latin typeface="Cambria Math" panose="02040503050406030204" pitchFamily="18" charset="0"/>
                        </a:rPr>
                        <m:t>𝛼</m:t>
                      </m:r>
                      <m:r>
                        <a:rPr lang="en-IN" sz="2200" b="0" i="1" smtClean="0">
                          <a:latin typeface="Cambria Math" panose="02040503050406030204" pitchFamily="18" charset="0"/>
                        </a:rPr>
                        <m:t>,</m:t>
                      </m:r>
                      <m:r>
                        <a:rPr lang="en-IN" sz="2200" b="0" i="1" smtClean="0">
                          <a:latin typeface="Cambria Math" panose="02040503050406030204" pitchFamily="18" charset="0"/>
                        </a:rPr>
                        <m:t>𝛽</m:t>
                      </m:r>
                      <m:r>
                        <a:rPr lang="en-IN" sz="2200" b="0" i="1" smtClean="0">
                          <a:latin typeface="Cambria Math" panose="02040503050406030204" pitchFamily="18" charset="0"/>
                        </a:rPr>
                        <m:t>)</m:t>
                      </m:r>
                    </m:den>
                  </m:f>
                </m:oMath>
              </a14:m>
              <a:r>
                <a:rPr lang="en-US" sz="2200" dirty="0" smtClean="0"/>
                <a:t>,</a:t>
              </a:r>
            </a:p>
            <a:p>
              <a:r>
                <a:rPr lang="en-US" sz="2200" dirty="0" smtClean="0"/>
                <a:t>For </a:t>
              </a:r>
              <a14:m>
                <m:oMath xmlns:m="http://schemas.openxmlformats.org/officeDocument/2006/math">
                  <m:r>
                    <a:rPr lang="en-IN" sz="2200" b="0" i="1" smtClean="0">
                      <a:latin typeface="Cambria Math" panose="02040503050406030204" pitchFamily="18" charset="0"/>
                    </a:rPr>
                    <m:t>0&lt;</m:t>
                  </m:r>
                  <m:r>
                    <a:rPr lang="en-IN" sz="2200" b="0" i="1" smtClean="0">
                      <a:latin typeface="Cambria Math" panose="02040503050406030204" pitchFamily="18" charset="0"/>
                    </a:rPr>
                    <m:t>𝑥</m:t>
                  </m:r>
                  <m:r>
                    <a:rPr lang="en-IN" sz="2200" b="0" i="1" smtClean="0">
                      <a:latin typeface="Cambria Math" panose="02040503050406030204" pitchFamily="18" charset="0"/>
                    </a:rPr>
                    <m:t>&lt;1</m:t>
                  </m:r>
                </m:oMath>
              </a14:m>
              <a:endParaRPr lang="en-US" sz="2200" dirty="0"/>
            </a:p>
          </dgm:t>
        </dgm:pt>
      </mc:Choice>
      <mc:Fallback xmlns="">
        <dgm:pt modelId="{D26954C2-AEC2-465D-AB69-B7673515CAD3}">
          <dgm:prSet phldrT="[Text]" custT="1"/>
          <dgm:spPr>
            <a:solidFill>
              <a:srgbClr val="78938A"/>
            </a:solidFill>
            <a:ln>
              <a:solidFill>
                <a:schemeClr val="tx1"/>
              </a:solidFill>
            </a:ln>
          </dgm:spPr>
          <dgm:t>
            <a:bodyPr/>
            <a:lstStyle/>
            <a:p>
              <a:r>
                <a:rPr lang="en-US" sz="2800" dirty="0" smtClean="0"/>
                <a:t>The Population:</a:t>
              </a:r>
            </a:p>
            <a:p>
              <a:r>
                <a:rPr lang="en-IN" sz="2200" b="0" i="0" smtClean="0">
                  <a:latin typeface="Cambria Math" panose="02040503050406030204" pitchFamily="18" charset="0"/>
                </a:rPr>
                <a:t>𝑓(𝑥)=</a:t>
              </a:r>
              <a:r>
                <a:rPr lang="en-IN" sz="2200" b="0" i="0" smtClean="0">
                  <a:latin typeface="Cambria Math" panose="02040503050406030204" pitchFamily="18" charset="0"/>
                </a:rPr>
                <a:t>(</a:t>
              </a:r>
              <a:r>
                <a:rPr lang="en-IN" sz="2200" b="0" i="0" smtClean="0">
                  <a:latin typeface="Cambria Math" panose="02040503050406030204" pitchFamily="18" charset="0"/>
                </a:rPr>
                <a:t>𝑥</a:t>
              </a:r>
              <a:r>
                <a:rPr lang="en-IN" sz="2200" b="0" i="0" smtClean="0">
                  <a:latin typeface="Cambria Math" panose="02040503050406030204" pitchFamily="18" charset="0"/>
                </a:rPr>
                <a:t>^(</a:t>
              </a:r>
              <a:r>
                <a:rPr lang="en-IN" sz="2200" b="0" i="0" smtClean="0">
                  <a:latin typeface="Cambria Math" panose="02040503050406030204" pitchFamily="18" charset="0"/>
                </a:rPr>
                <a:t>𝛼−1</a:t>
              </a:r>
              <a:r>
                <a:rPr lang="en-IN" sz="2200" b="0" i="0" smtClean="0">
                  <a:latin typeface="Cambria Math" panose="02040503050406030204" pitchFamily="18" charset="0"/>
                </a:rPr>
                <a:t>) (</a:t>
              </a:r>
              <a:r>
                <a:rPr lang="en-IN" sz="2200" b="0" i="0" smtClean="0">
                  <a:latin typeface="Cambria Math" panose="02040503050406030204" pitchFamily="18" charset="0"/>
                </a:rPr>
                <a:t>1−𝑥)^(𝛽−1)</a:t>
              </a:r>
              <a:r>
                <a:rPr lang="en-IN" sz="2200" b="0" i="0" smtClean="0">
                  <a:latin typeface="Cambria Math" panose="02040503050406030204" pitchFamily="18" charset="0"/>
                </a:rPr>
                <a:t>)/(𝐵(𝛼,𝛽))</a:t>
              </a:r>
              <a:r>
                <a:rPr lang="en-US" sz="2200" dirty="0" smtClean="0"/>
                <a:t>,</a:t>
              </a:r>
              <a:endParaRPr lang="en-US" sz="2200" dirty="0" smtClean="0"/>
            </a:p>
            <a:p>
              <a:r>
                <a:rPr lang="en-US" sz="2200" dirty="0" smtClean="0"/>
                <a:t>For </a:t>
              </a:r>
              <a:r>
                <a:rPr lang="en-IN" sz="2200" b="0" i="0" smtClean="0">
                  <a:latin typeface="Cambria Math" panose="02040503050406030204" pitchFamily="18" charset="0"/>
                </a:rPr>
                <a:t>0</a:t>
              </a:r>
              <a:r>
                <a:rPr lang="en-IN" sz="2200" b="0" i="0" smtClean="0">
                  <a:latin typeface="Cambria Math" panose="02040503050406030204" pitchFamily="18" charset="0"/>
                </a:rPr>
                <a:t>&lt;𝑥&lt;</a:t>
              </a:r>
              <a:r>
                <a:rPr lang="en-IN" sz="2200" b="0" i="0" smtClean="0">
                  <a:latin typeface="Cambria Math" panose="02040503050406030204" pitchFamily="18" charset="0"/>
                </a:rPr>
                <a:t>1</a:t>
              </a:r>
              <a:endParaRPr lang="en-US" sz="2200" dirty="0"/>
            </a:p>
          </dgm:t>
        </dgm:pt>
      </mc:Fallback>
    </mc:AlternateContent>
    <dgm:pt modelId="{498C5045-596E-4B89-86E4-3A5003E0DB12}" type="parTrans" cxnId="{0254B723-0063-4C99-9B43-893C91A730AE}">
      <dgm:prSet/>
      <dgm:spPr/>
      <dgm:t>
        <a:bodyPr/>
        <a:lstStyle/>
        <a:p>
          <a:endParaRPr lang="en-US"/>
        </a:p>
      </dgm:t>
    </dgm:pt>
    <dgm:pt modelId="{E3FC667C-2A0F-4A0F-AE17-E6CB6C33EBA8}" type="sibTrans" cxnId="{0254B723-0063-4C99-9B43-893C91A730AE}">
      <dgm:prSet/>
      <dgm:spPr/>
      <dgm:t>
        <a:bodyPr/>
        <a:lstStyle/>
        <a:p>
          <a:endParaRPr lang="en-US"/>
        </a:p>
      </dgm:t>
    </dgm:pt>
    <mc:AlternateContent xmlns:mc="http://schemas.openxmlformats.org/markup-compatibility/2006" xmlns:a14="http://schemas.microsoft.com/office/drawing/2010/main">
      <mc:Choice Requires="a14">
        <dgm:pt modelId="{D713212D-EFB2-4937-9655-0FEB6A2A539F}">
          <dgm:prSet phldrT="[Text]" custT="1"/>
          <dgm:spPr>
            <a:solidFill>
              <a:srgbClr val="525E75"/>
            </a:solidFill>
            <a:ln>
              <a:solidFill>
                <a:schemeClr val="tx1"/>
              </a:solidFill>
            </a:ln>
          </dgm:spPr>
          <dgm:t>
            <a:bodyPr/>
            <a:lstStyle/>
            <a:p>
              <a:r>
                <a:rPr lang="en-US" sz="2700" dirty="0" smtClean="0"/>
                <a:t> </a:t>
              </a:r>
              <a:r>
                <a:rPr lang="en-US" sz="2000" dirty="0" smtClean="0"/>
                <a:t>Parameters:</a:t>
              </a:r>
            </a:p>
            <a:p>
              <a:r>
                <a:rPr lang="en-US" sz="2000" dirty="0" smtClean="0"/>
                <a:t> </a:t>
              </a:r>
              <a14:m>
                <m:oMath xmlns:m="http://schemas.openxmlformats.org/officeDocument/2006/math">
                  <m:r>
                    <a:rPr lang="en-IN" sz="2000" b="0" i="1" smtClean="0">
                      <a:latin typeface="Cambria Math" panose="02040503050406030204" pitchFamily="18" charset="0"/>
                    </a:rPr>
                    <m:t>𝛼</m:t>
                  </m:r>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𝑅</m:t>
                      </m:r>
                    </m:e>
                    <m:sup>
                      <m:r>
                        <a:rPr lang="en-IN" sz="2000" b="0" i="1" smtClean="0">
                          <a:latin typeface="Cambria Math" panose="02040503050406030204" pitchFamily="18" charset="0"/>
                        </a:rPr>
                        <m:t>+</m:t>
                      </m:r>
                    </m:sup>
                  </m:sSup>
                  <m:r>
                    <a:rPr lang="en-IN" sz="2000" b="0" i="1" smtClean="0">
                      <a:latin typeface="Cambria Math" panose="02040503050406030204" pitchFamily="18" charset="0"/>
                    </a:rPr>
                    <m:t>)</m:t>
                  </m:r>
                </m:oMath>
              </a14:m>
              <a:r>
                <a:rPr lang="en-US" sz="2000" dirty="0" smtClean="0"/>
                <a:t> and </a:t>
              </a:r>
              <a14:m>
                <m:oMath xmlns:m="http://schemas.openxmlformats.org/officeDocument/2006/math">
                  <m:r>
                    <a:rPr lang="en-IN" sz="2000" b="0" i="1" smtClean="0">
                      <a:latin typeface="Cambria Math" panose="02040503050406030204" pitchFamily="18" charset="0"/>
                    </a:rPr>
                    <m:t>𝛽</m:t>
                  </m:r>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𝑅</m:t>
                      </m:r>
                    </m:e>
                    <m:sup>
                      <m:r>
                        <a:rPr lang="en-IN" sz="2000" b="0" i="1" smtClean="0">
                          <a:latin typeface="Cambria Math" panose="02040503050406030204" pitchFamily="18" charset="0"/>
                        </a:rPr>
                        <m:t>+</m:t>
                      </m:r>
                    </m:sup>
                  </m:sSup>
                  <m:r>
                    <a:rPr lang="en-IN" sz="2000" b="0" i="1" smtClean="0">
                      <a:latin typeface="Cambria Math" panose="02040503050406030204" pitchFamily="18" charset="0"/>
                    </a:rPr>
                    <m:t>)</m:t>
                  </m:r>
                </m:oMath>
              </a14:m>
              <a:endParaRPr lang="en-US" sz="2000" dirty="0"/>
            </a:p>
          </dgm:t>
        </dgm:pt>
      </mc:Choice>
      <mc:Fallback xmlns="">
        <dgm:pt modelId="{D713212D-EFB2-4937-9655-0FEB6A2A539F}">
          <dgm:prSet phldrT="[Text]" custT="1"/>
          <dgm:spPr>
            <a:solidFill>
              <a:srgbClr val="525E75"/>
            </a:solidFill>
            <a:ln>
              <a:solidFill>
                <a:schemeClr val="tx1"/>
              </a:solidFill>
            </a:ln>
          </dgm:spPr>
          <dgm:t>
            <a:bodyPr/>
            <a:lstStyle/>
            <a:p>
              <a:r>
                <a:rPr lang="en-US" sz="2700" dirty="0" smtClean="0"/>
                <a:t> </a:t>
              </a:r>
              <a:r>
                <a:rPr lang="en-US" sz="2000" dirty="0" smtClean="0"/>
                <a:t>Parameters:</a:t>
              </a:r>
            </a:p>
            <a:p>
              <a:r>
                <a:rPr lang="en-US" sz="2000" dirty="0" smtClean="0"/>
                <a:t> </a:t>
              </a:r>
              <a:r>
                <a:rPr lang="en-IN" sz="2000" b="0" i="0" smtClean="0">
                  <a:latin typeface="Cambria Math" panose="02040503050406030204" pitchFamily="18" charset="0"/>
                </a:rPr>
                <a:t>𝛼</a:t>
              </a:r>
              <a:r>
                <a:rPr lang="en-IN" sz="2000" b="0" i="0" smtClean="0">
                  <a:latin typeface="Cambria Math" panose="02040503050406030204" pitchFamily="18" charset="0"/>
                </a:rPr>
                <a:t>(∈𝑅</a:t>
              </a:r>
              <a:r>
                <a:rPr lang="en-IN" sz="2000" b="0" i="0" smtClean="0">
                  <a:latin typeface="Cambria Math" panose="02040503050406030204" pitchFamily="18" charset="0"/>
                </a:rPr>
                <a:t>^+</a:t>
              </a:r>
              <a:r>
                <a:rPr lang="en-IN" sz="2000" b="0" i="0" smtClean="0">
                  <a:latin typeface="Cambria Math" panose="02040503050406030204" pitchFamily="18" charset="0"/>
                </a:rPr>
                <a:t>)</a:t>
              </a:r>
              <a:r>
                <a:rPr lang="en-US" sz="2000" dirty="0" smtClean="0"/>
                <a:t> and </a:t>
              </a:r>
              <a:r>
                <a:rPr lang="en-IN" sz="2000" b="0" i="0" smtClean="0">
                  <a:latin typeface="Cambria Math" panose="02040503050406030204" pitchFamily="18" charset="0"/>
                </a:rPr>
                <a:t>𝛽</a:t>
              </a:r>
              <a:r>
                <a:rPr lang="en-IN" sz="2000" b="0" i="0" smtClean="0">
                  <a:latin typeface="Cambria Math" panose="02040503050406030204" pitchFamily="18" charset="0"/>
                </a:rPr>
                <a:t>(∈𝑅^+)</a:t>
              </a:r>
              <a:endParaRPr lang="en-US" sz="2000" dirty="0"/>
            </a:p>
          </dgm:t>
        </dgm:pt>
      </mc:Fallback>
    </mc:AlternateContent>
    <dgm:pt modelId="{1A1510BE-4D66-4A04-81CD-D4A59E7ED67E}" type="parTrans" cxnId="{04CEFD6F-FE2C-4588-B23B-A15043FED81B}">
      <dgm:prSet/>
      <dgm:spPr>
        <a:solidFill>
          <a:srgbClr val="92BA92"/>
        </a:solidFill>
        <a:ln>
          <a:solidFill>
            <a:schemeClr val="tx1"/>
          </a:solidFill>
        </a:ln>
      </dgm:spPr>
      <dgm:t>
        <a:bodyPr/>
        <a:lstStyle/>
        <a:p>
          <a:endParaRPr lang="en-US"/>
        </a:p>
      </dgm:t>
    </dgm:pt>
    <dgm:pt modelId="{A33385CC-533D-44FB-B66B-31BC8BD36AAF}" type="sibTrans" cxnId="{04CEFD6F-FE2C-4588-B23B-A15043FED81B}">
      <dgm:prSet/>
      <dgm:spPr/>
      <dgm:t>
        <a:bodyPr/>
        <a:lstStyle/>
        <a:p>
          <a:endParaRPr lang="en-US"/>
        </a:p>
      </dgm:t>
    </dgm:pt>
    <mc:AlternateContent xmlns:mc="http://schemas.openxmlformats.org/markup-compatibility/2006" xmlns:a14="http://schemas.microsoft.com/office/drawing/2010/main">
      <mc:Choice Requires="a14">
        <dgm:pt modelId="{1E925ACB-1169-4654-A160-A0D108FC008B}">
          <dgm:prSet phldrT="[Text]" custT="1"/>
          <dgm:spPr>
            <a:solidFill>
              <a:srgbClr val="525E75"/>
            </a:solidFill>
            <a:ln>
              <a:solidFill>
                <a:schemeClr val="tx1"/>
              </a:solidFill>
            </a:ln>
          </dgm:spPr>
          <dgm:t>
            <a:bodyPr/>
            <a:lstStyle/>
            <a:p>
              <a:r>
                <a:rPr lang="en-US" sz="2000" dirty="0" smtClean="0"/>
                <a:t>Sample:</a:t>
              </a: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𝑥</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oMath>
                </m:oMathPara>
              </a14:m>
              <a:endParaRPr lang="en-US" sz="2000" dirty="0"/>
            </a:p>
          </dgm:t>
        </dgm:pt>
      </mc:Choice>
      <mc:Fallback xmlns="">
        <dgm:pt modelId="{1E925ACB-1169-4654-A160-A0D108FC008B}">
          <dgm:prSet phldrT="[Text]" custT="1"/>
          <dgm:spPr>
            <a:solidFill>
              <a:srgbClr val="525E75"/>
            </a:solidFill>
            <a:ln>
              <a:solidFill>
                <a:schemeClr val="tx1"/>
              </a:solidFill>
            </a:ln>
          </dgm:spPr>
          <dgm:t>
            <a:bodyPr/>
            <a:lstStyle/>
            <a:p>
              <a:r>
                <a:rPr lang="en-US" sz="2000" dirty="0" smtClean="0"/>
                <a:t>Sample:</a:t>
              </a:r>
            </a:p>
            <a:p>
              <a:r>
                <a:rPr lang="en-IN" sz="2000" b="0" i="0" smtClean="0">
                  <a:latin typeface="Cambria Math" panose="02040503050406030204" pitchFamily="18" charset="0"/>
                </a:rPr>
                <a:t>𝑥=(𝑥_1,𝑥_2,…𝑥_𝑛)</a:t>
              </a:r>
              <a:endParaRPr lang="en-US" sz="2000" dirty="0"/>
            </a:p>
          </dgm:t>
        </dgm:pt>
      </mc:Fallback>
    </mc:AlternateContent>
    <dgm:pt modelId="{23E39B4E-A054-45E8-870F-7E9E29FCB9D2}" type="parTrans" cxnId="{2041DE76-F2F0-47B6-83C5-8C7E8D28C668}">
      <dgm:prSet/>
      <dgm:spPr>
        <a:solidFill>
          <a:srgbClr val="92BA92"/>
        </a:solidFill>
        <a:ln>
          <a:solidFill>
            <a:schemeClr val="tx1"/>
          </a:solidFill>
        </a:ln>
      </dgm:spPr>
      <dgm:t>
        <a:bodyPr/>
        <a:lstStyle/>
        <a:p>
          <a:endParaRPr lang="en-US"/>
        </a:p>
      </dgm:t>
    </dgm:pt>
    <dgm:pt modelId="{044F4073-FB72-427D-A4BE-9648CB42F9A5}" type="sibTrans" cxnId="{2041DE76-F2F0-47B6-83C5-8C7E8D28C668}">
      <dgm:prSet/>
      <dgm:spPr/>
      <dgm:t>
        <a:bodyPr/>
        <a:lstStyle/>
        <a:p>
          <a:endParaRPr lang="en-US"/>
        </a:p>
      </dgm:t>
    </dgm:pt>
    <mc:AlternateContent xmlns:mc="http://schemas.openxmlformats.org/markup-compatibility/2006" xmlns:a14="http://schemas.microsoft.com/office/drawing/2010/main">
      <mc:Choice Requires="a14">
        <dgm:pt modelId="{E7820051-4E5C-4A59-8974-F4C25C6BF84C}">
          <dgm:prSet phldrT="[Text]" custT="1"/>
          <dgm:spPr>
            <a:solidFill>
              <a:srgbClr val="525E75"/>
            </a:solidFill>
            <a:ln>
              <a:solidFill>
                <a:schemeClr val="tx1"/>
              </a:solidFill>
            </a:ln>
          </dgm:spPr>
          <dgm:t>
            <a:bodyPr/>
            <a:lstStyle/>
            <a:p>
              <a:r>
                <a:rPr lang="en-US" sz="1200" dirty="0" smtClean="0"/>
                <a:t>Estimators:</a:t>
              </a:r>
            </a:p>
            <a:p>
              <a14:m>
                <m:oMath xmlns:m="http://schemas.openxmlformats.org/officeDocument/2006/math">
                  <m:acc>
                    <m:accPr>
                      <m:chr m:val="̂"/>
                      <m:ctrlPr>
                        <a:rPr lang="en-IN" sz="1200" b="0" i="1" smtClean="0">
                          <a:latin typeface="Cambria Math" panose="02040503050406030204" pitchFamily="18" charset="0"/>
                        </a:rPr>
                      </m:ctrlPr>
                    </m:accPr>
                    <m:e>
                      <m:r>
                        <a:rPr lang="en-IN" sz="1200" b="0" i="1" smtClean="0">
                          <a:latin typeface="Cambria Math" panose="02040503050406030204" pitchFamily="18" charset="0"/>
                        </a:rPr>
                        <m:t>𝛼</m:t>
                      </m:r>
                    </m:e>
                  </m:acc>
                  <m:r>
                    <a:rPr lang="en-IN" sz="1200" b="0" i="1" dirty="0" smtClean="0">
                      <a:latin typeface="Cambria Math" panose="02040503050406030204" pitchFamily="18" charset="0"/>
                    </a:rPr>
                    <m:t>=</m:t>
                  </m:r>
                  <m:sSubSup>
                    <m:sSubSupPr>
                      <m:ctrlPr>
                        <a:rPr lang="en-IN" sz="1200" b="0" i="1" dirty="0" smtClean="0">
                          <a:latin typeface="Cambria Math" panose="02040503050406030204" pitchFamily="18" charset="0"/>
                        </a:rPr>
                      </m:ctrlPr>
                    </m:sSubSup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1</m:t>
                      </m:r>
                    </m:sub>
                    <m:sup>
                      <m:r>
                        <a:rPr lang="en-IN" sz="1200" b="0" i="1" dirty="0" smtClean="0">
                          <a:latin typeface="Cambria Math" panose="02040503050406030204" pitchFamily="18" charset="0"/>
                        </a:rPr>
                        <m:t>′</m:t>
                      </m:r>
                    </m:sup>
                  </m:sSubSup>
                  <m:r>
                    <a:rPr lang="en-IN" sz="1200" b="0" i="1" dirty="0" smtClean="0">
                      <a:latin typeface="Cambria Math" panose="02040503050406030204" pitchFamily="18" charset="0"/>
                    </a:rPr>
                    <m:t>(</m:t>
                  </m:r>
                  <m:f>
                    <m:fPr>
                      <m:ctrlPr>
                        <a:rPr lang="en-IN" sz="1200" b="0" i="1" dirty="0" smtClean="0">
                          <a:latin typeface="Cambria Math" panose="02040503050406030204" pitchFamily="18" charset="0"/>
                        </a:rPr>
                      </m:ctrlPr>
                    </m:fPr>
                    <m:num>
                      <m:sSubSup>
                        <m:sSubSupPr>
                          <m:ctrlPr>
                            <a:rPr lang="en-IN" sz="1200" b="0" i="1" dirty="0" smtClean="0">
                              <a:latin typeface="Cambria Math" panose="02040503050406030204" pitchFamily="18" charset="0"/>
                            </a:rPr>
                          </m:ctrlPr>
                        </m:sSubSup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1</m:t>
                          </m:r>
                        </m:sub>
                        <m:sup>
                          <m:r>
                            <a:rPr lang="en-IN" sz="1200" b="0" i="1" dirty="0" smtClean="0">
                              <a:latin typeface="Cambria Math" panose="02040503050406030204" pitchFamily="18" charset="0"/>
                            </a:rPr>
                            <m:t>′</m:t>
                          </m:r>
                        </m:sup>
                      </m:sSubSup>
                      <m:d>
                        <m:dPr>
                          <m:ctrlPr>
                            <a:rPr lang="en-IN" sz="1200" b="0" i="1" dirty="0" smtClean="0">
                              <a:latin typeface="Cambria Math" panose="02040503050406030204" pitchFamily="18" charset="0"/>
                            </a:rPr>
                          </m:ctrlPr>
                        </m:dPr>
                        <m:e>
                          <m:r>
                            <a:rPr lang="en-IN" sz="1200" b="0" i="1" dirty="0" smtClean="0">
                              <a:latin typeface="Cambria Math" panose="02040503050406030204" pitchFamily="18" charset="0"/>
                            </a:rPr>
                            <m:t>1−</m:t>
                          </m:r>
                          <m:sSubSup>
                            <m:sSubSupPr>
                              <m:ctrlPr>
                                <a:rPr lang="en-IN" sz="1200" b="0" i="1" dirty="0" smtClean="0">
                                  <a:latin typeface="Cambria Math" panose="02040503050406030204" pitchFamily="18" charset="0"/>
                                </a:rPr>
                              </m:ctrlPr>
                            </m:sSubSup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1</m:t>
                              </m:r>
                            </m:sub>
                            <m:sup>
                              <m:r>
                                <a:rPr lang="en-IN" sz="1200" b="0" i="1" dirty="0" smtClean="0">
                                  <a:latin typeface="Cambria Math" panose="02040503050406030204" pitchFamily="18" charset="0"/>
                                </a:rPr>
                                <m:t>′</m:t>
                              </m:r>
                            </m:sup>
                          </m:sSubSup>
                        </m:e>
                      </m:d>
                    </m:num>
                    <m:den>
                      <m:sSub>
                        <m:sSubPr>
                          <m:ctrlPr>
                            <a:rPr lang="en-IN" sz="1200" b="0" i="1" dirty="0" smtClean="0">
                              <a:latin typeface="Cambria Math" panose="02040503050406030204" pitchFamily="18" charset="0"/>
                            </a:rPr>
                          </m:ctrlPr>
                        </m:sSub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2</m:t>
                          </m:r>
                        </m:sub>
                      </m:sSub>
                    </m:den>
                  </m:f>
                  <m:r>
                    <a:rPr lang="en-IN" sz="1200" b="0" i="1" dirty="0" smtClean="0">
                      <a:latin typeface="Cambria Math" panose="02040503050406030204" pitchFamily="18" charset="0"/>
                    </a:rPr>
                    <m:t>−1)</m:t>
                  </m:r>
                </m:oMath>
              </a14:m>
              <a:r>
                <a:rPr lang="en-US" sz="1200" dirty="0" smtClean="0"/>
                <a:t> and</a:t>
              </a:r>
            </a:p>
            <a:p>
              <a:pPr/>
              <a14:m>
                <m:oMathPara xmlns:m="http://schemas.openxmlformats.org/officeDocument/2006/math">
                  <m:oMathParaPr>
                    <m:jc m:val="centerGroup"/>
                  </m:oMathParaPr>
                  <m:oMath xmlns:m="http://schemas.openxmlformats.org/officeDocument/2006/math">
                    <m:acc>
                      <m:accPr>
                        <m:chr m:val="̂"/>
                        <m:ctrlPr>
                          <a:rPr lang="en-IN" sz="1200" b="0" i="1" smtClean="0">
                            <a:latin typeface="Cambria Math" panose="02040503050406030204" pitchFamily="18" charset="0"/>
                          </a:rPr>
                        </m:ctrlPr>
                      </m:accPr>
                      <m:e>
                        <m:r>
                          <a:rPr lang="en-IN" sz="1200" b="0" i="1" smtClean="0">
                            <a:latin typeface="Cambria Math" panose="02040503050406030204" pitchFamily="18" charset="0"/>
                          </a:rPr>
                          <m:t>𝛽</m:t>
                        </m:r>
                      </m:e>
                    </m:acc>
                    <m:r>
                      <a:rPr lang="en-IN" sz="1200" b="0" i="1" dirty="0" smtClean="0">
                        <a:latin typeface="Cambria Math" panose="02040503050406030204" pitchFamily="18" charset="0"/>
                      </a:rPr>
                      <m:t>=</m:t>
                    </m:r>
                    <m:sSubSup>
                      <m:sSubSupPr>
                        <m:ctrlPr>
                          <a:rPr lang="en-IN" sz="1200" b="0" i="1" dirty="0" smtClean="0">
                            <a:latin typeface="Cambria Math" panose="02040503050406030204" pitchFamily="18" charset="0"/>
                          </a:rPr>
                        </m:ctrlPr>
                      </m:sSubSupPr>
                      <m:e>
                        <m:r>
                          <a:rPr lang="en-IN" sz="1200" b="0" i="1" dirty="0" smtClean="0">
                            <a:latin typeface="Cambria Math" panose="02040503050406030204" pitchFamily="18" charset="0"/>
                          </a:rPr>
                          <m:t>(1−</m:t>
                        </m:r>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1</m:t>
                        </m:r>
                      </m:sub>
                      <m:sup>
                        <m:r>
                          <a:rPr lang="en-IN" sz="1200" b="0" i="1" dirty="0" smtClean="0">
                            <a:latin typeface="Cambria Math" panose="02040503050406030204" pitchFamily="18" charset="0"/>
                          </a:rPr>
                          <m:t>′</m:t>
                        </m:r>
                      </m:sup>
                    </m:sSubSup>
                    <m:r>
                      <a:rPr lang="en-IN" sz="1200" b="0" i="1" dirty="0" smtClean="0">
                        <a:latin typeface="Cambria Math" panose="02040503050406030204" pitchFamily="18" charset="0"/>
                      </a:rPr>
                      <m:t>)(</m:t>
                    </m:r>
                    <m:f>
                      <m:fPr>
                        <m:ctrlPr>
                          <a:rPr lang="en-IN" sz="1200" b="0" i="1" dirty="0" smtClean="0">
                            <a:latin typeface="Cambria Math" panose="02040503050406030204" pitchFamily="18" charset="0"/>
                          </a:rPr>
                        </m:ctrlPr>
                      </m:fPr>
                      <m:num>
                        <m:sSubSup>
                          <m:sSubSupPr>
                            <m:ctrlPr>
                              <a:rPr lang="en-IN" sz="1200" b="0" i="1" dirty="0" smtClean="0">
                                <a:latin typeface="Cambria Math" panose="02040503050406030204" pitchFamily="18" charset="0"/>
                              </a:rPr>
                            </m:ctrlPr>
                          </m:sSubSup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1</m:t>
                            </m:r>
                          </m:sub>
                          <m:sup>
                            <m:r>
                              <a:rPr lang="en-IN" sz="1200" b="0" i="1" dirty="0" smtClean="0">
                                <a:latin typeface="Cambria Math" panose="02040503050406030204" pitchFamily="18" charset="0"/>
                              </a:rPr>
                              <m:t>′</m:t>
                            </m:r>
                          </m:sup>
                        </m:sSubSup>
                        <m:d>
                          <m:dPr>
                            <m:ctrlPr>
                              <a:rPr lang="en-IN" sz="1200" b="0" i="1" dirty="0" smtClean="0">
                                <a:latin typeface="Cambria Math" panose="02040503050406030204" pitchFamily="18" charset="0"/>
                              </a:rPr>
                            </m:ctrlPr>
                          </m:dPr>
                          <m:e>
                            <m:r>
                              <a:rPr lang="en-IN" sz="1200" b="0" i="1" dirty="0" smtClean="0">
                                <a:latin typeface="Cambria Math" panose="02040503050406030204" pitchFamily="18" charset="0"/>
                              </a:rPr>
                              <m:t>1−</m:t>
                            </m:r>
                            <m:sSubSup>
                              <m:sSubSupPr>
                                <m:ctrlPr>
                                  <a:rPr lang="en-IN" sz="1200" b="0" i="1" dirty="0" smtClean="0">
                                    <a:latin typeface="Cambria Math" panose="02040503050406030204" pitchFamily="18" charset="0"/>
                                  </a:rPr>
                                </m:ctrlPr>
                              </m:sSubSup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1</m:t>
                                </m:r>
                              </m:sub>
                              <m:sup>
                                <m:r>
                                  <a:rPr lang="en-IN" sz="1200" b="0" i="1" dirty="0" smtClean="0">
                                    <a:latin typeface="Cambria Math" panose="02040503050406030204" pitchFamily="18" charset="0"/>
                                  </a:rPr>
                                  <m:t>′</m:t>
                                </m:r>
                              </m:sup>
                            </m:sSubSup>
                          </m:e>
                        </m:d>
                      </m:num>
                      <m:den>
                        <m:sSub>
                          <m:sSubPr>
                            <m:ctrlPr>
                              <a:rPr lang="en-IN" sz="1200" b="0" i="1" dirty="0" smtClean="0">
                                <a:latin typeface="Cambria Math" panose="02040503050406030204" pitchFamily="18" charset="0"/>
                              </a:rPr>
                            </m:ctrlPr>
                          </m:sSubPr>
                          <m:e>
                            <m:r>
                              <a:rPr lang="en-IN" sz="1200" b="0" i="1" dirty="0" smtClean="0">
                                <a:latin typeface="Cambria Math" panose="02040503050406030204" pitchFamily="18" charset="0"/>
                              </a:rPr>
                              <m:t>𝑚</m:t>
                            </m:r>
                          </m:e>
                          <m:sub>
                            <m:r>
                              <a:rPr lang="en-IN" sz="1200" b="0" i="1" dirty="0" smtClean="0">
                                <a:latin typeface="Cambria Math" panose="02040503050406030204" pitchFamily="18" charset="0"/>
                              </a:rPr>
                              <m:t>2</m:t>
                            </m:r>
                          </m:sub>
                        </m:sSub>
                      </m:den>
                    </m:f>
                    <m:r>
                      <a:rPr lang="en-IN" sz="1200" b="0" i="1" dirty="0" smtClean="0">
                        <a:latin typeface="Cambria Math" panose="02040503050406030204" pitchFamily="18" charset="0"/>
                      </a:rPr>
                      <m:t>−1)</m:t>
                    </m:r>
                  </m:oMath>
                </m:oMathPara>
              </a14:m>
              <a:endParaRPr lang="en-US" sz="1200" dirty="0" smtClean="0"/>
            </a:p>
          </dgm:t>
        </dgm:pt>
      </mc:Choice>
      <mc:Fallback xmlns="">
        <dgm:pt modelId="{E7820051-4E5C-4A59-8974-F4C25C6BF84C}">
          <dgm:prSet phldrT="[Text]" custT="1"/>
          <dgm:spPr>
            <a:solidFill>
              <a:srgbClr val="525E75"/>
            </a:solidFill>
            <a:ln>
              <a:solidFill>
                <a:schemeClr val="tx1"/>
              </a:solidFill>
            </a:ln>
          </dgm:spPr>
          <dgm:t>
            <a:bodyPr/>
            <a:lstStyle/>
            <a:p>
              <a:r>
                <a:rPr lang="en-US" sz="1200" dirty="0" smtClean="0"/>
                <a:t>Estimators:</a:t>
              </a:r>
            </a:p>
            <a:p>
              <a:r>
                <a:rPr lang="en-IN" sz="1200" b="0" i="0" smtClean="0">
                  <a:latin typeface="Cambria Math" panose="02040503050406030204" pitchFamily="18" charset="0"/>
                </a:rPr>
                <a:t>𝛼 ̂</a:t>
              </a:r>
              <a:r>
                <a:rPr lang="en-IN" sz="1200" b="0" i="0" dirty="0" smtClean="0">
                  <a:latin typeface="Cambria Math" panose="02040503050406030204" pitchFamily="18" charset="0"/>
                </a:rPr>
                <a:t>=</a:t>
              </a:r>
              <a:r>
                <a:rPr lang="en-IN" sz="1200" b="0" i="0" dirty="0" smtClean="0">
                  <a:latin typeface="Cambria Math" panose="02040503050406030204" pitchFamily="18" charset="0"/>
                </a:rPr>
                <a:t>𝑚_1^′ ((</a:t>
              </a:r>
              <a:r>
                <a:rPr lang="en-IN" sz="1200" b="0" i="0" dirty="0" smtClean="0">
                  <a:latin typeface="Cambria Math" panose="02040503050406030204" pitchFamily="18" charset="0"/>
                </a:rPr>
                <a:t>𝑚</a:t>
              </a:r>
              <a:r>
                <a:rPr lang="en-IN" sz="1200" b="0" i="0" dirty="0" smtClean="0">
                  <a:latin typeface="Cambria Math" panose="02040503050406030204" pitchFamily="18" charset="0"/>
                </a:rPr>
                <a:t>_</a:t>
              </a:r>
              <a:r>
                <a:rPr lang="en-IN" sz="1200" b="0" i="0" dirty="0" smtClean="0">
                  <a:latin typeface="Cambria Math" panose="02040503050406030204" pitchFamily="18" charset="0"/>
                </a:rPr>
                <a:t>1^′</a:t>
              </a:r>
              <a:r>
                <a:rPr lang="en-IN" sz="1200" b="0" i="0" dirty="0" smtClean="0">
                  <a:latin typeface="Cambria Math" panose="02040503050406030204" pitchFamily="18" charset="0"/>
                </a:rPr>
                <a:t> (1−</a:t>
              </a:r>
              <a:r>
                <a:rPr lang="en-IN" sz="1200" b="0" i="0" dirty="0" smtClean="0">
                  <a:latin typeface="Cambria Math" panose="02040503050406030204" pitchFamily="18" charset="0"/>
                </a:rPr>
                <a:t>𝑚</a:t>
              </a:r>
              <a:r>
                <a:rPr lang="en-IN" sz="1200" b="0" i="0" dirty="0" smtClean="0">
                  <a:latin typeface="Cambria Math" panose="02040503050406030204" pitchFamily="18" charset="0"/>
                </a:rPr>
                <a:t>_</a:t>
              </a:r>
              <a:r>
                <a:rPr lang="en-IN" sz="1200" b="0" i="0" dirty="0" smtClean="0">
                  <a:latin typeface="Cambria Math" panose="02040503050406030204" pitchFamily="18" charset="0"/>
                </a:rPr>
                <a:t>1^′</a:t>
              </a:r>
              <a:r>
                <a:rPr lang="en-IN" sz="1200" b="0" i="0" dirty="0" smtClean="0">
                  <a:latin typeface="Cambria Math" panose="02040503050406030204" pitchFamily="18" charset="0"/>
                </a:rPr>
                <a:t> ))/𝑚_2 −1)</a:t>
              </a:r>
              <a:r>
                <a:rPr lang="en-US" sz="1200" dirty="0" smtClean="0"/>
                <a:t> and</a:t>
              </a:r>
            </a:p>
            <a:p>
              <a:r>
                <a:rPr lang="en-IN" sz="1200" b="0" i="0" smtClean="0">
                  <a:latin typeface="Cambria Math" panose="02040503050406030204" pitchFamily="18" charset="0"/>
                </a:rPr>
                <a:t>𝛽 ̂</a:t>
              </a:r>
              <a:r>
                <a:rPr lang="en-IN" sz="1200" b="0" i="0" dirty="0" smtClean="0">
                  <a:latin typeface="Cambria Math" panose="02040503050406030204" pitchFamily="18" charset="0"/>
                </a:rPr>
                <a:t>=</a:t>
              </a:r>
              <a:r>
                <a:rPr lang="en-IN" sz="1200" b="0" i="0" dirty="0" smtClean="0">
                  <a:latin typeface="Cambria Math" panose="02040503050406030204" pitchFamily="18" charset="0"/>
                </a:rPr>
                <a:t>〖(1−</a:t>
              </a:r>
              <a:r>
                <a:rPr lang="en-IN" sz="1200" b="0" i="0" dirty="0" smtClean="0">
                  <a:latin typeface="Cambria Math" panose="02040503050406030204" pitchFamily="18" charset="0"/>
                </a:rPr>
                <a:t>𝑚</a:t>
              </a:r>
              <a:r>
                <a:rPr lang="en-IN" sz="1200" b="0" i="0" dirty="0" smtClean="0">
                  <a:latin typeface="Cambria Math" panose="02040503050406030204" pitchFamily="18" charset="0"/>
                </a:rPr>
                <a:t>〗_</a:t>
              </a:r>
              <a:r>
                <a:rPr lang="en-IN" sz="1200" b="0" i="0" dirty="0" smtClean="0">
                  <a:latin typeface="Cambria Math" panose="02040503050406030204" pitchFamily="18" charset="0"/>
                </a:rPr>
                <a:t>1^′</a:t>
              </a:r>
              <a:r>
                <a:rPr lang="en-IN" sz="1200" b="0" i="0" dirty="0" smtClean="0">
                  <a:latin typeface="Cambria Math" panose="02040503050406030204" pitchFamily="18" charset="0"/>
                </a:rPr>
                <a:t>)</a:t>
              </a:r>
              <a:r>
                <a:rPr lang="en-IN" sz="1200" b="0" i="0" dirty="0" smtClean="0">
                  <a:latin typeface="Cambria Math" panose="02040503050406030204" pitchFamily="18" charset="0"/>
                </a:rPr>
                <a:t>((𝑚_1^′ (1−𝑚_1^′ ))/𝑚_2 −1)</a:t>
              </a:r>
              <a:endParaRPr lang="en-US" sz="1200" dirty="0" smtClean="0"/>
            </a:p>
          </dgm:t>
        </dgm:pt>
      </mc:Fallback>
    </mc:AlternateContent>
    <dgm:pt modelId="{104EFB00-9771-4AA5-84C6-8471D3063AD2}" type="parTrans" cxnId="{A5C1A466-3E42-435C-949A-01107A107A9F}">
      <dgm:prSet/>
      <dgm:spPr>
        <a:solidFill>
          <a:srgbClr val="92BA92"/>
        </a:solidFill>
        <a:ln>
          <a:solidFill>
            <a:schemeClr val="tx1"/>
          </a:solidFill>
        </a:ln>
      </dgm:spPr>
      <dgm:t>
        <a:bodyPr/>
        <a:lstStyle/>
        <a:p>
          <a:endParaRPr lang="en-US"/>
        </a:p>
      </dgm:t>
    </dgm:pt>
    <dgm:pt modelId="{E173CF58-F5FF-4444-A6A2-EF2C50BF006D}" type="sibTrans" cxnId="{A5C1A466-3E42-435C-949A-01107A107A9F}">
      <dgm:prSet/>
      <dgm:spPr/>
      <dgm:t>
        <a:bodyPr/>
        <a:lstStyle/>
        <a:p>
          <a:endParaRPr lang="en-US"/>
        </a:p>
      </dgm:t>
    </dgm:pt>
    <dgm:pt modelId="{A6AE2AF2-C392-4478-B3D9-56B4BBE2A5E2}" type="pres">
      <dgm:prSet presAssocID="{039CA5D7-E87B-4D10-BDBD-EFE5C3478052}" presName="cycle" presStyleCnt="0">
        <dgm:presLayoutVars>
          <dgm:chMax val="1"/>
          <dgm:dir/>
          <dgm:animLvl val="ctr"/>
          <dgm:resizeHandles val="exact"/>
        </dgm:presLayoutVars>
      </dgm:prSet>
      <dgm:spPr/>
      <dgm:t>
        <a:bodyPr/>
        <a:lstStyle/>
        <a:p>
          <a:endParaRPr lang="en-US"/>
        </a:p>
      </dgm:t>
    </dgm:pt>
    <dgm:pt modelId="{A5827E30-B528-4287-A27F-93EA8D2C13F5}" type="pres">
      <dgm:prSet presAssocID="{D26954C2-AEC2-465D-AB69-B7673515CAD3}" presName="centerShape" presStyleLbl="node0" presStyleIdx="0" presStyleCnt="1" custScaleX="171516" custScaleY="120648" custLinFactNeighborX="-49216" custLinFactNeighborY="-21909"/>
      <dgm:spPr/>
      <dgm:t>
        <a:bodyPr/>
        <a:lstStyle/>
        <a:p>
          <a:endParaRPr lang="en-US"/>
        </a:p>
      </dgm:t>
    </dgm:pt>
    <dgm:pt modelId="{72A82AB9-E4F0-46EB-94E5-36C70A6888EF}" type="pres">
      <dgm:prSet presAssocID="{1A1510BE-4D66-4A04-81CD-D4A59E7ED67E}" presName="parTrans" presStyleLbl="bgSibTrans2D1" presStyleIdx="0" presStyleCnt="3"/>
      <dgm:spPr/>
      <dgm:t>
        <a:bodyPr/>
        <a:lstStyle/>
        <a:p>
          <a:endParaRPr lang="en-US"/>
        </a:p>
      </dgm:t>
    </dgm:pt>
    <dgm:pt modelId="{2F06A12D-729B-4BEB-A825-87AB76F28F27}" type="pres">
      <dgm:prSet presAssocID="{D713212D-EFB2-4937-9655-0FEB6A2A539F}" presName="node" presStyleLbl="node1" presStyleIdx="0" presStyleCnt="3" custScaleX="84051" custScaleY="70335" custRadScaleRad="111773" custRadScaleInc="125601">
        <dgm:presLayoutVars>
          <dgm:bulletEnabled val="1"/>
        </dgm:presLayoutVars>
      </dgm:prSet>
      <dgm:spPr/>
      <dgm:t>
        <a:bodyPr/>
        <a:lstStyle/>
        <a:p>
          <a:endParaRPr lang="en-US"/>
        </a:p>
      </dgm:t>
    </dgm:pt>
    <dgm:pt modelId="{37B47206-1A9D-4DDB-BBA8-6867A6E3A58A}" type="pres">
      <dgm:prSet presAssocID="{23E39B4E-A054-45E8-870F-7E9E29FCB9D2}" presName="parTrans" presStyleLbl="bgSibTrans2D1" presStyleIdx="1" presStyleCnt="3"/>
      <dgm:spPr/>
      <dgm:t>
        <a:bodyPr/>
        <a:lstStyle/>
        <a:p>
          <a:endParaRPr lang="en-US"/>
        </a:p>
      </dgm:t>
    </dgm:pt>
    <dgm:pt modelId="{96DBDFE2-8453-42C5-A396-742F98D88A93}" type="pres">
      <dgm:prSet presAssocID="{1E925ACB-1169-4654-A160-A0D108FC008B}" presName="node" presStyleLbl="node1" presStyleIdx="1" presStyleCnt="3" custScaleX="87405" custScaleY="71129" custRadScaleRad="70772" custRadScaleInc="82520">
        <dgm:presLayoutVars>
          <dgm:bulletEnabled val="1"/>
        </dgm:presLayoutVars>
      </dgm:prSet>
      <dgm:spPr/>
      <dgm:t>
        <a:bodyPr/>
        <a:lstStyle/>
        <a:p>
          <a:endParaRPr lang="en-US"/>
        </a:p>
      </dgm:t>
    </dgm:pt>
    <dgm:pt modelId="{BF3FFB79-7496-40C0-8B4B-9091E6E63BD8}" type="pres">
      <dgm:prSet presAssocID="{104EFB00-9771-4AA5-84C6-8471D3063AD2}" presName="parTrans" presStyleLbl="bgSibTrans2D1" presStyleIdx="2" presStyleCnt="3"/>
      <dgm:spPr/>
      <dgm:t>
        <a:bodyPr/>
        <a:lstStyle/>
        <a:p>
          <a:endParaRPr lang="en-US"/>
        </a:p>
      </dgm:t>
    </dgm:pt>
    <dgm:pt modelId="{5A8401D6-F89D-488C-88D6-7F62336D344A}" type="pres">
      <dgm:prSet presAssocID="{E7820051-4E5C-4A59-8974-F4C25C6BF84C}" presName="node" presStyleLbl="node1" presStyleIdx="2" presStyleCnt="3" custScaleX="95004" custScaleY="71612" custRadScaleRad="53684" custRadScaleInc="81383">
        <dgm:presLayoutVars>
          <dgm:bulletEnabled val="1"/>
        </dgm:presLayoutVars>
      </dgm:prSet>
      <dgm:spPr/>
      <dgm:t>
        <a:bodyPr/>
        <a:lstStyle/>
        <a:p>
          <a:endParaRPr lang="en-US"/>
        </a:p>
      </dgm:t>
    </dgm:pt>
  </dgm:ptLst>
  <dgm:cxnLst>
    <dgm:cxn modelId="{A5C1A466-3E42-435C-949A-01107A107A9F}" srcId="{D26954C2-AEC2-465D-AB69-B7673515CAD3}" destId="{E7820051-4E5C-4A59-8974-F4C25C6BF84C}" srcOrd="2" destOrd="0" parTransId="{104EFB00-9771-4AA5-84C6-8471D3063AD2}" sibTransId="{E173CF58-F5FF-4444-A6A2-EF2C50BF006D}"/>
    <dgm:cxn modelId="{0A700523-A298-4A40-B1F1-C8D94BBCFBAE}" type="presOf" srcId="{23E39B4E-A054-45E8-870F-7E9E29FCB9D2}" destId="{37B47206-1A9D-4DDB-BBA8-6867A6E3A58A}" srcOrd="0" destOrd="0" presId="urn:microsoft.com/office/officeart/2005/8/layout/radial4"/>
    <dgm:cxn modelId="{2C91D1C8-CDB5-4163-B33E-E7E7174CE81E}" type="presOf" srcId="{039CA5D7-E87B-4D10-BDBD-EFE5C3478052}" destId="{A6AE2AF2-C392-4478-B3D9-56B4BBE2A5E2}" srcOrd="0" destOrd="0" presId="urn:microsoft.com/office/officeart/2005/8/layout/radial4"/>
    <dgm:cxn modelId="{04CEFD6F-FE2C-4588-B23B-A15043FED81B}" srcId="{D26954C2-AEC2-465D-AB69-B7673515CAD3}" destId="{D713212D-EFB2-4937-9655-0FEB6A2A539F}" srcOrd="0" destOrd="0" parTransId="{1A1510BE-4D66-4A04-81CD-D4A59E7ED67E}" sibTransId="{A33385CC-533D-44FB-B66B-31BC8BD36AAF}"/>
    <dgm:cxn modelId="{9D508509-3A3D-47CE-945B-6AB9B53F7806}" type="presOf" srcId="{1E925ACB-1169-4654-A160-A0D108FC008B}" destId="{96DBDFE2-8453-42C5-A396-742F98D88A93}" srcOrd="0" destOrd="0" presId="urn:microsoft.com/office/officeart/2005/8/layout/radial4"/>
    <dgm:cxn modelId="{DF2C348D-F2EE-4CBF-8702-AC0BECA708D7}" type="presOf" srcId="{E7820051-4E5C-4A59-8974-F4C25C6BF84C}" destId="{5A8401D6-F89D-488C-88D6-7F62336D344A}" srcOrd="0" destOrd="0" presId="urn:microsoft.com/office/officeart/2005/8/layout/radial4"/>
    <dgm:cxn modelId="{2041DE76-F2F0-47B6-83C5-8C7E8D28C668}" srcId="{D26954C2-AEC2-465D-AB69-B7673515CAD3}" destId="{1E925ACB-1169-4654-A160-A0D108FC008B}" srcOrd="1" destOrd="0" parTransId="{23E39B4E-A054-45E8-870F-7E9E29FCB9D2}" sibTransId="{044F4073-FB72-427D-A4BE-9648CB42F9A5}"/>
    <dgm:cxn modelId="{0254B723-0063-4C99-9B43-893C91A730AE}" srcId="{039CA5D7-E87B-4D10-BDBD-EFE5C3478052}" destId="{D26954C2-AEC2-465D-AB69-B7673515CAD3}" srcOrd="0" destOrd="0" parTransId="{498C5045-596E-4B89-86E4-3A5003E0DB12}" sibTransId="{E3FC667C-2A0F-4A0F-AE17-E6CB6C33EBA8}"/>
    <dgm:cxn modelId="{CCFA1CD1-3D00-4E63-B144-E5F673EB5F50}" type="presOf" srcId="{104EFB00-9771-4AA5-84C6-8471D3063AD2}" destId="{BF3FFB79-7496-40C0-8B4B-9091E6E63BD8}" srcOrd="0" destOrd="0" presId="urn:microsoft.com/office/officeart/2005/8/layout/radial4"/>
    <dgm:cxn modelId="{A67E9A0B-0004-44E0-BF73-60A2471687D7}" type="presOf" srcId="{D26954C2-AEC2-465D-AB69-B7673515CAD3}" destId="{A5827E30-B528-4287-A27F-93EA8D2C13F5}" srcOrd="0" destOrd="0" presId="urn:microsoft.com/office/officeart/2005/8/layout/radial4"/>
    <dgm:cxn modelId="{573DB276-A1AA-4A46-A931-736E2FDE6E6C}" type="presOf" srcId="{D713212D-EFB2-4937-9655-0FEB6A2A539F}" destId="{2F06A12D-729B-4BEB-A825-87AB76F28F27}" srcOrd="0" destOrd="0" presId="urn:microsoft.com/office/officeart/2005/8/layout/radial4"/>
    <dgm:cxn modelId="{1D131B7B-63CE-42D9-8A9F-3B54A2D87ECE}" type="presOf" srcId="{1A1510BE-4D66-4A04-81CD-D4A59E7ED67E}" destId="{72A82AB9-E4F0-46EB-94E5-36C70A6888EF}" srcOrd="0" destOrd="0" presId="urn:microsoft.com/office/officeart/2005/8/layout/radial4"/>
    <dgm:cxn modelId="{2B0B701A-3DE0-4239-9103-DD621F434ABD}" type="presParOf" srcId="{A6AE2AF2-C392-4478-B3D9-56B4BBE2A5E2}" destId="{A5827E30-B528-4287-A27F-93EA8D2C13F5}" srcOrd="0" destOrd="0" presId="urn:microsoft.com/office/officeart/2005/8/layout/radial4"/>
    <dgm:cxn modelId="{03B8A459-5905-487B-94F4-2DFC5ECB7EEB}" type="presParOf" srcId="{A6AE2AF2-C392-4478-B3D9-56B4BBE2A5E2}" destId="{72A82AB9-E4F0-46EB-94E5-36C70A6888EF}" srcOrd="1" destOrd="0" presId="urn:microsoft.com/office/officeart/2005/8/layout/radial4"/>
    <dgm:cxn modelId="{30BEEB82-7D11-4E4C-8FA6-1001950BFBCA}" type="presParOf" srcId="{A6AE2AF2-C392-4478-B3D9-56B4BBE2A5E2}" destId="{2F06A12D-729B-4BEB-A825-87AB76F28F27}" srcOrd="2" destOrd="0" presId="urn:microsoft.com/office/officeart/2005/8/layout/radial4"/>
    <dgm:cxn modelId="{55255213-A29E-4A8D-8A62-8F9DB8FE4EFF}" type="presParOf" srcId="{A6AE2AF2-C392-4478-B3D9-56B4BBE2A5E2}" destId="{37B47206-1A9D-4DDB-BBA8-6867A6E3A58A}" srcOrd="3" destOrd="0" presId="urn:microsoft.com/office/officeart/2005/8/layout/radial4"/>
    <dgm:cxn modelId="{3E0F7872-CCF6-4E4E-B92F-2CA7DFEACA45}" type="presParOf" srcId="{A6AE2AF2-C392-4478-B3D9-56B4BBE2A5E2}" destId="{96DBDFE2-8453-42C5-A396-742F98D88A93}" srcOrd="4" destOrd="0" presId="urn:microsoft.com/office/officeart/2005/8/layout/radial4"/>
    <dgm:cxn modelId="{A3F66CD9-7FC7-4BF5-BF66-BFF9D9414D6D}" type="presParOf" srcId="{A6AE2AF2-C392-4478-B3D9-56B4BBE2A5E2}" destId="{BF3FFB79-7496-40C0-8B4B-9091E6E63BD8}" srcOrd="5" destOrd="0" presId="urn:microsoft.com/office/officeart/2005/8/layout/radial4"/>
    <dgm:cxn modelId="{DDA3DC0A-1C51-430A-9DEC-462F35B588A5}" type="presParOf" srcId="{A6AE2AF2-C392-4478-B3D9-56B4BBE2A5E2}" destId="{5A8401D6-F89D-488C-88D6-7F62336D344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9CA5D7-E87B-4D10-BDBD-EFE5C347805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26954C2-AEC2-465D-AB69-B7673515CAD3}">
      <dgm:prSet phldrT="[Text]" custT="1"/>
      <dgm:spPr>
        <a:blipFill>
          <a:blip xmlns:r="http://schemas.openxmlformats.org/officeDocument/2006/relationships" r:embed="rId1"/>
          <a:stretch>
            <a:fillRect/>
          </a:stretch>
        </a:blipFill>
        <a:ln>
          <a:solidFill>
            <a:schemeClr val="tx1"/>
          </a:solidFill>
        </a:ln>
      </dgm:spPr>
      <dgm:t>
        <a:bodyPr/>
        <a:lstStyle/>
        <a:p>
          <a:r>
            <a:rPr lang="en-IN">
              <a:noFill/>
            </a:rPr>
            <a:t> </a:t>
          </a:r>
        </a:p>
      </dgm:t>
    </dgm:pt>
    <dgm:pt modelId="{498C5045-596E-4B89-86E4-3A5003E0DB12}" type="parTrans" cxnId="{0254B723-0063-4C99-9B43-893C91A730AE}">
      <dgm:prSet/>
      <dgm:spPr/>
      <dgm:t>
        <a:bodyPr/>
        <a:lstStyle/>
        <a:p>
          <a:endParaRPr lang="en-US"/>
        </a:p>
      </dgm:t>
    </dgm:pt>
    <dgm:pt modelId="{E3FC667C-2A0F-4A0F-AE17-E6CB6C33EBA8}" type="sibTrans" cxnId="{0254B723-0063-4C99-9B43-893C91A730AE}">
      <dgm:prSet/>
      <dgm:spPr/>
      <dgm:t>
        <a:bodyPr/>
        <a:lstStyle/>
        <a:p>
          <a:endParaRPr lang="en-US"/>
        </a:p>
      </dgm:t>
    </dgm:pt>
    <dgm:pt modelId="{D713212D-EFB2-4937-9655-0FEB6A2A539F}">
      <dgm:prSet phldrT="[Text]" custT="1"/>
      <dgm:spPr>
        <a:blipFill>
          <a:blip xmlns:r="http://schemas.openxmlformats.org/officeDocument/2006/relationships" r:embed="rId2"/>
          <a:stretch>
            <a:fillRect/>
          </a:stretch>
        </a:blipFill>
        <a:ln>
          <a:solidFill>
            <a:schemeClr val="tx1"/>
          </a:solidFill>
        </a:ln>
      </dgm:spPr>
      <dgm:t>
        <a:bodyPr/>
        <a:lstStyle/>
        <a:p>
          <a:r>
            <a:rPr lang="en-IN">
              <a:noFill/>
            </a:rPr>
            <a:t> </a:t>
          </a:r>
        </a:p>
      </dgm:t>
    </dgm:pt>
    <dgm:pt modelId="{1A1510BE-4D66-4A04-81CD-D4A59E7ED67E}" type="parTrans" cxnId="{04CEFD6F-FE2C-4588-B23B-A15043FED81B}">
      <dgm:prSet/>
      <dgm:spPr>
        <a:solidFill>
          <a:srgbClr val="92BA92"/>
        </a:solidFill>
        <a:ln>
          <a:solidFill>
            <a:schemeClr val="tx1"/>
          </a:solidFill>
        </a:ln>
      </dgm:spPr>
      <dgm:t>
        <a:bodyPr/>
        <a:lstStyle/>
        <a:p>
          <a:endParaRPr lang="en-US"/>
        </a:p>
      </dgm:t>
    </dgm:pt>
    <dgm:pt modelId="{A33385CC-533D-44FB-B66B-31BC8BD36AAF}" type="sibTrans" cxnId="{04CEFD6F-FE2C-4588-B23B-A15043FED81B}">
      <dgm:prSet/>
      <dgm:spPr/>
      <dgm:t>
        <a:bodyPr/>
        <a:lstStyle/>
        <a:p>
          <a:endParaRPr lang="en-US"/>
        </a:p>
      </dgm:t>
    </dgm:pt>
    <dgm:pt modelId="{1E925ACB-1169-4654-A160-A0D108FC008B}">
      <dgm:prSet phldrT="[Text]" custT="1"/>
      <dgm:spPr>
        <a:blipFill>
          <a:blip xmlns:r="http://schemas.openxmlformats.org/officeDocument/2006/relationships" r:embed="rId3"/>
          <a:stretch>
            <a:fillRect/>
          </a:stretch>
        </a:blipFill>
        <a:ln>
          <a:solidFill>
            <a:schemeClr val="tx1"/>
          </a:solidFill>
        </a:ln>
      </dgm:spPr>
      <dgm:t>
        <a:bodyPr/>
        <a:lstStyle/>
        <a:p>
          <a:r>
            <a:rPr lang="en-IN">
              <a:noFill/>
            </a:rPr>
            <a:t> </a:t>
          </a:r>
        </a:p>
      </dgm:t>
    </dgm:pt>
    <dgm:pt modelId="{23E39B4E-A054-45E8-870F-7E9E29FCB9D2}" type="parTrans" cxnId="{2041DE76-F2F0-47B6-83C5-8C7E8D28C668}">
      <dgm:prSet/>
      <dgm:spPr>
        <a:solidFill>
          <a:srgbClr val="92BA92"/>
        </a:solidFill>
        <a:ln>
          <a:solidFill>
            <a:schemeClr val="tx1"/>
          </a:solidFill>
        </a:ln>
      </dgm:spPr>
      <dgm:t>
        <a:bodyPr/>
        <a:lstStyle/>
        <a:p>
          <a:endParaRPr lang="en-US"/>
        </a:p>
      </dgm:t>
    </dgm:pt>
    <dgm:pt modelId="{044F4073-FB72-427D-A4BE-9648CB42F9A5}" type="sibTrans" cxnId="{2041DE76-F2F0-47B6-83C5-8C7E8D28C668}">
      <dgm:prSet/>
      <dgm:spPr/>
      <dgm:t>
        <a:bodyPr/>
        <a:lstStyle/>
        <a:p>
          <a:endParaRPr lang="en-US"/>
        </a:p>
      </dgm:t>
    </dgm:pt>
    <dgm:pt modelId="{E7820051-4E5C-4A59-8974-F4C25C6BF84C}">
      <dgm:prSet phldrT="[Text]" custT="1"/>
      <dgm:spPr>
        <a:blipFill>
          <a:blip xmlns:r="http://schemas.openxmlformats.org/officeDocument/2006/relationships" r:embed="rId4"/>
          <a:stretch>
            <a:fillRect/>
          </a:stretch>
        </a:blipFill>
        <a:ln>
          <a:solidFill>
            <a:schemeClr val="tx1"/>
          </a:solidFill>
        </a:ln>
      </dgm:spPr>
      <dgm:t>
        <a:bodyPr/>
        <a:lstStyle/>
        <a:p>
          <a:r>
            <a:rPr lang="en-IN">
              <a:noFill/>
            </a:rPr>
            <a:t> </a:t>
          </a:r>
        </a:p>
      </dgm:t>
    </dgm:pt>
    <dgm:pt modelId="{104EFB00-9771-4AA5-84C6-8471D3063AD2}" type="parTrans" cxnId="{A5C1A466-3E42-435C-949A-01107A107A9F}">
      <dgm:prSet/>
      <dgm:spPr>
        <a:solidFill>
          <a:srgbClr val="92BA92"/>
        </a:solidFill>
        <a:ln>
          <a:solidFill>
            <a:schemeClr val="tx1"/>
          </a:solidFill>
        </a:ln>
      </dgm:spPr>
      <dgm:t>
        <a:bodyPr/>
        <a:lstStyle/>
        <a:p>
          <a:endParaRPr lang="en-US"/>
        </a:p>
      </dgm:t>
    </dgm:pt>
    <dgm:pt modelId="{E173CF58-F5FF-4444-A6A2-EF2C50BF006D}" type="sibTrans" cxnId="{A5C1A466-3E42-435C-949A-01107A107A9F}">
      <dgm:prSet/>
      <dgm:spPr/>
      <dgm:t>
        <a:bodyPr/>
        <a:lstStyle/>
        <a:p>
          <a:endParaRPr lang="en-US"/>
        </a:p>
      </dgm:t>
    </dgm:pt>
    <dgm:pt modelId="{A6AE2AF2-C392-4478-B3D9-56B4BBE2A5E2}" type="pres">
      <dgm:prSet presAssocID="{039CA5D7-E87B-4D10-BDBD-EFE5C3478052}" presName="cycle" presStyleCnt="0">
        <dgm:presLayoutVars>
          <dgm:chMax val="1"/>
          <dgm:dir/>
          <dgm:animLvl val="ctr"/>
          <dgm:resizeHandles val="exact"/>
        </dgm:presLayoutVars>
      </dgm:prSet>
      <dgm:spPr/>
      <dgm:t>
        <a:bodyPr/>
        <a:lstStyle/>
        <a:p>
          <a:endParaRPr lang="en-US"/>
        </a:p>
      </dgm:t>
    </dgm:pt>
    <dgm:pt modelId="{A5827E30-B528-4287-A27F-93EA8D2C13F5}" type="pres">
      <dgm:prSet presAssocID="{D26954C2-AEC2-465D-AB69-B7673515CAD3}" presName="centerShape" presStyleLbl="node0" presStyleIdx="0" presStyleCnt="1" custScaleX="171516" custScaleY="120648" custLinFactNeighborX="-49216" custLinFactNeighborY="-21909"/>
      <dgm:spPr/>
      <dgm:t>
        <a:bodyPr/>
        <a:lstStyle/>
        <a:p>
          <a:endParaRPr lang="en-US"/>
        </a:p>
      </dgm:t>
    </dgm:pt>
    <dgm:pt modelId="{72A82AB9-E4F0-46EB-94E5-36C70A6888EF}" type="pres">
      <dgm:prSet presAssocID="{1A1510BE-4D66-4A04-81CD-D4A59E7ED67E}" presName="parTrans" presStyleLbl="bgSibTrans2D1" presStyleIdx="0" presStyleCnt="3"/>
      <dgm:spPr/>
      <dgm:t>
        <a:bodyPr/>
        <a:lstStyle/>
        <a:p>
          <a:endParaRPr lang="en-US"/>
        </a:p>
      </dgm:t>
    </dgm:pt>
    <dgm:pt modelId="{2F06A12D-729B-4BEB-A825-87AB76F28F27}" type="pres">
      <dgm:prSet presAssocID="{D713212D-EFB2-4937-9655-0FEB6A2A539F}" presName="node" presStyleLbl="node1" presStyleIdx="0" presStyleCnt="3" custScaleX="84051" custScaleY="70335" custRadScaleRad="111773" custRadScaleInc="125601">
        <dgm:presLayoutVars>
          <dgm:bulletEnabled val="1"/>
        </dgm:presLayoutVars>
      </dgm:prSet>
      <dgm:spPr/>
      <dgm:t>
        <a:bodyPr/>
        <a:lstStyle/>
        <a:p>
          <a:endParaRPr lang="en-US"/>
        </a:p>
      </dgm:t>
    </dgm:pt>
    <dgm:pt modelId="{37B47206-1A9D-4DDB-BBA8-6867A6E3A58A}" type="pres">
      <dgm:prSet presAssocID="{23E39B4E-A054-45E8-870F-7E9E29FCB9D2}" presName="parTrans" presStyleLbl="bgSibTrans2D1" presStyleIdx="1" presStyleCnt="3"/>
      <dgm:spPr/>
      <dgm:t>
        <a:bodyPr/>
        <a:lstStyle/>
        <a:p>
          <a:endParaRPr lang="en-US"/>
        </a:p>
      </dgm:t>
    </dgm:pt>
    <dgm:pt modelId="{96DBDFE2-8453-42C5-A396-742F98D88A93}" type="pres">
      <dgm:prSet presAssocID="{1E925ACB-1169-4654-A160-A0D108FC008B}" presName="node" presStyleLbl="node1" presStyleIdx="1" presStyleCnt="3" custScaleX="87405" custScaleY="71129" custRadScaleRad="70772" custRadScaleInc="82520">
        <dgm:presLayoutVars>
          <dgm:bulletEnabled val="1"/>
        </dgm:presLayoutVars>
      </dgm:prSet>
      <dgm:spPr/>
      <dgm:t>
        <a:bodyPr/>
        <a:lstStyle/>
        <a:p>
          <a:endParaRPr lang="en-US"/>
        </a:p>
      </dgm:t>
    </dgm:pt>
    <dgm:pt modelId="{BF3FFB79-7496-40C0-8B4B-9091E6E63BD8}" type="pres">
      <dgm:prSet presAssocID="{104EFB00-9771-4AA5-84C6-8471D3063AD2}" presName="parTrans" presStyleLbl="bgSibTrans2D1" presStyleIdx="2" presStyleCnt="3"/>
      <dgm:spPr/>
      <dgm:t>
        <a:bodyPr/>
        <a:lstStyle/>
        <a:p>
          <a:endParaRPr lang="en-US"/>
        </a:p>
      </dgm:t>
    </dgm:pt>
    <dgm:pt modelId="{5A8401D6-F89D-488C-88D6-7F62336D344A}" type="pres">
      <dgm:prSet presAssocID="{E7820051-4E5C-4A59-8974-F4C25C6BF84C}" presName="node" presStyleLbl="node1" presStyleIdx="2" presStyleCnt="3" custScaleX="95004" custScaleY="71612" custRadScaleRad="53684" custRadScaleInc="81383">
        <dgm:presLayoutVars>
          <dgm:bulletEnabled val="1"/>
        </dgm:presLayoutVars>
      </dgm:prSet>
      <dgm:spPr/>
      <dgm:t>
        <a:bodyPr/>
        <a:lstStyle/>
        <a:p>
          <a:endParaRPr lang="en-US"/>
        </a:p>
      </dgm:t>
    </dgm:pt>
  </dgm:ptLst>
  <dgm:cxnLst>
    <dgm:cxn modelId="{A5C1A466-3E42-435C-949A-01107A107A9F}" srcId="{D26954C2-AEC2-465D-AB69-B7673515CAD3}" destId="{E7820051-4E5C-4A59-8974-F4C25C6BF84C}" srcOrd="2" destOrd="0" parTransId="{104EFB00-9771-4AA5-84C6-8471D3063AD2}" sibTransId="{E173CF58-F5FF-4444-A6A2-EF2C50BF006D}"/>
    <dgm:cxn modelId="{0A700523-A298-4A40-B1F1-C8D94BBCFBAE}" type="presOf" srcId="{23E39B4E-A054-45E8-870F-7E9E29FCB9D2}" destId="{37B47206-1A9D-4DDB-BBA8-6867A6E3A58A}" srcOrd="0" destOrd="0" presId="urn:microsoft.com/office/officeart/2005/8/layout/radial4"/>
    <dgm:cxn modelId="{2C91D1C8-CDB5-4163-B33E-E7E7174CE81E}" type="presOf" srcId="{039CA5D7-E87B-4D10-BDBD-EFE5C3478052}" destId="{A6AE2AF2-C392-4478-B3D9-56B4BBE2A5E2}" srcOrd="0" destOrd="0" presId="urn:microsoft.com/office/officeart/2005/8/layout/radial4"/>
    <dgm:cxn modelId="{04CEFD6F-FE2C-4588-B23B-A15043FED81B}" srcId="{D26954C2-AEC2-465D-AB69-B7673515CAD3}" destId="{D713212D-EFB2-4937-9655-0FEB6A2A539F}" srcOrd="0" destOrd="0" parTransId="{1A1510BE-4D66-4A04-81CD-D4A59E7ED67E}" sibTransId="{A33385CC-533D-44FB-B66B-31BC8BD36AAF}"/>
    <dgm:cxn modelId="{9D508509-3A3D-47CE-945B-6AB9B53F7806}" type="presOf" srcId="{1E925ACB-1169-4654-A160-A0D108FC008B}" destId="{96DBDFE2-8453-42C5-A396-742F98D88A93}" srcOrd="0" destOrd="0" presId="urn:microsoft.com/office/officeart/2005/8/layout/radial4"/>
    <dgm:cxn modelId="{DF2C348D-F2EE-4CBF-8702-AC0BECA708D7}" type="presOf" srcId="{E7820051-4E5C-4A59-8974-F4C25C6BF84C}" destId="{5A8401D6-F89D-488C-88D6-7F62336D344A}" srcOrd="0" destOrd="0" presId="urn:microsoft.com/office/officeart/2005/8/layout/radial4"/>
    <dgm:cxn modelId="{2041DE76-F2F0-47B6-83C5-8C7E8D28C668}" srcId="{D26954C2-AEC2-465D-AB69-B7673515CAD3}" destId="{1E925ACB-1169-4654-A160-A0D108FC008B}" srcOrd="1" destOrd="0" parTransId="{23E39B4E-A054-45E8-870F-7E9E29FCB9D2}" sibTransId="{044F4073-FB72-427D-A4BE-9648CB42F9A5}"/>
    <dgm:cxn modelId="{0254B723-0063-4C99-9B43-893C91A730AE}" srcId="{039CA5D7-E87B-4D10-BDBD-EFE5C3478052}" destId="{D26954C2-AEC2-465D-AB69-B7673515CAD3}" srcOrd="0" destOrd="0" parTransId="{498C5045-596E-4B89-86E4-3A5003E0DB12}" sibTransId="{E3FC667C-2A0F-4A0F-AE17-E6CB6C33EBA8}"/>
    <dgm:cxn modelId="{CCFA1CD1-3D00-4E63-B144-E5F673EB5F50}" type="presOf" srcId="{104EFB00-9771-4AA5-84C6-8471D3063AD2}" destId="{BF3FFB79-7496-40C0-8B4B-9091E6E63BD8}" srcOrd="0" destOrd="0" presId="urn:microsoft.com/office/officeart/2005/8/layout/radial4"/>
    <dgm:cxn modelId="{A67E9A0B-0004-44E0-BF73-60A2471687D7}" type="presOf" srcId="{D26954C2-AEC2-465D-AB69-B7673515CAD3}" destId="{A5827E30-B528-4287-A27F-93EA8D2C13F5}" srcOrd="0" destOrd="0" presId="urn:microsoft.com/office/officeart/2005/8/layout/radial4"/>
    <dgm:cxn modelId="{573DB276-A1AA-4A46-A931-736E2FDE6E6C}" type="presOf" srcId="{D713212D-EFB2-4937-9655-0FEB6A2A539F}" destId="{2F06A12D-729B-4BEB-A825-87AB76F28F27}" srcOrd="0" destOrd="0" presId="urn:microsoft.com/office/officeart/2005/8/layout/radial4"/>
    <dgm:cxn modelId="{1D131B7B-63CE-42D9-8A9F-3B54A2D87ECE}" type="presOf" srcId="{1A1510BE-4D66-4A04-81CD-D4A59E7ED67E}" destId="{72A82AB9-E4F0-46EB-94E5-36C70A6888EF}" srcOrd="0" destOrd="0" presId="urn:microsoft.com/office/officeart/2005/8/layout/radial4"/>
    <dgm:cxn modelId="{2B0B701A-3DE0-4239-9103-DD621F434ABD}" type="presParOf" srcId="{A6AE2AF2-C392-4478-B3D9-56B4BBE2A5E2}" destId="{A5827E30-B528-4287-A27F-93EA8D2C13F5}" srcOrd="0" destOrd="0" presId="urn:microsoft.com/office/officeart/2005/8/layout/radial4"/>
    <dgm:cxn modelId="{03B8A459-5905-487B-94F4-2DFC5ECB7EEB}" type="presParOf" srcId="{A6AE2AF2-C392-4478-B3D9-56B4BBE2A5E2}" destId="{72A82AB9-E4F0-46EB-94E5-36C70A6888EF}" srcOrd="1" destOrd="0" presId="urn:microsoft.com/office/officeart/2005/8/layout/radial4"/>
    <dgm:cxn modelId="{30BEEB82-7D11-4E4C-8FA6-1001950BFBCA}" type="presParOf" srcId="{A6AE2AF2-C392-4478-B3D9-56B4BBE2A5E2}" destId="{2F06A12D-729B-4BEB-A825-87AB76F28F27}" srcOrd="2" destOrd="0" presId="urn:microsoft.com/office/officeart/2005/8/layout/radial4"/>
    <dgm:cxn modelId="{55255213-A29E-4A8D-8A62-8F9DB8FE4EFF}" type="presParOf" srcId="{A6AE2AF2-C392-4478-B3D9-56B4BBE2A5E2}" destId="{37B47206-1A9D-4DDB-BBA8-6867A6E3A58A}" srcOrd="3" destOrd="0" presId="urn:microsoft.com/office/officeart/2005/8/layout/radial4"/>
    <dgm:cxn modelId="{3E0F7872-CCF6-4E4E-B92F-2CA7DFEACA45}" type="presParOf" srcId="{A6AE2AF2-C392-4478-B3D9-56B4BBE2A5E2}" destId="{96DBDFE2-8453-42C5-A396-742F98D88A93}" srcOrd="4" destOrd="0" presId="urn:microsoft.com/office/officeart/2005/8/layout/radial4"/>
    <dgm:cxn modelId="{A3F66CD9-7FC7-4BF5-BF66-BFF9D9414D6D}" type="presParOf" srcId="{A6AE2AF2-C392-4478-B3D9-56B4BBE2A5E2}" destId="{BF3FFB79-7496-40C0-8B4B-9091E6E63BD8}" srcOrd="5" destOrd="0" presId="urn:microsoft.com/office/officeart/2005/8/layout/radial4"/>
    <dgm:cxn modelId="{DDA3DC0A-1C51-430A-9DEC-462F35B588A5}" type="presParOf" srcId="{A6AE2AF2-C392-4478-B3D9-56B4BBE2A5E2}" destId="{5A8401D6-F89D-488C-88D6-7F62336D344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27E30-B528-4287-A27F-93EA8D2C13F5}">
      <dsp:nvSpPr>
        <dsp:cNvPr id="0" name=""/>
        <dsp:cNvSpPr/>
      </dsp:nvSpPr>
      <dsp:spPr>
        <a:xfrm>
          <a:off x="2795448" y="2611376"/>
          <a:ext cx="2853514" cy="2193155"/>
        </a:xfrm>
        <a:prstGeom prst="ellipse">
          <a:avLst/>
        </a:prstGeom>
        <a:solidFill>
          <a:srgbClr val="78938A"/>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Difficult to compute the SE of the Estimator</a:t>
          </a:r>
          <a:endParaRPr lang="en-US" sz="2500" kern="1200" dirty="0"/>
        </a:p>
      </dsp:txBody>
      <dsp:txXfrm>
        <a:off x="3213335" y="2932556"/>
        <a:ext cx="2017740" cy="1550795"/>
      </dsp:txXfrm>
    </dsp:sp>
    <dsp:sp modelId="{72A82AB9-E4F0-46EB-94E5-36C70A6888EF}">
      <dsp:nvSpPr>
        <dsp:cNvPr id="0" name=""/>
        <dsp:cNvSpPr/>
      </dsp:nvSpPr>
      <dsp:spPr>
        <a:xfrm rot="12743436">
          <a:off x="1404530" y="2168720"/>
          <a:ext cx="1767976" cy="62504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F06A12D-729B-4BEB-A825-87AB76F28F27}">
      <dsp:nvSpPr>
        <dsp:cNvPr id="0" name=""/>
        <dsp:cNvSpPr/>
      </dsp:nvSpPr>
      <dsp:spPr>
        <a:xfrm>
          <a:off x="500316" y="1174303"/>
          <a:ext cx="2083497" cy="1666798"/>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Complicated Estimator</a:t>
          </a:r>
          <a:endParaRPr lang="en-US" sz="2300" kern="1200" dirty="0"/>
        </a:p>
      </dsp:txBody>
      <dsp:txXfrm>
        <a:off x="549135" y="1223122"/>
        <a:ext cx="1985859" cy="1569160"/>
      </dsp:txXfrm>
    </dsp:sp>
    <dsp:sp modelId="{37B47206-1A9D-4DDB-BBA8-6867A6E3A58A}">
      <dsp:nvSpPr>
        <dsp:cNvPr id="0" name=""/>
        <dsp:cNvSpPr/>
      </dsp:nvSpPr>
      <dsp:spPr>
        <a:xfrm rot="16200000">
          <a:off x="3382767" y="1361702"/>
          <a:ext cx="1678875" cy="62504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96DBDFE2-8453-42C5-A396-742F98D88A93}">
      <dsp:nvSpPr>
        <dsp:cNvPr id="0" name=""/>
        <dsp:cNvSpPr/>
      </dsp:nvSpPr>
      <dsp:spPr>
        <a:xfrm>
          <a:off x="3180456" y="1389"/>
          <a:ext cx="2083497" cy="1666798"/>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One Given Sample</a:t>
          </a:r>
          <a:endParaRPr lang="en-US" sz="2300" kern="1200" dirty="0"/>
        </a:p>
      </dsp:txBody>
      <dsp:txXfrm>
        <a:off x="3229275" y="50208"/>
        <a:ext cx="1985859" cy="1569160"/>
      </dsp:txXfrm>
    </dsp:sp>
    <dsp:sp modelId="{BF3FFB79-7496-40C0-8B4B-9091E6E63BD8}">
      <dsp:nvSpPr>
        <dsp:cNvPr id="0" name=""/>
        <dsp:cNvSpPr/>
      </dsp:nvSpPr>
      <dsp:spPr>
        <a:xfrm rot="19637052">
          <a:off x="5263341" y="2159397"/>
          <a:ext cx="1766029" cy="62504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A8401D6-F89D-488C-88D6-7F62336D344A}">
      <dsp:nvSpPr>
        <dsp:cNvPr id="0" name=""/>
        <dsp:cNvSpPr/>
      </dsp:nvSpPr>
      <dsp:spPr>
        <a:xfrm>
          <a:off x="5847543" y="1161277"/>
          <a:ext cx="2083497" cy="1666798"/>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Sample Size is Small</a:t>
          </a:r>
          <a:endParaRPr lang="en-US" sz="2300" kern="1200" dirty="0"/>
        </a:p>
      </dsp:txBody>
      <dsp:txXfrm>
        <a:off x="5896362" y="1210096"/>
        <a:ext cx="1985859" cy="1569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7C2ED-6381-41F7-AD44-2AC03365EA5C}">
      <dsp:nvSpPr>
        <dsp:cNvPr id="0" name=""/>
        <dsp:cNvSpPr/>
      </dsp:nvSpPr>
      <dsp:spPr>
        <a:xfrm>
          <a:off x="0" y="0"/>
          <a:ext cx="8549640" cy="1287780"/>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We will generate the B bootstrap data from the given sample which we are given.</a:t>
          </a:r>
          <a:endParaRPr lang="en-US" sz="2000" kern="1200" dirty="0"/>
        </a:p>
      </dsp:txBody>
      <dsp:txXfrm>
        <a:off x="37718" y="37718"/>
        <a:ext cx="7160024" cy="1212344"/>
      </dsp:txXfrm>
    </dsp:sp>
    <dsp:sp modelId="{921794FB-FE6D-4D06-8FBC-DC9CD28A004E}">
      <dsp:nvSpPr>
        <dsp:cNvPr id="0" name=""/>
        <dsp:cNvSpPr/>
      </dsp:nvSpPr>
      <dsp:spPr>
        <a:xfrm>
          <a:off x="754379" y="1502410"/>
          <a:ext cx="8549640" cy="1287780"/>
        </a:xfrm>
        <a:prstGeom prst="roundRect">
          <a:avLst>
            <a:gd name="adj" fmla="val 10000"/>
          </a:avLst>
        </a:prstGeom>
        <a:solidFill>
          <a:srgbClr val="78938A"/>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For each of the generated bootstrap data we calculate value of T, (i.e. </a:t>
          </a:r>
          <a14:m xmlns:a14="http://schemas.microsoft.com/office/drawing/2010/main">
            <m:oMath xmlns:m="http://schemas.openxmlformats.org/officeDocument/2006/math">
              <m:sSub>
                <m:sSubPr>
                  <m:ctrlPr>
                    <a:rPr lang="en-IN" sz="2000" b="0" i="1" kern="1200" smtClean="0">
                      <a:latin typeface="Cambria Math" panose="02040503050406030204" pitchFamily="18" charset="0"/>
                    </a:rPr>
                  </m:ctrlPr>
                </m:sSubPr>
                <m:e>
                  <m:r>
                    <m:rPr>
                      <m:sty m:val="p"/>
                    </m:rPr>
                    <a:rPr lang="en-IN" sz="2000" b="0" i="0" kern="1200" smtClean="0">
                      <a:latin typeface="Cambria Math" panose="02040503050406030204" pitchFamily="18" charset="0"/>
                    </a:rPr>
                    <m:t>T</m:t>
                  </m:r>
                </m:e>
                <m:sub>
                  <m:r>
                    <m:rPr>
                      <m:sty m:val="p"/>
                    </m:rPr>
                    <a:rPr lang="en-IN" sz="2000" b="0" i="0" kern="1200" smtClean="0">
                      <a:latin typeface="Cambria Math" panose="02040503050406030204" pitchFamily="18" charset="0"/>
                    </a:rPr>
                    <m:t>i</m:t>
                  </m:r>
                </m:sub>
              </m:sSub>
            </m:oMath>
          </a14:m>
          <a:r>
            <a:rPr lang="en-US" sz="2000" kern="1200" dirty="0" smtClean="0"/>
            <a:t> for the </a:t>
          </a:r>
          <a14:m xmlns:a14="http://schemas.microsoft.com/office/drawing/2010/main">
            <m:oMath xmlns:m="http://schemas.openxmlformats.org/officeDocument/2006/math">
              <m:sSup>
                <m:sSupPr>
                  <m:ctrlPr>
                    <a:rPr lang="en-IN" sz="2000" b="1" i="1" kern="1200" dirty="0" smtClean="0">
                      <a:latin typeface="Cambria Math" panose="02040503050406030204" pitchFamily="18" charset="0"/>
                    </a:rPr>
                  </m:ctrlPr>
                </m:sSupPr>
                <m:e>
                  <m:r>
                    <a:rPr lang="en-US" sz="2000" b="1" i="0" kern="1200" dirty="0" smtClean="0">
                      <a:latin typeface="Cambria Math" panose="02040503050406030204" pitchFamily="18" charset="0"/>
                    </a:rPr>
                    <m:t>𝐢</m:t>
                  </m:r>
                </m:e>
                <m:sup>
                  <m:r>
                    <m:rPr>
                      <m:sty m:val="p"/>
                    </m:rPr>
                    <a:rPr lang="en-IN" sz="2000" b="0" i="0" kern="1200" dirty="0" smtClean="0">
                      <a:latin typeface="Cambria Math" panose="02040503050406030204" pitchFamily="18" charset="0"/>
                    </a:rPr>
                    <m:t>th</m:t>
                  </m:r>
                </m:sup>
              </m:sSup>
            </m:oMath>
          </a14:m>
          <a:r>
            <a:rPr lang="en-US" sz="2000" kern="1200" dirty="0" smtClean="0"/>
            <a:t> bootstrap data, </a:t>
          </a:r>
          <a:r>
            <a:rPr lang="en-US" sz="2000" kern="1200" dirty="0" err="1" smtClean="0"/>
            <a:t>i</a:t>
          </a:r>
          <a:r>
            <a:rPr lang="en-US" sz="2000" kern="1200" dirty="0" smtClean="0"/>
            <a:t>=1,2,…,B)</a:t>
          </a:r>
          <a:endParaRPr lang="en-US" sz="2000" kern="1200" dirty="0"/>
        </a:p>
      </dsp:txBody>
      <dsp:txXfrm>
        <a:off x="792097" y="1540128"/>
        <a:ext cx="6882767" cy="1212344"/>
      </dsp:txXfrm>
    </dsp:sp>
    <dsp:sp modelId="{FEADFD7B-C636-4791-B97B-AC74837EB7BB}">
      <dsp:nvSpPr>
        <dsp:cNvPr id="0" name=""/>
        <dsp:cNvSpPr/>
      </dsp:nvSpPr>
      <dsp:spPr>
        <a:xfrm>
          <a:off x="1508759" y="3004820"/>
          <a:ext cx="8549640" cy="1287780"/>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Now we calculate the Standard error of the estimator T as,  </a:t>
          </a:r>
          <a14:m xmlns:a14="http://schemas.microsoft.com/office/drawing/2010/main">
            <m:oMath xmlns:m="http://schemas.openxmlformats.org/officeDocument/2006/math">
              <m:rad>
                <m:radPr>
                  <m:degHide m:val="on"/>
                  <m:ctrlPr>
                    <a:rPr lang="en-IN" sz="2000" b="0" i="1" kern="1200" smtClean="0">
                      <a:latin typeface="Cambria Math" panose="02040503050406030204" pitchFamily="18" charset="0"/>
                    </a:rPr>
                  </m:ctrlPr>
                </m:radPr>
                <m:deg/>
                <m:e>
                  <m:f>
                    <m:fPr>
                      <m:ctrlPr>
                        <a:rPr lang="en-IN" sz="2000" b="0" i="1" kern="1200" smtClean="0">
                          <a:latin typeface="Cambria Math" panose="02040503050406030204" pitchFamily="18" charset="0"/>
                        </a:rPr>
                      </m:ctrlPr>
                    </m:fPr>
                    <m:num>
                      <m:r>
                        <a:rPr lang="en-IN" sz="2000" b="0" i="1" kern="1200" smtClean="0">
                          <a:latin typeface="Cambria Math" panose="02040503050406030204" pitchFamily="18" charset="0"/>
                        </a:rPr>
                        <m:t>1</m:t>
                      </m:r>
                    </m:num>
                    <m:den>
                      <m:r>
                        <a:rPr lang="en-IN" sz="2000" b="0" i="1" kern="1200" smtClean="0">
                          <a:latin typeface="Cambria Math" panose="02040503050406030204" pitchFamily="18" charset="0"/>
                        </a:rPr>
                        <m:t>𝐵</m:t>
                      </m:r>
                    </m:den>
                  </m:f>
                  <m:nary>
                    <m:naryPr>
                      <m:chr m:val="∑"/>
                      <m:ctrlPr>
                        <a:rPr lang="en-IN" sz="2000" b="0" i="1" kern="1200" smtClean="0">
                          <a:latin typeface="Cambria Math" panose="02040503050406030204" pitchFamily="18" charset="0"/>
                        </a:rPr>
                      </m:ctrlPr>
                    </m:naryPr>
                    <m:sub>
                      <m:r>
                        <m:rPr>
                          <m:brk m:alnAt="23"/>
                        </m:rPr>
                        <a:rPr lang="en-IN" sz="2000" b="0" i="1" kern="1200" smtClean="0">
                          <a:latin typeface="Cambria Math" panose="02040503050406030204" pitchFamily="18" charset="0"/>
                        </a:rPr>
                        <m:t>𝑖</m:t>
                      </m:r>
                      <m:r>
                        <a:rPr lang="en-IN" sz="2000" b="0" i="1" kern="1200" smtClean="0">
                          <a:latin typeface="Cambria Math" panose="02040503050406030204" pitchFamily="18" charset="0"/>
                        </a:rPr>
                        <m:t>=1</m:t>
                      </m:r>
                    </m:sub>
                    <m:sup>
                      <m:r>
                        <a:rPr lang="en-IN" sz="2000" b="0" i="1" kern="1200" smtClean="0">
                          <a:latin typeface="Cambria Math" panose="02040503050406030204" pitchFamily="18" charset="0"/>
                        </a:rPr>
                        <m:t>𝐵</m:t>
                      </m:r>
                    </m:sup>
                    <m:e>
                      <m:sSup>
                        <m:sSupPr>
                          <m:ctrlPr>
                            <a:rPr lang="en-IN" sz="2000" b="0" i="1" kern="1200" smtClean="0">
                              <a:latin typeface="Cambria Math" panose="02040503050406030204" pitchFamily="18" charset="0"/>
                            </a:rPr>
                          </m:ctrlPr>
                        </m:sSupPr>
                        <m:e>
                          <m:d>
                            <m:dPr>
                              <m:ctrlPr>
                                <a:rPr lang="en-IN" sz="2000" b="0" i="1" kern="1200" smtClean="0">
                                  <a:latin typeface="Cambria Math" panose="02040503050406030204" pitchFamily="18" charset="0"/>
                                </a:rPr>
                              </m:ctrlPr>
                            </m:dPr>
                            <m:e>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𝑇</m:t>
                                  </m:r>
                                </m:e>
                                <m:sub>
                                  <m:r>
                                    <a:rPr lang="en-IN" sz="2000" b="0" i="1" kern="1200" smtClean="0">
                                      <a:latin typeface="Cambria Math" panose="02040503050406030204" pitchFamily="18" charset="0"/>
                                    </a:rPr>
                                    <m:t>𝑖</m:t>
                                  </m:r>
                                </m:sub>
                              </m:sSub>
                              <m:r>
                                <a:rPr lang="en-IN" sz="2000" b="0" i="1" kern="1200" smtClean="0">
                                  <a:latin typeface="Cambria Math" panose="02040503050406030204" pitchFamily="18" charset="0"/>
                                </a:rPr>
                                <m:t>−</m:t>
                              </m:r>
                              <m:f>
                                <m:fPr>
                                  <m:ctrlPr>
                                    <a:rPr lang="en-IN" sz="2000" b="0" i="1" kern="1200" smtClean="0">
                                      <a:latin typeface="Cambria Math" panose="02040503050406030204" pitchFamily="18" charset="0"/>
                                    </a:rPr>
                                  </m:ctrlPr>
                                </m:fPr>
                                <m:num>
                                  <m:r>
                                    <a:rPr lang="en-IN" sz="2000" b="0" i="1" kern="1200" smtClean="0">
                                      <a:latin typeface="Cambria Math" panose="02040503050406030204" pitchFamily="18" charset="0"/>
                                    </a:rPr>
                                    <m:t>1</m:t>
                                  </m:r>
                                </m:num>
                                <m:den>
                                  <m:r>
                                    <a:rPr lang="en-IN" sz="2000" b="0" i="1" kern="1200" smtClean="0">
                                      <a:latin typeface="Cambria Math" panose="02040503050406030204" pitchFamily="18" charset="0"/>
                                    </a:rPr>
                                    <m:t>𝐵</m:t>
                                  </m:r>
                                </m:den>
                              </m:f>
                              <m:nary>
                                <m:naryPr>
                                  <m:chr m:val="∑"/>
                                  <m:ctrlPr>
                                    <a:rPr lang="en-IN" sz="2000" b="0" i="1" kern="1200" smtClean="0">
                                      <a:latin typeface="Cambria Math" panose="02040503050406030204" pitchFamily="18" charset="0"/>
                                    </a:rPr>
                                  </m:ctrlPr>
                                </m:naryPr>
                                <m:sub>
                                  <m:r>
                                    <a:rPr lang="en-IN" sz="2000" b="0" i="1" kern="1200" smtClean="0">
                                      <a:latin typeface="Cambria Math" panose="02040503050406030204" pitchFamily="18" charset="0"/>
                                    </a:rPr>
                                    <m:t>𝑗</m:t>
                                  </m:r>
                                  <m:r>
                                    <a:rPr lang="en-IN" sz="2000" b="0" i="1" kern="1200" smtClean="0">
                                      <a:latin typeface="Cambria Math" panose="02040503050406030204" pitchFamily="18" charset="0"/>
                                    </a:rPr>
                                    <m:t>=1</m:t>
                                  </m:r>
                                </m:sub>
                                <m:sup>
                                  <m:r>
                                    <a:rPr lang="en-IN" sz="2000" b="0" i="1" kern="1200" smtClean="0">
                                      <a:latin typeface="Cambria Math" panose="02040503050406030204" pitchFamily="18" charset="0"/>
                                    </a:rPr>
                                    <m:t>𝐵</m:t>
                                  </m:r>
                                </m:sup>
                                <m:e>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𝑇</m:t>
                                      </m:r>
                                    </m:e>
                                    <m:sub>
                                      <m:r>
                                        <a:rPr lang="en-IN" sz="2000" b="0" i="1" kern="1200" smtClean="0">
                                          <a:latin typeface="Cambria Math" panose="02040503050406030204" pitchFamily="18" charset="0"/>
                                        </a:rPr>
                                        <m:t>𝑗</m:t>
                                      </m:r>
                                    </m:sub>
                                  </m:sSub>
                                </m:e>
                              </m:nary>
                            </m:e>
                          </m:d>
                        </m:e>
                        <m:sup>
                          <m:r>
                            <a:rPr lang="en-IN" sz="2000" b="0" i="1" kern="1200" smtClean="0">
                              <a:latin typeface="Cambria Math" panose="02040503050406030204" pitchFamily="18" charset="0"/>
                            </a:rPr>
                            <m:t>2</m:t>
                          </m:r>
                        </m:sup>
                      </m:sSup>
                    </m:e>
                  </m:nary>
                </m:e>
              </m:rad>
            </m:oMath>
          </a14:m>
          <a:endParaRPr lang="en-US" sz="2000" kern="1200" dirty="0" smtClean="0"/>
        </a:p>
      </dsp:txBody>
      <dsp:txXfrm>
        <a:off x="1546477" y="3042538"/>
        <a:ext cx="6882767" cy="1212344"/>
      </dsp:txXfrm>
    </dsp:sp>
    <dsp:sp modelId="{5E7F1471-AD92-474D-880B-C35D0B367873}">
      <dsp:nvSpPr>
        <dsp:cNvPr id="0" name=""/>
        <dsp:cNvSpPr/>
      </dsp:nvSpPr>
      <dsp:spPr>
        <a:xfrm>
          <a:off x="7712583" y="976566"/>
          <a:ext cx="837057" cy="837057"/>
        </a:xfrm>
        <a:prstGeom prst="downArrow">
          <a:avLst>
            <a:gd name="adj1" fmla="val 55000"/>
            <a:gd name="adj2" fmla="val 45000"/>
          </a:avLst>
        </a:prstGeom>
        <a:solidFill>
          <a:srgbClr val="92BA92">
            <a:alpha val="89804"/>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900921" y="976566"/>
        <a:ext cx="460381" cy="629885"/>
      </dsp:txXfrm>
    </dsp:sp>
    <dsp:sp modelId="{BC444486-6B7A-49E2-B3C0-B6D3334EE226}">
      <dsp:nvSpPr>
        <dsp:cNvPr id="0" name=""/>
        <dsp:cNvSpPr/>
      </dsp:nvSpPr>
      <dsp:spPr>
        <a:xfrm>
          <a:off x="8466963" y="2470391"/>
          <a:ext cx="837057" cy="837057"/>
        </a:xfrm>
        <a:prstGeom prst="downArrow">
          <a:avLst>
            <a:gd name="adj1" fmla="val 55000"/>
            <a:gd name="adj2" fmla="val 45000"/>
          </a:avLst>
        </a:prstGeom>
        <a:solidFill>
          <a:srgbClr val="92BA92">
            <a:alpha val="9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655301" y="2470391"/>
        <a:ext cx="460381" cy="629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27E30-B528-4287-A27F-93EA8D2C13F5}">
      <dsp:nvSpPr>
        <dsp:cNvPr id="0" name=""/>
        <dsp:cNvSpPr/>
      </dsp:nvSpPr>
      <dsp:spPr>
        <a:xfrm>
          <a:off x="0" y="1012603"/>
          <a:ext cx="4114333" cy="2999729"/>
        </a:xfrm>
        <a:prstGeom prst="ellipse">
          <a:avLst/>
        </a:prstGeom>
        <a:solidFill>
          <a:srgbClr val="78938A"/>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The Population:</a:t>
          </a:r>
        </a:p>
        <a:p>
          <a:pPr lvl="0" algn="ctr" defTabSz="1244600">
            <a:lnSpc>
              <a:spcPct val="90000"/>
            </a:lnSpc>
            <a:spcBef>
              <a:spcPct val="0"/>
            </a:spcBef>
            <a:spcAft>
              <a:spcPct val="35000"/>
            </a:spcAft>
          </a:pPr>
          <a14:m xmlns:a14="http://schemas.microsoft.com/office/drawing/2010/main">
            <m:oMath xmlns:m="http://schemas.openxmlformats.org/officeDocument/2006/math">
              <m:r>
                <a:rPr lang="en-IN" sz="2200" b="0" i="1" kern="1200" smtClean="0">
                  <a:latin typeface="Cambria Math" panose="02040503050406030204" pitchFamily="18" charset="0"/>
                </a:rPr>
                <m:t>𝑓</m:t>
              </m:r>
              <m:d>
                <m:dPr>
                  <m:ctrlPr>
                    <a:rPr lang="en-IN" sz="2200" b="0" i="1" kern="1200" smtClean="0">
                      <a:latin typeface="Cambria Math" panose="02040503050406030204" pitchFamily="18" charset="0"/>
                    </a:rPr>
                  </m:ctrlPr>
                </m:dPr>
                <m:e>
                  <m:r>
                    <a:rPr lang="en-IN" sz="2200" b="0" i="1" kern="1200" smtClean="0">
                      <a:latin typeface="Cambria Math" panose="02040503050406030204" pitchFamily="18" charset="0"/>
                    </a:rPr>
                    <m:t>𝑥</m:t>
                  </m:r>
                </m:e>
              </m:d>
              <m:r>
                <a:rPr lang="en-IN" sz="2200" b="0" i="1" kern="1200" smtClean="0">
                  <a:latin typeface="Cambria Math" panose="02040503050406030204" pitchFamily="18" charset="0"/>
                </a:rPr>
                <m:t>=</m:t>
              </m:r>
              <m:f>
                <m:fPr>
                  <m:ctrlPr>
                    <a:rPr lang="en-IN" sz="2200" b="0" i="1" kern="1200" smtClean="0">
                      <a:latin typeface="Cambria Math" panose="02040503050406030204" pitchFamily="18" charset="0"/>
                    </a:rPr>
                  </m:ctrlPr>
                </m:fPr>
                <m:num>
                  <m:r>
                    <a:rPr lang="en-IN" sz="2200" b="0" i="1" kern="1200" smtClean="0">
                      <a:latin typeface="Cambria Math" panose="02040503050406030204" pitchFamily="18" charset="0"/>
                    </a:rPr>
                    <m:t>1</m:t>
                  </m:r>
                </m:num>
                <m:den>
                  <m:r>
                    <a:rPr lang="en-IN" sz="2200" b="0" i="1" kern="1200" smtClean="0">
                      <a:latin typeface="Cambria Math" panose="02040503050406030204" pitchFamily="18" charset="0"/>
                    </a:rPr>
                    <m:t>2</m:t>
                  </m:r>
                  <m:r>
                    <a:rPr lang="en-IN" sz="2200" b="0" i="1" kern="1200" smtClean="0">
                      <a:latin typeface="Cambria Math" panose="02040503050406030204" pitchFamily="18" charset="0"/>
                    </a:rPr>
                    <m:t>𝜎</m:t>
                  </m:r>
                </m:den>
              </m:f>
              <m:sSup>
                <m:sSupPr>
                  <m:ctrlPr>
                    <a:rPr lang="en-IN" sz="2200" b="0" i="1" kern="1200" smtClean="0">
                      <a:latin typeface="Cambria Math" panose="02040503050406030204" pitchFamily="18" charset="0"/>
                    </a:rPr>
                  </m:ctrlPr>
                </m:sSupPr>
                <m:e>
                  <m:r>
                    <a:rPr lang="en-IN" sz="2200" b="0" i="1" kern="1200" smtClean="0">
                      <a:latin typeface="Cambria Math" panose="02040503050406030204" pitchFamily="18" charset="0"/>
                    </a:rPr>
                    <m:t>𝑒</m:t>
                  </m:r>
                </m:e>
                <m:sup>
                  <m:r>
                    <a:rPr lang="en-IN" sz="2200" b="0" i="1" kern="1200" smtClean="0">
                      <a:latin typeface="Cambria Math" panose="02040503050406030204" pitchFamily="18" charset="0"/>
                    </a:rPr>
                    <m:t>−|</m:t>
                  </m:r>
                  <m:f>
                    <m:fPr>
                      <m:ctrlPr>
                        <a:rPr lang="en-IN" sz="2200" b="0" i="1" kern="1200" smtClean="0">
                          <a:latin typeface="Cambria Math" panose="02040503050406030204" pitchFamily="18" charset="0"/>
                        </a:rPr>
                      </m:ctrlPr>
                    </m:fPr>
                    <m:num>
                      <m:r>
                        <a:rPr lang="en-IN" sz="2200" b="0" i="1" kern="1200" smtClean="0">
                          <a:latin typeface="Cambria Math" panose="02040503050406030204" pitchFamily="18" charset="0"/>
                        </a:rPr>
                        <m:t>𝑥</m:t>
                      </m:r>
                      <m:r>
                        <a:rPr lang="en-IN" sz="2200" b="0" i="1" kern="1200" smtClean="0">
                          <a:latin typeface="Cambria Math" panose="02040503050406030204" pitchFamily="18" charset="0"/>
                        </a:rPr>
                        <m:t>−</m:t>
                      </m:r>
                      <m:r>
                        <a:rPr lang="en-IN" sz="2200" b="0" i="1" kern="1200" smtClean="0">
                          <a:latin typeface="Cambria Math" panose="02040503050406030204" pitchFamily="18" charset="0"/>
                        </a:rPr>
                        <m:t>𝜇</m:t>
                      </m:r>
                    </m:num>
                    <m:den>
                      <m:r>
                        <a:rPr lang="en-IN" sz="2200" b="0" i="1" kern="1200" smtClean="0">
                          <a:latin typeface="Cambria Math" panose="02040503050406030204" pitchFamily="18" charset="0"/>
                        </a:rPr>
                        <m:t>𝜎</m:t>
                      </m:r>
                    </m:den>
                  </m:f>
                  <m:r>
                    <a:rPr lang="en-IN" sz="2200" b="0" i="1" kern="1200" smtClean="0">
                      <a:latin typeface="Cambria Math" panose="02040503050406030204" pitchFamily="18" charset="0"/>
                    </a:rPr>
                    <m:t>|</m:t>
                  </m:r>
                </m:sup>
              </m:sSup>
            </m:oMath>
          </a14:m>
          <a:r>
            <a:rPr lang="en-US" sz="2200" kern="1200" dirty="0" smtClean="0"/>
            <a:t>,</a:t>
          </a:r>
        </a:p>
        <a:p>
          <a:pPr lvl="0" algn="ctr" defTabSz="1244600">
            <a:lnSpc>
              <a:spcPct val="90000"/>
            </a:lnSpc>
            <a:spcBef>
              <a:spcPct val="0"/>
            </a:spcBef>
            <a:spcAft>
              <a:spcPct val="35000"/>
            </a:spcAft>
          </a:pPr>
          <a:r>
            <a:rPr lang="en-US" sz="2200" kern="1200" dirty="0" smtClean="0"/>
            <a:t>For </a:t>
          </a:r>
          <a14:m xmlns:a14="http://schemas.microsoft.com/office/drawing/2010/main">
            <m:oMath xmlns:m="http://schemas.openxmlformats.org/officeDocument/2006/math">
              <m:r>
                <a:rPr lang="en-IN" sz="2200" b="0" i="1" kern="1200" smtClean="0">
                  <a:latin typeface="Cambria Math" panose="02040503050406030204" pitchFamily="18" charset="0"/>
                </a:rPr>
                <m:t>−∞&lt;</m:t>
              </m:r>
              <m:r>
                <a:rPr lang="en-IN" sz="2200" b="0" i="1" kern="1200" smtClean="0">
                  <a:latin typeface="Cambria Math" panose="02040503050406030204" pitchFamily="18" charset="0"/>
                </a:rPr>
                <m:t>𝑥</m:t>
              </m:r>
              <m:r>
                <a:rPr lang="en-IN" sz="2200" b="0" i="1" kern="1200" smtClean="0">
                  <a:latin typeface="Cambria Math" panose="02040503050406030204" pitchFamily="18" charset="0"/>
                </a:rPr>
                <m:t>&lt;∞</m:t>
              </m:r>
            </m:oMath>
          </a14:m>
          <a:endParaRPr lang="en-US" sz="2200" kern="1200" dirty="0"/>
        </a:p>
      </dsp:txBody>
      <dsp:txXfrm>
        <a:off x="602530" y="1451903"/>
        <a:ext cx="2909273" cy="2121129"/>
      </dsp:txXfrm>
    </dsp:sp>
    <dsp:sp modelId="{72A82AB9-E4F0-46EB-94E5-36C70A6888EF}">
      <dsp:nvSpPr>
        <dsp:cNvPr id="0" name=""/>
        <dsp:cNvSpPr/>
      </dsp:nvSpPr>
      <dsp:spPr>
        <a:xfrm rot="20092999">
          <a:off x="3800028" y="800100"/>
          <a:ext cx="2308190" cy="70860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F06A12D-729B-4BEB-A825-87AB76F28F27}">
      <dsp:nvSpPr>
        <dsp:cNvPr id="0" name=""/>
        <dsp:cNvSpPr/>
      </dsp:nvSpPr>
      <dsp:spPr>
        <a:xfrm>
          <a:off x="5006439" y="0"/>
          <a:ext cx="1985310" cy="1329067"/>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 </a:t>
          </a:r>
          <a:r>
            <a:rPr lang="en-US" sz="2000" kern="1200" dirty="0" smtClean="0"/>
            <a:t>Parameters:</a:t>
          </a:r>
        </a:p>
        <a:p>
          <a:pPr lvl="0" algn="ctr" defTabSz="1200150">
            <a:lnSpc>
              <a:spcPct val="90000"/>
            </a:lnSpc>
            <a:spcBef>
              <a:spcPct val="0"/>
            </a:spcBef>
            <a:spcAft>
              <a:spcPct val="35000"/>
            </a:spcAft>
          </a:pPr>
          <a:r>
            <a:rPr lang="en-US" sz="2000" kern="1200" dirty="0" smtClean="0"/>
            <a:t> </a:t>
          </a:r>
          <a14:m xmlns:a14="http://schemas.microsoft.com/office/drawing/2010/main">
            <m:oMath xmlns:m="http://schemas.openxmlformats.org/officeDocument/2006/math">
              <m:r>
                <a:rPr lang="en-IN" sz="2000" b="0" i="1" kern="1200" smtClean="0">
                  <a:latin typeface="Cambria Math" panose="02040503050406030204" pitchFamily="18" charset="0"/>
                </a:rPr>
                <m:t>𝜇</m:t>
              </m:r>
              <m:r>
                <a:rPr lang="en-IN" sz="2000" b="0" i="1" kern="1200" smtClean="0">
                  <a:latin typeface="Cambria Math" panose="02040503050406030204" pitchFamily="18" charset="0"/>
                </a:rPr>
                <m:t>(∈</m:t>
              </m:r>
              <m:r>
                <a:rPr lang="en-IN" sz="2000" b="0" i="1" kern="1200" smtClean="0">
                  <a:latin typeface="Cambria Math" panose="02040503050406030204" pitchFamily="18" charset="0"/>
                </a:rPr>
                <m:t>𝑅</m:t>
              </m:r>
              <m:r>
                <a:rPr lang="en-IN" sz="2000" b="0" i="1" kern="1200" smtClean="0">
                  <a:latin typeface="Cambria Math" panose="02040503050406030204" pitchFamily="18" charset="0"/>
                </a:rPr>
                <m:t>)</m:t>
              </m:r>
            </m:oMath>
          </a14:m>
          <a:r>
            <a:rPr lang="en-US" sz="2000" kern="1200" dirty="0" smtClean="0"/>
            <a:t> and </a:t>
          </a:r>
          <a14:m xmlns:a14="http://schemas.microsoft.com/office/drawing/2010/main">
            <m:oMath xmlns:m="http://schemas.openxmlformats.org/officeDocument/2006/math">
              <m:r>
                <a:rPr lang="en-IN" sz="2000" b="0" i="1" kern="1200" smtClean="0">
                  <a:latin typeface="Cambria Math" panose="02040503050406030204" pitchFamily="18" charset="0"/>
                </a:rPr>
                <m:t>𝜎</m:t>
              </m:r>
              <m:r>
                <a:rPr lang="en-IN" sz="2000" b="0" i="1" kern="1200" smtClean="0">
                  <a:latin typeface="Cambria Math" panose="02040503050406030204" pitchFamily="18" charset="0"/>
                </a:rPr>
                <m:t>(∈</m:t>
              </m:r>
              <m:sSup>
                <m:sSupPr>
                  <m:ctrlPr>
                    <a:rPr lang="en-IN" sz="2000" b="0" i="1" kern="1200" smtClean="0">
                      <a:latin typeface="Cambria Math" panose="02040503050406030204" pitchFamily="18" charset="0"/>
                    </a:rPr>
                  </m:ctrlPr>
                </m:sSupPr>
                <m:e>
                  <m:r>
                    <a:rPr lang="en-IN" sz="2000" b="0" i="1" kern="1200" smtClean="0">
                      <a:latin typeface="Cambria Math" panose="02040503050406030204" pitchFamily="18" charset="0"/>
                    </a:rPr>
                    <m:t>𝑅</m:t>
                  </m:r>
                </m:e>
                <m:sup>
                  <m:r>
                    <a:rPr lang="en-IN" sz="2000" b="0" i="1" kern="1200" smtClean="0">
                      <a:latin typeface="Cambria Math" panose="02040503050406030204" pitchFamily="18" charset="0"/>
                    </a:rPr>
                    <m:t>+</m:t>
                  </m:r>
                </m:sup>
              </m:sSup>
              <m:r>
                <a:rPr lang="en-IN" sz="2000" b="0" i="1" kern="1200" smtClean="0">
                  <a:latin typeface="Cambria Math" panose="02040503050406030204" pitchFamily="18" charset="0"/>
                </a:rPr>
                <m:t>)</m:t>
              </m:r>
            </m:oMath>
          </a14:m>
          <a:endParaRPr lang="en-US" sz="2000" kern="1200" dirty="0"/>
        </a:p>
      </dsp:txBody>
      <dsp:txXfrm>
        <a:off x="5045366" y="38927"/>
        <a:ext cx="1907456" cy="1251213"/>
      </dsp:txXfrm>
    </dsp:sp>
    <dsp:sp modelId="{37B47206-1A9D-4DDB-BBA8-6867A6E3A58A}">
      <dsp:nvSpPr>
        <dsp:cNvPr id="0" name=""/>
        <dsp:cNvSpPr/>
      </dsp:nvSpPr>
      <dsp:spPr>
        <a:xfrm rot="21546033">
          <a:off x="4244179" y="2106229"/>
          <a:ext cx="2241820" cy="70860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96DBDFE2-8453-42C5-A396-742F98D88A93}">
      <dsp:nvSpPr>
        <dsp:cNvPr id="0" name=""/>
        <dsp:cNvSpPr/>
      </dsp:nvSpPr>
      <dsp:spPr>
        <a:xfrm>
          <a:off x="5453595" y="1770903"/>
          <a:ext cx="2064532" cy="1344070"/>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t>Sample:</a:t>
          </a:r>
        </a:p>
        <a:p>
          <a:pPr lvl="0" algn="ctr" defTabSz="8890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IN" sz="2000" b="0" i="1" kern="1200" smtClean="0">
                    <a:latin typeface="Cambria Math" panose="02040503050406030204" pitchFamily="18" charset="0"/>
                  </a:rPr>
                  <m:t>𝑥</m:t>
                </m:r>
                <m:r>
                  <a:rPr lang="en-IN" sz="2000" b="0" i="1" kern="1200" smtClean="0">
                    <a:latin typeface="Cambria Math" panose="02040503050406030204" pitchFamily="18" charset="0"/>
                  </a:rPr>
                  <m:t>=(</m:t>
                </m:r>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𝑥</m:t>
                    </m:r>
                  </m:e>
                  <m:sub>
                    <m:r>
                      <a:rPr lang="en-IN" sz="2000" b="0" i="1" kern="1200" smtClean="0">
                        <a:latin typeface="Cambria Math" panose="02040503050406030204" pitchFamily="18" charset="0"/>
                      </a:rPr>
                      <m:t>1</m:t>
                    </m:r>
                  </m:sub>
                </m:sSub>
                <m:r>
                  <a:rPr lang="en-IN" sz="2000" b="0" i="1" kern="1200" smtClean="0">
                    <a:latin typeface="Cambria Math" panose="02040503050406030204" pitchFamily="18" charset="0"/>
                  </a:rPr>
                  <m:t>,</m:t>
                </m:r>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𝑥</m:t>
                    </m:r>
                  </m:e>
                  <m:sub>
                    <m:r>
                      <a:rPr lang="en-IN" sz="2000" b="0" i="1" kern="1200" smtClean="0">
                        <a:latin typeface="Cambria Math" panose="02040503050406030204" pitchFamily="18" charset="0"/>
                      </a:rPr>
                      <m:t>2</m:t>
                    </m:r>
                  </m:sub>
                </m:sSub>
                <m:r>
                  <a:rPr lang="en-IN" sz="2000" b="0" i="1" kern="1200" smtClean="0">
                    <a:latin typeface="Cambria Math" panose="02040503050406030204" pitchFamily="18" charset="0"/>
                  </a:rPr>
                  <m:t>,…</m:t>
                </m:r>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𝑥</m:t>
                    </m:r>
                  </m:e>
                  <m:sub>
                    <m:r>
                      <a:rPr lang="en-IN" sz="2000" b="0" i="1" kern="1200" smtClean="0">
                        <a:latin typeface="Cambria Math" panose="02040503050406030204" pitchFamily="18" charset="0"/>
                      </a:rPr>
                      <m:t>𝑛</m:t>
                    </m:r>
                  </m:sub>
                </m:sSub>
                <m:r>
                  <a:rPr lang="en-IN" sz="2000" b="0" i="1" kern="1200" smtClean="0">
                    <a:latin typeface="Cambria Math" panose="02040503050406030204" pitchFamily="18" charset="0"/>
                  </a:rPr>
                  <m:t>)</m:t>
                </m:r>
              </m:oMath>
            </m:oMathPara>
          </a14:m>
          <a:endParaRPr lang="en-US" sz="2000" kern="1200" dirty="0"/>
        </a:p>
      </dsp:txBody>
      <dsp:txXfrm>
        <a:off x="5492961" y="1810269"/>
        <a:ext cx="1985800" cy="1265338"/>
      </dsp:txXfrm>
    </dsp:sp>
    <dsp:sp modelId="{BF3FFB79-7496-40C0-8B4B-9091E6E63BD8}">
      <dsp:nvSpPr>
        <dsp:cNvPr id="0" name=""/>
        <dsp:cNvSpPr/>
      </dsp:nvSpPr>
      <dsp:spPr>
        <a:xfrm rot="1373229">
          <a:off x="3875362" y="3487156"/>
          <a:ext cx="2659885" cy="70860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A8401D6-F89D-488C-88D6-7F62336D344A}">
      <dsp:nvSpPr>
        <dsp:cNvPr id="0" name=""/>
        <dsp:cNvSpPr/>
      </dsp:nvSpPr>
      <dsp:spPr>
        <a:xfrm>
          <a:off x="5308533" y="3682099"/>
          <a:ext cx="2244023" cy="1353197"/>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Estimators:</a:t>
          </a:r>
        </a:p>
        <a:p>
          <a:pPr lvl="0" algn="ctr" defTabSz="800100">
            <a:lnSpc>
              <a:spcPct val="90000"/>
            </a:lnSpc>
            <a:spcBef>
              <a:spcPct val="0"/>
            </a:spcBef>
            <a:spcAft>
              <a:spcPct val="35000"/>
            </a:spcAft>
          </a:pPr>
          <a14:m xmlns:a14="http://schemas.microsoft.com/office/drawing/2010/main">
            <m:oMath xmlns:m="http://schemas.openxmlformats.org/officeDocument/2006/math">
              <m:acc>
                <m:accPr>
                  <m:chr m:val="̂"/>
                  <m:ctrlPr>
                    <a:rPr lang="en-IN" sz="1800" b="0" i="1" kern="1200" smtClean="0">
                      <a:latin typeface="Cambria Math" panose="02040503050406030204" pitchFamily="18" charset="0"/>
                    </a:rPr>
                  </m:ctrlPr>
                </m:accPr>
                <m:e>
                  <m:r>
                    <a:rPr lang="en-IN" sz="1800" b="0" i="1" kern="1200" smtClean="0">
                      <a:latin typeface="Cambria Math" panose="02040503050406030204" pitchFamily="18" charset="0"/>
                    </a:rPr>
                    <m:t>𝜇</m:t>
                  </m:r>
                </m:e>
              </m:acc>
              <m:r>
                <a:rPr lang="en-IN" sz="1800" b="0" i="1" kern="1200" dirty="0" smtClean="0">
                  <a:latin typeface="Cambria Math" panose="02040503050406030204" pitchFamily="18" charset="0"/>
                </a:rPr>
                <m:t>=</m:t>
              </m:r>
              <m:r>
                <a:rPr lang="en-IN" sz="1800" b="0" i="1" kern="1200" dirty="0" smtClean="0">
                  <a:latin typeface="Cambria Math" panose="02040503050406030204" pitchFamily="18" charset="0"/>
                </a:rPr>
                <m:t>𝑚𝑒</m:t>
              </m:r>
              <m:d>
                <m:dPr>
                  <m:ctrlPr>
                    <a:rPr lang="en-IN" sz="1800" b="0" i="1" kern="1200" dirty="0" smtClean="0">
                      <a:latin typeface="Cambria Math" panose="02040503050406030204" pitchFamily="18" charset="0"/>
                    </a:rPr>
                  </m:ctrlPr>
                </m:dPr>
                <m:e>
                  <m:r>
                    <a:rPr lang="en-IN" sz="1800" b="0" i="1" kern="1200" dirty="0" smtClean="0">
                      <a:latin typeface="Cambria Math" panose="02040503050406030204" pitchFamily="18" charset="0"/>
                    </a:rPr>
                    <m:t>𝑥</m:t>
                  </m:r>
                </m:e>
              </m:d>
              <m:r>
                <a:rPr lang="en-IN" sz="1800" b="0" i="0" kern="1200" dirty="0" smtClean="0">
                  <a:latin typeface="Cambria Math" panose="02040503050406030204" pitchFamily="18" charset="0"/>
                </a:rPr>
                <m:t> </m:t>
              </m:r>
            </m:oMath>
          </a14:m>
          <a:r>
            <a:rPr lang="en-US" sz="1800" kern="1200" dirty="0" smtClean="0"/>
            <a:t> and</a:t>
          </a:r>
        </a:p>
        <a:p>
          <a:pPr lvl="0" algn="ctr" defTabSz="800100">
            <a:lnSpc>
              <a:spcPct val="90000"/>
            </a:lnSpc>
            <a:spcBef>
              <a:spcPct val="0"/>
            </a:spcBef>
            <a:spcAft>
              <a:spcPct val="35000"/>
            </a:spcAft>
          </a:pPr>
          <a14:m xmlns:a14="http://schemas.microsoft.com/office/drawing/2010/main">
            <m:oMath xmlns:m="http://schemas.openxmlformats.org/officeDocument/2006/math">
              <m:acc>
                <m:accPr>
                  <m:chr m:val="̂"/>
                  <m:ctrlPr>
                    <a:rPr lang="en-IN" sz="1800" b="0" i="1" kern="1200" smtClean="0">
                      <a:latin typeface="Cambria Math" panose="02040503050406030204" pitchFamily="18" charset="0"/>
                    </a:rPr>
                  </m:ctrlPr>
                </m:accPr>
                <m:e>
                  <m:r>
                    <a:rPr lang="en-IN" sz="1800" b="0" i="1" kern="1200" smtClean="0">
                      <a:latin typeface="Cambria Math" panose="02040503050406030204" pitchFamily="18" charset="0"/>
                    </a:rPr>
                    <m:t>𝜎</m:t>
                  </m:r>
                </m:e>
              </m:acc>
              <m:r>
                <a:rPr lang="en-IN" sz="1800" b="0" i="1" kern="1200" dirty="0" smtClean="0">
                  <a:latin typeface="Cambria Math" panose="02040503050406030204" pitchFamily="18" charset="0"/>
                </a:rPr>
                <m:t>=</m:t>
              </m:r>
              <m:f>
                <m:fPr>
                  <m:ctrlPr>
                    <a:rPr lang="en-IN" sz="1800" b="0" i="1" kern="1200" dirty="0" smtClean="0">
                      <a:latin typeface="Cambria Math" panose="02040503050406030204" pitchFamily="18" charset="0"/>
                    </a:rPr>
                  </m:ctrlPr>
                </m:fPr>
                <m:num>
                  <m:r>
                    <a:rPr lang="en-IN" sz="1800" b="0" i="1" kern="1200" dirty="0" smtClean="0">
                      <a:latin typeface="Cambria Math" panose="02040503050406030204" pitchFamily="18" charset="0"/>
                    </a:rPr>
                    <m:t>1</m:t>
                  </m:r>
                </m:num>
                <m:den>
                  <m:r>
                    <a:rPr lang="en-IN" sz="1800" b="0" i="1" kern="1200" dirty="0" smtClean="0">
                      <a:latin typeface="Cambria Math" panose="02040503050406030204" pitchFamily="18" charset="0"/>
                    </a:rPr>
                    <m:t>𝑛</m:t>
                  </m:r>
                </m:den>
              </m:f>
              <m:r>
                <a:rPr lang="en-IN" sz="1800" b="0" i="1" kern="1200" dirty="0" smtClean="0">
                  <a:latin typeface="Cambria Math" panose="02040503050406030204" pitchFamily="18" charset="0"/>
                </a:rPr>
                <m:t> ∑|</m:t>
              </m:r>
              <m:sSub>
                <m:sSubPr>
                  <m:ctrlPr>
                    <a:rPr lang="en-IN" sz="1800" b="0" i="1" kern="1200" dirty="0" smtClean="0">
                      <a:latin typeface="Cambria Math" panose="02040503050406030204" pitchFamily="18" charset="0"/>
                    </a:rPr>
                  </m:ctrlPr>
                </m:sSubPr>
                <m:e>
                  <m:r>
                    <a:rPr lang="en-IN" sz="1800" b="0" i="1" kern="1200" dirty="0" smtClean="0">
                      <a:latin typeface="Cambria Math" panose="02040503050406030204" pitchFamily="18" charset="0"/>
                    </a:rPr>
                    <m:t>𝑥</m:t>
                  </m:r>
                </m:e>
                <m:sub>
                  <m:r>
                    <a:rPr lang="en-IN" sz="1800" b="0" i="1" kern="1200" dirty="0" smtClean="0">
                      <a:latin typeface="Cambria Math" panose="02040503050406030204" pitchFamily="18" charset="0"/>
                    </a:rPr>
                    <m:t>𝑖</m:t>
                  </m:r>
                </m:sub>
              </m:sSub>
              <m:r>
                <a:rPr lang="en-IN" sz="1800" b="0" i="1" kern="1200" dirty="0" smtClean="0">
                  <a:latin typeface="Cambria Math" panose="02040503050406030204" pitchFamily="18" charset="0"/>
                </a:rPr>
                <m:t>−</m:t>
              </m:r>
              <m:r>
                <a:rPr lang="en-IN" sz="1800" b="0" i="1" kern="1200" dirty="0" smtClean="0">
                  <a:latin typeface="Cambria Math" panose="02040503050406030204" pitchFamily="18" charset="0"/>
                </a:rPr>
                <m:t>𝑚𝑒</m:t>
              </m:r>
              <m:r>
                <a:rPr lang="en-IN" sz="1800" b="0" i="1" kern="1200" dirty="0" smtClean="0">
                  <a:latin typeface="Cambria Math" panose="02040503050406030204" pitchFamily="18" charset="0"/>
                </a:rPr>
                <m:t>(</m:t>
              </m:r>
              <m:r>
                <a:rPr lang="en-IN" sz="1800" b="0" i="1" kern="1200" dirty="0" smtClean="0">
                  <a:latin typeface="Cambria Math" panose="02040503050406030204" pitchFamily="18" charset="0"/>
                </a:rPr>
                <m:t>𝑥</m:t>
              </m:r>
              <m:r>
                <a:rPr lang="en-IN" sz="1800" b="0" i="1" kern="1200" dirty="0" smtClean="0">
                  <a:latin typeface="Cambria Math" panose="02040503050406030204" pitchFamily="18" charset="0"/>
                </a:rPr>
                <m:t>)|</m:t>
              </m:r>
            </m:oMath>
          </a14:m>
          <a:r>
            <a:rPr lang="en-US" sz="1800" kern="1200" dirty="0" smtClean="0"/>
            <a:t> </a:t>
          </a:r>
        </a:p>
      </dsp:txBody>
      <dsp:txXfrm>
        <a:off x="5348167" y="3721733"/>
        <a:ext cx="2164755" cy="12739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35AD8-5C02-4311-850B-0DB5E7F49370}">
      <dsp:nvSpPr>
        <dsp:cNvPr id="0" name=""/>
        <dsp:cNvSpPr/>
      </dsp:nvSpPr>
      <dsp:spPr>
        <a:xfrm>
          <a:off x="1853" y="1230675"/>
          <a:ext cx="2722612" cy="2245585"/>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Generate B=1000 samples from the given sample Using SRSWR scheme</a:t>
          </a:r>
          <a:endParaRPr lang="en-US" sz="2000" kern="1200" dirty="0"/>
        </a:p>
      </dsp:txBody>
      <dsp:txXfrm>
        <a:off x="53530" y="1282352"/>
        <a:ext cx="2619258" cy="1661034"/>
      </dsp:txXfrm>
    </dsp:sp>
    <dsp:sp modelId="{24B29A8E-4FAC-441B-A75B-E4D853580A8D}">
      <dsp:nvSpPr>
        <dsp:cNvPr id="0" name=""/>
        <dsp:cNvSpPr/>
      </dsp:nvSpPr>
      <dsp:spPr>
        <a:xfrm>
          <a:off x="1520196" y="1723506"/>
          <a:ext cx="3064578" cy="3064578"/>
        </a:xfrm>
        <a:prstGeom prst="leftCircularArrow">
          <a:avLst>
            <a:gd name="adj1" fmla="val 3355"/>
            <a:gd name="adj2" fmla="val 414895"/>
            <a:gd name="adj3" fmla="val 2190406"/>
            <a:gd name="adj4" fmla="val 9024489"/>
            <a:gd name="adj5" fmla="val 3915"/>
          </a:avLst>
        </a:prstGeom>
        <a:solidFill>
          <a:srgbClr val="92BA92"/>
        </a:solidFill>
        <a:ln>
          <a:noFill/>
        </a:ln>
        <a:effectLst/>
      </dsp:spPr>
      <dsp:style>
        <a:lnRef idx="0">
          <a:scrgbClr r="0" g="0" b="0"/>
        </a:lnRef>
        <a:fillRef idx="1">
          <a:scrgbClr r="0" g="0" b="0"/>
        </a:fillRef>
        <a:effectRef idx="0">
          <a:scrgbClr r="0" g="0" b="0"/>
        </a:effectRef>
        <a:fontRef idx="minor">
          <a:schemeClr val="lt1"/>
        </a:fontRef>
      </dsp:style>
    </dsp:sp>
    <dsp:sp modelId="{E38AB063-D0C6-4953-9444-5EEB988308CA}">
      <dsp:nvSpPr>
        <dsp:cNvPr id="0" name=""/>
        <dsp:cNvSpPr/>
      </dsp:nvSpPr>
      <dsp:spPr>
        <a:xfrm>
          <a:off x="606878" y="2995064"/>
          <a:ext cx="2420099" cy="962393"/>
        </a:xfrm>
        <a:prstGeom prst="roundRect">
          <a:avLst>
            <a:gd name="adj" fmla="val 10000"/>
          </a:avLst>
        </a:prstGeom>
        <a:solidFill>
          <a:srgbClr val="525E7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l" defTabSz="1155700">
            <a:lnSpc>
              <a:spcPct val="90000"/>
            </a:lnSpc>
            <a:spcBef>
              <a:spcPct val="0"/>
            </a:spcBef>
            <a:spcAft>
              <a:spcPct val="35000"/>
            </a:spcAft>
          </a:pPr>
          <a:r>
            <a:rPr lang="en-US" sz="2600" kern="1200" dirty="0" smtClean="0"/>
            <a:t>Sample generation</a:t>
          </a:r>
          <a:endParaRPr lang="en-US" sz="2600" kern="1200" dirty="0"/>
        </a:p>
      </dsp:txBody>
      <dsp:txXfrm>
        <a:off x="635066" y="3023252"/>
        <a:ext cx="2363723" cy="906017"/>
      </dsp:txXfrm>
    </dsp:sp>
    <dsp:sp modelId="{F78A1ABC-AB22-4B03-BC04-3284088EA977}">
      <dsp:nvSpPr>
        <dsp:cNvPr id="0" name=""/>
        <dsp:cNvSpPr/>
      </dsp:nvSpPr>
      <dsp:spPr>
        <a:xfrm>
          <a:off x="3516637" y="1230675"/>
          <a:ext cx="2722612" cy="2245585"/>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Calculate</a:t>
          </a:r>
          <a14:m xmlns:a14="http://schemas.microsoft.com/office/drawing/2010/main">
            <m:oMath xmlns:m="http://schemas.openxmlformats.org/officeDocument/2006/math">
              <m:r>
                <a:rPr lang="en-IN" sz="2400" b="0" i="0" kern="1200" smtClean="0">
                  <a:latin typeface="Cambria Math" panose="02040503050406030204" pitchFamily="18" charset="0"/>
                </a:rPr>
                <m:t> </m:t>
              </m:r>
              <m:acc>
                <m:accPr>
                  <m:chr m:val="̂"/>
                  <m:ctrlPr>
                    <a:rPr lang="en-IN" sz="2400" b="0" i="1" kern="1200" smtClean="0">
                      <a:latin typeface="Cambria Math" panose="02040503050406030204" pitchFamily="18" charset="0"/>
                    </a:rPr>
                  </m:ctrlPr>
                </m:accPr>
                <m:e>
                  <m:r>
                    <a:rPr lang="en-IN" sz="2400" b="0" i="1" kern="1200" smtClean="0">
                      <a:latin typeface="Cambria Math" panose="02040503050406030204" pitchFamily="18" charset="0"/>
                    </a:rPr>
                    <m:t>𝜇</m:t>
                  </m:r>
                  <m:r>
                    <a:rPr lang="en-IN" sz="2400" b="0" i="1" kern="1200" smtClean="0">
                      <a:latin typeface="Cambria Math" panose="02040503050406030204" pitchFamily="18" charset="0"/>
                    </a:rPr>
                    <m:t> </m:t>
                  </m:r>
                </m:e>
              </m:acc>
            </m:oMath>
          </a14:m>
          <a:r>
            <a:rPr lang="en-US" sz="2400" kern="1200" dirty="0" smtClean="0"/>
            <a:t> and </a:t>
          </a:r>
          <a14:m xmlns:a14="http://schemas.microsoft.com/office/drawing/2010/main">
            <m:oMath xmlns:m="http://schemas.openxmlformats.org/officeDocument/2006/math">
              <m:acc>
                <m:accPr>
                  <m:chr m:val="̂"/>
                  <m:ctrlPr>
                    <a:rPr lang="en-IN" sz="2400" b="0" i="1" kern="1200" smtClean="0">
                      <a:latin typeface="Cambria Math" panose="02040503050406030204" pitchFamily="18" charset="0"/>
                    </a:rPr>
                  </m:ctrlPr>
                </m:accPr>
                <m:e>
                  <m:r>
                    <a:rPr lang="en-IN" sz="2400" b="0" i="1" kern="1200" smtClean="0">
                      <a:latin typeface="Cambria Math" panose="02040503050406030204" pitchFamily="18" charset="0"/>
                    </a:rPr>
                    <m:t>𝜎</m:t>
                  </m:r>
                </m:e>
              </m:acc>
            </m:oMath>
          </a14:m>
          <a:r>
            <a:rPr lang="en-US" sz="2400" kern="1200" dirty="0" smtClean="0"/>
            <a:t> for each of the B=1000 samples</a:t>
          </a:r>
          <a:endParaRPr lang="en-US" sz="2400" kern="1200" dirty="0"/>
        </a:p>
      </dsp:txBody>
      <dsp:txXfrm>
        <a:off x="3568314" y="1763549"/>
        <a:ext cx="2619258" cy="1661034"/>
      </dsp:txXfrm>
    </dsp:sp>
    <dsp:sp modelId="{9B2012F0-963D-4304-8429-7CD598209704}">
      <dsp:nvSpPr>
        <dsp:cNvPr id="0" name=""/>
        <dsp:cNvSpPr/>
      </dsp:nvSpPr>
      <dsp:spPr>
        <a:xfrm>
          <a:off x="5070036" y="-284858"/>
          <a:ext cx="3422595" cy="3422595"/>
        </a:xfrm>
        <a:prstGeom prst="circularArrow">
          <a:avLst>
            <a:gd name="adj1" fmla="val 3004"/>
            <a:gd name="adj2" fmla="val 368427"/>
            <a:gd name="adj3" fmla="val 19182482"/>
            <a:gd name="adj4" fmla="val 12301930"/>
            <a:gd name="adj5" fmla="val 3505"/>
          </a:avLst>
        </a:prstGeom>
        <a:solidFill>
          <a:srgbClr val="92BA92"/>
        </a:solidFill>
        <a:ln>
          <a:noFill/>
        </a:ln>
        <a:effectLst/>
      </dsp:spPr>
      <dsp:style>
        <a:lnRef idx="0">
          <a:scrgbClr r="0" g="0" b="0"/>
        </a:lnRef>
        <a:fillRef idx="1">
          <a:scrgbClr r="0" g="0" b="0"/>
        </a:fillRef>
        <a:effectRef idx="0">
          <a:scrgbClr r="0" g="0" b="0"/>
        </a:effectRef>
        <a:fontRef idx="minor">
          <a:schemeClr val="lt1"/>
        </a:fontRef>
      </dsp:style>
    </dsp:sp>
    <dsp:sp modelId="{BD5975B8-4482-4A1B-BB95-8EF3A5ACC6E6}">
      <dsp:nvSpPr>
        <dsp:cNvPr id="0" name=""/>
        <dsp:cNvSpPr/>
      </dsp:nvSpPr>
      <dsp:spPr>
        <a:xfrm>
          <a:off x="4121662" y="749478"/>
          <a:ext cx="2420099" cy="962393"/>
        </a:xfrm>
        <a:prstGeom prst="roundRect">
          <a:avLst>
            <a:gd name="adj" fmla="val 10000"/>
          </a:avLst>
        </a:prstGeom>
        <a:solidFill>
          <a:srgbClr val="525E7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l" defTabSz="1155700">
            <a:lnSpc>
              <a:spcPct val="90000"/>
            </a:lnSpc>
            <a:spcBef>
              <a:spcPct val="0"/>
            </a:spcBef>
            <a:spcAft>
              <a:spcPct val="35000"/>
            </a:spcAft>
          </a:pPr>
          <a:r>
            <a:rPr lang="en-US" sz="2600" kern="1200" dirty="0" smtClean="0"/>
            <a:t>Calculating the Estimators</a:t>
          </a:r>
          <a:endParaRPr lang="en-US" sz="2600" kern="1200" dirty="0"/>
        </a:p>
      </dsp:txBody>
      <dsp:txXfrm>
        <a:off x="4149850" y="777666"/>
        <a:ext cx="2363723" cy="906017"/>
      </dsp:txXfrm>
    </dsp:sp>
    <dsp:sp modelId="{892D09BE-4824-4318-8F04-B564AD08374C}">
      <dsp:nvSpPr>
        <dsp:cNvPr id="0" name=""/>
        <dsp:cNvSpPr/>
      </dsp:nvSpPr>
      <dsp:spPr>
        <a:xfrm>
          <a:off x="7031421" y="770022"/>
          <a:ext cx="2722612" cy="2731440"/>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Calculate the estimate of SE using the formula: </a:t>
          </a:r>
          <a14:m xmlns:a14="http://schemas.microsoft.com/office/drawing/2010/main">
            <m:oMath xmlns:m="http://schemas.openxmlformats.org/officeDocument/2006/math">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𝑺𝑬</m:t>
                  </m:r>
                </m:e>
              </m:acc>
              <m:d>
                <m:dPr>
                  <m:ctrlPr>
                    <a:rPr lang="en-IN" sz="1400" b="1" i="1" kern="1200" dirty="0" smtClean="0">
                      <a:solidFill>
                        <a:srgbClr val="525E75"/>
                      </a:solidFill>
                      <a:latin typeface="Cambria Math" panose="02040503050406030204" pitchFamily="18" charset="0"/>
                    </a:rPr>
                  </m:ctrlPr>
                </m:dPr>
                <m:e>
                  <m:acc>
                    <m:accPr>
                      <m:chr m:val="̂"/>
                      <m:ctrlPr>
                        <a:rPr lang="en-IN" sz="1400" b="1" i="1" kern="1200" dirty="0" smtClean="0">
                          <a:solidFill>
                            <a:srgbClr val="525E75"/>
                          </a:solidFill>
                          <a:latin typeface="Cambria Math" panose="02040503050406030204" pitchFamily="18" charset="0"/>
                        </a:rPr>
                      </m:ctrlPr>
                    </m:accPr>
                    <m:e>
                      <m:r>
                        <a:rPr lang="en-IN" sz="1400" b="1" i="1" kern="1200" dirty="0" smtClean="0">
                          <a:solidFill>
                            <a:srgbClr val="525E75"/>
                          </a:solidFill>
                          <a:latin typeface="Cambria Math" panose="02040503050406030204" pitchFamily="18" charset="0"/>
                        </a:rPr>
                        <m:t>𝝁</m:t>
                      </m:r>
                    </m:e>
                  </m:acc>
                </m:e>
              </m:d>
              <m:r>
                <a:rPr lang="en-IN" sz="1400" b="1" i="1" kern="1200" dirty="0" smtClean="0">
                  <a:solidFill>
                    <a:srgbClr val="525E75"/>
                  </a:solidFill>
                  <a:latin typeface="Cambria Math" panose="02040503050406030204" pitchFamily="18" charset="0"/>
                </a:rPr>
                <m:t>=</m:t>
              </m:r>
              <m:rad>
                <m:radPr>
                  <m:degHide m:val="on"/>
                  <m:ctrlPr>
                    <a:rPr lang="en-IN" sz="1400" b="1" i="1" kern="1200">
                      <a:solidFill>
                        <a:srgbClr val="525E75"/>
                      </a:solidFill>
                      <a:latin typeface="Cambria Math" panose="02040503050406030204" pitchFamily="18" charset="0"/>
                    </a:rPr>
                  </m:ctrlPr>
                </m:radPr>
                <m:deg/>
                <m:e>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m:rPr>
                          <m:brk m:alnAt="23"/>
                        </m:rPr>
                        <a:rPr lang="en-IN" sz="1400" b="1" i="1" kern="1200">
                          <a:solidFill>
                            <a:srgbClr val="525E75"/>
                          </a:solidFill>
                          <a:latin typeface="Cambria Math" panose="02040503050406030204" pitchFamily="18" charset="0"/>
                        </a:rPr>
                        <m:t>𝒊</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p>
                        <m:sSupPr>
                          <m:ctrlPr>
                            <a:rPr lang="en-IN" sz="1400" b="1" i="1" kern="1200">
                              <a:solidFill>
                                <a:srgbClr val="525E75"/>
                              </a:solidFill>
                              <a:latin typeface="Cambria Math" panose="02040503050406030204" pitchFamily="18" charset="0"/>
                            </a:rPr>
                          </m:ctrlPr>
                        </m:sSupPr>
                        <m:e>
                          <m:d>
                            <m:dPr>
                              <m:ctrlPr>
                                <a:rPr lang="en-IN" sz="1400" b="1" i="1" kern="1200">
                                  <a:solidFill>
                                    <a:srgbClr val="525E75"/>
                                  </a:solidFill>
                                  <a:latin typeface="Cambria Math" panose="02040503050406030204" pitchFamily="18" charset="0"/>
                                </a:rPr>
                              </m:ctrlPr>
                            </m:dPr>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𝝁</m:t>
                                      </m:r>
                                    </m:e>
                                  </m:acc>
                                </m:e>
                                <m:sub>
                                  <m:r>
                                    <a:rPr lang="en-IN" sz="1400" b="1" i="1" kern="1200">
                                      <a:solidFill>
                                        <a:srgbClr val="525E75"/>
                                      </a:solidFill>
                                      <a:latin typeface="Cambria Math" panose="02040503050406030204" pitchFamily="18" charset="0"/>
                                    </a:rPr>
                                    <m:t>𝒊</m:t>
                                  </m:r>
                                </m:sub>
                              </m:sSub>
                              <m:r>
                                <a:rPr lang="en-IN" sz="1400" b="1" i="1" kern="1200">
                                  <a:solidFill>
                                    <a:srgbClr val="525E75"/>
                                  </a:solidFill>
                                  <a:latin typeface="Cambria Math" panose="02040503050406030204" pitchFamily="18" charset="0"/>
                                </a:rPr>
                                <m:t>−</m:t>
                              </m:r>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a:rPr lang="en-IN" sz="1400" b="1" i="1" kern="1200">
                                      <a:solidFill>
                                        <a:srgbClr val="525E75"/>
                                      </a:solidFill>
                                      <a:latin typeface="Cambria Math" panose="02040503050406030204" pitchFamily="18" charset="0"/>
                                    </a:rPr>
                                    <m:t>𝒋</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0" i="1" kern="1200" smtClean="0">
                                              <a:solidFill>
                                                <a:srgbClr val="525E75"/>
                                              </a:solidFill>
                                              <a:latin typeface="Cambria Math" panose="02040503050406030204" pitchFamily="18" charset="0"/>
                                            </a:rPr>
                                            <m:t>𝜇</m:t>
                                          </m:r>
                                        </m:e>
                                      </m:acc>
                                    </m:e>
                                    <m:sub>
                                      <m:r>
                                        <a:rPr lang="en-IN" sz="1400" b="1" i="1" kern="1200">
                                          <a:solidFill>
                                            <a:srgbClr val="525E75"/>
                                          </a:solidFill>
                                          <a:latin typeface="Cambria Math" panose="02040503050406030204" pitchFamily="18" charset="0"/>
                                        </a:rPr>
                                        <m:t>𝒋</m:t>
                                      </m:r>
                                    </m:sub>
                                  </m:sSub>
                                </m:e>
                              </m:nary>
                            </m:e>
                          </m:d>
                        </m:e>
                        <m:sup>
                          <m:r>
                            <a:rPr lang="en-IN" sz="1400" b="1" i="1" kern="1200">
                              <a:solidFill>
                                <a:srgbClr val="525E75"/>
                              </a:solidFill>
                              <a:latin typeface="Cambria Math" panose="02040503050406030204" pitchFamily="18" charset="0"/>
                            </a:rPr>
                            <m:t>𝟐</m:t>
                          </m:r>
                        </m:sup>
                      </m:sSup>
                    </m:e>
                  </m:nary>
                </m:e>
              </m:rad>
            </m:oMath>
          </a14:m>
          <a:r>
            <a:rPr lang="en-US" sz="1400" kern="1200" dirty="0" smtClean="0"/>
            <a:t> </a:t>
          </a:r>
          <a14:m xmlns:a14="http://schemas.microsoft.com/office/drawing/2010/main">
            <m:oMath xmlns:m="http://schemas.openxmlformats.org/officeDocument/2006/math">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𝑺𝑬</m:t>
                  </m:r>
                </m:e>
              </m:acc>
              <m:d>
                <m:dPr>
                  <m:ctrlPr>
                    <a:rPr lang="en-IN" sz="1400" b="1" i="1" kern="1200" dirty="0" smtClean="0">
                      <a:solidFill>
                        <a:srgbClr val="525E75"/>
                      </a:solidFill>
                      <a:latin typeface="Cambria Math" panose="02040503050406030204" pitchFamily="18" charset="0"/>
                    </a:rPr>
                  </m:ctrlPr>
                </m:dPr>
                <m:e>
                  <m:acc>
                    <m:accPr>
                      <m:chr m:val="̂"/>
                      <m:ctrlPr>
                        <a:rPr lang="en-IN" sz="1400" b="1" i="1" kern="1200" dirty="0" smtClean="0">
                          <a:solidFill>
                            <a:srgbClr val="525E75"/>
                          </a:solidFill>
                          <a:latin typeface="Cambria Math" panose="02040503050406030204" pitchFamily="18" charset="0"/>
                        </a:rPr>
                      </m:ctrlPr>
                    </m:accPr>
                    <m:e>
                      <m:r>
                        <a:rPr lang="en-IN" sz="1400" b="1" i="1" kern="1200" dirty="0" smtClean="0">
                          <a:solidFill>
                            <a:srgbClr val="525E75"/>
                          </a:solidFill>
                          <a:latin typeface="Cambria Math" panose="02040503050406030204" pitchFamily="18" charset="0"/>
                        </a:rPr>
                        <m:t>𝝈</m:t>
                      </m:r>
                    </m:e>
                  </m:acc>
                </m:e>
              </m:d>
              <m:r>
                <a:rPr lang="en-IN" sz="1400" b="1" i="1" kern="1200" dirty="0" smtClean="0">
                  <a:solidFill>
                    <a:srgbClr val="525E75"/>
                  </a:solidFill>
                  <a:latin typeface="Cambria Math" panose="02040503050406030204" pitchFamily="18" charset="0"/>
                </a:rPr>
                <m:t>=</m:t>
              </m:r>
              <m:rad>
                <m:radPr>
                  <m:degHide m:val="on"/>
                  <m:ctrlPr>
                    <a:rPr lang="en-IN" sz="1400" b="1" i="1" kern="1200">
                      <a:solidFill>
                        <a:srgbClr val="525E75"/>
                      </a:solidFill>
                      <a:latin typeface="Cambria Math" panose="02040503050406030204" pitchFamily="18" charset="0"/>
                    </a:rPr>
                  </m:ctrlPr>
                </m:radPr>
                <m:deg/>
                <m:e>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m:rPr>
                          <m:brk m:alnAt="23"/>
                        </m:rPr>
                        <a:rPr lang="en-IN" sz="1400" b="1" i="1" kern="1200">
                          <a:solidFill>
                            <a:srgbClr val="525E75"/>
                          </a:solidFill>
                          <a:latin typeface="Cambria Math" panose="02040503050406030204" pitchFamily="18" charset="0"/>
                        </a:rPr>
                        <m:t>𝒊</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p>
                        <m:sSupPr>
                          <m:ctrlPr>
                            <a:rPr lang="en-IN" sz="1400" b="1" i="1" kern="1200">
                              <a:solidFill>
                                <a:srgbClr val="525E75"/>
                              </a:solidFill>
                              <a:latin typeface="Cambria Math" panose="02040503050406030204" pitchFamily="18" charset="0"/>
                            </a:rPr>
                          </m:ctrlPr>
                        </m:sSupPr>
                        <m:e>
                          <m:d>
                            <m:dPr>
                              <m:ctrlPr>
                                <a:rPr lang="en-IN" sz="1400" b="1" i="1" kern="1200">
                                  <a:solidFill>
                                    <a:srgbClr val="525E75"/>
                                  </a:solidFill>
                                  <a:latin typeface="Cambria Math" panose="02040503050406030204" pitchFamily="18" charset="0"/>
                                </a:rPr>
                              </m:ctrlPr>
                            </m:dPr>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𝝈</m:t>
                                      </m:r>
                                    </m:e>
                                  </m:acc>
                                </m:e>
                                <m:sub>
                                  <m:r>
                                    <a:rPr lang="en-IN" sz="1400" b="1" i="1" kern="1200">
                                      <a:solidFill>
                                        <a:srgbClr val="525E75"/>
                                      </a:solidFill>
                                      <a:latin typeface="Cambria Math" panose="02040503050406030204" pitchFamily="18" charset="0"/>
                                    </a:rPr>
                                    <m:t>𝒊</m:t>
                                  </m:r>
                                </m:sub>
                              </m:sSub>
                              <m:r>
                                <a:rPr lang="en-IN" sz="1400" b="1" i="1" kern="1200">
                                  <a:solidFill>
                                    <a:srgbClr val="525E75"/>
                                  </a:solidFill>
                                  <a:latin typeface="Cambria Math" panose="02040503050406030204" pitchFamily="18" charset="0"/>
                                </a:rPr>
                                <m:t>−</m:t>
                              </m:r>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a:rPr lang="en-IN" sz="1400" b="1" i="1" kern="1200">
                                      <a:solidFill>
                                        <a:srgbClr val="525E75"/>
                                      </a:solidFill>
                                      <a:latin typeface="Cambria Math" panose="02040503050406030204" pitchFamily="18" charset="0"/>
                                    </a:rPr>
                                    <m:t>𝒋</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𝝈</m:t>
                                          </m:r>
                                        </m:e>
                                      </m:acc>
                                    </m:e>
                                    <m:sub>
                                      <m:r>
                                        <a:rPr lang="en-IN" sz="1400" b="1" i="1" kern="1200">
                                          <a:solidFill>
                                            <a:srgbClr val="525E75"/>
                                          </a:solidFill>
                                          <a:latin typeface="Cambria Math" panose="02040503050406030204" pitchFamily="18" charset="0"/>
                                        </a:rPr>
                                        <m:t>𝒋</m:t>
                                      </m:r>
                                    </m:sub>
                                  </m:sSub>
                                </m:e>
                              </m:nary>
                            </m:e>
                          </m:d>
                        </m:e>
                        <m:sup>
                          <m:r>
                            <a:rPr lang="en-IN" sz="1400" b="1" i="1" kern="1200">
                              <a:solidFill>
                                <a:srgbClr val="525E75"/>
                              </a:solidFill>
                              <a:latin typeface="Cambria Math" panose="02040503050406030204" pitchFamily="18" charset="0"/>
                            </a:rPr>
                            <m:t>𝟐</m:t>
                          </m:r>
                        </m:sup>
                      </m:sSup>
                    </m:e>
                  </m:nary>
                </m:e>
              </m:rad>
            </m:oMath>
          </a14:m>
          <a:endParaRPr lang="en-US" sz="1400" kern="1200" dirty="0"/>
        </a:p>
      </dsp:txBody>
      <dsp:txXfrm>
        <a:off x="7094279" y="832880"/>
        <a:ext cx="2596896" cy="2020416"/>
      </dsp:txXfrm>
    </dsp:sp>
    <dsp:sp modelId="{1B595B92-98D9-4662-B7D2-28314F590515}">
      <dsp:nvSpPr>
        <dsp:cNvPr id="0" name=""/>
        <dsp:cNvSpPr/>
      </dsp:nvSpPr>
      <dsp:spPr>
        <a:xfrm>
          <a:off x="7636446" y="2996799"/>
          <a:ext cx="2420099" cy="962393"/>
        </a:xfrm>
        <a:prstGeom prst="roundRect">
          <a:avLst>
            <a:gd name="adj" fmla="val 10000"/>
          </a:avLst>
        </a:prstGeom>
        <a:solidFill>
          <a:srgbClr val="525E7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l" defTabSz="1155700">
            <a:lnSpc>
              <a:spcPct val="90000"/>
            </a:lnSpc>
            <a:spcBef>
              <a:spcPct val="0"/>
            </a:spcBef>
            <a:spcAft>
              <a:spcPct val="35000"/>
            </a:spcAft>
          </a:pPr>
          <a:r>
            <a:rPr lang="en-US" sz="2600" kern="1200" dirty="0" smtClean="0"/>
            <a:t>Variance Calculation</a:t>
          </a:r>
          <a:endParaRPr lang="en-US" sz="2600" kern="1200" dirty="0"/>
        </a:p>
      </dsp:txBody>
      <dsp:txXfrm>
        <a:off x="7664634" y="3024987"/>
        <a:ext cx="2363723" cy="906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27E30-B528-4287-A27F-93EA8D2C13F5}">
      <dsp:nvSpPr>
        <dsp:cNvPr id="0" name=""/>
        <dsp:cNvSpPr/>
      </dsp:nvSpPr>
      <dsp:spPr>
        <a:xfrm>
          <a:off x="0" y="1012603"/>
          <a:ext cx="4264484" cy="2999729"/>
        </a:xfrm>
        <a:prstGeom prst="ellipse">
          <a:avLst/>
        </a:prstGeom>
        <a:solidFill>
          <a:srgbClr val="78938A"/>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The Population:</a:t>
          </a:r>
        </a:p>
        <a:p>
          <a:pPr lvl="0" algn="ctr" defTabSz="1244600">
            <a:lnSpc>
              <a:spcPct val="90000"/>
            </a:lnSpc>
            <a:spcBef>
              <a:spcPct val="0"/>
            </a:spcBef>
            <a:spcAft>
              <a:spcPct val="35000"/>
            </a:spcAft>
          </a:pPr>
          <a14:m xmlns:a14="http://schemas.microsoft.com/office/drawing/2010/main">
            <m:oMath xmlns:m="http://schemas.openxmlformats.org/officeDocument/2006/math">
              <m:r>
                <a:rPr lang="en-IN" sz="2200" b="0" i="1" kern="1200" smtClean="0">
                  <a:latin typeface="Cambria Math" panose="02040503050406030204" pitchFamily="18" charset="0"/>
                </a:rPr>
                <m:t>𝑓</m:t>
              </m:r>
              <m:d>
                <m:dPr>
                  <m:ctrlPr>
                    <a:rPr lang="en-IN" sz="2200" b="0" i="1" kern="1200" smtClean="0">
                      <a:latin typeface="Cambria Math" panose="02040503050406030204" pitchFamily="18" charset="0"/>
                    </a:rPr>
                  </m:ctrlPr>
                </m:dPr>
                <m:e>
                  <m:r>
                    <a:rPr lang="en-IN" sz="2200" b="0" i="1" kern="1200" smtClean="0">
                      <a:latin typeface="Cambria Math" panose="02040503050406030204" pitchFamily="18" charset="0"/>
                    </a:rPr>
                    <m:t>𝑥</m:t>
                  </m:r>
                </m:e>
              </m:d>
              <m:r>
                <a:rPr lang="en-IN" sz="2200" b="0" i="1" kern="1200" smtClean="0">
                  <a:latin typeface="Cambria Math" panose="02040503050406030204" pitchFamily="18" charset="0"/>
                </a:rPr>
                <m:t>=</m:t>
              </m:r>
              <m:f>
                <m:fPr>
                  <m:ctrlPr>
                    <a:rPr lang="en-IN" sz="2200" b="0" i="1" kern="1200" smtClean="0">
                      <a:latin typeface="Cambria Math" panose="02040503050406030204" pitchFamily="18" charset="0"/>
                    </a:rPr>
                  </m:ctrlPr>
                </m:fPr>
                <m:num>
                  <m:sSup>
                    <m:sSupPr>
                      <m:ctrlPr>
                        <a:rPr lang="en-IN" sz="2200" b="0" i="1" kern="1200" smtClean="0">
                          <a:latin typeface="Cambria Math" panose="02040503050406030204" pitchFamily="18" charset="0"/>
                        </a:rPr>
                      </m:ctrlPr>
                    </m:sSupPr>
                    <m:e>
                      <m:r>
                        <a:rPr lang="en-IN" sz="2200" b="0" i="1" kern="1200" smtClean="0">
                          <a:latin typeface="Cambria Math" panose="02040503050406030204" pitchFamily="18" charset="0"/>
                        </a:rPr>
                        <m:t>𝑥</m:t>
                      </m:r>
                    </m:e>
                    <m:sup>
                      <m:r>
                        <a:rPr lang="en-IN" sz="2200" b="0" i="1" kern="1200" smtClean="0">
                          <a:latin typeface="Cambria Math" panose="02040503050406030204" pitchFamily="18" charset="0"/>
                        </a:rPr>
                        <m:t>𝛼</m:t>
                      </m:r>
                      <m:r>
                        <a:rPr lang="en-IN" sz="2200" b="0" i="1" kern="1200" smtClean="0">
                          <a:latin typeface="Cambria Math" panose="02040503050406030204" pitchFamily="18" charset="0"/>
                        </a:rPr>
                        <m:t>−1</m:t>
                      </m:r>
                    </m:sup>
                  </m:sSup>
                  <m:sSup>
                    <m:sSupPr>
                      <m:ctrlPr>
                        <a:rPr lang="en-IN" sz="2200" b="0" i="1" kern="1200" smtClean="0">
                          <a:latin typeface="Cambria Math" panose="02040503050406030204" pitchFamily="18" charset="0"/>
                        </a:rPr>
                      </m:ctrlPr>
                    </m:sSupPr>
                    <m:e>
                      <m:d>
                        <m:dPr>
                          <m:ctrlPr>
                            <a:rPr lang="en-IN" sz="2200" b="0" i="1" kern="1200" smtClean="0">
                              <a:latin typeface="Cambria Math" panose="02040503050406030204" pitchFamily="18" charset="0"/>
                            </a:rPr>
                          </m:ctrlPr>
                        </m:dPr>
                        <m:e>
                          <m:r>
                            <a:rPr lang="en-IN" sz="2200" b="0" i="1" kern="1200" smtClean="0">
                              <a:latin typeface="Cambria Math" panose="02040503050406030204" pitchFamily="18" charset="0"/>
                            </a:rPr>
                            <m:t>1−</m:t>
                          </m:r>
                          <m:r>
                            <a:rPr lang="en-IN" sz="2200" b="0" i="1" kern="1200" smtClean="0">
                              <a:latin typeface="Cambria Math" panose="02040503050406030204" pitchFamily="18" charset="0"/>
                            </a:rPr>
                            <m:t>𝑥</m:t>
                          </m:r>
                        </m:e>
                      </m:d>
                    </m:e>
                    <m:sup>
                      <m:r>
                        <a:rPr lang="en-IN" sz="2200" b="0" i="1" kern="1200" smtClean="0">
                          <a:latin typeface="Cambria Math" panose="02040503050406030204" pitchFamily="18" charset="0"/>
                        </a:rPr>
                        <m:t>𝛽</m:t>
                      </m:r>
                      <m:r>
                        <a:rPr lang="en-IN" sz="2200" b="0" i="1" kern="1200" smtClean="0">
                          <a:latin typeface="Cambria Math" panose="02040503050406030204" pitchFamily="18" charset="0"/>
                        </a:rPr>
                        <m:t>−1</m:t>
                      </m:r>
                    </m:sup>
                  </m:sSup>
                </m:num>
                <m:den>
                  <m:r>
                    <a:rPr lang="en-IN" sz="2200" b="0" i="1" kern="1200" smtClean="0">
                      <a:latin typeface="Cambria Math" panose="02040503050406030204" pitchFamily="18" charset="0"/>
                    </a:rPr>
                    <m:t>𝐵</m:t>
                  </m:r>
                  <m:r>
                    <a:rPr lang="en-IN" sz="2200" b="0" i="1" kern="1200" smtClean="0">
                      <a:latin typeface="Cambria Math" panose="02040503050406030204" pitchFamily="18" charset="0"/>
                    </a:rPr>
                    <m:t>(</m:t>
                  </m:r>
                  <m:r>
                    <a:rPr lang="en-IN" sz="2200" b="0" i="1" kern="1200" smtClean="0">
                      <a:latin typeface="Cambria Math" panose="02040503050406030204" pitchFamily="18" charset="0"/>
                    </a:rPr>
                    <m:t>𝛼</m:t>
                  </m:r>
                  <m:r>
                    <a:rPr lang="en-IN" sz="2200" b="0" i="1" kern="1200" smtClean="0">
                      <a:latin typeface="Cambria Math" panose="02040503050406030204" pitchFamily="18" charset="0"/>
                    </a:rPr>
                    <m:t>,</m:t>
                  </m:r>
                  <m:r>
                    <a:rPr lang="en-IN" sz="2200" b="0" i="1" kern="1200" smtClean="0">
                      <a:latin typeface="Cambria Math" panose="02040503050406030204" pitchFamily="18" charset="0"/>
                    </a:rPr>
                    <m:t>𝛽</m:t>
                  </m:r>
                  <m:r>
                    <a:rPr lang="en-IN" sz="2200" b="0" i="1" kern="1200" smtClean="0">
                      <a:latin typeface="Cambria Math" panose="02040503050406030204" pitchFamily="18" charset="0"/>
                    </a:rPr>
                    <m:t>)</m:t>
                  </m:r>
                </m:den>
              </m:f>
            </m:oMath>
          </a14:m>
          <a:r>
            <a:rPr lang="en-US" sz="2200" kern="1200" dirty="0" smtClean="0"/>
            <a:t>,</a:t>
          </a:r>
        </a:p>
        <a:p>
          <a:pPr lvl="0" algn="ctr" defTabSz="1244600">
            <a:lnSpc>
              <a:spcPct val="90000"/>
            </a:lnSpc>
            <a:spcBef>
              <a:spcPct val="0"/>
            </a:spcBef>
            <a:spcAft>
              <a:spcPct val="35000"/>
            </a:spcAft>
          </a:pPr>
          <a:r>
            <a:rPr lang="en-US" sz="2200" kern="1200" dirty="0" smtClean="0"/>
            <a:t>For </a:t>
          </a:r>
          <a14:m xmlns:a14="http://schemas.microsoft.com/office/drawing/2010/main">
            <m:oMath xmlns:m="http://schemas.openxmlformats.org/officeDocument/2006/math">
              <m:r>
                <a:rPr lang="en-IN" sz="2200" b="0" i="1" kern="1200" smtClean="0">
                  <a:latin typeface="Cambria Math" panose="02040503050406030204" pitchFamily="18" charset="0"/>
                </a:rPr>
                <m:t>0&lt;</m:t>
              </m:r>
              <m:r>
                <a:rPr lang="en-IN" sz="2200" b="0" i="1" kern="1200" smtClean="0">
                  <a:latin typeface="Cambria Math" panose="02040503050406030204" pitchFamily="18" charset="0"/>
                </a:rPr>
                <m:t>𝑥</m:t>
              </m:r>
              <m:r>
                <a:rPr lang="en-IN" sz="2200" b="0" i="1" kern="1200" smtClean="0">
                  <a:latin typeface="Cambria Math" panose="02040503050406030204" pitchFamily="18" charset="0"/>
                </a:rPr>
                <m:t>&lt;1</m:t>
              </m:r>
            </m:oMath>
          </a14:m>
          <a:endParaRPr lang="en-US" sz="2200" kern="1200" dirty="0"/>
        </a:p>
      </dsp:txBody>
      <dsp:txXfrm>
        <a:off x="624519" y="1451903"/>
        <a:ext cx="3015446" cy="2121129"/>
      </dsp:txXfrm>
    </dsp:sp>
    <dsp:sp modelId="{72A82AB9-E4F0-46EB-94E5-36C70A6888EF}">
      <dsp:nvSpPr>
        <dsp:cNvPr id="0" name=""/>
        <dsp:cNvSpPr/>
      </dsp:nvSpPr>
      <dsp:spPr>
        <a:xfrm rot="20067437">
          <a:off x="3903985" y="785124"/>
          <a:ext cx="2202752" cy="70860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F06A12D-729B-4BEB-A825-87AB76F28F27}">
      <dsp:nvSpPr>
        <dsp:cNvPr id="0" name=""/>
        <dsp:cNvSpPr/>
      </dsp:nvSpPr>
      <dsp:spPr>
        <a:xfrm>
          <a:off x="5006439" y="0"/>
          <a:ext cx="1985310" cy="1329067"/>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 </a:t>
          </a:r>
          <a:r>
            <a:rPr lang="en-US" sz="2000" kern="1200" dirty="0" smtClean="0"/>
            <a:t>Parameters:</a:t>
          </a:r>
        </a:p>
        <a:p>
          <a:pPr lvl="0" algn="ctr" defTabSz="1200150">
            <a:lnSpc>
              <a:spcPct val="90000"/>
            </a:lnSpc>
            <a:spcBef>
              <a:spcPct val="0"/>
            </a:spcBef>
            <a:spcAft>
              <a:spcPct val="35000"/>
            </a:spcAft>
          </a:pPr>
          <a:r>
            <a:rPr lang="en-US" sz="2000" kern="1200" dirty="0" smtClean="0"/>
            <a:t> </a:t>
          </a:r>
          <a14:m xmlns:a14="http://schemas.microsoft.com/office/drawing/2010/main">
            <m:oMath xmlns:m="http://schemas.openxmlformats.org/officeDocument/2006/math">
              <m:r>
                <a:rPr lang="en-IN" sz="2000" b="0" i="1" kern="1200" smtClean="0">
                  <a:latin typeface="Cambria Math" panose="02040503050406030204" pitchFamily="18" charset="0"/>
                </a:rPr>
                <m:t>𝛼</m:t>
              </m:r>
              <m:r>
                <a:rPr lang="en-IN" sz="2000" b="0" i="1" kern="1200" smtClean="0">
                  <a:latin typeface="Cambria Math" panose="02040503050406030204" pitchFamily="18" charset="0"/>
                </a:rPr>
                <m:t>(∈</m:t>
              </m:r>
              <m:sSup>
                <m:sSupPr>
                  <m:ctrlPr>
                    <a:rPr lang="en-IN" sz="2000" b="0" i="1" kern="1200" smtClean="0">
                      <a:latin typeface="Cambria Math" panose="02040503050406030204" pitchFamily="18" charset="0"/>
                    </a:rPr>
                  </m:ctrlPr>
                </m:sSupPr>
                <m:e>
                  <m:r>
                    <a:rPr lang="en-IN" sz="2000" b="0" i="1" kern="1200" smtClean="0">
                      <a:latin typeface="Cambria Math" panose="02040503050406030204" pitchFamily="18" charset="0"/>
                    </a:rPr>
                    <m:t>𝑅</m:t>
                  </m:r>
                </m:e>
                <m:sup>
                  <m:r>
                    <a:rPr lang="en-IN" sz="2000" b="0" i="1" kern="1200" smtClean="0">
                      <a:latin typeface="Cambria Math" panose="02040503050406030204" pitchFamily="18" charset="0"/>
                    </a:rPr>
                    <m:t>+</m:t>
                  </m:r>
                </m:sup>
              </m:sSup>
              <m:r>
                <a:rPr lang="en-IN" sz="2000" b="0" i="1" kern="1200" smtClean="0">
                  <a:latin typeface="Cambria Math" panose="02040503050406030204" pitchFamily="18" charset="0"/>
                </a:rPr>
                <m:t>)</m:t>
              </m:r>
            </m:oMath>
          </a14:m>
          <a:r>
            <a:rPr lang="en-US" sz="2000" kern="1200" dirty="0" smtClean="0"/>
            <a:t> and </a:t>
          </a:r>
          <a14:m xmlns:a14="http://schemas.microsoft.com/office/drawing/2010/main">
            <m:oMath xmlns:m="http://schemas.openxmlformats.org/officeDocument/2006/math">
              <m:r>
                <a:rPr lang="en-IN" sz="2000" b="0" i="1" kern="1200" smtClean="0">
                  <a:latin typeface="Cambria Math" panose="02040503050406030204" pitchFamily="18" charset="0"/>
                </a:rPr>
                <m:t>𝛽</m:t>
              </m:r>
              <m:r>
                <a:rPr lang="en-IN" sz="2000" b="0" i="1" kern="1200" smtClean="0">
                  <a:latin typeface="Cambria Math" panose="02040503050406030204" pitchFamily="18" charset="0"/>
                </a:rPr>
                <m:t>(∈</m:t>
              </m:r>
              <m:sSup>
                <m:sSupPr>
                  <m:ctrlPr>
                    <a:rPr lang="en-IN" sz="2000" b="0" i="1" kern="1200" smtClean="0">
                      <a:latin typeface="Cambria Math" panose="02040503050406030204" pitchFamily="18" charset="0"/>
                    </a:rPr>
                  </m:ctrlPr>
                </m:sSupPr>
                <m:e>
                  <m:r>
                    <a:rPr lang="en-IN" sz="2000" b="0" i="1" kern="1200" smtClean="0">
                      <a:latin typeface="Cambria Math" panose="02040503050406030204" pitchFamily="18" charset="0"/>
                    </a:rPr>
                    <m:t>𝑅</m:t>
                  </m:r>
                </m:e>
                <m:sup>
                  <m:r>
                    <a:rPr lang="en-IN" sz="2000" b="0" i="1" kern="1200" smtClean="0">
                      <a:latin typeface="Cambria Math" panose="02040503050406030204" pitchFamily="18" charset="0"/>
                    </a:rPr>
                    <m:t>+</m:t>
                  </m:r>
                </m:sup>
              </m:sSup>
              <m:r>
                <a:rPr lang="en-IN" sz="2000" b="0" i="1" kern="1200" smtClean="0">
                  <a:latin typeface="Cambria Math" panose="02040503050406030204" pitchFamily="18" charset="0"/>
                </a:rPr>
                <m:t>)</m:t>
              </m:r>
            </m:oMath>
          </a14:m>
          <a:endParaRPr lang="en-US" sz="2000" kern="1200" dirty="0"/>
        </a:p>
      </dsp:txBody>
      <dsp:txXfrm>
        <a:off x="5045366" y="38927"/>
        <a:ext cx="1907456" cy="1251213"/>
      </dsp:txXfrm>
    </dsp:sp>
    <dsp:sp modelId="{37B47206-1A9D-4DDB-BBA8-6867A6E3A58A}">
      <dsp:nvSpPr>
        <dsp:cNvPr id="0" name=""/>
        <dsp:cNvSpPr/>
      </dsp:nvSpPr>
      <dsp:spPr>
        <a:xfrm rot="21545102">
          <a:off x="4386007" y="2105400"/>
          <a:ext cx="2099988" cy="70860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96DBDFE2-8453-42C5-A396-742F98D88A93}">
      <dsp:nvSpPr>
        <dsp:cNvPr id="0" name=""/>
        <dsp:cNvSpPr/>
      </dsp:nvSpPr>
      <dsp:spPr>
        <a:xfrm>
          <a:off x="5453595" y="1770903"/>
          <a:ext cx="2064532" cy="1344070"/>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t>Sample:</a:t>
          </a:r>
        </a:p>
        <a:p>
          <a:pPr lvl="0" algn="ctr" defTabSz="8890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IN" sz="2000" b="0" i="1" kern="1200" smtClean="0">
                    <a:latin typeface="Cambria Math" panose="02040503050406030204" pitchFamily="18" charset="0"/>
                  </a:rPr>
                  <m:t>𝑥</m:t>
                </m:r>
                <m:r>
                  <a:rPr lang="en-IN" sz="2000" b="0" i="1" kern="1200" smtClean="0">
                    <a:latin typeface="Cambria Math" panose="02040503050406030204" pitchFamily="18" charset="0"/>
                  </a:rPr>
                  <m:t>=(</m:t>
                </m:r>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𝑥</m:t>
                    </m:r>
                  </m:e>
                  <m:sub>
                    <m:r>
                      <a:rPr lang="en-IN" sz="2000" b="0" i="1" kern="1200" smtClean="0">
                        <a:latin typeface="Cambria Math" panose="02040503050406030204" pitchFamily="18" charset="0"/>
                      </a:rPr>
                      <m:t>1</m:t>
                    </m:r>
                  </m:sub>
                </m:sSub>
                <m:r>
                  <a:rPr lang="en-IN" sz="2000" b="0" i="1" kern="1200" smtClean="0">
                    <a:latin typeface="Cambria Math" panose="02040503050406030204" pitchFamily="18" charset="0"/>
                  </a:rPr>
                  <m:t>,</m:t>
                </m:r>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𝑥</m:t>
                    </m:r>
                  </m:e>
                  <m:sub>
                    <m:r>
                      <a:rPr lang="en-IN" sz="2000" b="0" i="1" kern="1200" smtClean="0">
                        <a:latin typeface="Cambria Math" panose="02040503050406030204" pitchFamily="18" charset="0"/>
                      </a:rPr>
                      <m:t>2</m:t>
                    </m:r>
                  </m:sub>
                </m:sSub>
                <m:r>
                  <a:rPr lang="en-IN" sz="2000" b="0" i="1" kern="1200" smtClean="0">
                    <a:latin typeface="Cambria Math" panose="02040503050406030204" pitchFamily="18" charset="0"/>
                  </a:rPr>
                  <m:t>,…</m:t>
                </m:r>
                <m:sSub>
                  <m:sSubPr>
                    <m:ctrlPr>
                      <a:rPr lang="en-IN" sz="2000" b="0" i="1" kern="1200" smtClean="0">
                        <a:latin typeface="Cambria Math" panose="02040503050406030204" pitchFamily="18" charset="0"/>
                      </a:rPr>
                    </m:ctrlPr>
                  </m:sSubPr>
                  <m:e>
                    <m:r>
                      <a:rPr lang="en-IN" sz="2000" b="0" i="1" kern="1200" smtClean="0">
                        <a:latin typeface="Cambria Math" panose="02040503050406030204" pitchFamily="18" charset="0"/>
                      </a:rPr>
                      <m:t>𝑥</m:t>
                    </m:r>
                  </m:e>
                  <m:sub>
                    <m:r>
                      <a:rPr lang="en-IN" sz="2000" b="0" i="1" kern="1200" smtClean="0">
                        <a:latin typeface="Cambria Math" panose="02040503050406030204" pitchFamily="18" charset="0"/>
                      </a:rPr>
                      <m:t>𝑛</m:t>
                    </m:r>
                  </m:sub>
                </m:sSub>
                <m:r>
                  <a:rPr lang="en-IN" sz="2000" b="0" i="1" kern="1200" smtClean="0">
                    <a:latin typeface="Cambria Math" panose="02040503050406030204" pitchFamily="18" charset="0"/>
                  </a:rPr>
                  <m:t>)</m:t>
                </m:r>
              </m:oMath>
            </m:oMathPara>
          </a14:m>
          <a:endParaRPr lang="en-US" sz="2000" kern="1200" dirty="0"/>
        </a:p>
      </dsp:txBody>
      <dsp:txXfrm>
        <a:off x="5492961" y="1810269"/>
        <a:ext cx="1985800" cy="1265338"/>
      </dsp:txXfrm>
    </dsp:sp>
    <dsp:sp modelId="{BF3FFB79-7496-40C0-8B4B-9091E6E63BD8}">
      <dsp:nvSpPr>
        <dsp:cNvPr id="0" name=""/>
        <dsp:cNvSpPr/>
      </dsp:nvSpPr>
      <dsp:spPr>
        <a:xfrm rot="1394685">
          <a:off x="3984899" y="3501379"/>
          <a:ext cx="2549104" cy="708609"/>
        </a:xfrm>
        <a:prstGeom prst="leftArrow">
          <a:avLst>
            <a:gd name="adj1" fmla="val 60000"/>
            <a:gd name="adj2" fmla="val 50000"/>
          </a:avLst>
        </a:prstGeom>
        <a:solidFill>
          <a:srgbClr val="92BA9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A8401D6-F89D-488C-88D6-7F62336D344A}">
      <dsp:nvSpPr>
        <dsp:cNvPr id="0" name=""/>
        <dsp:cNvSpPr/>
      </dsp:nvSpPr>
      <dsp:spPr>
        <a:xfrm>
          <a:off x="5308533" y="3682099"/>
          <a:ext cx="2244023" cy="1353197"/>
        </a:xfrm>
        <a:prstGeom prst="roundRect">
          <a:avLst>
            <a:gd name="adj" fmla="val 10000"/>
          </a:avLst>
        </a:prstGeom>
        <a:solidFill>
          <a:srgbClr val="525E75"/>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Estimators:</a:t>
          </a:r>
        </a:p>
        <a:p>
          <a:pPr lvl="0" algn="ctr" defTabSz="533400">
            <a:lnSpc>
              <a:spcPct val="90000"/>
            </a:lnSpc>
            <a:spcBef>
              <a:spcPct val="0"/>
            </a:spcBef>
            <a:spcAft>
              <a:spcPct val="35000"/>
            </a:spcAft>
          </a:pPr>
          <a14:m xmlns:a14="http://schemas.microsoft.com/office/drawing/2010/main">
            <m:oMath xmlns:m="http://schemas.openxmlformats.org/officeDocument/2006/math">
              <m:acc>
                <m:accPr>
                  <m:chr m:val="̂"/>
                  <m:ctrlPr>
                    <a:rPr lang="en-IN" sz="1200" b="0" i="1" kern="1200" smtClean="0">
                      <a:latin typeface="Cambria Math" panose="02040503050406030204" pitchFamily="18" charset="0"/>
                    </a:rPr>
                  </m:ctrlPr>
                </m:accPr>
                <m:e>
                  <m:r>
                    <a:rPr lang="en-IN" sz="1200" b="0" i="1" kern="1200" smtClean="0">
                      <a:latin typeface="Cambria Math" panose="02040503050406030204" pitchFamily="18" charset="0"/>
                    </a:rPr>
                    <m:t>𝛼</m:t>
                  </m:r>
                </m:e>
              </m:acc>
              <m:r>
                <a:rPr lang="en-IN" sz="1200" b="0" i="1" kern="1200" dirty="0" smtClean="0">
                  <a:latin typeface="Cambria Math" panose="02040503050406030204" pitchFamily="18" charset="0"/>
                </a:rPr>
                <m:t>=</m:t>
              </m:r>
              <m:sSubSup>
                <m:sSubSupPr>
                  <m:ctrlPr>
                    <a:rPr lang="en-IN" sz="1200" b="0" i="1" kern="1200" dirty="0" smtClean="0">
                      <a:latin typeface="Cambria Math" panose="02040503050406030204" pitchFamily="18" charset="0"/>
                    </a:rPr>
                  </m:ctrlPr>
                </m:sSubSup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1</m:t>
                  </m:r>
                </m:sub>
                <m:sup>
                  <m:r>
                    <a:rPr lang="en-IN" sz="1200" b="0" i="1" kern="1200" dirty="0" smtClean="0">
                      <a:latin typeface="Cambria Math" panose="02040503050406030204" pitchFamily="18" charset="0"/>
                    </a:rPr>
                    <m:t>′</m:t>
                  </m:r>
                </m:sup>
              </m:sSubSup>
              <m:r>
                <a:rPr lang="en-IN" sz="1200" b="0" i="1" kern="1200" dirty="0" smtClean="0">
                  <a:latin typeface="Cambria Math" panose="02040503050406030204" pitchFamily="18" charset="0"/>
                </a:rPr>
                <m:t>(</m:t>
              </m:r>
              <m:f>
                <m:fPr>
                  <m:ctrlPr>
                    <a:rPr lang="en-IN" sz="1200" b="0" i="1" kern="1200" dirty="0" smtClean="0">
                      <a:latin typeface="Cambria Math" panose="02040503050406030204" pitchFamily="18" charset="0"/>
                    </a:rPr>
                  </m:ctrlPr>
                </m:fPr>
                <m:num>
                  <m:sSubSup>
                    <m:sSubSupPr>
                      <m:ctrlPr>
                        <a:rPr lang="en-IN" sz="1200" b="0" i="1" kern="1200" dirty="0" smtClean="0">
                          <a:latin typeface="Cambria Math" panose="02040503050406030204" pitchFamily="18" charset="0"/>
                        </a:rPr>
                      </m:ctrlPr>
                    </m:sSubSup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1</m:t>
                      </m:r>
                    </m:sub>
                    <m:sup>
                      <m:r>
                        <a:rPr lang="en-IN" sz="1200" b="0" i="1" kern="1200" dirty="0" smtClean="0">
                          <a:latin typeface="Cambria Math" panose="02040503050406030204" pitchFamily="18" charset="0"/>
                        </a:rPr>
                        <m:t>′</m:t>
                      </m:r>
                    </m:sup>
                  </m:sSubSup>
                  <m:d>
                    <m:dPr>
                      <m:ctrlPr>
                        <a:rPr lang="en-IN" sz="1200" b="0" i="1" kern="1200" dirty="0" smtClean="0">
                          <a:latin typeface="Cambria Math" panose="02040503050406030204" pitchFamily="18" charset="0"/>
                        </a:rPr>
                      </m:ctrlPr>
                    </m:dPr>
                    <m:e>
                      <m:r>
                        <a:rPr lang="en-IN" sz="1200" b="0" i="1" kern="1200" dirty="0" smtClean="0">
                          <a:latin typeface="Cambria Math" panose="02040503050406030204" pitchFamily="18" charset="0"/>
                        </a:rPr>
                        <m:t>1−</m:t>
                      </m:r>
                      <m:sSubSup>
                        <m:sSubSupPr>
                          <m:ctrlPr>
                            <a:rPr lang="en-IN" sz="1200" b="0" i="1" kern="1200" dirty="0" smtClean="0">
                              <a:latin typeface="Cambria Math" panose="02040503050406030204" pitchFamily="18" charset="0"/>
                            </a:rPr>
                          </m:ctrlPr>
                        </m:sSubSup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1</m:t>
                          </m:r>
                        </m:sub>
                        <m:sup>
                          <m:r>
                            <a:rPr lang="en-IN" sz="1200" b="0" i="1" kern="1200" dirty="0" smtClean="0">
                              <a:latin typeface="Cambria Math" panose="02040503050406030204" pitchFamily="18" charset="0"/>
                            </a:rPr>
                            <m:t>′</m:t>
                          </m:r>
                        </m:sup>
                      </m:sSubSup>
                    </m:e>
                  </m:d>
                </m:num>
                <m:den>
                  <m:sSub>
                    <m:sSubPr>
                      <m:ctrlPr>
                        <a:rPr lang="en-IN" sz="1200" b="0" i="1" kern="1200" dirty="0" smtClean="0">
                          <a:latin typeface="Cambria Math" panose="02040503050406030204" pitchFamily="18" charset="0"/>
                        </a:rPr>
                      </m:ctrlPr>
                    </m:sSub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2</m:t>
                      </m:r>
                    </m:sub>
                  </m:sSub>
                </m:den>
              </m:f>
              <m:r>
                <a:rPr lang="en-IN" sz="1200" b="0" i="1" kern="1200" dirty="0" smtClean="0">
                  <a:latin typeface="Cambria Math" panose="02040503050406030204" pitchFamily="18" charset="0"/>
                </a:rPr>
                <m:t>−1)</m:t>
              </m:r>
            </m:oMath>
          </a14:m>
          <a:r>
            <a:rPr lang="en-US" sz="1200" kern="1200" dirty="0" smtClean="0"/>
            <a:t> and</a:t>
          </a:r>
        </a:p>
        <a:p>
          <a:pPr lvl="0" algn="ctr" defTabSz="5334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acc>
                  <m:accPr>
                    <m:chr m:val="̂"/>
                    <m:ctrlPr>
                      <a:rPr lang="en-IN" sz="1200" b="0" i="1" kern="1200" smtClean="0">
                        <a:latin typeface="Cambria Math" panose="02040503050406030204" pitchFamily="18" charset="0"/>
                      </a:rPr>
                    </m:ctrlPr>
                  </m:accPr>
                  <m:e>
                    <m:r>
                      <a:rPr lang="en-IN" sz="1200" b="0" i="1" kern="1200" smtClean="0">
                        <a:latin typeface="Cambria Math" panose="02040503050406030204" pitchFamily="18" charset="0"/>
                      </a:rPr>
                      <m:t>𝛽</m:t>
                    </m:r>
                  </m:e>
                </m:acc>
                <m:r>
                  <a:rPr lang="en-IN" sz="1200" b="0" i="1" kern="1200" dirty="0" smtClean="0">
                    <a:latin typeface="Cambria Math" panose="02040503050406030204" pitchFamily="18" charset="0"/>
                  </a:rPr>
                  <m:t>=</m:t>
                </m:r>
                <m:sSubSup>
                  <m:sSubSupPr>
                    <m:ctrlPr>
                      <a:rPr lang="en-IN" sz="1200" b="0" i="1" kern="1200" dirty="0" smtClean="0">
                        <a:latin typeface="Cambria Math" panose="02040503050406030204" pitchFamily="18" charset="0"/>
                      </a:rPr>
                    </m:ctrlPr>
                  </m:sSubSupPr>
                  <m:e>
                    <m:r>
                      <a:rPr lang="en-IN" sz="1200" b="0" i="1" kern="1200" dirty="0" smtClean="0">
                        <a:latin typeface="Cambria Math" panose="02040503050406030204" pitchFamily="18" charset="0"/>
                      </a:rPr>
                      <m:t>(1−</m:t>
                    </m:r>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1</m:t>
                    </m:r>
                  </m:sub>
                  <m:sup>
                    <m:r>
                      <a:rPr lang="en-IN" sz="1200" b="0" i="1" kern="1200" dirty="0" smtClean="0">
                        <a:latin typeface="Cambria Math" panose="02040503050406030204" pitchFamily="18" charset="0"/>
                      </a:rPr>
                      <m:t>′</m:t>
                    </m:r>
                  </m:sup>
                </m:sSubSup>
                <m:r>
                  <a:rPr lang="en-IN" sz="1200" b="0" i="1" kern="1200" dirty="0" smtClean="0">
                    <a:latin typeface="Cambria Math" panose="02040503050406030204" pitchFamily="18" charset="0"/>
                  </a:rPr>
                  <m:t>)(</m:t>
                </m:r>
                <m:f>
                  <m:fPr>
                    <m:ctrlPr>
                      <a:rPr lang="en-IN" sz="1200" b="0" i="1" kern="1200" dirty="0" smtClean="0">
                        <a:latin typeface="Cambria Math" panose="02040503050406030204" pitchFamily="18" charset="0"/>
                      </a:rPr>
                    </m:ctrlPr>
                  </m:fPr>
                  <m:num>
                    <m:sSubSup>
                      <m:sSubSupPr>
                        <m:ctrlPr>
                          <a:rPr lang="en-IN" sz="1200" b="0" i="1" kern="1200" dirty="0" smtClean="0">
                            <a:latin typeface="Cambria Math" panose="02040503050406030204" pitchFamily="18" charset="0"/>
                          </a:rPr>
                        </m:ctrlPr>
                      </m:sSubSup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1</m:t>
                        </m:r>
                      </m:sub>
                      <m:sup>
                        <m:r>
                          <a:rPr lang="en-IN" sz="1200" b="0" i="1" kern="1200" dirty="0" smtClean="0">
                            <a:latin typeface="Cambria Math" panose="02040503050406030204" pitchFamily="18" charset="0"/>
                          </a:rPr>
                          <m:t>′</m:t>
                        </m:r>
                      </m:sup>
                    </m:sSubSup>
                    <m:d>
                      <m:dPr>
                        <m:ctrlPr>
                          <a:rPr lang="en-IN" sz="1200" b="0" i="1" kern="1200" dirty="0" smtClean="0">
                            <a:latin typeface="Cambria Math" panose="02040503050406030204" pitchFamily="18" charset="0"/>
                          </a:rPr>
                        </m:ctrlPr>
                      </m:dPr>
                      <m:e>
                        <m:r>
                          <a:rPr lang="en-IN" sz="1200" b="0" i="1" kern="1200" dirty="0" smtClean="0">
                            <a:latin typeface="Cambria Math" panose="02040503050406030204" pitchFamily="18" charset="0"/>
                          </a:rPr>
                          <m:t>1−</m:t>
                        </m:r>
                        <m:sSubSup>
                          <m:sSubSupPr>
                            <m:ctrlPr>
                              <a:rPr lang="en-IN" sz="1200" b="0" i="1" kern="1200" dirty="0" smtClean="0">
                                <a:latin typeface="Cambria Math" panose="02040503050406030204" pitchFamily="18" charset="0"/>
                              </a:rPr>
                            </m:ctrlPr>
                          </m:sSubSup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1</m:t>
                            </m:r>
                          </m:sub>
                          <m:sup>
                            <m:r>
                              <a:rPr lang="en-IN" sz="1200" b="0" i="1" kern="1200" dirty="0" smtClean="0">
                                <a:latin typeface="Cambria Math" panose="02040503050406030204" pitchFamily="18" charset="0"/>
                              </a:rPr>
                              <m:t>′</m:t>
                            </m:r>
                          </m:sup>
                        </m:sSubSup>
                      </m:e>
                    </m:d>
                  </m:num>
                  <m:den>
                    <m:sSub>
                      <m:sSubPr>
                        <m:ctrlPr>
                          <a:rPr lang="en-IN" sz="1200" b="0" i="1" kern="1200" dirty="0" smtClean="0">
                            <a:latin typeface="Cambria Math" panose="02040503050406030204" pitchFamily="18" charset="0"/>
                          </a:rPr>
                        </m:ctrlPr>
                      </m:sSubPr>
                      <m:e>
                        <m:r>
                          <a:rPr lang="en-IN" sz="1200" b="0" i="1" kern="1200" dirty="0" smtClean="0">
                            <a:latin typeface="Cambria Math" panose="02040503050406030204" pitchFamily="18" charset="0"/>
                          </a:rPr>
                          <m:t>𝑚</m:t>
                        </m:r>
                      </m:e>
                      <m:sub>
                        <m:r>
                          <a:rPr lang="en-IN" sz="1200" b="0" i="1" kern="1200" dirty="0" smtClean="0">
                            <a:latin typeface="Cambria Math" panose="02040503050406030204" pitchFamily="18" charset="0"/>
                          </a:rPr>
                          <m:t>2</m:t>
                        </m:r>
                      </m:sub>
                    </m:sSub>
                  </m:den>
                </m:f>
                <m:r>
                  <a:rPr lang="en-IN" sz="1200" b="0" i="1" kern="1200" dirty="0" smtClean="0">
                    <a:latin typeface="Cambria Math" panose="02040503050406030204" pitchFamily="18" charset="0"/>
                  </a:rPr>
                  <m:t>−1)</m:t>
                </m:r>
              </m:oMath>
            </m:oMathPara>
          </a14:m>
          <a:endParaRPr lang="en-US" sz="1200" kern="1200" dirty="0" smtClean="0"/>
        </a:p>
      </dsp:txBody>
      <dsp:txXfrm>
        <a:off x="5348167" y="3721733"/>
        <a:ext cx="2164755" cy="1273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35AD8-5C02-4311-850B-0DB5E7F49370}">
      <dsp:nvSpPr>
        <dsp:cNvPr id="0" name=""/>
        <dsp:cNvSpPr/>
      </dsp:nvSpPr>
      <dsp:spPr>
        <a:xfrm>
          <a:off x="1853" y="1230675"/>
          <a:ext cx="2722612" cy="2245585"/>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Generate B=1000 samples from the given sample Using SRSWR scheme</a:t>
          </a:r>
          <a:endParaRPr lang="en-US" sz="2000" kern="1200" dirty="0"/>
        </a:p>
      </dsp:txBody>
      <dsp:txXfrm>
        <a:off x="53530" y="1282352"/>
        <a:ext cx="2619258" cy="1661034"/>
      </dsp:txXfrm>
    </dsp:sp>
    <dsp:sp modelId="{24B29A8E-4FAC-441B-A75B-E4D853580A8D}">
      <dsp:nvSpPr>
        <dsp:cNvPr id="0" name=""/>
        <dsp:cNvSpPr/>
      </dsp:nvSpPr>
      <dsp:spPr>
        <a:xfrm>
          <a:off x="1520196" y="1723506"/>
          <a:ext cx="3064578" cy="3064578"/>
        </a:xfrm>
        <a:prstGeom prst="leftCircularArrow">
          <a:avLst>
            <a:gd name="adj1" fmla="val 3355"/>
            <a:gd name="adj2" fmla="val 414895"/>
            <a:gd name="adj3" fmla="val 2190406"/>
            <a:gd name="adj4" fmla="val 9024489"/>
            <a:gd name="adj5" fmla="val 3915"/>
          </a:avLst>
        </a:prstGeom>
        <a:solidFill>
          <a:srgbClr val="92BA92"/>
        </a:solidFill>
        <a:ln>
          <a:noFill/>
        </a:ln>
        <a:effectLst/>
      </dsp:spPr>
      <dsp:style>
        <a:lnRef idx="0">
          <a:scrgbClr r="0" g="0" b="0"/>
        </a:lnRef>
        <a:fillRef idx="1">
          <a:scrgbClr r="0" g="0" b="0"/>
        </a:fillRef>
        <a:effectRef idx="0">
          <a:scrgbClr r="0" g="0" b="0"/>
        </a:effectRef>
        <a:fontRef idx="minor">
          <a:schemeClr val="lt1"/>
        </a:fontRef>
      </dsp:style>
    </dsp:sp>
    <dsp:sp modelId="{E38AB063-D0C6-4953-9444-5EEB988308CA}">
      <dsp:nvSpPr>
        <dsp:cNvPr id="0" name=""/>
        <dsp:cNvSpPr/>
      </dsp:nvSpPr>
      <dsp:spPr>
        <a:xfrm>
          <a:off x="606878" y="2995064"/>
          <a:ext cx="2420099" cy="962393"/>
        </a:xfrm>
        <a:prstGeom prst="roundRect">
          <a:avLst>
            <a:gd name="adj" fmla="val 10000"/>
          </a:avLst>
        </a:prstGeom>
        <a:solidFill>
          <a:srgbClr val="525E7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l" defTabSz="1155700">
            <a:lnSpc>
              <a:spcPct val="90000"/>
            </a:lnSpc>
            <a:spcBef>
              <a:spcPct val="0"/>
            </a:spcBef>
            <a:spcAft>
              <a:spcPct val="35000"/>
            </a:spcAft>
          </a:pPr>
          <a:r>
            <a:rPr lang="en-US" sz="2600" kern="1200" dirty="0" smtClean="0"/>
            <a:t>Sample generation</a:t>
          </a:r>
          <a:endParaRPr lang="en-US" sz="2600" kern="1200" dirty="0"/>
        </a:p>
      </dsp:txBody>
      <dsp:txXfrm>
        <a:off x="635066" y="3023252"/>
        <a:ext cx="2363723" cy="906017"/>
      </dsp:txXfrm>
    </dsp:sp>
    <dsp:sp modelId="{F78A1ABC-AB22-4B03-BC04-3284088EA977}">
      <dsp:nvSpPr>
        <dsp:cNvPr id="0" name=""/>
        <dsp:cNvSpPr/>
      </dsp:nvSpPr>
      <dsp:spPr>
        <a:xfrm>
          <a:off x="3516637" y="1230675"/>
          <a:ext cx="2722612" cy="2245585"/>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Calculate</a:t>
          </a:r>
          <a14:m xmlns:a14="http://schemas.microsoft.com/office/drawing/2010/main">
            <m:oMath xmlns:m="http://schemas.openxmlformats.org/officeDocument/2006/math">
              <m:r>
                <a:rPr lang="en-IN" sz="1400" b="0" i="0" kern="1200" smtClean="0">
                  <a:latin typeface="Cambria Math" panose="02040503050406030204" pitchFamily="18" charset="0"/>
                </a:rPr>
                <m:t> </m:t>
              </m:r>
              <m:acc>
                <m:accPr>
                  <m:chr m:val="̂"/>
                  <m:ctrlPr>
                    <a:rPr lang="en-IN" sz="1400" b="0" i="1" kern="1200" smtClean="0">
                      <a:latin typeface="Cambria Math" panose="02040503050406030204" pitchFamily="18" charset="0"/>
                    </a:rPr>
                  </m:ctrlPr>
                </m:accPr>
                <m:e>
                  <m:r>
                    <a:rPr lang="en-IN" sz="1400" b="0" i="1" kern="1200" smtClean="0">
                      <a:latin typeface="Cambria Math" panose="02040503050406030204" pitchFamily="18" charset="0"/>
                    </a:rPr>
                    <m:t>𝛼</m:t>
                  </m:r>
                  <m:r>
                    <a:rPr lang="en-IN" sz="1400" b="0" i="1" kern="1200" smtClean="0">
                      <a:latin typeface="Cambria Math" panose="02040503050406030204" pitchFamily="18" charset="0"/>
                    </a:rPr>
                    <m:t> </m:t>
                  </m:r>
                </m:e>
              </m:acc>
            </m:oMath>
          </a14:m>
          <a:r>
            <a:rPr lang="en-US" sz="1400" kern="1200" dirty="0" smtClean="0"/>
            <a:t> and </a:t>
          </a:r>
          <a14:m xmlns:a14="http://schemas.microsoft.com/office/drawing/2010/main">
            <m:oMath xmlns:m="http://schemas.openxmlformats.org/officeDocument/2006/math">
              <m:acc>
                <m:accPr>
                  <m:chr m:val="̂"/>
                  <m:ctrlPr>
                    <a:rPr lang="en-IN" sz="1400" b="0" i="1" kern="1200" smtClean="0">
                      <a:latin typeface="Cambria Math" panose="02040503050406030204" pitchFamily="18" charset="0"/>
                    </a:rPr>
                  </m:ctrlPr>
                </m:accPr>
                <m:e>
                  <m:r>
                    <a:rPr lang="en-IN" sz="1400" b="0" i="1" kern="1200" smtClean="0">
                      <a:latin typeface="Cambria Math" panose="02040503050406030204" pitchFamily="18" charset="0"/>
                    </a:rPr>
                    <m:t>𝛽</m:t>
                  </m:r>
                </m:e>
              </m:acc>
            </m:oMath>
          </a14:m>
          <a:r>
            <a:rPr lang="en-US" sz="1400" kern="1200" dirty="0" smtClean="0"/>
            <a:t> for each of the B=1000 samples</a:t>
          </a:r>
          <a:endParaRPr lang="en-US" sz="1400" kern="1200" dirty="0"/>
        </a:p>
      </dsp:txBody>
      <dsp:txXfrm>
        <a:off x="3568314" y="1763549"/>
        <a:ext cx="2619258" cy="1661034"/>
      </dsp:txXfrm>
    </dsp:sp>
    <dsp:sp modelId="{9B2012F0-963D-4304-8429-7CD598209704}">
      <dsp:nvSpPr>
        <dsp:cNvPr id="0" name=""/>
        <dsp:cNvSpPr/>
      </dsp:nvSpPr>
      <dsp:spPr>
        <a:xfrm>
          <a:off x="5012292" y="-169196"/>
          <a:ext cx="3412468" cy="3412468"/>
        </a:xfrm>
        <a:prstGeom prst="circularArrow">
          <a:avLst>
            <a:gd name="adj1" fmla="val 3013"/>
            <a:gd name="adj2" fmla="val 369598"/>
            <a:gd name="adj3" fmla="val 19454892"/>
            <a:gd name="adj4" fmla="val 12575511"/>
            <a:gd name="adj5" fmla="val 3516"/>
          </a:avLst>
        </a:prstGeom>
        <a:solidFill>
          <a:srgbClr val="92BA92"/>
        </a:solidFill>
        <a:ln>
          <a:noFill/>
        </a:ln>
        <a:effectLst/>
      </dsp:spPr>
      <dsp:style>
        <a:lnRef idx="0">
          <a:scrgbClr r="0" g="0" b="0"/>
        </a:lnRef>
        <a:fillRef idx="1">
          <a:scrgbClr r="0" g="0" b="0"/>
        </a:fillRef>
        <a:effectRef idx="0">
          <a:scrgbClr r="0" g="0" b="0"/>
        </a:effectRef>
        <a:fontRef idx="minor">
          <a:schemeClr val="lt1"/>
        </a:fontRef>
      </dsp:style>
    </dsp:sp>
    <dsp:sp modelId="{BD5975B8-4482-4A1B-BB95-8EF3A5ACC6E6}">
      <dsp:nvSpPr>
        <dsp:cNvPr id="0" name=""/>
        <dsp:cNvSpPr/>
      </dsp:nvSpPr>
      <dsp:spPr>
        <a:xfrm>
          <a:off x="4121662" y="749478"/>
          <a:ext cx="2420099" cy="962393"/>
        </a:xfrm>
        <a:prstGeom prst="roundRect">
          <a:avLst>
            <a:gd name="adj" fmla="val 10000"/>
          </a:avLst>
        </a:prstGeom>
        <a:solidFill>
          <a:srgbClr val="525E7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l" defTabSz="1155700">
            <a:lnSpc>
              <a:spcPct val="90000"/>
            </a:lnSpc>
            <a:spcBef>
              <a:spcPct val="0"/>
            </a:spcBef>
            <a:spcAft>
              <a:spcPct val="35000"/>
            </a:spcAft>
          </a:pPr>
          <a:r>
            <a:rPr lang="en-US" sz="2600" kern="1200" dirty="0" smtClean="0"/>
            <a:t>Calculating the Estimators</a:t>
          </a:r>
          <a:endParaRPr lang="en-US" sz="2600" kern="1200" dirty="0"/>
        </a:p>
      </dsp:txBody>
      <dsp:txXfrm>
        <a:off x="4149850" y="777666"/>
        <a:ext cx="2363723" cy="906017"/>
      </dsp:txXfrm>
    </dsp:sp>
    <dsp:sp modelId="{892D09BE-4824-4318-8F04-B564AD08374C}">
      <dsp:nvSpPr>
        <dsp:cNvPr id="0" name=""/>
        <dsp:cNvSpPr/>
      </dsp:nvSpPr>
      <dsp:spPr>
        <a:xfrm>
          <a:off x="7031421" y="1230675"/>
          <a:ext cx="2722612" cy="2245585"/>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Calculate the estimate of SE using the formula: </a:t>
          </a:r>
          <a14:m xmlns:a14="http://schemas.microsoft.com/office/drawing/2010/main">
            <m:oMath xmlns:m="http://schemas.openxmlformats.org/officeDocument/2006/math">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𝑺𝑬</m:t>
                  </m:r>
                </m:e>
              </m:acc>
              <m:d>
                <m:dPr>
                  <m:ctrlPr>
                    <a:rPr lang="en-IN" sz="1400" b="1" i="1" kern="1200" dirty="0" smtClean="0">
                      <a:solidFill>
                        <a:srgbClr val="525E75"/>
                      </a:solidFill>
                      <a:latin typeface="Cambria Math" panose="02040503050406030204" pitchFamily="18" charset="0"/>
                    </a:rPr>
                  </m:ctrlPr>
                </m:dPr>
                <m:e>
                  <m:acc>
                    <m:accPr>
                      <m:chr m:val="̂"/>
                      <m:ctrlPr>
                        <a:rPr lang="en-IN" sz="1400" b="1" i="1" kern="1200" dirty="0" smtClean="0">
                          <a:solidFill>
                            <a:srgbClr val="525E75"/>
                          </a:solidFill>
                          <a:latin typeface="Cambria Math" panose="02040503050406030204" pitchFamily="18" charset="0"/>
                        </a:rPr>
                      </m:ctrlPr>
                    </m:accPr>
                    <m:e>
                      <m:r>
                        <a:rPr lang="en-IN" sz="1400" b="1" i="1" kern="1200" dirty="0" smtClean="0">
                          <a:solidFill>
                            <a:srgbClr val="525E75"/>
                          </a:solidFill>
                          <a:latin typeface="Cambria Math" panose="02040503050406030204" pitchFamily="18" charset="0"/>
                        </a:rPr>
                        <m:t>𝜶</m:t>
                      </m:r>
                    </m:e>
                  </m:acc>
                </m:e>
              </m:d>
              <m:r>
                <a:rPr lang="en-IN" sz="1400" b="1" i="1" kern="1200" dirty="0" smtClean="0">
                  <a:solidFill>
                    <a:srgbClr val="525E75"/>
                  </a:solidFill>
                  <a:latin typeface="Cambria Math" panose="02040503050406030204" pitchFamily="18" charset="0"/>
                </a:rPr>
                <m:t>=</m:t>
              </m:r>
              <m:rad>
                <m:radPr>
                  <m:degHide m:val="on"/>
                  <m:ctrlPr>
                    <a:rPr lang="en-IN" sz="1400" b="1" i="1" kern="1200">
                      <a:solidFill>
                        <a:srgbClr val="525E75"/>
                      </a:solidFill>
                      <a:latin typeface="Cambria Math" panose="02040503050406030204" pitchFamily="18" charset="0"/>
                    </a:rPr>
                  </m:ctrlPr>
                </m:radPr>
                <m:deg/>
                <m:e>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m:rPr>
                          <m:brk m:alnAt="23"/>
                        </m:rPr>
                        <a:rPr lang="en-IN" sz="1400" b="1" i="1" kern="1200">
                          <a:solidFill>
                            <a:srgbClr val="525E75"/>
                          </a:solidFill>
                          <a:latin typeface="Cambria Math" panose="02040503050406030204" pitchFamily="18" charset="0"/>
                        </a:rPr>
                        <m:t>𝒊</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p>
                        <m:sSupPr>
                          <m:ctrlPr>
                            <a:rPr lang="en-IN" sz="1400" b="1" i="1" kern="1200">
                              <a:solidFill>
                                <a:srgbClr val="525E75"/>
                              </a:solidFill>
                              <a:latin typeface="Cambria Math" panose="02040503050406030204" pitchFamily="18" charset="0"/>
                            </a:rPr>
                          </m:ctrlPr>
                        </m:sSupPr>
                        <m:e>
                          <m:d>
                            <m:dPr>
                              <m:ctrlPr>
                                <a:rPr lang="en-IN" sz="1400" b="1" i="1" kern="1200">
                                  <a:solidFill>
                                    <a:srgbClr val="525E75"/>
                                  </a:solidFill>
                                  <a:latin typeface="Cambria Math" panose="02040503050406030204" pitchFamily="18" charset="0"/>
                                </a:rPr>
                              </m:ctrlPr>
                            </m:dPr>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𝜶</m:t>
                                      </m:r>
                                    </m:e>
                                  </m:acc>
                                </m:e>
                                <m:sub>
                                  <m:r>
                                    <a:rPr lang="en-IN" sz="1400" b="1" i="1" kern="1200">
                                      <a:solidFill>
                                        <a:srgbClr val="525E75"/>
                                      </a:solidFill>
                                      <a:latin typeface="Cambria Math" panose="02040503050406030204" pitchFamily="18" charset="0"/>
                                    </a:rPr>
                                    <m:t>𝒊</m:t>
                                  </m:r>
                                </m:sub>
                              </m:sSub>
                              <m:r>
                                <a:rPr lang="en-IN" sz="1400" b="1" i="1" kern="1200">
                                  <a:solidFill>
                                    <a:srgbClr val="525E75"/>
                                  </a:solidFill>
                                  <a:latin typeface="Cambria Math" panose="02040503050406030204" pitchFamily="18" charset="0"/>
                                </a:rPr>
                                <m:t>−</m:t>
                              </m:r>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a:rPr lang="en-IN" sz="1400" b="1" i="1" kern="1200">
                                      <a:solidFill>
                                        <a:srgbClr val="525E75"/>
                                      </a:solidFill>
                                      <a:latin typeface="Cambria Math" panose="02040503050406030204" pitchFamily="18" charset="0"/>
                                    </a:rPr>
                                    <m:t>𝒋</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𝜶</m:t>
                                          </m:r>
                                        </m:e>
                                      </m:acc>
                                    </m:e>
                                    <m:sub>
                                      <m:r>
                                        <a:rPr lang="en-IN" sz="1400" b="1" i="1" kern="1200">
                                          <a:solidFill>
                                            <a:srgbClr val="525E75"/>
                                          </a:solidFill>
                                          <a:latin typeface="Cambria Math" panose="02040503050406030204" pitchFamily="18" charset="0"/>
                                        </a:rPr>
                                        <m:t>𝒋</m:t>
                                      </m:r>
                                    </m:sub>
                                  </m:sSub>
                                </m:e>
                              </m:nary>
                            </m:e>
                          </m:d>
                        </m:e>
                        <m:sup>
                          <m:r>
                            <a:rPr lang="en-IN" sz="1400" b="1" i="1" kern="1200">
                              <a:solidFill>
                                <a:srgbClr val="525E75"/>
                              </a:solidFill>
                              <a:latin typeface="Cambria Math" panose="02040503050406030204" pitchFamily="18" charset="0"/>
                            </a:rPr>
                            <m:t>𝟐</m:t>
                          </m:r>
                        </m:sup>
                      </m:sSup>
                    </m:e>
                  </m:nary>
                </m:e>
              </m:rad>
            </m:oMath>
          </a14:m>
          <a:r>
            <a:rPr lang="en-US" sz="1400" kern="1200" dirty="0" smtClean="0"/>
            <a:t> </a:t>
          </a:r>
          <a14:m xmlns:a14="http://schemas.microsoft.com/office/drawing/2010/main">
            <m:oMath xmlns:m="http://schemas.openxmlformats.org/officeDocument/2006/math">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𝑺𝑬</m:t>
                  </m:r>
                </m:e>
              </m:acc>
              <m:d>
                <m:dPr>
                  <m:ctrlPr>
                    <a:rPr lang="en-IN" sz="1400" b="1" i="1" kern="1200" dirty="0" smtClean="0">
                      <a:solidFill>
                        <a:srgbClr val="525E75"/>
                      </a:solidFill>
                      <a:latin typeface="Cambria Math" panose="02040503050406030204" pitchFamily="18" charset="0"/>
                    </a:rPr>
                  </m:ctrlPr>
                </m:dPr>
                <m:e>
                  <m:acc>
                    <m:accPr>
                      <m:chr m:val="̂"/>
                      <m:ctrlPr>
                        <a:rPr lang="en-IN" sz="1400" b="1" i="1" kern="1200" dirty="0" smtClean="0">
                          <a:solidFill>
                            <a:srgbClr val="525E75"/>
                          </a:solidFill>
                          <a:latin typeface="Cambria Math" panose="02040503050406030204" pitchFamily="18" charset="0"/>
                        </a:rPr>
                      </m:ctrlPr>
                    </m:accPr>
                    <m:e>
                      <m:r>
                        <a:rPr lang="en-IN" sz="1400" b="1" i="1" kern="1200" dirty="0" smtClean="0">
                          <a:solidFill>
                            <a:srgbClr val="525E75"/>
                          </a:solidFill>
                          <a:latin typeface="Cambria Math" panose="02040503050406030204" pitchFamily="18" charset="0"/>
                        </a:rPr>
                        <m:t>𝜷</m:t>
                      </m:r>
                    </m:e>
                  </m:acc>
                </m:e>
              </m:d>
              <m:r>
                <a:rPr lang="en-IN" sz="1400" b="1" i="1" kern="1200" dirty="0" smtClean="0">
                  <a:solidFill>
                    <a:srgbClr val="525E75"/>
                  </a:solidFill>
                  <a:latin typeface="Cambria Math" panose="02040503050406030204" pitchFamily="18" charset="0"/>
                </a:rPr>
                <m:t>=</m:t>
              </m:r>
              <m:rad>
                <m:radPr>
                  <m:degHide m:val="on"/>
                  <m:ctrlPr>
                    <a:rPr lang="en-IN" sz="1400" b="1" i="1" kern="1200">
                      <a:solidFill>
                        <a:srgbClr val="525E75"/>
                      </a:solidFill>
                      <a:latin typeface="Cambria Math" panose="02040503050406030204" pitchFamily="18" charset="0"/>
                    </a:rPr>
                  </m:ctrlPr>
                </m:radPr>
                <m:deg/>
                <m:e>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m:rPr>
                          <m:brk m:alnAt="23"/>
                        </m:rPr>
                        <a:rPr lang="en-IN" sz="1400" b="1" i="1" kern="1200">
                          <a:solidFill>
                            <a:srgbClr val="525E75"/>
                          </a:solidFill>
                          <a:latin typeface="Cambria Math" panose="02040503050406030204" pitchFamily="18" charset="0"/>
                        </a:rPr>
                        <m:t>𝒊</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p>
                        <m:sSupPr>
                          <m:ctrlPr>
                            <a:rPr lang="en-IN" sz="1400" b="1" i="1" kern="1200">
                              <a:solidFill>
                                <a:srgbClr val="525E75"/>
                              </a:solidFill>
                              <a:latin typeface="Cambria Math" panose="02040503050406030204" pitchFamily="18" charset="0"/>
                            </a:rPr>
                          </m:ctrlPr>
                        </m:sSupPr>
                        <m:e>
                          <m:d>
                            <m:dPr>
                              <m:ctrlPr>
                                <a:rPr lang="en-IN" sz="1400" b="1" i="1" kern="1200">
                                  <a:solidFill>
                                    <a:srgbClr val="525E75"/>
                                  </a:solidFill>
                                  <a:latin typeface="Cambria Math" panose="02040503050406030204" pitchFamily="18" charset="0"/>
                                </a:rPr>
                              </m:ctrlPr>
                            </m:dPr>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𝜷</m:t>
                                      </m:r>
                                    </m:e>
                                  </m:acc>
                                </m:e>
                                <m:sub>
                                  <m:r>
                                    <a:rPr lang="en-IN" sz="1400" b="1" i="1" kern="1200">
                                      <a:solidFill>
                                        <a:srgbClr val="525E75"/>
                                      </a:solidFill>
                                      <a:latin typeface="Cambria Math" panose="02040503050406030204" pitchFamily="18" charset="0"/>
                                    </a:rPr>
                                    <m:t>𝒊</m:t>
                                  </m:r>
                                </m:sub>
                              </m:sSub>
                              <m:r>
                                <a:rPr lang="en-IN" sz="1400" b="1" i="1" kern="1200">
                                  <a:solidFill>
                                    <a:srgbClr val="525E75"/>
                                  </a:solidFill>
                                  <a:latin typeface="Cambria Math" panose="02040503050406030204" pitchFamily="18" charset="0"/>
                                </a:rPr>
                                <m:t>−</m:t>
                              </m:r>
                              <m:f>
                                <m:fPr>
                                  <m:ctrlPr>
                                    <a:rPr lang="en-IN" sz="1400" b="1" i="1" kern="1200">
                                      <a:solidFill>
                                        <a:srgbClr val="525E75"/>
                                      </a:solidFill>
                                      <a:latin typeface="Cambria Math" panose="02040503050406030204" pitchFamily="18" charset="0"/>
                                    </a:rPr>
                                  </m:ctrlPr>
                                </m:fPr>
                                <m:num>
                                  <m:r>
                                    <a:rPr lang="en-IN" sz="1400" b="1" i="1" kern="1200">
                                      <a:solidFill>
                                        <a:srgbClr val="525E75"/>
                                      </a:solidFill>
                                      <a:latin typeface="Cambria Math" panose="02040503050406030204" pitchFamily="18" charset="0"/>
                                    </a:rPr>
                                    <m:t>𝟏</m:t>
                                  </m:r>
                                </m:num>
                                <m:den>
                                  <m:r>
                                    <a:rPr lang="en-IN" sz="1400" b="1" i="1" kern="1200">
                                      <a:solidFill>
                                        <a:srgbClr val="525E75"/>
                                      </a:solidFill>
                                      <a:latin typeface="Cambria Math" panose="02040503050406030204" pitchFamily="18" charset="0"/>
                                    </a:rPr>
                                    <m:t>𝑩</m:t>
                                  </m:r>
                                </m:den>
                              </m:f>
                              <m:nary>
                                <m:naryPr>
                                  <m:chr m:val="∑"/>
                                  <m:ctrlPr>
                                    <a:rPr lang="en-IN" sz="1400" b="1" i="1" kern="1200">
                                      <a:solidFill>
                                        <a:srgbClr val="525E75"/>
                                      </a:solidFill>
                                      <a:latin typeface="Cambria Math" panose="02040503050406030204" pitchFamily="18" charset="0"/>
                                    </a:rPr>
                                  </m:ctrlPr>
                                </m:naryPr>
                                <m:sub>
                                  <m:r>
                                    <a:rPr lang="en-IN" sz="1400" b="1" i="1" kern="1200">
                                      <a:solidFill>
                                        <a:srgbClr val="525E75"/>
                                      </a:solidFill>
                                      <a:latin typeface="Cambria Math" panose="02040503050406030204" pitchFamily="18" charset="0"/>
                                    </a:rPr>
                                    <m:t>𝒋</m:t>
                                  </m:r>
                                  <m:r>
                                    <a:rPr lang="en-IN" sz="1400" b="1" i="1" kern="1200">
                                      <a:solidFill>
                                        <a:srgbClr val="525E75"/>
                                      </a:solidFill>
                                      <a:latin typeface="Cambria Math" panose="02040503050406030204" pitchFamily="18" charset="0"/>
                                    </a:rPr>
                                    <m:t>=</m:t>
                                  </m:r>
                                  <m:r>
                                    <a:rPr lang="en-IN" sz="1400" b="1" i="1" kern="1200">
                                      <a:solidFill>
                                        <a:srgbClr val="525E75"/>
                                      </a:solidFill>
                                      <a:latin typeface="Cambria Math" panose="02040503050406030204" pitchFamily="18" charset="0"/>
                                    </a:rPr>
                                    <m:t>𝟏</m:t>
                                  </m:r>
                                </m:sub>
                                <m:sup>
                                  <m:r>
                                    <a:rPr lang="en-IN" sz="1400" b="1" i="1" kern="1200">
                                      <a:solidFill>
                                        <a:srgbClr val="525E75"/>
                                      </a:solidFill>
                                      <a:latin typeface="Cambria Math" panose="02040503050406030204" pitchFamily="18" charset="0"/>
                                    </a:rPr>
                                    <m:t>𝑩</m:t>
                                  </m:r>
                                </m:sup>
                                <m:e>
                                  <m:sSub>
                                    <m:sSubPr>
                                      <m:ctrlPr>
                                        <a:rPr lang="en-IN" sz="1400" b="1" i="1" kern="1200">
                                          <a:solidFill>
                                            <a:srgbClr val="525E75"/>
                                          </a:solidFill>
                                          <a:latin typeface="Cambria Math" panose="02040503050406030204" pitchFamily="18" charset="0"/>
                                        </a:rPr>
                                      </m:ctrlPr>
                                    </m:sSubPr>
                                    <m:e>
                                      <m:acc>
                                        <m:accPr>
                                          <m:chr m:val="̂"/>
                                          <m:ctrlPr>
                                            <a:rPr lang="en-IN" sz="1400" b="1" i="1" kern="1200" smtClean="0">
                                              <a:solidFill>
                                                <a:srgbClr val="525E75"/>
                                              </a:solidFill>
                                              <a:latin typeface="Cambria Math" panose="02040503050406030204" pitchFamily="18" charset="0"/>
                                            </a:rPr>
                                          </m:ctrlPr>
                                        </m:accPr>
                                        <m:e>
                                          <m:r>
                                            <a:rPr lang="en-IN" sz="1400" b="1" i="1" kern="1200" smtClean="0">
                                              <a:solidFill>
                                                <a:srgbClr val="525E75"/>
                                              </a:solidFill>
                                              <a:latin typeface="Cambria Math" panose="02040503050406030204" pitchFamily="18" charset="0"/>
                                            </a:rPr>
                                            <m:t>𝜷</m:t>
                                          </m:r>
                                        </m:e>
                                      </m:acc>
                                    </m:e>
                                    <m:sub>
                                      <m:r>
                                        <a:rPr lang="en-IN" sz="1400" b="1" i="1" kern="1200">
                                          <a:solidFill>
                                            <a:srgbClr val="525E75"/>
                                          </a:solidFill>
                                          <a:latin typeface="Cambria Math" panose="02040503050406030204" pitchFamily="18" charset="0"/>
                                        </a:rPr>
                                        <m:t>𝒋</m:t>
                                      </m:r>
                                    </m:sub>
                                  </m:sSub>
                                </m:e>
                              </m:nary>
                            </m:e>
                          </m:d>
                        </m:e>
                        <m:sup>
                          <m:r>
                            <a:rPr lang="en-IN" sz="1400" b="1" i="1" kern="1200">
                              <a:solidFill>
                                <a:srgbClr val="525E75"/>
                              </a:solidFill>
                              <a:latin typeface="Cambria Math" panose="02040503050406030204" pitchFamily="18" charset="0"/>
                            </a:rPr>
                            <m:t>𝟐</m:t>
                          </m:r>
                        </m:sup>
                      </m:sSup>
                    </m:e>
                  </m:nary>
                </m:e>
              </m:rad>
            </m:oMath>
          </a14:m>
          <a:endParaRPr lang="en-US" sz="1400" kern="1200" dirty="0"/>
        </a:p>
      </dsp:txBody>
      <dsp:txXfrm>
        <a:off x="7083098" y="1282352"/>
        <a:ext cx="2619258" cy="1661034"/>
      </dsp:txXfrm>
    </dsp:sp>
    <dsp:sp modelId="{1B595B92-98D9-4662-B7D2-28314F590515}">
      <dsp:nvSpPr>
        <dsp:cNvPr id="0" name=""/>
        <dsp:cNvSpPr/>
      </dsp:nvSpPr>
      <dsp:spPr>
        <a:xfrm>
          <a:off x="7636446" y="2995064"/>
          <a:ext cx="2420099" cy="962393"/>
        </a:xfrm>
        <a:prstGeom prst="roundRect">
          <a:avLst>
            <a:gd name="adj" fmla="val 10000"/>
          </a:avLst>
        </a:prstGeom>
        <a:solidFill>
          <a:srgbClr val="525E7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l" defTabSz="1155700">
            <a:lnSpc>
              <a:spcPct val="90000"/>
            </a:lnSpc>
            <a:spcBef>
              <a:spcPct val="0"/>
            </a:spcBef>
            <a:spcAft>
              <a:spcPct val="35000"/>
            </a:spcAft>
          </a:pPr>
          <a:r>
            <a:rPr lang="en-US" sz="2600" kern="1200" dirty="0" smtClean="0"/>
            <a:t>Variance Calculation</a:t>
          </a:r>
          <a:endParaRPr lang="en-US" sz="2600" kern="1200" dirty="0"/>
        </a:p>
      </dsp:txBody>
      <dsp:txXfrm>
        <a:off x="7664634" y="3023252"/>
        <a:ext cx="2363723" cy="90601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5DE4C-AB8C-4503-81F7-398E493E7E56}"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1CF5F-8BA3-48A5-9E5C-77BDF8BFB604}" type="slidenum">
              <a:rPr lang="en-IN" smtClean="0"/>
              <a:t>‹#›</a:t>
            </a:fld>
            <a:endParaRPr lang="en-IN"/>
          </a:p>
        </p:txBody>
      </p:sp>
    </p:spTree>
    <p:extLst>
      <p:ext uri="{BB962C8B-B14F-4D97-AF65-F5344CB8AC3E}">
        <p14:creationId xmlns:p14="http://schemas.microsoft.com/office/powerpoint/2010/main" val="151757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5/4/2022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5/4/2022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5/4/2022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5/4/2022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5/4/2022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6.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362" y="1780032"/>
            <a:ext cx="9068586" cy="3011423"/>
          </a:xfrm>
        </p:spPr>
        <p:txBody>
          <a:bodyPr/>
          <a:lstStyle/>
          <a:p>
            <a:r>
              <a:rPr lang="en-IN" sz="3200" b="1" dirty="0"/>
              <a:t>Finding Standard Error of Estimators with Complicated Analytical Form with the Help of Bootstrapping</a:t>
            </a:r>
            <a:r>
              <a:rPr lang="en-IN" dirty="0"/>
              <a:t/>
            </a:r>
            <a:br>
              <a:rPr lang="en-IN" dirty="0"/>
            </a:br>
            <a:endParaRPr lang="en-IN" sz="1600" dirty="0"/>
          </a:p>
        </p:txBody>
      </p:sp>
      <p:sp>
        <p:nvSpPr>
          <p:cNvPr id="3" name="Subtitle 2"/>
          <p:cNvSpPr>
            <a:spLocks noGrp="1"/>
          </p:cNvSpPr>
          <p:nvPr>
            <p:ph type="subTitle" idx="1"/>
          </p:nvPr>
        </p:nvSpPr>
        <p:spPr>
          <a:xfrm>
            <a:off x="1562100" y="4084320"/>
            <a:ext cx="9070848" cy="1182624"/>
          </a:xfrm>
        </p:spPr>
        <p:txBody>
          <a:bodyPr>
            <a:noAutofit/>
          </a:bodyPr>
          <a:lstStyle/>
          <a:p>
            <a:r>
              <a:rPr lang="en-IN" sz="1800" b="1" dirty="0" smtClean="0"/>
              <a:t>Name: Sayan Das </a:t>
            </a:r>
          </a:p>
          <a:p>
            <a:r>
              <a:rPr lang="en-IN" sz="1800" b="1" dirty="0" smtClean="0"/>
              <a:t>Roll: 406  Session: 2019-2022</a:t>
            </a:r>
          </a:p>
          <a:p>
            <a:r>
              <a:rPr lang="en-IN" sz="1800" b="1" dirty="0" smtClean="0"/>
              <a:t>Supervisor’s Name: Prof. Surupa Charkraborty</a:t>
            </a:r>
          </a:p>
          <a:p>
            <a:r>
              <a:rPr lang="en-IN" sz="1800" b="1" dirty="0" smtClean="0"/>
              <a:t>Dept. Of Statistics, St. Xavier’s College, Kolkata</a:t>
            </a:r>
            <a:endParaRPr lang="en-IN" sz="1800" b="1" dirty="0"/>
          </a:p>
        </p:txBody>
      </p:sp>
    </p:spTree>
    <p:extLst>
      <p:ext uri="{BB962C8B-B14F-4D97-AF65-F5344CB8AC3E}">
        <p14:creationId xmlns:p14="http://schemas.microsoft.com/office/powerpoint/2010/main" val="954768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1431" y="2496645"/>
            <a:ext cx="9070848" cy="2587752"/>
          </a:xfrm>
        </p:spPr>
        <p:txBody>
          <a:bodyPr/>
          <a:lstStyle/>
          <a:p>
            <a:r>
              <a:rPr lang="en-IN" sz="3200" dirty="0" smtClean="0"/>
              <a:t>Examples for typical population distribution</a:t>
            </a:r>
            <a:endParaRPr lang="en-IN" sz="3200" dirty="0"/>
          </a:p>
        </p:txBody>
      </p:sp>
    </p:spTree>
    <p:extLst>
      <p:ext uri="{BB962C8B-B14F-4D97-AF65-F5344CB8AC3E}">
        <p14:creationId xmlns:p14="http://schemas.microsoft.com/office/powerpoint/2010/main" val="3010127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4880" y="276834"/>
            <a:ext cx="10058400" cy="1371600"/>
          </a:xfrm>
        </p:spPr>
        <p:txBody>
          <a:bodyPr>
            <a:normAutofit/>
          </a:bodyPr>
          <a:lstStyle/>
          <a:p>
            <a:r>
              <a:rPr lang="en-IN" sz="3200" b="1" dirty="0" smtClean="0"/>
              <a:t>Different Examples:</a:t>
            </a:r>
            <a:endParaRPr lang="en-IN"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066800" y="1767839"/>
                <a:ext cx="10058400" cy="4489269"/>
              </a:xfrm>
            </p:spPr>
            <p:txBody>
              <a:bodyPr>
                <a:normAutofit/>
              </a:bodyPr>
              <a:lstStyle/>
              <a:p>
                <a:pPr marL="0" indent="0">
                  <a:buNone/>
                </a:pPr>
                <a:r>
                  <a:rPr lang="en-IN" dirty="0" smtClean="0"/>
                  <a:t>We have used the procedure for finding the standard error of the estimators of the following parameters-</a:t>
                </a:r>
              </a:p>
              <a:p>
                <a:pPr>
                  <a:lnSpc>
                    <a:spcPct val="160000"/>
                  </a:lnSpc>
                  <a:spcBef>
                    <a:spcPts val="500"/>
                  </a:spcBef>
                  <a:buFont typeface="Wingdings" panose="05000000000000000000" pitchFamily="2" charset="2"/>
                  <a:buChar char="Ø"/>
                </a:pPr>
                <a14:m>
                  <m:oMath xmlns:m="http://schemas.openxmlformats.org/officeDocument/2006/math">
                    <m:r>
                      <a:rPr lang="en-IN" b="1" i="1" smtClean="0">
                        <a:solidFill>
                          <a:srgbClr val="525E75"/>
                        </a:solidFill>
                        <a:latin typeface="Cambria Math" panose="02040503050406030204" pitchFamily="18" charset="0"/>
                      </a:rPr>
                      <m:t>𝝁</m:t>
                    </m:r>
                  </m:oMath>
                </a14:m>
                <a:r>
                  <a:rPr lang="en-IN" dirty="0" smtClean="0"/>
                  <a:t> and </a:t>
                </a:r>
                <a14:m>
                  <m:oMath xmlns:m="http://schemas.openxmlformats.org/officeDocument/2006/math">
                    <m:r>
                      <a:rPr lang="en-IN" b="1" i="1" smtClean="0">
                        <a:solidFill>
                          <a:srgbClr val="525E75"/>
                        </a:solidFill>
                        <a:latin typeface="Cambria Math" panose="02040503050406030204" pitchFamily="18" charset="0"/>
                      </a:rPr>
                      <m:t>𝝈</m:t>
                    </m:r>
                  </m:oMath>
                </a14:m>
                <a:r>
                  <a:rPr lang="en-IN" dirty="0" smtClean="0"/>
                  <a:t> for </a:t>
                </a:r>
                <a14:m>
                  <m:oMath xmlns:m="http://schemas.openxmlformats.org/officeDocument/2006/math">
                    <m:r>
                      <a:rPr lang="en-IN" b="1" i="1" dirty="0" smtClean="0">
                        <a:solidFill>
                          <a:srgbClr val="525E75"/>
                        </a:solidFill>
                        <a:latin typeface="Cambria Math" panose="02040503050406030204" pitchFamily="18" charset="0"/>
                      </a:rPr>
                      <m:t>𝑫𝑬</m:t>
                    </m:r>
                    <m:d>
                      <m:dPr>
                        <m:ctrlPr>
                          <a:rPr lang="en-IN" b="1" i="1" dirty="0" smtClean="0">
                            <a:solidFill>
                              <a:srgbClr val="525E75"/>
                            </a:solidFill>
                            <a:latin typeface="Cambria Math" panose="02040503050406030204" pitchFamily="18" charset="0"/>
                          </a:rPr>
                        </m:ctrlPr>
                      </m:dPr>
                      <m:e>
                        <m:r>
                          <a:rPr lang="en-IN" b="1" i="1" dirty="0" smtClean="0">
                            <a:solidFill>
                              <a:srgbClr val="525E75"/>
                            </a:solidFill>
                            <a:latin typeface="Cambria Math" panose="02040503050406030204" pitchFamily="18" charset="0"/>
                          </a:rPr>
                          <m:t>𝝁</m:t>
                        </m:r>
                        <m:r>
                          <a:rPr lang="en-IN" b="1" i="1" dirty="0" smtClean="0">
                            <a:solidFill>
                              <a:srgbClr val="525E75"/>
                            </a:solidFill>
                            <a:latin typeface="Cambria Math" panose="02040503050406030204" pitchFamily="18" charset="0"/>
                          </a:rPr>
                          <m:t>,</m:t>
                        </m:r>
                        <m:r>
                          <a:rPr lang="en-IN" b="1" i="1" dirty="0" smtClean="0">
                            <a:solidFill>
                              <a:srgbClr val="525E75"/>
                            </a:solidFill>
                            <a:latin typeface="Cambria Math" panose="02040503050406030204" pitchFamily="18" charset="0"/>
                          </a:rPr>
                          <m:t>𝝈</m:t>
                        </m:r>
                      </m:e>
                    </m:d>
                  </m:oMath>
                </a14:m>
                <a:r>
                  <a:rPr lang="en-IN" dirty="0" smtClean="0"/>
                  <a:t> distribution</a:t>
                </a:r>
              </a:p>
              <a:p>
                <a:pPr>
                  <a:lnSpc>
                    <a:spcPct val="160000"/>
                  </a:lnSpc>
                  <a:spcBef>
                    <a:spcPts val="500"/>
                  </a:spcBef>
                  <a:buFont typeface="Wingdings" panose="05000000000000000000" pitchFamily="2" charset="2"/>
                  <a:buChar char="Ø"/>
                </a:pPr>
                <a14:m>
                  <m:oMath xmlns:m="http://schemas.openxmlformats.org/officeDocument/2006/math">
                    <m:r>
                      <a:rPr lang="en-IN" b="1" i="1" dirty="0" smtClean="0">
                        <a:solidFill>
                          <a:srgbClr val="525E75"/>
                        </a:solidFill>
                        <a:latin typeface="Cambria Math" panose="02040503050406030204" pitchFamily="18" charset="0"/>
                      </a:rPr>
                      <m:t>𝜶</m:t>
                    </m:r>
                  </m:oMath>
                </a14:m>
                <a:r>
                  <a:rPr lang="en-IN" dirty="0" smtClean="0"/>
                  <a:t> for </a:t>
                </a:r>
                <a14:m>
                  <m:oMath xmlns:m="http://schemas.openxmlformats.org/officeDocument/2006/math">
                    <m:r>
                      <a:rPr lang="en-IN" b="1" i="1" dirty="0" smtClean="0">
                        <a:solidFill>
                          <a:srgbClr val="525E75"/>
                        </a:solidFill>
                        <a:latin typeface="Cambria Math" panose="02040503050406030204" pitchFamily="18" charset="0"/>
                      </a:rPr>
                      <m:t>𝑩𝒆𝒕𝒂</m:t>
                    </m:r>
                    <m:d>
                      <m:dPr>
                        <m:ctrlPr>
                          <a:rPr lang="en-IN" b="1" i="1" dirty="0" smtClean="0">
                            <a:solidFill>
                              <a:srgbClr val="525E75"/>
                            </a:solidFill>
                            <a:latin typeface="Cambria Math" panose="02040503050406030204" pitchFamily="18" charset="0"/>
                          </a:rPr>
                        </m:ctrlPr>
                      </m:dPr>
                      <m:e>
                        <m:r>
                          <a:rPr lang="en-IN" b="1" i="1" dirty="0" smtClean="0">
                            <a:solidFill>
                              <a:srgbClr val="525E75"/>
                            </a:solidFill>
                            <a:latin typeface="Cambria Math" panose="02040503050406030204" pitchFamily="18" charset="0"/>
                          </a:rPr>
                          <m:t>𝜶</m:t>
                        </m:r>
                        <m:r>
                          <a:rPr lang="en-IN" b="1" i="1" dirty="0" smtClean="0">
                            <a:solidFill>
                              <a:srgbClr val="525E75"/>
                            </a:solidFill>
                            <a:latin typeface="Cambria Math" panose="02040503050406030204" pitchFamily="18" charset="0"/>
                          </a:rPr>
                          <m:t>,</m:t>
                        </m:r>
                        <m:r>
                          <a:rPr lang="en-IN" b="1" i="1" dirty="0" smtClean="0">
                            <a:solidFill>
                              <a:srgbClr val="525E75"/>
                            </a:solidFill>
                            <a:latin typeface="Cambria Math" panose="02040503050406030204" pitchFamily="18" charset="0"/>
                          </a:rPr>
                          <m:t>𝜶</m:t>
                        </m:r>
                      </m:e>
                    </m:d>
                  </m:oMath>
                </a14:m>
                <a:r>
                  <a:rPr lang="en-IN" dirty="0" smtClean="0"/>
                  <a:t> distribution</a:t>
                </a:r>
              </a:p>
              <a:p>
                <a:pPr>
                  <a:lnSpc>
                    <a:spcPct val="160000"/>
                  </a:lnSpc>
                  <a:spcBef>
                    <a:spcPts val="500"/>
                  </a:spcBef>
                  <a:buFont typeface="Wingdings" panose="05000000000000000000" pitchFamily="2" charset="2"/>
                  <a:buChar char="Ø"/>
                </a:pPr>
                <a14:m>
                  <m:oMath xmlns:m="http://schemas.openxmlformats.org/officeDocument/2006/math">
                    <m:r>
                      <a:rPr lang="en-IN" b="1" i="1" smtClean="0">
                        <a:solidFill>
                          <a:srgbClr val="525E75"/>
                        </a:solidFill>
                        <a:latin typeface="Cambria Math" panose="02040503050406030204" pitchFamily="18" charset="0"/>
                      </a:rPr>
                      <m:t>𝜽</m:t>
                    </m:r>
                  </m:oMath>
                </a14:m>
                <a:r>
                  <a:rPr lang="en-IN" dirty="0" smtClean="0"/>
                  <a:t> for </a:t>
                </a:r>
                <a14:m>
                  <m:oMath xmlns:m="http://schemas.openxmlformats.org/officeDocument/2006/math">
                    <m:r>
                      <a:rPr lang="en-IN" b="1" i="1" dirty="0" smtClean="0">
                        <a:solidFill>
                          <a:srgbClr val="525E75"/>
                        </a:solidFill>
                        <a:latin typeface="Cambria Math" panose="02040503050406030204" pitchFamily="18" charset="0"/>
                      </a:rPr>
                      <m:t>𝑵</m:t>
                    </m:r>
                    <m:d>
                      <m:dPr>
                        <m:ctrlPr>
                          <a:rPr lang="en-IN" b="1" i="1" dirty="0" smtClean="0">
                            <a:solidFill>
                              <a:srgbClr val="525E75"/>
                            </a:solidFill>
                            <a:latin typeface="Cambria Math" panose="02040503050406030204" pitchFamily="18" charset="0"/>
                          </a:rPr>
                        </m:ctrlPr>
                      </m:dPr>
                      <m:e>
                        <m:r>
                          <a:rPr lang="en-IN" b="1" i="1" dirty="0" smtClean="0">
                            <a:solidFill>
                              <a:srgbClr val="525E75"/>
                            </a:solidFill>
                            <a:latin typeface="Cambria Math" panose="02040503050406030204" pitchFamily="18" charset="0"/>
                          </a:rPr>
                          <m:t>𝜽</m:t>
                        </m:r>
                        <m:r>
                          <a:rPr lang="en-IN" b="1" i="1" dirty="0" smtClean="0">
                            <a:solidFill>
                              <a:srgbClr val="525E75"/>
                            </a:solidFill>
                            <a:latin typeface="Cambria Math" panose="02040503050406030204" pitchFamily="18" charset="0"/>
                          </a:rPr>
                          <m:t>, </m:t>
                        </m:r>
                        <m:sSup>
                          <m:sSupPr>
                            <m:ctrlPr>
                              <a:rPr lang="en-IN" b="1" i="1" dirty="0" smtClean="0">
                                <a:solidFill>
                                  <a:srgbClr val="525E75"/>
                                </a:solidFill>
                                <a:latin typeface="Cambria Math" panose="02040503050406030204" pitchFamily="18" charset="0"/>
                              </a:rPr>
                            </m:ctrlPr>
                          </m:sSupPr>
                          <m:e>
                            <m:r>
                              <a:rPr lang="en-IN" b="1" i="1" dirty="0" smtClean="0">
                                <a:solidFill>
                                  <a:srgbClr val="525E75"/>
                                </a:solidFill>
                                <a:latin typeface="Cambria Math" panose="02040503050406030204" pitchFamily="18" charset="0"/>
                              </a:rPr>
                              <m:t>𝜽</m:t>
                            </m:r>
                          </m:e>
                          <m:sup>
                            <m:r>
                              <a:rPr lang="en-IN" b="1" i="1" dirty="0" smtClean="0">
                                <a:solidFill>
                                  <a:srgbClr val="525E75"/>
                                </a:solidFill>
                                <a:latin typeface="Cambria Math" panose="02040503050406030204" pitchFamily="18" charset="0"/>
                              </a:rPr>
                              <m:t>𝟐</m:t>
                            </m:r>
                          </m:sup>
                        </m:sSup>
                      </m:e>
                    </m:d>
                  </m:oMath>
                </a14:m>
                <a:r>
                  <a:rPr lang="en-IN" dirty="0" smtClean="0"/>
                  <a:t> distribution</a:t>
                </a:r>
              </a:p>
              <a:p>
                <a:pPr>
                  <a:lnSpc>
                    <a:spcPct val="160000"/>
                  </a:lnSpc>
                  <a:spcBef>
                    <a:spcPts val="500"/>
                  </a:spcBef>
                  <a:buFont typeface="Wingdings" panose="05000000000000000000" pitchFamily="2" charset="2"/>
                  <a:buChar char="Ø"/>
                </a:pPr>
                <a14:m>
                  <m:oMath xmlns:m="http://schemas.openxmlformats.org/officeDocument/2006/math">
                    <m:r>
                      <a:rPr lang="en-IN" b="1" i="1" smtClean="0">
                        <a:solidFill>
                          <a:srgbClr val="525E75"/>
                        </a:solidFill>
                        <a:latin typeface="Cambria Math" panose="02040503050406030204" pitchFamily="18" charset="0"/>
                      </a:rPr>
                      <m:t>𝜶</m:t>
                    </m:r>
                  </m:oMath>
                </a14:m>
                <a:r>
                  <a:rPr lang="en-IN" dirty="0" smtClean="0"/>
                  <a:t> and </a:t>
                </a:r>
                <a14:m>
                  <m:oMath xmlns:m="http://schemas.openxmlformats.org/officeDocument/2006/math">
                    <m:r>
                      <a:rPr lang="en-IN" b="1" i="1" smtClean="0">
                        <a:solidFill>
                          <a:srgbClr val="525E75"/>
                        </a:solidFill>
                        <a:latin typeface="Cambria Math" panose="02040503050406030204" pitchFamily="18" charset="0"/>
                      </a:rPr>
                      <m:t>𝜷</m:t>
                    </m:r>
                  </m:oMath>
                </a14:m>
                <a:r>
                  <a:rPr lang="en-IN" dirty="0" smtClean="0"/>
                  <a:t> for </a:t>
                </a:r>
                <a14:m>
                  <m:oMath xmlns:m="http://schemas.openxmlformats.org/officeDocument/2006/math">
                    <m:r>
                      <a:rPr lang="en-IN" b="1" i="1" smtClean="0">
                        <a:solidFill>
                          <a:srgbClr val="525E75"/>
                        </a:solidFill>
                        <a:latin typeface="Cambria Math" panose="02040503050406030204" pitchFamily="18" charset="0"/>
                      </a:rPr>
                      <m:t>𝑩𝒆𝒕𝒂</m:t>
                    </m:r>
                    <m:d>
                      <m:dPr>
                        <m:ctrlPr>
                          <a:rPr lang="en-IN" b="1" i="1" smtClean="0">
                            <a:solidFill>
                              <a:srgbClr val="525E75"/>
                            </a:solidFill>
                            <a:latin typeface="Cambria Math" panose="02040503050406030204" pitchFamily="18" charset="0"/>
                          </a:rPr>
                        </m:ctrlPr>
                      </m:dPr>
                      <m:e>
                        <m:r>
                          <a:rPr lang="en-IN" b="1" i="1" smtClean="0">
                            <a:solidFill>
                              <a:srgbClr val="525E75"/>
                            </a:solidFill>
                            <a:latin typeface="Cambria Math" panose="02040503050406030204" pitchFamily="18" charset="0"/>
                          </a:rPr>
                          <m:t>𝜶</m:t>
                        </m:r>
                        <m:r>
                          <a:rPr lang="en-IN" b="1" i="1" smtClean="0">
                            <a:solidFill>
                              <a:srgbClr val="525E75"/>
                            </a:solidFill>
                            <a:latin typeface="Cambria Math" panose="02040503050406030204" pitchFamily="18" charset="0"/>
                          </a:rPr>
                          <m:t>,</m:t>
                        </m:r>
                        <m:r>
                          <a:rPr lang="en-IN" b="1" i="1" smtClean="0">
                            <a:solidFill>
                              <a:srgbClr val="525E75"/>
                            </a:solidFill>
                            <a:latin typeface="Cambria Math" panose="02040503050406030204" pitchFamily="18" charset="0"/>
                          </a:rPr>
                          <m:t>𝜷</m:t>
                        </m:r>
                      </m:e>
                    </m:d>
                  </m:oMath>
                </a14:m>
                <a:r>
                  <a:rPr lang="en-IN" dirty="0" smtClean="0"/>
                  <a:t> distribution </a:t>
                </a:r>
              </a:p>
              <a:p>
                <a:pPr>
                  <a:lnSpc>
                    <a:spcPct val="160000"/>
                  </a:lnSpc>
                  <a:spcBef>
                    <a:spcPts val="500"/>
                  </a:spcBef>
                  <a:buFont typeface="Wingdings" panose="05000000000000000000" pitchFamily="2" charset="2"/>
                  <a:buChar char="Ø"/>
                </a:pPr>
                <a14:m>
                  <m:oMath xmlns:m="http://schemas.openxmlformats.org/officeDocument/2006/math">
                    <m:r>
                      <a:rPr lang="en-IN" b="1" i="1" smtClean="0">
                        <a:solidFill>
                          <a:srgbClr val="525E75"/>
                        </a:solidFill>
                        <a:latin typeface="Cambria Math" panose="02040503050406030204" pitchFamily="18" charset="0"/>
                      </a:rPr>
                      <m:t>𝝅</m:t>
                    </m:r>
                  </m:oMath>
                </a14:m>
                <a:r>
                  <a:rPr lang="en-IN" dirty="0" smtClean="0"/>
                  <a:t> and </a:t>
                </a:r>
                <a14:m>
                  <m:oMath xmlns:m="http://schemas.openxmlformats.org/officeDocument/2006/math">
                    <m:r>
                      <a:rPr lang="en-IN" b="0" i="1" dirty="0" smtClean="0">
                        <a:latin typeface="Cambria Math" panose="02040503050406030204" pitchFamily="18" charset="0"/>
                      </a:rPr>
                      <m:t> </m:t>
                    </m:r>
                    <m:r>
                      <a:rPr lang="en-IN" b="1" i="1" dirty="0" smtClean="0">
                        <a:solidFill>
                          <a:srgbClr val="525E75"/>
                        </a:solidFill>
                        <a:latin typeface="Cambria Math" panose="02040503050406030204" pitchFamily="18" charset="0"/>
                      </a:rPr>
                      <m:t>𝝀</m:t>
                    </m:r>
                  </m:oMath>
                </a14:m>
                <a:r>
                  <a:rPr lang="en-IN" dirty="0" smtClean="0"/>
                  <a:t> for </a:t>
                </a:r>
                <a14:m>
                  <m:oMath xmlns:m="http://schemas.openxmlformats.org/officeDocument/2006/math">
                    <m:r>
                      <a:rPr lang="en-IN" b="1" i="1" dirty="0" smtClean="0">
                        <a:solidFill>
                          <a:srgbClr val="525E75"/>
                        </a:solidFill>
                        <a:latin typeface="Cambria Math" panose="02040503050406030204" pitchFamily="18" charset="0"/>
                      </a:rPr>
                      <m:t>𝒁𝑰𝑷</m:t>
                    </m:r>
                    <m:d>
                      <m:dPr>
                        <m:ctrlPr>
                          <a:rPr lang="en-IN" b="1" i="1" dirty="0" smtClean="0">
                            <a:solidFill>
                              <a:srgbClr val="525E75"/>
                            </a:solidFill>
                            <a:latin typeface="Cambria Math" panose="02040503050406030204" pitchFamily="18" charset="0"/>
                          </a:rPr>
                        </m:ctrlPr>
                      </m:dPr>
                      <m:e>
                        <m:r>
                          <a:rPr lang="en-IN" b="1" i="1" dirty="0" smtClean="0">
                            <a:solidFill>
                              <a:srgbClr val="525E75"/>
                            </a:solidFill>
                            <a:latin typeface="Cambria Math" panose="02040503050406030204" pitchFamily="18" charset="0"/>
                          </a:rPr>
                          <m:t>𝝅</m:t>
                        </m:r>
                        <m:r>
                          <a:rPr lang="en-IN" b="1" i="1" dirty="0" smtClean="0">
                            <a:solidFill>
                              <a:srgbClr val="525E75"/>
                            </a:solidFill>
                            <a:latin typeface="Cambria Math" panose="02040503050406030204" pitchFamily="18" charset="0"/>
                          </a:rPr>
                          <m:t>,</m:t>
                        </m:r>
                        <m:r>
                          <a:rPr lang="en-IN" b="1" i="1" dirty="0" smtClean="0">
                            <a:solidFill>
                              <a:srgbClr val="525E75"/>
                            </a:solidFill>
                            <a:latin typeface="Cambria Math" panose="02040503050406030204" pitchFamily="18" charset="0"/>
                          </a:rPr>
                          <m:t>𝝀</m:t>
                        </m:r>
                      </m:e>
                    </m:d>
                  </m:oMath>
                </a14:m>
                <a:r>
                  <a:rPr lang="en-IN" dirty="0" smtClean="0"/>
                  <a:t> distribution</a:t>
                </a:r>
              </a:p>
              <a:p>
                <a:pPr>
                  <a:lnSpc>
                    <a:spcPct val="160000"/>
                  </a:lnSpc>
                  <a:spcBef>
                    <a:spcPts val="500"/>
                  </a:spcBef>
                  <a:buFont typeface="Wingdings" panose="05000000000000000000" pitchFamily="2" charset="2"/>
                  <a:buChar char="Ø"/>
                </a:pPr>
                <a14:m>
                  <m:oMath xmlns:m="http://schemas.openxmlformats.org/officeDocument/2006/math">
                    <m:r>
                      <a:rPr lang="en-IN" b="1" i="1" smtClean="0">
                        <a:solidFill>
                          <a:srgbClr val="525E75"/>
                        </a:solidFill>
                        <a:latin typeface="Cambria Math" panose="02040503050406030204" pitchFamily="18" charset="0"/>
                      </a:rPr>
                      <m:t>𝜽</m:t>
                    </m:r>
                  </m:oMath>
                </a14:m>
                <a:r>
                  <a:rPr lang="en-IN" dirty="0"/>
                  <a:t> for </a:t>
                </a:r>
                <a14:m>
                  <m:oMath xmlns:m="http://schemas.openxmlformats.org/officeDocument/2006/math">
                    <m:r>
                      <a:rPr lang="en-IN" b="1" i="1" dirty="0" smtClean="0">
                        <a:solidFill>
                          <a:srgbClr val="525E75"/>
                        </a:solidFill>
                        <a:latin typeface="Cambria Math" panose="02040503050406030204" pitchFamily="18" charset="0"/>
                      </a:rPr>
                      <m:t>𝑵</m:t>
                    </m:r>
                    <m:d>
                      <m:dPr>
                        <m:ctrlPr>
                          <a:rPr lang="en-IN" b="1" i="1" dirty="0">
                            <a:solidFill>
                              <a:srgbClr val="525E75"/>
                            </a:solidFill>
                            <a:latin typeface="Cambria Math" panose="02040503050406030204" pitchFamily="18" charset="0"/>
                          </a:rPr>
                        </m:ctrlPr>
                      </m:dPr>
                      <m:e>
                        <m:r>
                          <a:rPr lang="en-IN" b="1" i="1" dirty="0">
                            <a:solidFill>
                              <a:srgbClr val="525E75"/>
                            </a:solidFill>
                            <a:latin typeface="Cambria Math" panose="02040503050406030204" pitchFamily="18" charset="0"/>
                          </a:rPr>
                          <m:t>𝜽</m:t>
                        </m:r>
                        <m:r>
                          <a:rPr lang="en-IN" b="1" i="1" dirty="0">
                            <a:solidFill>
                              <a:srgbClr val="525E75"/>
                            </a:solidFill>
                            <a:latin typeface="Cambria Math" panose="02040503050406030204" pitchFamily="18" charset="0"/>
                          </a:rPr>
                          <m:t>, </m:t>
                        </m:r>
                        <m:r>
                          <a:rPr lang="en-IN" b="1" i="1" dirty="0" smtClean="0">
                            <a:solidFill>
                              <a:srgbClr val="525E75"/>
                            </a:solidFill>
                            <a:latin typeface="Cambria Math" panose="02040503050406030204" pitchFamily="18" charset="0"/>
                          </a:rPr>
                          <m:t>𝜽</m:t>
                        </m:r>
                      </m:e>
                    </m:d>
                  </m:oMath>
                </a14:m>
                <a:r>
                  <a:rPr lang="en-IN" dirty="0"/>
                  <a:t> distribution</a:t>
                </a:r>
              </a:p>
              <a:p>
                <a:pPr marL="0" indent="0">
                  <a:buNone/>
                </a:pPr>
                <a:r>
                  <a:rPr lang="en-IN" dirty="0" smtClean="0"/>
                  <a:t>In here we will discuss the example of the </a:t>
                </a:r>
                <a14:m>
                  <m:oMath xmlns:m="http://schemas.openxmlformats.org/officeDocument/2006/math">
                    <m:r>
                      <a:rPr lang="en-IN" b="1" i="1" smtClean="0">
                        <a:solidFill>
                          <a:srgbClr val="525E75"/>
                        </a:solidFill>
                        <a:latin typeface="Cambria Math" panose="02040503050406030204" pitchFamily="18" charset="0"/>
                      </a:rPr>
                      <m:t>𝑫𝑬</m:t>
                    </m:r>
                    <m:r>
                      <a:rPr lang="en-IN" b="1" i="1" smtClean="0">
                        <a:solidFill>
                          <a:srgbClr val="525E75"/>
                        </a:solidFill>
                        <a:latin typeface="Cambria Math" panose="02040503050406030204" pitchFamily="18" charset="0"/>
                      </a:rPr>
                      <m:t>(</m:t>
                    </m:r>
                    <m:r>
                      <a:rPr lang="en-IN" b="1" i="1" smtClean="0">
                        <a:solidFill>
                          <a:srgbClr val="525E75"/>
                        </a:solidFill>
                        <a:latin typeface="Cambria Math" panose="02040503050406030204" pitchFamily="18" charset="0"/>
                      </a:rPr>
                      <m:t>𝝁</m:t>
                    </m:r>
                    <m:r>
                      <a:rPr lang="en-IN" b="1" i="1" smtClean="0">
                        <a:solidFill>
                          <a:srgbClr val="525E75"/>
                        </a:solidFill>
                        <a:latin typeface="Cambria Math" panose="02040503050406030204" pitchFamily="18" charset="0"/>
                      </a:rPr>
                      <m:t>,</m:t>
                    </m:r>
                    <m:r>
                      <a:rPr lang="en-IN" b="1" i="1" smtClean="0">
                        <a:solidFill>
                          <a:srgbClr val="525E75"/>
                        </a:solidFill>
                        <a:latin typeface="Cambria Math" panose="02040503050406030204" pitchFamily="18" charset="0"/>
                      </a:rPr>
                      <m:t>𝝈</m:t>
                    </m:r>
                    <m:r>
                      <a:rPr lang="en-IN" b="1" i="1" smtClean="0">
                        <a:solidFill>
                          <a:srgbClr val="525E75"/>
                        </a:solidFill>
                        <a:latin typeface="Cambria Math" panose="02040503050406030204" pitchFamily="18" charset="0"/>
                      </a:rPr>
                      <m:t>)</m:t>
                    </m:r>
                  </m:oMath>
                </a14:m>
                <a:r>
                  <a:rPr lang="en-IN" b="1" dirty="0" smtClean="0">
                    <a:solidFill>
                      <a:srgbClr val="525E75"/>
                    </a:solidFill>
                  </a:rPr>
                  <a:t> </a:t>
                </a:r>
                <a:r>
                  <a:rPr lang="en-IN" dirty="0" smtClean="0"/>
                  <a:t>and</a:t>
                </a:r>
                <a:r>
                  <a:rPr lang="en-IN" b="1" dirty="0" smtClean="0"/>
                  <a:t> </a:t>
                </a:r>
                <a14:m>
                  <m:oMath xmlns:m="http://schemas.openxmlformats.org/officeDocument/2006/math">
                    <m:r>
                      <a:rPr lang="en-GB" b="1" i="1" smtClean="0">
                        <a:solidFill>
                          <a:srgbClr val="525E75"/>
                        </a:solidFill>
                        <a:latin typeface="Cambria Math" panose="02040503050406030204" pitchFamily="18" charset="0"/>
                      </a:rPr>
                      <m:t>𝑩𝒆𝒕𝒂</m:t>
                    </m:r>
                    <m:r>
                      <a:rPr lang="en-GB" b="1" i="1" smtClean="0">
                        <a:solidFill>
                          <a:srgbClr val="525E75"/>
                        </a:solidFill>
                        <a:latin typeface="Cambria Math" panose="02040503050406030204" pitchFamily="18" charset="0"/>
                      </a:rPr>
                      <m:t>(</m:t>
                    </m:r>
                    <m:r>
                      <a:rPr lang="en-IN" b="1" i="1" smtClean="0">
                        <a:solidFill>
                          <a:srgbClr val="525E75"/>
                        </a:solidFill>
                        <a:latin typeface="Cambria Math" panose="02040503050406030204" pitchFamily="18" charset="0"/>
                      </a:rPr>
                      <m:t>𝜶</m:t>
                    </m:r>
                    <m:r>
                      <a:rPr lang="en-IN" b="1" i="1" smtClean="0">
                        <a:solidFill>
                          <a:srgbClr val="525E75"/>
                        </a:solidFill>
                        <a:latin typeface="Cambria Math" panose="02040503050406030204" pitchFamily="18" charset="0"/>
                      </a:rPr>
                      <m:t>,</m:t>
                    </m:r>
                    <m:r>
                      <a:rPr lang="en-IN" b="1" i="1" smtClean="0">
                        <a:solidFill>
                          <a:srgbClr val="525E75"/>
                        </a:solidFill>
                        <a:latin typeface="Cambria Math" panose="02040503050406030204" pitchFamily="18" charset="0"/>
                      </a:rPr>
                      <m:t>𝜷</m:t>
                    </m:r>
                    <m:r>
                      <a:rPr lang="en-GB" b="1" i="1" smtClean="0">
                        <a:solidFill>
                          <a:srgbClr val="525E75"/>
                        </a:solidFill>
                        <a:latin typeface="Cambria Math" panose="02040503050406030204" pitchFamily="18" charset="0"/>
                      </a:rPr>
                      <m:t>)</m:t>
                    </m:r>
                  </m:oMath>
                </a14:m>
                <a:endParaRPr lang="en-IN" b="1" dirty="0" smtClean="0">
                  <a:solidFill>
                    <a:srgbClr val="525E75"/>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066800" y="1767839"/>
                <a:ext cx="10058400" cy="4489269"/>
              </a:xfrm>
              <a:blipFill>
                <a:blip r:embed="rId2"/>
                <a:stretch>
                  <a:fillRect l="-485" t="-679"/>
                </a:stretch>
              </a:blipFill>
            </p:spPr>
            <p:txBody>
              <a:bodyPr/>
              <a:lstStyle/>
              <a:p>
                <a:r>
                  <a:rPr lang="en-IN">
                    <a:noFill/>
                  </a:rPr>
                  <a:t> </a:t>
                </a:r>
              </a:p>
            </p:txBody>
          </p:sp>
        </mc:Fallback>
      </mc:AlternateContent>
    </p:spTree>
    <p:extLst>
      <p:ext uri="{BB962C8B-B14F-4D97-AF65-F5344CB8AC3E}">
        <p14:creationId xmlns:p14="http://schemas.microsoft.com/office/powerpoint/2010/main" val="23193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300"/>
                                        <p:tgtEl>
                                          <p:spTgt spid="5">
                                            <p:txEl>
                                              <p:pRg st="0" end="0"/>
                                            </p:txEl>
                                          </p:spTgt>
                                        </p:tgtEl>
                                      </p:cBhvr>
                                    </p:animEffect>
                                    <p:anim calcmode="lin" valueType="num">
                                      <p:cBhvr>
                                        <p:cTn id="8" dur="3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300"/>
                                        <p:tgtEl>
                                          <p:spTgt spid="5">
                                            <p:txEl>
                                              <p:pRg st="1" end="1"/>
                                            </p:txEl>
                                          </p:spTgt>
                                        </p:tgtEl>
                                      </p:cBhvr>
                                    </p:animEffect>
                                    <p:anim calcmode="lin" valueType="num">
                                      <p:cBhvr>
                                        <p:cTn id="15" dur="3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3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300"/>
                                        <p:tgtEl>
                                          <p:spTgt spid="5">
                                            <p:txEl>
                                              <p:pRg st="2" end="2"/>
                                            </p:txEl>
                                          </p:spTgt>
                                        </p:tgtEl>
                                      </p:cBhvr>
                                    </p:animEffect>
                                    <p:anim calcmode="lin" valueType="num">
                                      <p:cBhvr>
                                        <p:cTn id="22" dur="3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3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300"/>
                                        <p:tgtEl>
                                          <p:spTgt spid="5">
                                            <p:txEl>
                                              <p:pRg st="3" end="3"/>
                                            </p:txEl>
                                          </p:spTgt>
                                        </p:tgtEl>
                                      </p:cBhvr>
                                    </p:animEffect>
                                    <p:anim calcmode="lin" valueType="num">
                                      <p:cBhvr>
                                        <p:cTn id="29" dur="3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3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300"/>
                                        <p:tgtEl>
                                          <p:spTgt spid="5">
                                            <p:txEl>
                                              <p:pRg st="4" end="4"/>
                                            </p:txEl>
                                          </p:spTgt>
                                        </p:tgtEl>
                                      </p:cBhvr>
                                    </p:animEffect>
                                    <p:anim calcmode="lin" valueType="num">
                                      <p:cBhvr>
                                        <p:cTn id="36" dur="3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3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300"/>
                                        <p:tgtEl>
                                          <p:spTgt spid="5">
                                            <p:txEl>
                                              <p:pRg st="5" end="5"/>
                                            </p:txEl>
                                          </p:spTgt>
                                        </p:tgtEl>
                                      </p:cBhvr>
                                    </p:animEffect>
                                    <p:anim calcmode="lin" valueType="num">
                                      <p:cBhvr>
                                        <p:cTn id="43" dur="3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3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300"/>
                                        <p:tgtEl>
                                          <p:spTgt spid="5">
                                            <p:txEl>
                                              <p:pRg st="6" end="6"/>
                                            </p:txEl>
                                          </p:spTgt>
                                        </p:tgtEl>
                                      </p:cBhvr>
                                    </p:animEffect>
                                    <p:anim calcmode="lin" valueType="num">
                                      <p:cBhvr>
                                        <p:cTn id="50" dur="3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3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300"/>
                                        <p:tgtEl>
                                          <p:spTgt spid="5">
                                            <p:txEl>
                                              <p:pRg st="7" end="7"/>
                                            </p:txEl>
                                          </p:spTgt>
                                        </p:tgtEl>
                                      </p:cBhvr>
                                    </p:animEffect>
                                    <p:anim calcmode="lin" valueType="num">
                                      <p:cBhvr>
                                        <p:cTn id="57" dur="3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3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3623" y="2411301"/>
            <a:ext cx="9070848" cy="2587752"/>
          </a:xfrm>
        </p:spPr>
        <p:txBody>
          <a:bodyPr/>
          <a:lstStyle/>
          <a:p>
            <a:r>
              <a:rPr lang="en-IN" sz="4800" dirty="0" smtClean="0"/>
              <a:t>Example: Double Exponential distribution</a:t>
            </a:r>
            <a:endParaRPr lang="en-IN" sz="4800" dirty="0"/>
          </a:p>
        </p:txBody>
      </p:sp>
    </p:spTree>
    <p:extLst>
      <p:ext uri="{BB962C8B-B14F-4D97-AF65-F5344CB8AC3E}">
        <p14:creationId xmlns:p14="http://schemas.microsoft.com/office/powerpoint/2010/main" val="2057168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39952" y="93881"/>
                <a:ext cx="10058400" cy="1356894"/>
              </a:xfrm>
            </p:spPr>
            <p:txBody>
              <a:bodyPr>
                <a:normAutofit/>
              </a:bodyPr>
              <a:lstStyle/>
              <a:p>
                <a:pPr algn="just"/>
                <a:r>
                  <a:rPr lang="en-IN" sz="3200" b="1" dirty="0"/>
                  <a:t>Example</a:t>
                </a:r>
                <a:r>
                  <a:rPr lang="en-IN" sz="3200" b="1" dirty="0" smtClean="0"/>
                  <a:t>:</a:t>
                </a:r>
                <a:r>
                  <a:rPr lang="en-IN" sz="3200" b="1" dirty="0"/>
                  <a:t> </a:t>
                </a:r>
                <a14:m>
                  <m:oMath xmlns:m="http://schemas.openxmlformats.org/officeDocument/2006/math">
                    <m:r>
                      <a:rPr lang="en-IN" sz="3200" b="1" i="1">
                        <a:latin typeface="Cambria Math" panose="02040503050406030204" pitchFamily="18" charset="0"/>
                      </a:rPr>
                      <m:t>𝝁</m:t>
                    </m:r>
                    <m:r>
                      <a:rPr lang="en-IN" sz="3200" b="1" i="1">
                        <a:latin typeface="Cambria Math" panose="02040503050406030204" pitchFamily="18" charset="0"/>
                      </a:rPr>
                      <m:t> </m:t>
                    </m:r>
                    <m:r>
                      <a:rPr lang="en-IN" sz="3200" b="1" i="1">
                        <a:latin typeface="Cambria Math" panose="02040503050406030204" pitchFamily="18" charset="0"/>
                      </a:rPr>
                      <m:t>𝒂𝒏𝒅</m:t>
                    </m:r>
                    <m:r>
                      <a:rPr lang="en-IN" sz="3200" b="1" i="1">
                        <a:latin typeface="Cambria Math" panose="02040503050406030204" pitchFamily="18" charset="0"/>
                      </a:rPr>
                      <m:t> </m:t>
                    </m:r>
                    <m:r>
                      <a:rPr lang="en-IN" sz="3200" b="1" i="1">
                        <a:latin typeface="Cambria Math" panose="02040503050406030204" pitchFamily="18" charset="0"/>
                      </a:rPr>
                      <m:t>𝝈</m:t>
                    </m:r>
                    <m:r>
                      <a:rPr lang="en-IN" sz="3200" b="1" i="1">
                        <a:latin typeface="Cambria Math" panose="02040503050406030204" pitchFamily="18" charset="0"/>
                      </a:rPr>
                      <m:t> </m:t>
                    </m:r>
                    <m:r>
                      <a:rPr lang="en-IN" sz="3200" b="1" i="1">
                        <a:latin typeface="Cambria Math" panose="02040503050406030204" pitchFamily="18" charset="0"/>
                      </a:rPr>
                      <m:t>𝒇𝒐𝒓</m:t>
                    </m:r>
                    <m:r>
                      <a:rPr lang="en-IN" sz="3200" b="1" i="1">
                        <a:latin typeface="Cambria Math" panose="02040503050406030204" pitchFamily="18" charset="0"/>
                      </a:rPr>
                      <m:t> </m:t>
                    </m:r>
                    <m:r>
                      <a:rPr lang="en-IN" sz="3200" b="1" i="1">
                        <a:latin typeface="Cambria Math" panose="02040503050406030204" pitchFamily="18" charset="0"/>
                      </a:rPr>
                      <m:t>𝑫𝑬</m:t>
                    </m:r>
                    <m:r>
                      <a:rPr lang="en-IN" sz="3200" b="1" i="1">
                        <a:latin typeface="Cambria Math" panose="02040503050406030204" pitchFamily="18" charset="0"/>
                      </a:rPr>
                      <m:t>(</m:t>
                    </m:r>
                    <m:r>
                      <a:rPr lang="en-IN" sz="3200" b="1" i="1">
                        <a:latin typeface="Cambria Math" panose="02040503050406030204" pitchFamily="18" charset="0"/>
                      </a:rPr>
                      <m:t>𝝁</m:t>
                    </m:r>
                    <m:r>
                      <a:rPr lang="en-IN" sz="3200" b="1" i="1">
                        <a:latin typeface="Cambria Math" panose="02040503050406030204" pitchFamily="18" charset="0"/>
                      </a:rPr>
                      <m:t>,</m:t>
                    </m:r>
                    <m:r>
                      <a:rPr lang="en-IN" sz="3200" b="1" i="1">
                        <a:latin typeface="Cambria Math" panose="02040503050406030204" pitchFamily="18" charset="0"/>
                      </a:rPr>
                      <m:t>𝝈</m:t>
                    </m:r>
                    <m:r>
                      <a:rPr lang="en-IN" sz="3200" b="1" i="1">
                        <a:latin typeface="Cambria Math" panose="02040503050406030204" pitchFamily="18" charset="0"/>
                      </a:rPr>
                      <m:t>)</m:t>
                    </m:r>
                  </m:oMath>
                </a14:m>
                <a:endParaRPr lang="en-IN"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39952" y="93881"/>
                <a:ext cx="10058400" cy="1356894"/>
              </a:xfrm>
              <a:blipFill>
                <a:blip r:embed="rId2"/>
                <a:stretch>
                  <a:fillRect l="-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Diagram 7"/>
              <p:cNvGraphicFramePr/>
              <p:nvPr>
                <p:extLst>
                  <p:ext uri="{D42A27DB-BD31-4B8C-83A1-F6EECF244321}">
                    <p14:modId xmlns:p14="http://schemas.microsoft.com/office/powerpoint/2010/main" val="1069941848"/>
                  </p:ext>
                </p:extLst>
              </p:nvPr>
            </p:nvGraphicFramePr>
            <p:xfrm>
              <a:off x="1471458" y="1194816"/>
              <a:ext cx="9592782" cy="5449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p:cNvGraphicFramePr/>
              <p:nvPr>
                <p:extLst>
                  <p:ext uri="{D42A27DB-BD31-4B8C-83A1-F6EECF244321}">
                    <p14:modId xmlns:p14="http://schemas.microsoft.com/office/powerpoint/2010/main" val="1069941848"/>
                  </p:ext>
                </p:extLst>
              </p:nvPr>
            </p:nvGraphicFramePr>
            <p:xfrm>
              <a:off x="1471458" y="1194816"/>
              <a:ext cx="9592782" cy="54498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6" name="Group 5"/>
          <p:cNvGrpSpPr/>
          <p:nvPr/>
        </p:nvGrpSpPr>
        <p:grpSpPr>
          <a:xfrm>
            <a:off x="8979408" y="4029456"/>
            <a:ext cx="2218944" cy="1158240"/>
            <a:chOff x="8089392" y="3834384"/>
            <a:chExt cx="2218944" cy="1158240"/>
          </a:xfrm>
        </p:grpSpPr>
        <p:sp>
          <p:nvSpPr>
            <p:cNvPr id="3" name="Cloud Callout 2"/>
            <p:cNvSpPr/>
            <p:nvPr/>
          </p:nvSpPr>
          <p:spPr>
            <a:xfrm>
              <a:off x="8089392" y="3834384"/>
              <a:ext cx="2218944" cy="1158240"/>
            </a:xfrm>
            <a:prstGeom prst="cloudCallou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8339328" y="4090338"/>
              <a:ext cx="1719072" cy="646331"/>
            </a:xfrm>
            <a:prstGeom prst="rect">
              <a:avLst/>
            </a:prstGeom>
            <a:noFill/>
          </p:spPr>
          <p:txBody>
            <a:bodyPr wrap="square" rtlCol="0">
              <a:spAutoFit/>
            </a:bodyPr>
            <a:lstStyle/>
            <a:p>
              <a:r>
                <a:rPr lang="en-IN" dirty="0" smtClean="0">
                  <a:solidFill>
                    <a:schemeClr val="bg1"/>
                  </a:solidFill>
                </a:rPr>
                <a:t>Estimators are complicated</a:t>
              </a:r>
              <a:endParaRPr lang="en-IN" dirty="0">
                <a:solidFill>
                  <a:schemeClr val="bg1"/>
                </a:solidFill>
              </a:endParaRPr>
            </a:p>
          </p:txBody>
        </p:sp>
      </p:grpSp>
    </p:spTree>
    <p:extLst>
      <p:ext uri="{BB962C8B-B14F-4D97-AF65-F5344CB8AC3E}">
        <p14:creationId xmlns:p14="http://schemas.microsoft.com/office/powerpoint/2010/main" val="24524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A5827E30-B528-4287-A27F-93EA8D2C13F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72A82AB9-E4F0-46EB-94E5-36C70A6888E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2F06A12D-729B-4BEB-A825-87AB76F28F2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37B47206-1A9D-4DDB-BBA8-6867A6E3A58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96DBDFE2-8453-42C5-A396-742F98D88A9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BF3FFB79-7496-40C0-8B4B-9091E6E63BD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graphicEl>
                                              <a:dgm id="{5A8401D6-F89D-488C-88D6-7F62336D344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0258"/>
            <a:ext cx="10058400" cy="1371600"/>
          </a:xfrm>
        </p:spPr>
        <p:txBody>
          <a:bodyPr>
            <a:normAutofit/>
          </a:bodyPr>
          <a:lstStyle/>
          <a:p>
            <a:r>
              <a:rPr lang="en-IN" sz="3200" b="1" dirty="0" smtClean="0"/>
              <a:t>Algorithm: For the Calculation of variance</a:t>
            </a:r>
            <a:endParaRPr lang="en-IN" sz="3200" b="1"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035731981"/>
                  </p:ext>
                </p:extLst>
              </p:nvPr>
            </p:nvGraphicFramePr>
            <p:xfrm>
              <a:off x="1066800" y="1328738"/>
              <a:ext cx="10058400" cy="4706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035731981"/>
                  </p:ext>
                </p:extLst>
              </p:nvPr>
            </p:nvGraphicFramePr>
            <p:xfrm>
              <a:off x="1066800" y="1328738"/>
              <a:ext cx="10058400" cy="47069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41977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38AB063-D0C6-4953-9444-5EEB988308C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1035AD8-5C02-4311-850B-0DB5E7F4937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24B29A8E-4FAC-441B-A75B-E4D853580A8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BD5975B8-4482-4A1B-BB95-8EF3A5ACC6E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F78A1ABC-AB22-4B03-BC04-3284088EA977}"/>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9B2012F0-963D-4304-8429-7CD59820970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1B595B92-98D9-4662-B7D2-28314F5905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892D09BE-4824-4318-8F04-B564AD08374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Results of the Calculation</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We have used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=10</m:t>
                    </m:r>
                  </m:oMath>
                </a14:m>
                <a:r>
                  <a:rPr lang="en-IN" dirty="0" smtClean="0"/>
                  <a:t> and </a:t>
                </a:r>
                <a14:m>
                  <m:oMath xmlns:m="http://schemas.openxmlformats.org/officeDocument/2006/math">
                    <m:r>
                      <a:rPr lang="en-IN" b="0" i="1" smtClean="0">
                        <a:latin typeface="Cambria Math" panose="02040503050406030204" pitchFamily="18" charset="0"/>
                      </a:rPr>
                      <m:t>𝜎</m:t>
                    </m:r>
                    <m:r>
                      <a:rPr lang="en-IN" b="0" i="1" smtClean="0">
                        <a:latin typeface="Cambria Math" panose="02040503050406030204" pitchFamily="18" charset="0"/>
                      </a:rPr>
                      <m:t>=2 </m:t>
                    </m:r>
                  </m:oMath>
                </a14:m>
                <a:r>
                  <a:rPr lang="en-IN" dirty="0" smtClean="0"/>
                  <a:t> to initially generate a sample of size n=15 by R software.</a:t>
                </a:r>
              </a:p>
              <a:p>
                <a:pPr marL="0" indent="0">
                  <a:buNone/>
                </a:pPr>
                <a:endParaRPr lang="en-IN" dirty="0" smtClean="0"/>
              </a:p>
              <a:p>
                <a:pPr>
                  <a:buFont typeface="Wingdings" panose="05000000000000000000" pitchFamily="2" charset="2"/>
                  <a:buChar char="q"/>
                </a:pPr>
                <a:r>
                  <a:rPr lang="en-IN" dirty="0"/>
                  <a:t>The values of the estimates are given in the following </a:t>
                </a:r>
                <a:r>
                  <a:rPr lang="en-IN" dirty="0" smtClean="0"/>
                  <a:t>table-</a:t>
                </a:r>
              </a:p>
              <a:p>
                <a:pPr>
                  <a:buFont typeface="Wingdings" panose="05000000000000000000" pitchFamily="2" charset="2"/>
                  <a:buChar char="q"/>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836558100"/>
                  </p:ext>
                </p:extLst>
              </p:nvPr>
            </p:nvGraphicFramePr>
            <p:xfrm>
              <a:off x="1775968" y="3955770"/>
              <a:ext cx="8128000" cy="186194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504995063"/>
                        </a:ext>
                      </a:extLst>
                    </a:gridCol>
                    <a:gridCol w="4064000">
                      <a:extLst>
                        <a:ext uri="{9D8B030D-6E8A-4147-A177-3AD203B41FA5}">
                          <a16:colId xmlns:a16="http://schemas.microsoft.com/office/drawing/2014/main" val="1290743351"/>
                        </a:ext>
                      </a:extLst>
                    </a:gridCol>
                  </a:tblGrid>
                  <a:tr h="370840">
                    <a:tc>
                      <a:txBody>
                        <a:bodyPr/>
                        <a:lstStyle/>
                        <a:p>
                          <a:pPr algn="ctr"/>
                          <a:r>
                            <a:rPr lang="en-IN" dirty="0" smtClean="0"/>
                            <a:t>Quantity</a:t>
                          </a:r>
                          <a:endParaRPr lang="en-IN" dirty="0"/>
                        </a:p>
                      </a:txBody>
                      <a:tcPr/>
                    </a:tc>
                    <a:tc>
                      <a:txBody>
                        <a:bodyPr/>
                        <a:lstStyle/>
                        <a:p>
                          <a:pPr algn="ctr"/>
                          <a:r>
                            <a:rPr lang="en-IN" dirty="0" smtClean="0"/>
                            <a:t>Estimate</a:t>
                          </a:r>
                          <a:endParaRPr lang="en-IN" dirty="0"/>
                        </a:p>
                      </a:txBody>
                      <a:tcPr/>
                    </a:tc>
                    <a:extLst>
                      <a:ext uri="{0D108BD9-81ED-4DB2-BD59-A6C34878D82A}">
                        <a16:rowId xmlns:a16="http://schemas.microsoft.com/office/drawing/2014/main" val="3886624264"/>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smtClean="0">
                                        <a:latin typeface="Cambria Math" panose="02040503050406030204" pitchFamily="18" charset="0"/>
                                      </a:rPr>
                                      <m:t>𝜇</m:t>
                                    </m:r>
                                  </m:e>
                                </m:acc>
                              </m:oMath>
                            </m:oMathPara>
                          </a14:m>
                          <a:endParaRPr lang="en-IN" dirty="0"/>
                        </a:p>
                      </a:txBody>
                      <a:tcPr/>
                    </a:tc>
                    <a:tc>
                      <a:txBody>
                        <a:bodyPr/>
                        <a:lstStyle/>
                        <a:p>
                          <a:pPr algn="ctr"/>
                          <a:r>
                            <a:rPr lang="en-IN" dirty="0" smtClean="0"/>
                            <a:t>10.224</a:t>
                          </a:r>
                          <a:endParaRPr lang="en-IN" dirty="0"/>
                        </a:p>
                      </a:txBody>
                      <a:tcPr/>
                    </a:tc>
                    <a:extLst>
                      <a:ext uri="{0D108BD9-81ED-4DB2-BD59-A6C34878D82A}">
                        <a16:rowId xmlns:a16="http://schemas.microsoft.com/office/drawing/2014/main" val="4028860287"/>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smtClean="0">
                                        <a:latin typeface="Cambria Math" panose="02040503050406030204" pitchFamily="18" charset="0"/>
                                      </a:rPr>
                                      <m:t>𝜎</m:t>
                                    </m:r>
                                  </m:e>
                                </m:acc>
                              </m:oMath>
                            </m:oMathPara>
                          </a14:m>
                          <a:endParaRPr lang="en-IN" dirty="0"/>
                        </a:p>
                      </a:txBody>
                      <a:tcPr/>
                    </a:tc>
                    <a:tc>
                      <a:txBody>
                        <a:bodyPr/>
                        <a:lstStyle/>
                        <a:p>
                          <a:pPr algn="ctr"/>
                          <a:r>
                            <a:rPr lang="en-IN" dirty="0" smtClean="0"/>
                            <a:t>1.715</a:t>
                          </a:r>
                          <a:endParaRPr lang="en-IN" dirty="0"/>
                        </a:p>
                      </a:txBody>
                      <a:tcPr/>
                    </a:tc>
                    <a:extLst>
                      <a:ext uri="{0D108BD9-81ED-4DB2-BD59-A6C34878D82A}">
                        <a16:rowId xmlns:a16="http://schemas.microsoft.com/office/drawing/2014/main" val="591008859"/>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smtClean="0">
                                        <a:latin typeface="Cambria Math" panose="02040503050406030204" pitchFamily="18" charset="0"/>
                                      </a:rPr>
                                      <m:t>𝑆𝐸</m:t>
                                    </m:r>
                                  </m:e>
                                </m:acc>
                                <m:r>
                                  <a:rPr lang="en-IN" smtClean="0">
                                    <a:latin typeface="Cambria Math" panose="02040503050406030204" pitchFamily="18" charset="0"/>
                                  </a:rPr>
                                  <m:t>(</m:t>
                                </m:r>
                                <m:acc>
                                  <m:accPr>
                                    <m:chr m:val="̂"/>
                                    <m:ctrlPr>
                                      <a:rPr lang="en-IN" i="1" smtClean="0">
                                        <a:latin typeface="Cambria Math" panose="02040503050406030204" pitchFamily="18" charset="0"/>
                                      </a:rPr>
                                    </m:ctrlPr>
                                  </m:accPr>
                                  <m:e>
                                    <m:r>
                                      <a:rPr lang="en-IN" smtClean="0">
                                        <a:latin typeface="Cambria Math" panose="02040503050406030204" pitchFamily="18" charset="0"/>
                                      </a:rPr>
                                      <m:t>𝜇</m:t>
                                    </m:r>
                                  </m:e>
                                </m:acc>
                                <m:r>
                                  <a:rPr lang="en-IN" smtClean="0">
                                    <a:latin typeface="Cambria Math" panose="02040503050406030204" pitchFamily="18" charset="0"/>
                                  </a:rPr>
                                  <m:t>)</m:t>
                                </m:r>
                              </m:oMath>
                            </m:oMathPara>
                          </a14:m>
                          <a:endParaRPr lang="en-IN" dirty="0"/>
                        </a:p>
                      </a:txBody>
                      <a:tcPr/>
                    </a:tc>
                    <a:tc>
                      <a:txBody>
                        <a:bodyPr/>
                        <a:lstStyle/>
                        <a:p>
                          <a:pPr algn="ctr"/>
                          <a:r>
                            <a:rPr lang="en-IN" dirty="0" smtClean="0"/>
                            <a:t>0.556</a:t>
                          </a:r>
                          <a:endParaRPr lang="en-IN" dirty="0"/>
                        </a:p>
                      </a:txBody>
                      <a:tcPr/>
                    </a:tc>
                    <a:extLst>
                      <a:ext uri="{0D108BD9-81ED-4DB2-BD59-A6C34878D82A}">
                        <a16:rowId xmlns:a16="http://schemas.microsoft.com/office/drawing/2014/main" val="357354447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smtClean="0">
                                        <a:latin typeface="Cambria Math" panose="02040503050406030204" pitchFamily="18" charset="0"/>
                                      </a:rPr>
                                      <m:t>𝑆𝐸</m:t>
                                    </m:r>
                                  </m:e>
                                </m:acc>
                                <m:r>
                                  <a:rPr lang="en-IN" smtClean="0">
                                    <a:latin typeface="Cambria Math" panose="02040503050406030204" pitchFamily="18" charset="0"/>
                                  </a:rPr>
                                  <m:t>(</m:t>
                                </m:r>
                                <m:acc>
                                  <m:accPr>
                                    <m:chr m:val="̂"/>
                                    <m:ctrlPr>
                                      <a:rPr lang="en-IN" i="1" smtClean="0">
                                        <a:latin typeface="Cambria Math" panose="02040503050406030204" pitchFamily="18" charset="0"/>
                                      </a:rPr>
                                    </m:ctrlPr>
                                  </m:accPr>
                                  <m:e>
                                    <m:r>
                                      <a:rPr lang="en-IN" smtClean="0">
                                        <a:latin typeface="Cambria Math" panose="02040503050406030204" pitchFamily="18" charset="0"/>
                                      </a:rPr>
                                      <m:t>𝜎</m:t>
                                    </m:r>
                                  </m:e>
                                </m:acc>
                                <m:r>
                                  <a:rPr lang="en-IN" smtClean="0">
                                    <a:latin typeface="Cambria Math" panose="02040503050406030204" pitchFamily="18" charset="0"/>
                                  </a:rPr>
                                  <m:t>)</m:t>
                                </m:r>
                              </m:oMath>
                            </m:oMathPara>
                          </a14:m>
                          <a:endParaRPr lang="en-IN" dirty="0"/>
                        </a:p>
                      </a:txBody>
                      <a:tcPr/>
                    </a:tc>
                    <a:tc>
                      <a:txBody>
                        <a:bodyPr/>
                        <a:lstStyle/>
                        <a:p>
                          <a:pPr algn="ctr"/>
                          <a:r>
                            <a:rPr lang="en-IN" dirty="0" smtClean="0"/>
                            <a:t>0.451</a:t>
                          </a:r>
                          <a:endParaRPr lang="en-IN" dirty="0"/>
                        </a:p>
                      </a:txBody>
                      <a:tcPr/>
                    </a:tc>
                    <a:extLst>
                      <a:ext uri="{0D108BD9-81ED-4DB2-BD59-A6C34878D82A}">
                        <a16:rowId xmlns:a16="http://schemas.microsoft.com/office/drawing/2014/main" val="676081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836558100"/>
                  </p:ext>
                </p:extLst>
              </p:nvPr>
            </p:nvGraphicFramePr>
            <p:xfrm>
              <a:off x="1775968" y="3955770"/>
              <a:ext cx="8128000" cy="186194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504995063"/>
                        </a:ext>
                      </a:extLst>
                    </a:gridCol>
                    <a:gridCol w="4064000">
                      <a:extLst>
                        <a:ext uri="{9D8B030D-6E8A-4147-A177-3AD203B41FA5}">
                          <a16:colId xmlns:a16="http://schemas.microsoft.com/office/drawing/2014/main" val="1290743351"/>
                        </a:ext>
                      </a:extLst>
                    </a:gridCol>
                  </a:tblGrid>
                  <a:tr h="370840">
                    <a:tc>
                      <a:txBody>
                        <a:bodyPr/>
                        <a:lstStyle/>
                        <a:p>
                          <a:pPr algn="ctr"/>
                          <a:r>
                            <a:rPr lang="en-IN" dirty="0" smtClean="0"/>
                            <a:t>Quantity</a:t>
                          </a:r>
                          <a:endParaRPr lang="en-IN" dirty="0"/>
                        </a:p>
                      </a:txBody>
                      <a:tcPr/>
                    </a:tc>
                    <a:tc>
                      <a:txBody>
                        <a:bodyPr/>
                        <a:lstStyle/>
                        <a:p>
                          <a:pPr algn="ctr"/>
                          <a:r>
                            <a:rPr lang="en-IN" dirty="0" smtClean="0"/>
                            <a:t>Estimate</a:t>
                          </a:r>
                          <a:endParaRPr lang="en-IN" dirty="0"/>
                        </a:p>
                      </a:txBody>
                      <a:tcPr/>
                    </a:tc>
                    <a:extLst>
                      <a:ext uri="{0D108BD9-81ED-4DB2-BD59-A6C34878D82A}">
                        <a16:rowId xmlns:a16="http://schemas.microsoft.com/office/drawing/2014/main" val="3886624264"/>
                      </a:ext>
                    </a:extLst>
                  </a:tr>
                  <a:tr h="370840">
                    <a:tc>
                      <a:txBody>
                        <a:bodyPr/>
                        <a:lstStyle/>
                        <a:p>
                          <a:endParaRPr lang="en-US"/>
                        </a:p>
                      </a:txBody>
                      <a:tcPr>
                        <a:blipFill>
                          <a:blip r:embed="rId3"/>
                          <a:stretch>
                            <a:fillRect l="-150" t="-108197" r="-100600" b="-326230"/>
                          </a:stretch>
                        </a:blipFill>
                      </a:tcPr>
                    </a:tc>
                    <a:tc>
                      <a:txBody>
                        <a:bodyPr/>
                        <a:lstStyle/>
                        <a:p>
                          <a:pPr algn="ctr"/>
                          <a:r>
                            <a:rPr lang="en-IN" dirty="0" smtClean="0"/>
                            <a:t>10.224</a:t>
                          </a:r>
                          <a:endParaRPr lang="en-IN" dirty="0"/>
                        </a:p>
                      </a:txBody>
                      <a:tcPr/>
                    </a:tc>
                    <a:extLst>
                      <a:ext uri="{0D108BD9-81ED-4DB2-BD59-A6C34878D82A}">
                        <a16:rowId xmlns:a16="http://schemas.microsoft.com/office/drawing/2014/main" val="4028860287"/>
                      </a:ext>
                    </a:extLst>
                  </a:tr>
                  <a:tr h="370840">
                    <a:tc>
                      <a:txBody>
                        <a:bodyPr/>
                        <a:lstStyle/>
                        <a:p>
                          <a:endParaRPr lang="en-US"/>
                        </a:p>
                      </a:txBody>
                      <a:tcPr>
                        <a:blipFill>
                          <a:blip r:embed="rId3"/>
                          <a:stretch>
                            <a:fillRect l="-150" t="-208197" r="-100600" b="-226230"/>
                          </a:stretch>
                        </a:blipFill>
                      </a:tcPr>
                    </a:tc>
                    <a:tc>
                      <a:txBody>
                        <a:bodyPr/>
                        <a:lstStyle/>
                        <a:p>
                          <a:pPr algn="ctr"/>
                          <a:r>
                            <a:rPr lang="en-IN" dirty="0" smtClean="0"/>
                            <a:t>1.715</a:t>
                          </a:r>
                          <a:endParaRPr lang="en-IN" dirty="0"/>
                        </a:p>
                      </a:txBody>
                      <a:tcPr/>
                    </a:tc>
                    <a:extLst>
                      <a:ext uri="{0D108BD9-81ED-4DB2-BD59-A6C34878D82A}">
                        <a16:rowId xmlns:a16="http://schemas.microsoft.com/office/drawing/2014/main" val="591008859"/>
                      </a:ext>
                    </a:extLst>
                  </a:tr>
                  <a:tr h="374714">
                    <a:tc>
                      <a:txBody>
                        <a:bodyPr/>
                        <a:lstStyle/>
                        <a:p>
                          <a:endParaRPr lang="en-US"/>
                        </a:p>
                      </a:txBody>
                      <a:tcPr>
                        <a:blipFill>
                          <a:blip r:embed="rId3"/>
                          <a:stretch>
                            <a:fillRect l="-150" t="-303226" r="-100600" b="-122581"/>
                          </a:stretch>
                        </a:blipFill>
                      </a:tcPr>
                    </a:tc>
                    <a:tc>
                      <a:txBody>
                        <a:bodyPr/>
                        <a:lstStyle/>
                        <a:p>
                          <a:pPr algn="ctr"/>
                          <a:r>
                            <a:rPr lang="en-IN" dirty="0" smtClean="0"/>
                            <a:t>0.556</a:t>
                          </a:r>
                          <a:endParaRPr lang="en-IN" dirty="0"/>
                        </a:p>
                      </a:txBody>
                      <a:tcPr/>
                    </a:tc>
                    <a:extLst>
                      <a:ext uri="{0D108BD9-81ED-4DB2-BD59-A6C34878D82A}">
                        <a16:rowId xmlns:a16="http://schemas.microsoft.com/office/drawing/2014/main" val="3573544478"/>
                      </a:ext>
                    </a:extLst>
                  </a:tr>
                  <a:tr h="374714">
                    <a:tc>
                      <a:txBody>
                        <a:bodyPr/>
                        <a:lstStyle/>
                        <a:p>
                          <a:endParaRPr lang="en-US"/>
                        </a:p>
                      </a:txBody>
                      <a:tcPr>
                        <a:blipFill>
                          <a:blip r:embed="rId3"/>
                          <a:stretch>
                            <a:fillRect l="-150" t="-403226" r="-100600" b="-22581"/>
                          </a:stretch>
                        </a:blipFill>
                      </a:tcPr>
                    </a:tc>
                    <a:tc>
                      <a:txBody>
                        <a:bodyPr/>
                        <a:lstStyle/>
                        <a:p>
                          <a:pPr algn="ctr"/>
                          <a:r>
                            <a:rPr lang="en-IN" dirty="0" smtClean="0"/>
                            <a:t>0.451</a:t>
                          </a:r>
                          <a:endParaRPr lang="en-IN" dirty="0"/>
                        </a:p>
                      </a:txBody>
                      <a:tcPr/>
                    </a:tc>
                    <a:extLst>
                      <a:ext uri="{0D108BD9-81ED-4DB2-BD59-A6C34878D82A}">
                        <a16:rowId xmlns:a16="http://schemas.microsoft.com/office/drawing/2014/main" val="676081004"/>
                      </a:ext>
                    </a:extLst>
                  </a:tr>
                </a:tbl>
              </a:graphicData>
            </a:graphic>
          </p:graphicFrame>
        </mc:Fallback>
      </mc:AlternateContent>
    </p:spTree>
    <p:extLst>
      <p:ext uri="{BB962C8B-B14F-4D97-AF65-F5344CB8AC3E}">
        <p14:creationId xmlns:p14="http://schemas.microsoft.com/office/powerpoint/2010/main" val="216943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Histogram of B=1000 Bootstrap estimates</a:t>
            </a: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64" y="2014194"/>
            <a:ext cx="9613392" cy="4241146"/>
          </a:xfrm>
        </p:spPr>
      </p:pic>
    </p:spTree>
    <p:extLst>
      <p:ext uri="{BB962C8B-B14F-4D97-AF65-F5344CB8AC3E}">
        <p14:creationId xmlns:p14="http://schemas.microsoft.com/office/powerpoint/2010/main" val="224851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3623" y="2411301"/>
            <a:ext cx="9070848" cy="2587752"/>
          </a:xfrm>
        </p:spPr>
        <p:txBody>
          <a:bodyPr/>
          <a:lstStyle/>
          <a:p>
            <a:r>
              <a:rPr lang="en-IN" sz="4800" dirty="0" smtClean="0"/>
              <a:t>Example: Beta distribution</a:t>
            </a:r>
            <a:endParaRPr lang="en-IN" sz="4800" dirty="0"/>
          </a:p>
        </p:txBody>
      </p:sp>
    </p:spTree>
    <p:extLst>
      <p:ext uri="{BB962C8B-B14F-4D97-AF65-F5344CB8AC3E}">
        <p14:creationId xmlns:p14="http://schemas.microsoft.com/office/powerpoint/2010/main" val="3944117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39952" y="93881"/>
                <a:ext cx="10058400" cy="1356894"/>
              </a:xfrm>
            </p:spPr>
            <p:txBody>
              <a:bodyPr>
                <a:normAutofit/>
              </a:bodyPr>
              <a:lstStyle/>
              <a:p>
                <a:pPr algn="just"/>
                <a:r>
                  <a:rPr lang="en-IN" sz="3200" b="1" dirty="0" smtClean="0"/>
                  <a:t>Example:</a:t>
                </a:r>
                <a:r>
                  <a:rPr lang="en-IN" sz="3200" b="1" dirty="0"/>
                  <a:t> </a:t>
                </a:r>
                <a14:m>
                  <m:oMath xmlns:m="http://schemas.openxmlformats.org/officeDocument/2006/math">
                    <m:r>
                      <a:rPr lang="en-IN" sz="3200" b="1" i="1" smtClean="0">
                        <a:latin typeface="Cambria Math" panose="02040503050406030204" pitchFamily="18" charset="0"/>
                      </a:rPr>
                      <m:t>𝜶</m:t>
                    </m:r>
                    <m:r>
                      <a:rPr lang="en-IN" sz="3200" b="1" i="1">
                        <a:latin typeface="Cambria Math" panose="02040503050406030204" pitchFamily="18" charset="0"/>
                      </a:rPr>
                      <m:t> </m:t>
                    </m:r>
                    <m:r>
                      <a:rPr lang="en-IN" sz="3200" b="1" i="1">
                        <a:latin typeface="Cambria Math" panose="02040503050406030204" pitchFamily="18" charset="0"/>
                      </a:rPr>
                      <m:t>𝒂𝒏𝒅</m:t>
                    </m:r>
                    <m:r>
                      <a:rPr lang="en-IN" sz="3200" b="1" i="1">
                        <a:latin typeface="Cambria Math" panose="02040503050406030204" pitchFamily="18" charset="0"/>
                      </a:rPr>
                      <m:t> </m:t>
                    </m:r>
                    <m:r>
                      <a:rPr lang="en-IN" sz="3200" b="1" i="1" smtClean="0">
                        <a:latin typeface="Cambria Math" panose="02040503050406030204" pitchFamily="18" charset="0"/>
                      </a:rPr>
                      <m:t>𝜷</m:t>
                    </m:r>
                    <m:r>
                      <a:rPr lang="en-IN" sz="3200" b="1" i="1">
                        <a:latin typeface="Cambria Math" panose="02040503050406030204" pitchFamily="18" charset="0"/>
                      </a:rPr>
                      <m:t> </m:t>
                    </m:r>
                    <m:r>
                      <a:rPr lang="en-IN" sz="3200" b="1" i="1">
                        <a:latin typeface="Cambria Math" panose="02040503050406030204" pitchFamily="18" charset="0"/>
                      </a:rPr>
                      <m:t>𝒇𝒐𝒓</m:t>
                    </m:r>
                    <m:r>
                      <a:rPr lang="en-IN" sz="3200" b="1" i="1">
                        <a:latin typeface="Cambria Math" panose="02040503050406030204" pitchFamily="18" charset="0"/>
                      </a:rPr>
                      <m:t> </m:t>
                    </m:r>
                    <m:r>
                      <a:rPr lang="en-IN" sz="3200" b="1" i="1" smtClean="0">
                        <a:latin typeface="Cambria Math" panose="02040503050406030204" pitchFamily="18" charset="0"/>
                      </a:rPr>
                      <m:t>𝑩𝒆𝒕𝒂</m:t>
                    </m:r>
                    <m:r>
                      <a:rPr lang="en-IN" sz="3200" b="1" i="1">
                        <a:latin typeface="Cambria Math" panose="02040503050406030204" pitchFamily="18" charset="0"/>
                      </a:rPr>
                      <m:t>(</m:t>
                    </m:r>
                    <m:r>
                      <a:rPr lang="en-IN" sz="3200" b="1" i="1" smtClean="0">
                        <a:latin typeface="Cambria Math" panose="02040503050406030204" pitchFamily="18" charset="0"/>
                      </a:rPr>
                      <m:t>𝜶</m:t>
                    </m:r>
                    <m:r>
                      <a:rPr lang="en-IN" sz="3200" b="1" i="1">
                        <a:latin typeface="Cambria Math" panose="02040503050406030204" pitchFamily="18" charset="0"/>
                      </a:rPr>
                      <m:t>,</m:t>
                    </m:r>
                    <m:r>
                      <a:rPr lang="en-IN" sz="3200" b="1" i="1" smtClean="0">
                        <a:latin typeface="Cambria Math" panose="02040503050406030204" pitchFamily="18" charset="0"/>
                      </a:rPr>
                      <m:t>𝜷</m:t>
                    </m:r>
                    <m:r>
                      <a:rPr lang="en-IN" sz="3200" b="1" i="1">
                        <a:latin typeface="Cambria Math" panose="02040503050406030204" pitchFamily="18" charset="0"/>
                      </a:rPr>
                      <m:t>)</m:t>
                    </m:r>
                  </m:oMath>
                </a14:m>
                <a:endParaRPr lang="en-IN"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39952" y="93881"/>
                <a:ext cx="10058400" cy="1356894"/>
              </a:xfrm>
              <a:blipFill>
                <a:blip r:embed="rId2"/>
                <a:stretch>
                  <a:fillRect l="-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Diagram 7"/>
              <p:cNvGraphicFramePr/>
              <p:nvPr>
                <p:extLst>
                  <p:ext uri="{D42A27DB-BD31-4B8C-83A1-F6EECF244321}">
                    <p14:modId xmlns:p14="http://schemas.microsoft.com/office/powerpoint/2010/main" val="2291610289"/>
                  </p:ext>
                </p:extLst>
              </p:nvPr>
            </p:nvGraphicFramePr>
            <p:xfrm>
              <a:off x="1471458" y="1194816"/>
              <a:ext cx="9592782" cy="5449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p:cNvGraphicFramePr/>
              <p:nvPr>
                <p:extLst>
                  <p:ext uri="{D42A27DB-BD31-4B8C-83A1-F6EECF244321}">
                    <p14:modId xmlns:p14="http://schemas.microsoft.com/office/powerpoint/2010/main" val="2291610289"/>
                  </p:ext>
                </p:extLst>
              </p:nvPr>
            </p:nvGraphicFramePr>
            <p:xfrm>
              <a:off x="1471458" y="1194816"/>
              <a:ext cx="9592782" cy="54498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6" name="Group 5"/>
          <p:cNvGrpSpPr/>
          <p:nvPr/>
        </p:nvGrpSpPr>
        <p:grpSpPr>
          <a:xfrm>
            <a:off x="8979408" y="4029456"/>
            <a:ext cx="2218944" cy="1158240"/>
            <a:chOff x="8089392" y="3834384"/>
            <a:chExt cx="2218944" cy="1158240"/>
          </a:xfrm>
        </p:grpSpPr>
        <p:sp>
          <p:nvSpPr>
            <p:cNvPr id="3" name="Cloud Callout 2"/>
            <p:cNvSpPr/>
            <p:nvPr/>
          </p:nvSpPr>
          <p:spPr>
            <a:xfrm>
              <a:off x="8089392" y="3834384"/>
              <a:ext cx="2218944" cy="1158240"/>
            </a:xfrm>
            <a:prstGeom prst="cloudCallou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8339328" y="4090338"/>
              <a:ext cx="1719072" cy="646331"/>
            </a:xfrm>
            <a:prstGeom prst="rect">
              <a:avLst/>
            </a:prstGeom>
            <a:noFill/>
          </p:spPr>
          <p:txBody>
            <a:bodyPr wrap="square" rtlCol="0">
              <a:spAutoFit/>
            </a:bodyPr>
            <a:lstStyle/>
            <a:p>
              <a:r>
                <a:rPr lang="en-IN" dirty="0" smtClean="0">
                  <a:solidFill>
                    <a:schemeClr val="bg1"/>
                  </a:solidFill>
                </a:rPr>
                <a:t>Estimators are complicated</a:t>
              </a:r>
              <a:endParaRPr lang="en-IN" dirty="0">
                <a:solidFill>
                  <a:schemeClr val="bg1"/>
                </a:solidFill>
              </a:endParaRPr>
            </a:p>
          </p:txBody>
        </p:sp>
      </p:grpSp>
    </p:spTree>
    <p:extLst>
      <p:ext uri="{BB962C8B-B14F-4D97-AF65-F5344CB8AC3E}">
        <p14:creationId xmlns:p14="http://schemas.microsoft.com/office/powerpoint/2010/main" val="209807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A5827E30-B528-4287-A27F-93EA8D2C13F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72A82AB9-E4F0-46EB-94E5-36C70A6888E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2F06A12D-729B-4BEB-A825-87AB76F28F2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37B47206-1A9D-4DDB-BBA8-6867A6E3A58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96DBDFE2-8453-42C5-A396-742F98D88A9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BF3FFB79-7496-40C0-8B4B-9091E6E63BD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graphicEl>
                                              <a:dgm id="{5A8401D6-F89D-488C-88D6-7F62336D344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0258"/>
            <a:ext cx="10058400" cy="1371600"/>
          </a:xfrm>
        </p:spPr>
        <p:txBody>
          <a:bodyPr>
            <a:normAutofit/>
          </a:bodyPr>
          <a:lstStyle/>
          <a:p>
            <a:r>
              <a:rPr lang="en-IN" sz="3200" b="1" dirty="0" smtClean="0"/>
              <a:t>Algorithm: For the Calculation of variance</a:t>
            </a:r>
            <a:endParaRPr lang="en-IN" sz="3200" b="1"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732148837"/>
                  </p:ext>
                </p:extLst>
              </p:nvPr>
            </p:nvGraphicFramePr>
            <p:xfrm>
              <a:off x="1066800" y="1328738"/>
              <a:ext cx="10058400" cy="4706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732148837"/>
                  </p:ext>
                </p:extLst>
              </p:nvPr>
            </p:nvGraphicFramePr>
            <p:xfrm>
              <a:off x="1066800" y="1328738"/>
              <a:ext cx="10058400" cy="47069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224037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38AB063-D0C6-4953-9444-5EEB988308C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1035AD8-5C02-4311-850B-0DB5E7F4937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24B29A8E-4FAC-441B-A75B-E4D853580A8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BD5975B8-4482-4A1B-BB95-8EF3A5ACC6E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F78A1ABC-AB22-4B03-BC04-3284088EA977}"/>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9B2012F0-963D-4304-8429-7CD59820970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1B595B92-98D9-4662-B7D2-28314F5905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892D09BE-4824-4318-8F04-B564AD08374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7646"/>
            <a:ext cx="10058400" cy="1371600"/>
          </a:xfrm>
        </p:spPr>
        <p:txBody>
          <a:bodyPr>
            <a:normAutofit/>
          </a:bodyPr>
          <a:lstStyle/>
          <a:p>
            <a:r>
              <a:rPr lang="en-IN" sz="3200" b="1" dirty="0" smtClean="0"/>
              <a:t>The Problem</a:t>
            </a:r>
            <a:endParaRPr lang="en-IN" sz="3200" b="1" dirty="0"/>
          </a:p>
        </p:txBody>
      </p:sp>
      <p:sp>
        <p:nvSpPr>
          <p:cNvPr id="7" name="Round Diagonal Corner Rectangle 6"/>
          <p:cNvSpPr/>
          <p:nvPr/>
        </p:nvSpPr>
        <p:spPr>
          <a:xfrm>
            <a:off x="1735656" y="1189317"/>
            <a:ext cx="2956560" cy="1621536"/>
          </a:xfrm>
          <a:prstGeom prst="round2DiagRect">
            <a:avLst/>
          </a:prstGeom>
          <a:solidFill>
            <a:srgbClr val="525E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Statistical Inference problems</a:t>
            </a:r>
            <a:endParaRPr lang="en-IN" sz="2000" dirty="0"/>
          </a:p>
        </p:txBody>
      </p:sp>
      <p:sp>
        <p:nvSpPr>
          <p:cNvPr id="8" name="Curved Right Arrow 7"/>
          <p:cNvSpPr/>
          <p:nvPr/>
        </p:nvSpPr>
        <p:spPr>
          <a:xfrm>
            <a:off x="969818" y="2451438"/>
            <a:ext cx="611776" cy="1182101"/>
          </a:xfrm>
          <a:prstGeom prst="curvedRightArrow">
            <a:avLst/>
          </a:prstGeom>
          <a:solidFill>
            <a:srgbClr val="A2B3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 Diagonal Corner Rectangle 8"/>
          <p:cNvSpPr/>
          <p:nvPr/>
        </p:nvSpPr>
        <p:spPr>
          <a:xfrm>
            <a:off x="1735656" y="3042488"/>
            <a:ext cx="2956560" cy="1609344"/>
          </a:xfrm>
          <a:prstGeom prst="round2DiagRect">
            <a:avLst/>
          </a:prstGeom>
          <a:solidFill>
            <a:srgbClr val="789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Estimation of one or More parameters </a:t>
            </a:r>
            <a:endParaRPr lang="en-IN" sz="2000" dirty="0"/>
          </a:p>
        </p:txBody>
      </p:sp>
      <p:sp>
        <p:nvSpPr>
          <p:cNvPr id="17" name="Round Diagonal Corner Rectangle 16"/>
          <p:cNvSpPr/>
          <p:nvPr/>
        </p:nvSpPr>
        <p:spPr>
          <a:xfrm>
            <a:off x="6594765" y="1117852"/>
            <a:ext cx="4530435" cy="5031374"/>
          </a:xfrm>
          <a:prstGeom prst="round2DiagRect">
            <a:avLst/>
          </a:prstGeom>
          <a:solidFill>
            <a:srgbClr val="789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000" b="1" dirty="0" smtClean="0">
              <a:solidFill>
                <a:schemeClr val="bg1"/>
              </a:solidFill>
            </a:endParaRPr>
          </a:p>
          <a:p>
            <a:pPr algn="just"/>
            <a:r>
              <a:rPr lang="en-IN" sz="2000" b="1" dirty="0" smtClean="0">
                <a:solidFill>
                  <a:schemeClr val="bg1"/>
                </a:solidFill>
              </a:rPr>
              <a:t>Our interest:</a:t>
            </a:r>
          </a:p>
          <a:p>
            <a:pPr algn="just"/>
            <a:endParaRPr lang="en-IN" sz="2000" dirty="0" smtClean="0">
              <a:solidFill>
                <a:schemeClr val="bg1"/>
              </a:solidFill>
            </a:endParaRPr>
          </a:p>
          <a:p>
            <a:pPr marL="342900" indent="-342900">
              <a:buFont typeface="Wingdings" panose="05000000000000000000" pitchFamily="2" charset="2"/>
              <a:buChar char="ü"/>
            </a:pPr>
            <a:r>
              <a:rPr lang="en-IN" sz="2000" dirty="0" smtClean="0">
                <a:solidFill>
                  <a:schemeClr val="bg1"/>
                </a:solidFill>
              </a:rPr>
              <a:t>The good ness of the estimator</a:t>
            </a:r>
          </a:p>
          <a:p>
            <a:pPr marL="342900" indent="-342900">
              <a:buFont typeface="Wingdings" panose="05000000000000000000" pitchFamily="2" charset="2"/>
              <a:buChar char="ü"/>
            </a:pPr>
            <a:endParaRPr lang="en-IN" sz="2000" dirty="0" smtClean="0">
              <a:solidFill>
                <a:schemeClr val="bg1"/>
              </a:solidFill>
            </a:endParaRPr>
          </a:p>
          <a:p>
            <a:pPr marL="342900" indent="-342900">
              <a:buFont typeface="Wingdings" panose="05000000000000000000" pitchFamily="2" charset="2"/>
              <a:buChar char="ü"/>
            </a:pPr>
            <a:endParaRPr lang="en-IN" sz="2000" dirty="0" smtClean="0">
              <a:solidFill>
                <a:schemeClr val="bg1"/>
              </a:solidFill>
            </a:endParaRPr>
          </a:p>
          <a:p>
            <a:pPr marL="285750" indent="-285750">
              <a:buFont typeface="Wingdings" panose="05000000000000000000" pitchFamily="2" charset="2"/>
              <a:buChar char="ü"/>
            </a:pPr>
            <a:r>
              <a:rPr lang="en-IN" sz="2000" dirty="0" smtClean="0">
                <a:solidFill>
                  <a:schemeClr val="bg1"/>
                </a:solidFill>
              </a:rPr>
              <a:t>Finding confidence interval</a:t>
            </a:r>
          </a:p>
          <a:p>
            <a:pPr marL="285750" indent="-285750">
              <a:buFont typeface="Wingdings" panose="05000000000000000000" pitchFamily="2" charset="2"/>
              <a:buChar char="ü"/>
            </a:pPr>
            <a:endParaRPr lang="en-IN" sz="2000" dirty="0" smtClean="0">
              <a:solidFill>
                <a:schemeClr val="bg1"/>
              </a:solidFill>
            </a:endParaRPr>
          </a:p>
          <a:p>
            <a:pPr marL="285750" indent="-285750">
              <a:buFont typeface="Wingdings" panose="05000000000000000000" pitchFamily="2" charset="2"/>
              <a:buChar char="ü"/>
            </a:pPr>
            <a:endParaRPr lang="en-IN" sz="2000" dirty="0" smtClean="0">
              <a:solidFill>
                <a:schemeClr val="bg1"/>
              </a:solidFill>
            </a:endParaRPr>
          </a:p>
          <a:p>
            <a:pPr marL="285750" indent="-285750">
              <a:buFont typeface="Wingdings" panose="05000000000000000000" pitchFamily="2" charset="2"/>
              <a:buChar char="ü"/>
            </a:pPr>
            <a:r>
              <a:rPr lang="en-IN" sz="2000" dirty="0" smtClean="0">
                <a:solidFill>
                  <a:schemeClr val="bg1"/>
                </a:solidFill>
              </a:rPr>
              <a:t>Using the statistic in some testing related to the parameter</a:t>
            </a:r>
          </a:p>
          <a:p>
            <a:pPr marL="285750" indent="-285750" algn="ctr">
              <a:buFont typeface="Wingdings" panose="05000000000000000000" pitchFamily="2" charset="2"/>
              <a:buChar char="ü"/>
            </a:pPr>
            <a:endParaRPr lang="en-IN" sz="2000" dirty="0">
              <a:solidFill>
                <a:schemeClr val="bg1"/>
              </a:solidFill>
            </a:endParaRPr>
          </a:p>
        </p:txBody>
      </p:sp>
      <p:sp>
        <p:nvSpPr>
          <p:cNvPr id="19" name="Curved Left Arrow 18"/>
          <p:cNvSpPr/>
          <p:nvPr/>
        </p:nvSpPr>
        <p:spPr>
          <a:xfrm>
            <a:off x="4849091" y="4238675"/>
            <a:ext cx="611775" cy="1182101"/>
          </a:xfrm>
          <a:prstGeom prst="curvedLeftArrow">
            <a:avLst/>
          </a:prstGeom>
          <a:solidFill>
            <a:srgbClr val="A2B3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ound Diagonal Corner Rectangle 20"/>
          <p:cNvSpPr/>
          <p:nvPr/>
        </p:nvSpPr>
        <p:spPr>
          <a:xfrm>
            <a:off x="1735656" y="4889219"/>
            <a:ext cx="2956560" cy="1609345"/>
          </a:xfrm>
          <a:prstGeom prst="round2DiagRect">
            <a:avLst/>
          </a:prstGeom>
          <a:solidFill>
            <a:srgbClr val="525E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Statistic to estimate the parameter</a:t>
            </a:r>
            <a:endParaRPr lang="en-IN" dirty="0"/>
          </a:p>
        </p:txBody>
      </p:sp>
    </p:spTree>
    <p:extLst>
      <p:ext uri="{BB962C8B-B14F-4D97-AF65-F5344CB8AC3E}">
        <p14:creationId xmlns:p14="http://schemas.microsoft.com/office/powerpoint/2010/main" val="229631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bg/>
                                          </p:spTgt>
                                        </p:tgtEl>
                                        <p:attrNameLst>
                                          <p:attrName>style.visibility</p:attrName>
                                        </p:attrNameLst>
                                      </p:cBhvr>
                                      <p:to>
                                        <p:strVal val="visible"/>
                                      </p:to>
                                    </p:set>
                                    <p:animEffect transition="in" filter="fade">
                                      <p:cBhvr>
                                        <p:cTn id="23" dur="500"/>
                                        <p:tgtEl>
                                          <p:spTgt spid="17">
                                            <p:bg/>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fade">
                                      <p:cBhvr>
                                        <p:cTn id="28" dur="500"/>
                                        <p:tgtEl>
                                          <p:spTgt spid="1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xEl>
                                              <p:pRg st="3" end="3"/>
                                            </p:txEl>
                                          </p:spTgt>
                                        </p:tgtEl>
                                        <p:attrNameLst>
                                          <p:attrName>style.visibility</p:attrName>
                                        </p:attrNameLst>
                                      </p:cBhvr>
                                      <p:to>
                                        <p:strVal val="visible"/>
                                      </p:to>
                                    </p:set>
                                    <p:animEffect transition="in" filter="fade">
                                      <p:cBhvr>
                                        <p:cTn id="33" dur="500"/>
                                        <p:tgtEl>
                                          <p:spTgt spid="1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xEl>
                                              <p:pRg st="6" end="6"/>
                                            </p:txEl>
                                          </p:spTgt>
                                        </p:tgtEl>
                                        <p:attrNameLst>
                                          <p:attrName>style.visibility</p:attrName>
                                        </p:attrNameLst>
                                      </p:cBhvr>
                                      <p:to>
                                        <p:strVal val="visible"/>
                                      </p:to>
                                    </p:set>
                                    <p:animEffect transition="in" filter="fade">
                                      <p:cBhvr>
                                        <p:cTn id="38" dur="500"/>
                                        <p:tgtEl>
                                          <p:spTgt spid="1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xEl>
                                              <p:pRg st="9" end="9"/>
                                            </p:txEl>
                                          </p:spTgt>
                                        </p:tgtEl>
                                        <p:attrNameLst>
                                          <p:attrName>style.visibility</p:attrName>
                                        </p:attrNameLst>
                                      </p:cBhvr>
                                      <p:to>
                                        <p:strVal val="visible"/>
                                      </p:to>
                                    </p:set>
                                    <p:animEffect transition="in" filter="fade">
                                      <p:cBhvr>
                                        <p:cTn id="43" dur="500"/>
                                        <p:tgtEl>
                                          <p:spTgt spid="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uiExpand="1" build="p" animBg="1"/>
      <p:bldP spid="19"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Results of the Calculation</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We have used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=4</m:t>
                    </m:r>
                  </m:oMath>
                </a14:m>
                <a:r>
                  <a:rPr lang="en-IN" dirty="0" smtClean="0"/>
                  <a:t> and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=5</m:t>
                    </m:r>
                  </m:oMath>
                </a14:m>
                <a:r>
                  <a:rPr lang="en-IN" dirty="0" smtClean="0"/>
                  <a:t> to initially generate a sample of size n=15 by R software</a:t>
                </a:r>
              </a:p>
              <a:p>
                <a:pPr marL="0" indent="0">
                  <a:buNone/>
                </a:pPr>
                <a:endParaRPr lang="en-IN" dirty="0" smtClean="0"/>
              </a:p>
              <a:p>
                <a:pPr>
                  <a:buFont typeface="Wingdings" panose="05000000000000000000" pitchFamily="2" charset="2"/>
                  <a:buChar char="q"/>
                </a:pPr>
                <a:r>
                  <a:rPr lang="en-IN" dirty="0"/>
                  <a:t>The values of the estimates are given in the following </a:t>
                </a:r>
                <a:r>
                  <a:rPr lang="en-IN" dirty="0" smtClean="0"/>
                  <a:t>table-</a:t>
                </a:r>
              </a:p>
              <a:p>
                <a:pPr>
                  <a:buFont typeface="Wingdings" panose="05000000000000000000" pitchFamily="2" charset="2"/>
                  <a:buChar char="q"/>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288984443"/>
                  </p:ext>
                </p:extLst>
              </p:nvPr>
            </p:nvGraphicFramePr>
            <p:xfrm>
              <a:off x="1775968" y="3955770"/>
              <a:ext cx="8128000" cy="1877632"/>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504995063"/>
                        </a:ext>
                      </a:extLst>
                    </a:gridCol>
                    <a:gridCol w="4064000">
                      <a:extLst>
                        <a:ext uri="{9D8B030D-6E8A-4147-A177-3AD203B41FA5}">
                          <a16:colId xmlns:a16="http://schemas.microsoft.com/office/drawing/2014/main" val="1290743351"/>
                        </a:ext>
                      </a:extLst>
                    </a:gridCol>
                  </a:tblGrid>
                  <a:tr h="370840">
                    <a:tc>
                      <a:txBody>
                        <a:bodyPr/>
                        <a:lstStyle/>
                        <a:p>
                          <a:pPr algn="ctr"/>
                          <a:r>
                            <a:rPr lang="en-IN" dirty="0" smtClean="0"/>
                            <a:t>Quantity</a:t>
                          </a:r>
                          <a:endParaRPr lang="en-IN" dirty="0"/>
                        </a:p>
                      </a:txBody>
                      <a:tcPr/>
                    </a:tc>
                    <a:tc>
                      <a:txBody>
                        <a:bodyPr/>
                        <a:lstStyle/>
                        <a:p>
                          <a:pPr algn="ctr"/>
                          <a:r>
                            <a:rPr lang="en-IN" dirty="0" smtClean="0"/>
                            <a:t>Estimate</a:t>
                          </a:r>
                          <a:endParaRPr lang="en-IN" dirty="0"/>
                        </a:p>
                      </a:txBody>
                      <a:tcPr/>
                    </a:tc>
                    <a:extLst>
                      <a:ext uri="{0D108BD9-81ED-4DB2-BD59-A6C34878D82A}">
                        <a16:rowId xmlns:a16="http://schemas.microsoft.com/office/drawing/2014/main" val="3886624264"/>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𝛼</m:t>
                                    </m:r>
                                  </m:e>
                                </m:acc>
                              </m:oMath>
                            </m:oMathPara>
                          </a14:m>
                          <a:endParaRPr lang="en-IN" dirty="0"/>
                        </a:p>
                      </a:txBody>
                      <a:tcPr/>
                    </a:tc>
                    <a:tc>
                      <a:txBody>
                        <a:bodyPr/>
                        <a:lstStyle/>
                        <a:p>
                          <a:pPr algn="ctr"/>
                          <a:r>
                            <a:rPr lang="en-IN" dirty="0" smtClean="0"/>
                            <a:t>4.0945</a:t>
                          </a:r>
                          <a:endParaRPr lang="en-IN" dirty="0"/>
                        </a:p>
                      </a:txBody>
                      <a:tcPr/>
                    </a:tc>
                    <a:extLst>
                      <a:ext uri="{0D108BD9-81ED-4DB2-BD59-A6C34878D82A}">
                        <a16:rowId xmlns:a16="http://schemas.microsoft.com/office/drawing/2014/main" val="4028860287"/>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𝛽</m:t>
                                    </m:r>
                                  </m:e>
                                </m:acc>
                              </m:oMath>
                            </m:oMathPara>
                          </a14:m>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6.6471</a:t>
                          </a:r>
                        </a:p>
                      </a:txBody>
                      <a:tcPr/>
                    </a:tc>
                    <a:extLst>
                      <a:ext uri="{0D108BD9-81ED-4DB2-BD59-A6C34878D82A}">
                        <a16:rowId xmlns:a16="http://schemas.microsoft.com/office/drawing/2014/main" val="591008859"/>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smtClean="0">
                                        <a:latin typeface="Cambria Math" panose="02040503050406030204" pitchFamily="18" charset="0"/>
                                      </a:rPr>
                                      <m:t>𝑆𝐸</m:t>
                                    </m:r>
                                  </m:e>
                                </m:acc>
                                <m:r>
                                  <a:rPr lang="en-IN" smtClean="0">
                                    <a:latin typeface="Cambria Math" panose="02040503050406030204" pitchFamily="18" charset="0"/>
                                  </a:rPr>
                                  <m:t>(</m:t>
                                </m:r>
                                <m:acc>
                                  <m:accPr>
                                    <m:chr m:val="̂"/>
                                    <m:ctrlPr>
                                      <a:rPr lang="en-IN" i="1" smtClean="0">
                                        <a:latin typeface="Cambria Math" panose="02040503050406030204" pitchFamily="18" charset="0"/>
                                      </a:rPr>
                                    </m:ctrlPr>
                                  </m:accPr>
                                  <m:e>
                                    <m:r>
                                      <a:rPr lang="en-IN" b="0" i="1" smtClean="0">
                                        <a:latin typeface="Cambria Math" panose="02040503050406030204" pitchFamily="18" charset="0"/>
                                      </a:rPr>
                                      <m:t>𝛼</m:t>
                                    </m:r>
                                  </m:e>
                                </m:acc>
                                <m:r>
                                  <a:rPr lang="en-IN" smtClean="0">
                                    <a:latin typeface="Cambria Math" panose="02040503050406030204" pitchFamily="18" charset="0"/>
                                  </a:rPr>
                                  <m:t>)</m:t>
                                </m:r>
                              </m:oMath>
                            </m:oMathPara>
                          </a14:m>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1.3155</a:t>
                          </a:r>
                        </a:p>
                      </a:txBody>
                      <a:tcPr/>
                    </a:tc>
                    <a:extLst>
                      <a:ext uri="{0D108BD9-81ED-4DB2-BD59-A6C34878D82A}">
                        <a16:rowId xmlns:a16="http://schemas.microsoft.com/office/drawing/2014/main" val="357354447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smtClean="0">
                                        <a:latin typeface="Cambria Math" panose="02040503050406030204" pitchFamily="18" charset="0"/>
                                      </a:rPr>
                                      <m:t>𝑆𝐸</m:t>
                                    </m:r>
                                  </m:e>
                                </m:acc>
                                <m:r>
                                  <a:rPr lang="en-IN" smtClean="0">
                                    <a:latin typeface="Cambria Math" panose="02040503050406030204" pitchFamily="18" charset="0"/>
                                  </a:rPr>
                                  <m:t>(</m:t>
                                </m:r>
                                <m:acc>
                                  <m:accPr>
                                    <m:chr m:val="̂"/>
                                    <m:ctrlPr>
                                      <a:rPr lang="en-IN" i="1" smtClean="0">
                                        <a:latin typeface="Cambria Math" panose="02040503050406030204" pitchFamily="18" charset="0"/>
                                      </a:rPr>
                                    </m:ctrlPr>
                                  </m:accPr>
                                  <m:e>
                                    <m:r>
                                      <a:rPr lang="en-IN" b="0" i="1" smtClean="0">
                                        <a:latin typeface="Cambria Math" panose="02040503050406030204" pitchFamily="18" charset="0"/>
                                      </a:rPr>
                                      <m:t>𝛽</m:t>
                                    </m:r>
                                  </m:e>
                                </m:acc>
                                <m:r>
                                  <a:rPr lang="en-IN" smtClean="0">
                                    <a:latin typeface="Cambria Math" panose="02040503050406030204" pitchFamily="18" charset="0"/>
                                  </a:rPr>
                                  <m:t>)</m:t>
                                </m:r>
                              </m:oMath>
                            </m:oMathPara>
                          </a14:m>
                          <a:endParaRPr lang="en-IN" dirty="0"/>
                        </a:p>
                      </a:txBody>
                      <a:tcPr/>
                    </a:tc>
                    <a:tc>
                      <a:txBody>
                        <a:bodyPr/>
                        <a:lstStyle/>
                        <a:p>
                          <a:pPr algn="ctr"/>
                          <a:r>
                            <a:rPr lang="en-IN" dirty="0" smtClean="0"/>
                            <a:t>2.7383</a:t>
                          </a:r>
                          <a:endParaRPr lang="en-IN" dirty="0"/>
                        </a:p>
                      </a:txBody>
                      <a:tcPr/>
                    </a:tc>
                    <a:extLst>
                      <a:ext uri="{0D108BD9-81ED-4DB2-BD59-A6C34878D82A}">
                        <a16:rowId xmlns:a16="http://schemas.microsoft.com/office/drawing/2014/main" val="676081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288984443"/>
                  </p:ext>
                </p:extLst>
              </p:nvPr>
            </p:nvGraphicFramePr>
            <p:xfrm>
              <a:off x="1775968" y="3955770"/>
              <a:ext cx="8128000" cy="1877632"/>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504995063"/>
                        </a:ext>
                      </a:extLst>
                    </a:gridCol>
                    <a:gridCol w="4064000">
                      <a:extLst>
                        <a:ext uri="{9D8B030D-6E8A-4147-A177-3AD203B41FA5}">
                          <a16:colId xmlns:a16="http://schemas.microsoft.com/office/drawing/2014/main" val="1290743351"/>
                        </a:ext>
                      </a:extLst>
                    </a:gridCol>
                  </a:tblGrid>
                  <a:tr h="370840">
                    <a:tc>
                      <a:txBody>
                        <a:bodyPr/>
                        <a:lstStyle/>
                        <a:p>
                          <a:pPr algn="ctr"/>
                          <a:r>
                            <a:rPr lang="en-IN" dirty="0" smtClean="0"/>
                            <a:t>Quantity</a:t>
                          </a:r>
                          <a:endParaRPr lang="en-IN" dirty="0"/>
                        </a:p>
                      </a:txBody>
                      <a:tcPr/>
                    </a:tc>
                    <a:tc>
                      <a:txBody>
                        <a:bodyPr/>
                        <a:lstStyle/>
                        <a:p>
                          <a:pPr algn="ctr"/>
                          <a:r>
                            <a:rPr lang="en-IN" dirty="0" smtClean="0"/>
                            <a:t>Estimate</a:t>
                          </a:r>
                          <a:endParaRPr lang="en-IN" dirty="0"/>
                        </a:p>
                      </a:txBody>
                      <a:tcPr/>
                    </a:tc>
                    <a:extLst>
                      <a:ext uri="{0D108BD9-81ED-4DB2-BD59-A6C34878D82A}">
                        <a16:rowId xmlns:a16="http://schemas.microsoft.com/office/drawing/2014/main" val="3886624264"/>
                      </a:ext>
                    </a:extLst>
                  </a:tr>
                  <a:tr h="370840">
                    <a:tc>
                      <a:txBody>
                        <a:bodyPr/>
                        <a:lstStyle/>
                        <a:p>
                          <a:endParaRPr lang="en-US"/>
                        </a:p>
                      </a:txBody>
                      <a:tcPr>
                        <a:blipFill>
                          <a:blip r:embed="rId3"/>
                          <a:stretch>
                            <a:fillRect l="-150" t="-108197" r="-100600" b="-327869"/>
                          </a:stretch>
                        </a:blipFill>
                      </a:tcPr>
                    </a:tc>
                    <a:tc>
                      <a:txBody>
                        <a:bodyPr/>
                        <a:lstStyle/>
                        <a:p>
                          <a:pPr algn="ctr"/>
                          <a:r>
                            <a:rPr lang="en-IN" dirty="0" smtClean="0"/>
                            <a:t>4.0945</a:t>
                          </a:r>
                          <a:endParaRPr lang="en-IN" dirty="0"/>
                        </a:p>
                      </a:txBody>
                      <a:tcPr/>
                    </a:tc>
                    <a:extLst>
                      <a:ext uri="{0D108BD9-81ED-4DB2-BD59-A6C34878D82A}">
                        <a16:rowId xmlns:a16="http://schemas.microsoft.com/office/drawing/2014/main" val="4028860287"/>
                      </a:ext>
                    </a:extLst>
                  </a:tr>
                  <a:tr h="380619">
                    <a:tc>
                      <a:txBody>
                        <a:bodyPr/>
                        <a:lstStyle/>
                        <a:p>
                          <a:endParaRPr lang="en-US"/>
                        </a:p>
                      </a:txBody>
                      <a:tcPr>
                        <a:blipFill>
                          <a:blip r:embed="rId3"/>
                          <a:stretch>
                            <a:fillRect l="-150" t="-201587" r="-100600" b="-21746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6.6471</a:t>
                          </a:r>
                        </a:p>
                      </a:txBody>
                      <a:tcPr/>
                    </a:tc>
                    <a:extLst>
                      <a:ext uri="{0D108BD9-81ED-4DB2-BD59-A6C34878D82A}">
                        <a16:rowId xmlns:a16="http://schemas.microsoft.com/office/drawing/2014/main" val="591008859"/>
                      </a:ext>
                    </a:extLst>
                  </a:tr>
                  <a:tr h="374714">
                    <a:tc>
                      <a:txBody>
                        <a:bodyPr/>
                        <a:lstStyle/>
                        <a:p>
                          <a:endParaRPr lang="en-US"/>
                        </a:p>
                      </a:txBody>
                      <a:tcPr>
                        <a:blipFill>
                          <a:blip r:embed="rId3"/>
                          <a:stretch>
                            <a:fillRect l="-150" t="-311475" r="-100600" b="-12459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1.3155</a:t>
                          </a:r>
                        </a:p>
                      </a:txBody>
                      <a:tcPr/>
                    </a:tc>
                    <a:extLst>
                      <a:ext uri="{0D108BD9-81ED-4DB2-BD59-A6C34878D82A}">
                        <a16:rowId xmlns:a16="http://schemas.microsoft.com/office/drawing/2014/main" val="3573544478"/>
                      </a:ext>
                    </a:extLst>
                  </a:tr>
                  <a:tr h="380619">
                    <a:tc>
                      <a:txBody>
                        <a:bodyPr/>
                        <a:lstStyle/>
                        <a:p>
                          <a:endParaRPr lang="en-US"/>
                        </a:p>
                      </a:txBody>
                      <a:tcPr>
                        <a:blipFill>
                          <a:blip r:embed="rId3"/>
                          <a:stretch>
                            <a:fillRect l="-150" t="-398413" r="-100600" b="-20635"/>
                          </a:stretch>
                        </a:blipFill>
                      </a:tcPr>
                    </a:tc>
                    <a:tc>
                      <a:txBody>
                        <a:bodyPr/>
                        <a:lstStyle/>
                        <a:p>
                          <a:pPr algn="ctr"/>
                          <a:r>
                            <a:rPr lang="en-IN" dirty="0" smtClean="0"/>
                            <a:t>2.7383</a:t>
                          </a:r>
                          <a:endParaRPr lang="en-IN" dirty="0"/>
                        </a:p>
                      </a:txBody>
                      <a:tcPr/>
                    </a:tc>
                    <a:extLst>
                      <a:ext uri="{0D108BD9-81ED-4DB2-BD59-A6C34878D82A}">
                        <a16:rowId xmlns:a16="http://schemas.microsoft.com/office/drawing/2014/main" val="676081004"/>
                      </a:ext>
                    </a:extLst>
                  </a:tr>
                </a:tbl>
              </a:graphicData>
            </a:graphic>
          </p:graphicFrame>
        </mc:Fallback>
      </mc:AlternateContent>
    </p:spTree>
    <p:extLst>
      <p:ext uri="{BB962C8B-B14F-4D97-AF65-F5344CB8AC3E}">
        <p14:creationId xmlns:p14="http://schemas.microsoft.com/office/powerpoint/2010/main" val="5877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Histogram of B=1000 Bootstrap estimates</a:t>
            </a:r>
            <a:endParaRPr lang="en-IN"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889" y="1881963"/>
            <a:ext cx="9252098" cy="4497571"/>
          </a:xfrm>
        </p:spPr>
      </p:pic>
    </p:spTree>
    <p:extLst>
      <p:ext uri="{BB962C8B-B14F-4D97-AF65-F5344CB8AC3E}">
        <p14:creationId xmlns:p14="http://schemas.microsoft.com/office/powerpoint/2010/main" val="3014905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Conclusion</a:t>
            </a:r>
            <a:endParaRPr lang="en-IN" sz="3200" b="1" dirty="0"/>
          </a:p>
        </p:txBody>
      </p:sp>
      <p:sp>
        <p:nvSpPr>
          <p:cNvPr id="3" name="Content Placeholder 2"/>
          <p:cNvSpPr>
            <a:spLocks noGrp="1"/>
          </p:cNvSpPr>
          <p:nvPr>
            <p:ph idx="1"/>
          </p:nvPr>
        </p:nvSpPr>
        <p:spPr>
          <a:xfrm>
            <a:off x="1066800" y="1901952"/>
            <a:ext cx="10058400" cy="4133088"/>
          </a:xfrm>
        </p:spPr>
        <p:txBody>
          <a:bodyPr>
            <a:normAutofit lnSpcReduction="10000"/>
          </a:bodyPr>
          <a:lstStyle/>
          <a:p>
            <a:pPr>
              <a:lnSpc>
                <a:spcPct val="200000"/>
              </a:lnSpc>
              <a:buFont typeface="Wingdings" panose="05000000000000000000" pitchFamily="2" charset="2"/>
              <a:buChar char="Ø"/>
            </a:pPr>
            <a:r>
              <a:rPr lang="en-IN" dirty="0" smtClean="0"/>
              <a:t>The method can be  a quick way to find the estimate to the standard error of a complicated form of estimator, when the large sample procedure cannot be applied.</a:t>
            </a:r>
          </a:p>
          <a:p>
            <a:pPr>
              <a:lnSpc>
                <a:spcPct val="200000"/>
              </a:lnSpc>
              <a:buFont typeface="Wingdings" panose="05000000000000000000" pitchFamily="2" charset="2"/>
              <a:buChar char="Ø"/>
            </a:pPr>
            <a:r>
              <a:rPr lang="en-IN" dirty="0" smtClean="0"/>
              <a:t>The efficiency of the method however depend on the type of the estimator we have chosen. </a:t>
            </a:r>
          </a:p>
          <a:p>
            <a:pPr>
              <a:lnSpc>
                <a:spcPct val="200000"/>
              </a:lnSpc>
              <a:buFont typeface="Wingdings" panose="05000000000000000000" pitchFamily="2" charset="2"/>
              <a:buChar char="Ø"/>
            </a:pPr>
            <a:r>
              <a:rPr lang="en-IN" dirty="0" smtClean="0"/>
              <a:t>Once we have the estimate of the Standard error of the statistic, we can make use of this value to calculate the confidence interval and also can use in testing problems related to parameter of interest.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377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0475" y="2939227"/>
            <a:ext cx="10058400" cy="1371600"/>
          </a:xfrm>
        </p:spPr>
        <p:txBody>
          <a:bodyPr>
            <a:noAutofit/>
          </a:bodyPr>
          <a:lstStyle/>
          <a:p>
            <a:pPr algn="ctr"/>
            <a:r>
              <a:rPr lang="en-IN" sz="9600" b="1" dirty="0" smtClean="0">
                <a:solidFill>
                  <a:srgbClr val="525E75"/>
                </a:solidFill>
              </a:rPr>
              <a:t>Thank You</a:t>
            </a:r>
            <a:endParaRPr lang="en-IN" sz="9600" b="1" dirty="0">
              <a:solidFill>
                <a:srgbClr val="525E75"/>
              </a:solidFill>
            </a:endParaRPr>
          </a:p>
        </p:txBody>
      </p:sp>
    </p:spTree>
    <p:extLst>
      <p:ext uri="{BB962C8B-B14F-4D97-AF65-F5344CB8AC3E}">
        <p14:creationId xmlns:p14="http://schemas.microsoft.com/office/powerpoint/2010/main" val="136031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6562"/>
            <a:ext cx="10058400" cy="1356894"/>
          </a:xfrm>
        </p:spPr>
        <p:txBody>
          <a:bodyPr>
            <a:normAutofit/>
          </a:bodyPr>
          <a:lstStyle/>
          <a:p>
            <a:pPr algn="just"/>
            <a:r>
              <a:rPr lang="en-IN" sz="3200" b="1" dirty="0" smtClean="0"/>
              <a:t>Conditions</a:t>
            </a:r>
            <a:endParaRPr lang="en-IN" sz="3200" b="1" dirty="0"/>
          </a:p>
        </p:txBody>
      </p:sp>
      <p:graphicFrame>
        <p:nvGraphicFramePr>
          <p:cNvPr id="8" name="Diagram 7"/>
          <p:cNvGraphicFramePr/>
          <p:nvPr>
            <p:extLst>
              <p:ext uri="{D42A27DB-BD31-4B8C-83A1-F6EECF244321}">
                <p14:modId xmlns:p14="http://schemas.microsoft.com/office/powerpoint/2010/main" val="2552353331"/>
              </p:ext>
            </p:extLst>
          </p:nvPr>
        </p:nvGraphicFramePr>
        <p:xfrm>
          <a:off x="2084250" y="1743456"/>
          <a:ext cx="8444411" cy="4805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loud Callout 8"/>
          <p:cNvSpPr/>
          <p:nvPr/>
        </p:nvSpPr>
        <p:spPr>
          <a:xfrm>
            <a:off x="6274526" y="386562"/>
            <a:ext cx="2647406" cy="1161773"/>
          </a:xfrm>
          <a:prstGeom prst="cloudCallou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Can’t draw more samples to simulate</a:t>
            </a:r>
            <a:endParaRPr lang="en-IN" dirty="0"/>
          </a:p>
        </p:txBody>
      </p:sp>
      <p:sp>
        <p:nvSpPr>
          <p:cNvPr id="10" name="Cloud Callout 9"/>
          <p:cNvSpPr/>
          <p:nvPr/>
        </p:nvSpPr>
        <p:spPr>
          <a:xfrm>
            <a:off x="2338251" y="1358537"/>
            <a:ext cx="2664823" cy="1351571"/>
          </a:xfrm>
          <a:prstGeom prst="cloudCallou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Complicated theoretical variance</a:t>
            </a:r>
            <a:endParaRPr lang="en-IN" dirty="0"/>
          </a:p>
        </p:txBody>
      </p:sp>
      <p:sp>
        <p:nvSpPr>
          <p:cNvPr id="11" name="Cloud Callout 10"/>
          <p:cNvSpPr/>
          <p:nvPr/>
        </p:nvSpPr>
        <p:spPr>
          <a:xfrm>
            <a:off x="8914674" y="1548335"/>
            <a:ext cx="2391953" cy="1156449"/>
          </a:xfrm>
          <a:prstGeom prst="cloudCallou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 Large sample appx.</a:t>
            </a:r>
            <a:endParaRPr lang="en-IN" dirty="0"/>
          </a:p>
        </p:txBody>
      </p:sp>
    </p:spTree>
    <p:extLst>
      <p:ext uri="{BB962C8B-B14F-4D97-AF65-F5344CB8AC3E}">
        <p14:creationId xmlns:p14="http://schemas.microsoft.com/office/powerpoint/2010/main" val="418385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A5827E30-B528-4287-A27F-93EA8D2C13F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72A82AB9-E4F0-46EB-94E5-36C70A6888E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2F06A12D-729B-4BEB-A825-87AB76F28F2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graphicEl>
                                              <a:dgm id="{37B47206-1A9D-4DDB-BBA8-6867A6E3A58A}"/>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graphicEl>
                                              <a:dgm id="{96DBDFE2-8453-42C5-A396-742F98D88A93}"/>
                                            </p:graphic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graphicEl>
                                              <a:dgm id="{BF3FFB79-7496-40C0-8B4B-9091E6E63BD8}"/>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graphicEl>
                                              <a:dgm id="{5A8401D6-F89D-488C-88D6-7F62336D344A}"/>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lvlOne"/>
        </p:bldSub>
      </p:bldGraphic>
      <p:bldP spid="9" grpId="0" uiExpand="1" animBg="1"/>
      <p:bldP spid="10" grpId="0" uiExpand="1"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1871"/>
            <a:ext cx="10058400" cy="1356894"/>
          </a:xfrm>
        </p:spPr>
        <p:txBody>
          <a:bodyPr>
            <a:normAutofit/>
          </a:bodyPr>
          <a:lstStyle/>
          <a:p>
            <a:pPr algn="just"/>
            <a:r>
              <a:rPr lang="en-IN" sz="3200" b="1" dirty="0" smtClean="0"/>
              <a:t>The Question</a:t>
            </a:r>
            <a:endParaRPr lang="en-IN" sz="3200" b="1" dirty="0"/>
          </a:p>
        </p:txBody>
      </p:sp>
      <p:sp>
        <p:nvSpPr>
          <p:cNvPr id="3" name="Content Placeholder 2"/>
          <p:cNvSpPr>
            <a:spLocks noGrp="1"/>
          </p:cNvSpPr>
          <p:nvPr>
            <p:ph idx="1"/>
          </p:nvPr>
        </p:nvSpPr>
        <p:spPr>
          <a:xfrm>
            <a:off x="1066800" y="1743456"/>
            <a:ext cx="10058400" cy="4291584"/>
          </a:xfrm>
        </p:spPr>
        <p:txBody>
          <a:bodyPr>
            <a:normAutofit/>
          </a:bodyPr>
          <a:lstStyle/>
          <a:p>
            <a:pPr marL="0" indent="0" algn="just">
              <a:lnSpc>
                <a:spcPct val="210000"/>
              </a:lnSpc>
              <a:buNone/>
            </a:pPr>
            <a:r>
              <a:rPr lang="en-IN" dirty="0" smtClean="0"/>
              <a:t>When we are given this situation, how can we find the standard error of the estimator of the parameter ? </a:t>
            </a:r>
          </a:p>
          <a:p>
            <a:pPr algn="just">
              <a:lnSpc>
                <a:spcPct val="210000"/>
              </a:lnSpc>
              <a:buFont typeface="Wingdings" panose="05000000000000000000" pitchFamily="2" charset="2"/>
              <a:buChar char="ü"/>
            </a:pPr>
            <a:r>
              <a:rPr lang="en-IN" dirty="0" smtClean="0"/>
              <a:t> An approach can be </a:t>
            </a:r>
            <a:r>
              <a:rPr lang="en-IN" b="1" dirty="0" smtClean="0">
                <a:solidFill>
                  <a:srgbClr val="525E75"/>
                </a:solidFill>
              </a:rPr>
              <a:t>simulation</a:t>
            </a:r>
            <a:r>
              <a:rPr lang="en-IN" dirty="0" smtClean="0"/>
              <a:t> but, here the second condition restricts us on doing so.</a:t>
            </a:r>
          </a:p>
          <a:p>
            <a:pPr algn="just">
              <a:lnSpc>
                <a:spcPct val="210000"/>
              </a:lnSpc>
              <a:buFont typeface="Wingdings" panose="05000000000000000000" pitchFamily="2" charset="2"/>
              <a:buChar char="ü"/>
            </a:pPr>
            <a:r>
              <a:rPr lang="en-IN" dirty="0"/>
              <a:t> </a:t>
            </a:r>
            <a:r>
              <a:rPr lang="en-IN" dirty="0" smtClean="0"/>
              <a:t>So another approach is </a:t>
            </a:r>
            <a:r>
              <a:rPr lang="en-IN" b="1" dirty="0">
                <a:solidFill>
                  <a:srgbClr val="525E75"/>
                </a:solidFill>
              </a:rPr>
              <a:t>Bootstrap</a:t>
            </a:r>
            <a:r>
              <a:rPr lang="en-IN" dirty="0" smtClean="0"/>
              <a:t>. </a:t>
            </a:r>
            <a:endParaRPr lang="en-IN" dirty="0"/>
          </a:p>
        </p:txBody>
      </p:sp>
    </p:spTree>
    <p:extLst>
      <p:ext uri="{BB962C8B-B14F-4D97-AF65-F5344CB8AC3E}">
        <p14:creationId xmlns:p14="http://schemas.microsoft.com/office/powerpoint/2010/main" val="209291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anim calcmode="lin" valueType="num">
                                      <p:cBhvr>
                                        <p:cTn id="8" dur="3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300"/>
                                        <p:tgtEl>
                                          <p:spTgt spid="3">
                                            <p:txEl>
                                              <p:pRg st="1" end="1"/>
                                            </p:txEl>
                                          </p:spTgt>
                                        </p:tgtEl>
                                      </p:cBhvr>
                                    </p:animEffect>
                                    <p:anim calcmode="lin" valueType="num">
                                      <p:cBhvr>
                                        <p:cTn id="15" dur="3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3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300"/>
                                        <p:tgtEl>
                                          <p:spTgt spid="3">
                                            <p:txEl>
                                              <p:pRg st="2" end="2"/>
                                            </p:txEl>
                                          </p:spTgt>
                                        </p:tgtEl>
                                      </p:cBhvr>
                                    </p:animEffect>
                                    <p:anim calcmode="lin" valueType="num">
                                      <p:cBhvr>
                                        <p:cTn id="22" dur="3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3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The Bootstrap</a:t>
            </a:r>
            <a:endParaRPr lang="en-IN" dirty="0"/>
          </a:p>
        </p:txBody>
      </p:sp>
      <p:sp>
        <p:nvSpPr>
          <p:cNvPr id="5" name="Text Placeholder 4"/>
          <p:cNvSpPr>
            <a:spLocks noGrp="1"/>
          </p:cNvSpPr>
          <p:nvPr>
            <p:ph type="body" idx="1"/>
          </p:nvPr>
        </p:nvSpPr>
        <p:spPr/>
        <p:txBody>
          <a:bodyPr/>
          <a:lstStyle/>
          <a:p>
            <a:r>
              <a:rPr lang="en-IN" dirty="0" smtClean="0"/>
              <a:t>A way to solve the problem</a:t>
            </a:r>
            <a:endParaRPr lang="en-IN" dirty="0"/>
          </a:p>
        </p:txBody>
      </p:sp>
    </p:spTree>
    <p:extLst>
      <p:ext uri="{BB962C8B-B14F-4D97-AF65-F5344CB8AC3E}">
        <p14:creationId xmlns:p14="http://schemas.microsoft.com/office/powerpoint/2010/main" val="687383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5528"/>
            <a:ext cx="10058400" cy="1369383"/>
          </a:xfrm>
        </p:spPr>
        <p:txBody>
          <a:bodyPr>
            <a:normAutofit/>
          </a:bodyPr>
          <a:lstStyle/>
          <a:p>
            <a:pPr algn="just"/>
            <a:r>
              <a:rPr lang="en-IN" sz="3200" b="1" dirty="0" smtClean="0"/>
              <a:t>Bootstrap</a:t>
            </a:r>
            <a:endParaRPr lang="en-IN" sz="3200" b="1" dirty="0"/>
          </a:p>
        </p:txBody>
      </p:sp>
      <p:sp>
        <p:nvSpPr>
          <p:cNvPr id="3" name="Content Placeholder 2"/>
          <p:cNvSpPr>
            <a:spLocks noGrp="1"/>
          </p:cNvSpPr>
          <p:nvPr>
            <p:ph idx="1"/>
          </p:nvPr>
        </p:nvSpPr>
        <p:spPr>
          <a:xfrm>
            <a:off x="1066800" y="1743456"/>
            <a:ext cx="10058400" cy="4291584"/>
          </a:xfrm>
        </p:spPr>
        <p:txBody>
          <a:bodyPr>
            <a:normAutofit/>
          </a:bodyPr>
          <a:lstStyle/>
          <a:p>
            <a:pPr marL="0" indent="0" algn="just">
              <a:lnSpc>
                <a:spcPct val="210000"/>
              </a:lnSpc>
              <a:buNone/>
            </a:pPr>
            <a:r>
              <a:rPr lang="en-IN" dirty="0" smtClean="0"/>
              <a:t>The Bootstrap is a technique of estimating the parameter or a parametric function through averaging the estimates from several small sample, that are drawn by Simple Random Sampling With Replacement (</a:t>
            </a:r>
            <a:r>
              <a:rPr lang="en-IN" b="1" dirty="0" smtClean="0">
                <a:solidFill>
                  <a:srgbClr val="525E75"/>
                </a:solidFill>
              </a:rPr>
              <a:t>SRSWR</a:t>
            </a:r>
            <a:r>
              <a:rPr lang="en-IN" dirty="0" smtClean="0"/>
              <a:t>).</a:t>
            </a:r>
          </a:p>
          <a:p>
            <a:pPr marL="0" indent="0" algn="just">
              <a:lnSpc>
                <a:spcPct val="210000"/>
              </a:lnSpc>
              <a:buNone/>
            </a:pPr>
            <a:r>
              <a:rPr lang="en-IN" dirty="0" smtClean="0"/>
              <a:t>These small samples are often called as </a:t>
            </a:r>
            <a:r>
              <a:rPr lang="en-IN" b="1" dirty="0" smtClean="0">
                <a:solidFill>
                  <a:srgbClr val="525E75"/>
                </a:solidFill>
              </a:rPr>
              <a:t>Bootstrap data</a:t>
            </a:r>
            <a:r>
              <a:rPr lang="en-IN" dirty="0" smtClean="0"/>
              <a:t>. </a:t>
            </a:r>
            <a:endParaRPr lang="en-IN" dirty="0"/>
          </a:p>
        </p:txBody>
      </p:sp>
    </p:spTree>
    <p:extLst>
      <p:ext uri="{BB962C8B-B14F-4D97-AF65-F5344CB8AC3E}">
        <p14:creationId xmlns:p14="http://schemas.microsoft.com/office/powerpoint/2010/main" val="152162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48" y="289690"/>
            <a:ext cx="10058400" cy="1356894"/>
          </a:xfrm>
        </p:spPr>
        <p:txBody>
          <a:bodyPr>
            <a:normAutofit/>
          </a:bodyPr>
          <a:lstStyle/>
          <a:p>
            <a:pPr algn="just"/>
            <a:r>
              <a:rPr lang="en-IN" sz="3200" b="1" dirty="0" smtClean="0"/>
              <a:t>Bootstrap: Way to Resample</a:t>
            </a:r>
            <a:endParaRPr lang="en-IN" sz="3200" b="1" dirty="0"/>
          </a:p>
        </p:txBody>
      </p:sp>
      <mc:AlternateContent xmlns:mc="http://schemas.openxmlformats.org/markup-compatibility/2006" xmlns:a14="http://schemas.microsoft.com/office/drawing/2010/main">
        <mc:Choice Requires="a14">
          <p:sp>
            <p:nvSpPr>
              <p:cNvPr id="40" name="Round Diagonal Corner Rectangle 39"/>
              <p:cNvSpPr/>
              <p:nvPr/>
            </p:nvSpPr>
            <p:spPr>
              <a:xfrm>
                <a:off x="1007848" y="2562537"/>
                <a:ext cx="2202873" cy="1163782"/>
              </a:xfrm>
              <a:prstGeom prst="round2DiagRect">
                <a:avLst/>
              </a:prstGeom>
              <a:solidFill>
                <a:srgbClr val="789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Population with DF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𝜃</m:t>
                        </m:r>
                      </m:sub>
                    </m:sSub>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→(0,1)</m:t>
                    </m:r>
                  </m:oMath>
                </a14:m>
                <a:r>
                  <a:rPr lang="en-IN" dirty="0" smtClean="0"/>
                  <a:t> </a:t>
                </a:r>
                <a:endParaRPr lang="en-IN" dirty="0"/>
              </a:p>
            </p:txBody>
          </p:sp>
        </mc:Choice>
        <mc:Fallback xmlns="">
          <p:sp>
            <p:nvSpPr>
              <p:cNvPr id="40" name="Round Diagonal Corner Rectangle 39"/>
              <p:cNvSpPr>
                <a:spLocks noRot="1" noChangeAspect="1" noMove="1" noResize="1" noEditPoints="1" noAdjustHandles="1" noChangeArrowheads="1" noChangeShapeType="1" noTextEdit="1"/>
              </p:cNvSpPr>
              <p:nvPr/>
            </p:nvSpPr>
            <p:spPr>
              <a:xfrm>
                <a:off x="1007848" y="2562537"/>
                <a:ext cx="2202873" cy="1163782"/>
              </a:xfrm>
              <a:prstGeom prst="round2DiagRect">
                <a:avLst/>
              </a:prstGeom>
              <a:blipFill>
                <a:blip r:embed="rId2"/>
                <a:stretch>
                  <a:fillRect/>
                </a:stretch>
              </a:blipFill>
              <a:ln>
                <a:solidFill>
                  <a:schemeClr val="tx1"/>
                </a:solidFill>
              </a:ln>
            </p:spPr>
            <p:txBody>
              <a:bodyPr/>
              <a:lstStyle/>
              <a:p>
                <a:r>
                  <a:rPr lang="en-IN">
                    <a:noFill/>
                  </a:rPr>
                  <a:t> </a:t>
                </a:r>
              </a:p>
            </p:txBody>
          </p:sp>
        </mc:Fallback>
      </mc:AlternateContent>
      <p:grpSp>
        <p:nvGrpSpPr>
          <p:cNvPr id="12" name="Group 11"/>
          <p:cNvGrpSpPr/>
          <p:nvPr/>
        </p:nvGrpSpPr>
        <p:grpSpPr>
          <a:xfrm>
            <a:off x="3219284" y="2562537"/>
            <a:ext cx="2808575" cy="1162800"/>
            <a:chOff x="3210721" y="2660073"/>
            <a:chExt cx="2808575" cy="1162800"/>
          </a:xfrm>
        </p:grpSpPr>
        <p:cxnSp>
          <p:nvCxnSpPr>
            <p:cNvPr id="6" name="Straight Connector 5"/>
            <p:cNvCxnSpPr>
              <a:stCxn id="40" idx="0"/>
            </p:cNvCxnSpPr>
            <p:nvPr/>
          </p:nvCxnSpPr>
          <p:spPr>
            <a:xfrm>
              <a:off x="3210721" y="3144428"/>
              <a:ext cx="657259" cy="1108"/>
            </a:xfrm>
            <a:prstGeom prst="line">
              <a:avLst/>
            </a:prstGeom>
            <a:ln>
              <a:solidFill>
                <a:srgbClr val="525E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ound Diagonal Corner Rectangle 10"/>
                <p:cNvSpPr/>
                <p:nvPr/>
              </p:nvSpPr>
              <p:spPr>
                <a:xfrm>
                  <a:off x="3816096" y="2660073"/>
                  <a:ext cx="2203200" cy="1162800"/>
                </a:xfrm>
                <a:prstGeom prst="round2DiagRect">
                  <a:avLst/>
                </a:prstGeom>
                <a:solidFill>
                  <a:srgbClr val="525E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m:oMathPara>
                  </a14:m>
                  <a:endParaRPr lang="en-IN" dirty="0"/>
                </a:p>
              </p:txBody>
            </p:sp>
          </mc:Choice>
          <mc:Fallback xmlns="">
            <p:sp>
              <p:nvSpPr>
                <p:cNvPr id="11" name="Round Diagonal Corner Rectangle 10"/>
                <p:cNvSpPr>
                  <a:spLocks noRot="1" noChangeAspect="1" noMove="1" noResize="1" noEditPoints="1" noAdjustHandles="1" noChangeArrowheads="1" noChangeShapeType="1" noTextEdit="1"/>
                </p:cNvSpPr>
                <p:nvPr/>
              </p:nvSpPr>
              <p:spPr>
                <a:xfrm>
                  <a:off x="3816096" y="2660073"/>
                  <a:ext cx="2203200" cy="1162800"/>
                </a:xfrm>
                <a:prstGeom prst="round2DiagRect">
                  <a:avLst/>
                </a:prstGeom>
                <a:blipFill>
                  <a:blip r:embed="rId3"/>
                  <a:stretch>
                    <a:fillRect/>
                  </a:stretch>
                </a:blipFill>
              </p:spPr>
              <p:txBody>
                <a:bodyPr/>
                <a:lstStyle/>
                <a:p>
                  <a:r>
                    <a:rPr lang="en-IN">
                      <a:noFill/>
                    </a:rPr>
                    <a:t> </a:t>
                  </a:r>
                </a:p>
              </p:txBody>
            </p:sp>
          </mc:Fallback>
        </mc:AlternateContent>
      </p:grpSp>
      <p:grpSp>
        <p:nvGrpSpPr>
          <p:cNvPr id="39" name="Group 38"/>
          <p:cNvGrpSpPr/>
          <p:nvPr/>
        </p:nvGrpSpPr>
        <p:grpSpPr>
          <a:xfrm>
            <a:off x="5871635" y="1045019"/>
            <a:ext cx="4194079" cy="1810888"/>
            <a:chOff x="5918711" y="1035621"/>
            <a:chExt cx="4194079" cy="1810888"/>
          </a:xfrm>
        </p:grpSpPr>
        <mc:AlternateContent xmlns:mc="http://schemas.openxmlformats.org/markup-compatibility/2006" xmlns:a14="http://schemas.microsoft.com/office/drawing/2010/main">
          <mc:Choice Requires="a14">
            <p:sp>
              <p:nvSpPr>
                <p:cNvPr id="13" name="Round Diagonal Corner Rectangle 12"/>
                <p:cNvSpPr/>
                <p:nvPr/>
              </p:nvSpPr>
              <p:spPr>
                <a:xfrm>
                  <a:off x="7909590" y="1035621"/>
                  <a:ext cx="2203200" cy="1162800"/>
                </a:xfrm>
                <a:prstGeom prst="round2DiagRect">
                  <a:avLst/>
                </a:prstGeom>
                <a:solidFill>
                  <a:srgbClr val="525E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1</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1</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𝑛</m:t>
                            </m:r>
                          </m:sub>
                          <m:sup>
                            <m:r>
                              <a:rPr lang="en-IN" b="0" i="1" smtClean="0">
                                <a:latin typeface="Cambria Math" panose="02040503050406030204" pitchFamily="18" charset="0"/>
                              </a:rPr>
                              <m:t>1</m:t>
                            </m:r>
                          </m:sup>
                        </m:sSubSup>
                        <m:r>
                          <a:rPr lang="en-IN" b="0" i="1" smtClean="0">
                            <a:latin typeface="Cambria Math" panose="02040503050406030204" pitchFamily="18" charset="0"/>
                          </a:rPr>
                          <m:t>)</m:t>
                        </m:r>
                      </m:oMath>
                    </m:oMathPara>
                  </a14:m>
                  <a:endParaRPr lang="en-IN" dirty="0"/>
                </a:p>
              </p:txBody>
            </p:sp>
          </mc:Choice>
          <mc:Fallback xmlns="">
            <p:sp>
              <p:nvSpPr>
                <p:cNvPr id="13" name="Round Diagonal Corner Rectangle 12"/>
                <p:cNvSpPr>
                  <a:spLocks noRot="1" noChangeAspect="1" noMove="1" noResize="1" noEditPoints="1" noAdjustHandles="1" noChangeArrowheads="1" noChangeShapeType="1" noTextEdit="1"/>
                </p:cNvSpPr>
                <p:nvPr/>
              </p:nvSpPr>
              <p:spPr>
                <a:xfrm>
                  <a:off x="7909590" y="1035621"/>
                  <a:ext cx="2203200" cy="1162800"/>
                </a:xfrm>
                <a:prstGeom prst="round2DiagRect">
                  <a:avLst/>
                </a:prstGeom>
                <a:blipFill>
                  <a:blip r:embed="rId4"/>
                  <a:stretch>
                    <a:fillRect/>
                  </a:stretch>
                </a:blipFill>
                <a:ln>
                  <a:solidFill>
                    <a:schemeClr val="tx1"/>
                  </a:solidFill>
                </a:ln>
              </p:spPr>
              <p:txBody>
                <a:bodyPr/>
                <a:lstStyle/>
                <a:p>
                  <a:r>
                    <a:rPr lang="en-IN">
                      <a:noFill/>
                    </a:rPr>
                    <a:t> </a:t>
                  </a:r>
                </a:p>
              </p:txBody>
            </p:sp>
          </mc:Fallback>
        </mc:AlternateContent>
        <p:sp>
          <p:nvSpPr>
            <p:cNvPr id="29" name="TextBox 28"/>
            <p:cNvSpPr txBox="1"/>
            <p:nvPr/>
          </p:nvSpPr>
          <p:spPr>
            <a:xfrm rot="19673729">
              <a:off x="5918711" y="1870235"/>
              <a:ext cx="2121408" cy="338554"/>
            </a:xfrm>
            <a:prstGeom prst="rect">
              <a:avLst/>
            </a:prstGeom>
            <a:noFill/>
          </p:spPr>
          <p:txBody>
            <a:bodyPr wrap="square" rtlCol="0">
              <a:spAutoFit/>
            </a:bodyPr>
            <a:lstStyle/>
            <a:p>
              <a:r>
                <a:rPr lang="en-IN" sz="1600" dirty="0" smtClean="0"/>
                <a:t>Bootstrap Data 1</a:t>
              </a:r>
              <a:endParaRPr lang="en-IN" sz="1600" dirty="0"/>
            </a:p>
          </p:txBody>
        </p:sp>
        <p:cxnSp>
          <p:nvCxnSpPr>
            <p:cNvPr id="33" name="Straight Connector 32"/>
            <p:cNvCxnSpPr/>
            <p:nvPr/>
          </p:nvCxnSpPr>
          <p:spPr>
            <a:xfrm flipV="1">
              <a:off x="6019296" y="1653598"/>
              <a:ext cx="1890294" cy="1192911"/>
            </a:xfrm>
            <a:prstGeom prst="line">
              <a:avLst/>
            </a:prstGeom>
            <a:ln>
              <a:solidFill>
                <a:srgbClr val="525E75"/>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992119" y="2546923"/>
            <a:ext cx="4063549" cy="1162800"/>
            <a:chOff x="6049241" y="2552620"/>
            <a:chExt cx="4063549" cy="1162800"/>
          </a:xfrm>
        </p:grpSpPr>
        <mc:AlternateContent xmlns:mc="http://schemas.openxmlformats.org/markup-compatibility/2006" xmlns:a14="http://schemas.microsoft.com/office/drawing/2010/main">
          <mc:Choice Requires="a14">
            <p:sp>
              <p:nvSpPr>
                <p:cNvPr id="15" name="Round Diagonal Corner Rectangle 14"/>
                <p:cNvSpPr/>
                <p:nvPr/>
              </p:nvSpPr>
              <p:spPr>
                <a:xfrm>
                  <a:off x="7909590" y="2552620"/>
                  <a:ext cx="2203200" cy="1162800"/>
                </a:xfrm>
                <a:prstGeom prst="round2DiagRect">
                  <a:avLst/>
                </a:prstGeom>
                <a:solidFill>
                  <a:srgbClr val="525E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𝑛</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oMath>
                    </m:oMathPara>
                  </a14:m>
                  <a:endParaRPr lang="en-IN" dirty="0"/>
                </a:p>
              </p:txBody>
            </p:sp>
          </mc:Choice>
          <mc:Fallback xmlns="">
            <p:sp>
              <p:nvSpPr>
                <p:cNvPr id="15" name="Round Diagonal Corner Rectangle 14"/>
                <p:cNvSpPr>
                  <a:spLocks noRot="1" noChangeAspect="1" noMove="1" noResize="1" noEditPoints="1" noAdjustHandles="1" noChangeArrowheads="1" noChangeShapeType="1" noTextEdit="1"/>
                </p:cNvSpPr>
                <p:nvPr/>
              </p:nvSpPr>
              <p:spPr>
                <a:xfrm>
                  <a:off x="7909590" y="2552620"/>
                  <a:ext cx="2203200" cy="1162800"/>
                </a:xfrm>
                <a:prstGeom prst="round2DiagRect">
                  <a:avLst/>
                </a:prstGeom>
                <a:blipFill>
                  <a:blip r:embed="rId5"/>
                  <a:stretch>
                    <a:fillRect/>
                  </a:stretch>
                </a:blipFill>
                <a:ln>
                  <a:solidFill>
                    <a:schemeClr val="tx1"/>
                  </a:solidFill>
                </a:ln>
              </p:spPr>
              <p:txBody>
                <a:bodyPr/>
                <a:lstStyle/>
                <a:p>
                  <a:r>
                    <a:rPr lang="en-IN">
                      <a:noFill/>
                    </a:rPr>
                    <a:t> </a:t>
                  </a:r>
                </a:p>
              </p:txBody>
            </p:sp>
          </mc:Fallback>
        </mc:AlternateContent>
        <p:sp>
          <p:nvSpPr>
            <p:cNvPr id="32" name="TextBox 31"/>
            <p:cNvSpPr txBox="1"/>
            <p:nvPr/>
          </p:nvSpPr>
          <p:spPr>
            <a:xfrm rot="21424370">
              <a:off x="6056501" y="2678603"/>
              <a:ext cx="2121408" cy="338554"/>
            </a:xfrm>
            <a:prstGeom prst="rect">
              <a:avLst/>
            </a:prstGeom>
            <a:noFill/>
          </p:spPr>
          <p:txBody>
            <a:bodyPr wrap="square" rtlCol="0">
              <a:spAutoFit/>
            </a:bodyPr>
            <a:lstStyle/>
            <a:p>
              <a:r>
                <a:rPr lang="en-IN" sz="1600" dirty="0" smtClean="0"/>
                <a:t>Bootstrap Data 2</a:t>
              </a:r>
              <a:endParaRPr lang="en-IN" sz="1600" dirty="0"/>
            </a:p>
          </p:txBody>
        </p:sp>
        <p:cxnSp>
          <p:nvCxnSpPr>
            <p:cNvPr id="36" name="Straight Connector 35"/>
            <p:cNvCxnSpPr/>
            <p:nvPr/>
          </p:nvCxnSpPr>
          <p:spPr>
            <a:xfrm flipV="1">
              <a:off x="6049241" y="2959749"/>
              <a:ext cx="1879517" cy="97583"/>
            </a:xfrm>
            <a:prstGeom prst="line">
              <a:avLst/>
            </a:prstGeom>
            <a:ln>
              <a:solidFill>
                <a:srgbClr val="525E75"/>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973817" y="3103172"/>
            <a:ext cx="4091897" cy="2933165"/>
            <a:chOff x="5990948" y="3432059"/>
            <a:chExt cx="4091897" cy="2933165"/>
          </a:xfrm>
        </p:grpSpPr>
        <mc:AlternateContent xmlns:mc="http://schemas.openxmlformats.org/markup-compatibility/2006" xmlns:a14="http://schemas.microsoft.com/office/drawing/2010/main">
          <mc:Choice Requires="a14">
            <p:sp>
              <p:nvSpPr>
                <p:cNvPr id="16" name="Round Diagonal Corner Rectangle 15"/>
                <p:cNvSpPr/>
                <p:nvPr/>
              </p:nvSpPr>
              <p:spPr>
                <a:xfrm>
                  <a:off x="7879645" y="5202424"/>
                  <a:ext cx="2203200" cy="1162800"/>
                </a:xfrm>
                <a:prstGeom prst="round2DiagRect">
                  <a:avLst/>
                </a:prstGeom>
                <a:solidFill>
                  <a:srgbClr val="525E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𝐵</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𝐵</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3</m:t>
                            </m:r>
                          </m:sub>
                          <m:sup>
                            <m:r>
                              <a:rPr lang="en-IN" b="0" i="1" smtClean="0">
                                <a:latin typeface="Cambria Math" panose="02040503050406030204" pitchFamily="18" charset="0"/>
                              </a:rPr>
                              <m:t>𝐵</m:t>
                            </m:r>
                          </m:sup>
                        </m:sSubSup>
                        <m:r>
                          <a:rPr lang="en-IN" b="0" i="1" smtClean="0">
                            <a:latin typeface="Cambria Math" panose="02040503050406030204" pitchFamily="18" charset="0"/>
                          </a:rPr>
                          <m:t>)</m:t>
                        </m:r>
                      </m:oMath>
                    </m:oMathPara>
                  </a14:m>
                  <a:endParaRPr lang="en-IN" dirty="0"/>
                </a:p>
              </p:txBody>
            </p:sp>
          </mc:Choice>
          <mc:Fallback xmlns="">
            <p:sp>
              <p:nvSpPr>
                <p:cNvPr id="16" name="Round Diagonal Corner Rectangle 15"/>
                <p:cNvSpPr>
                  <a:spLocks noRot="1" noChangeAspect="1" noMove="1" noResize="1" noEditPoints="1" noAdjustHandles="1" noChangeArrowheads="1" noChangeShapeType="1" noTextEdit="1"/>
                </p:cNvSpPr>
                <p:nvPr/>
              </p:nvSpPr>
              <p:spPr>
                <a:xfrm>
                  <a:off x="7879645" y="5202424"/>
                  <a:ext cx="2203200" cy="1162800"/>
                </a:xfrm>
                <a:prstGeom prst="round2DiagRect">
                  <a:avLst/>
                </a:prstGeom>
                <a:blipFill>
                  <a:blip r:embed="rId6"/>
                  <a:stretch>
                    <a:fillRect/>
                  </a:stretch>
                </a:blipFill>
                <a:ln>
                  <a:solidFill>
                    <a:schemeClr val="tx1"/>
                  </a:solidFill>
                </a:ln>
              </p:spPr>
              <p:txBody>
                <a:bodyPr/>
                <a:lstStyle/>
                <a:p>
                  <a:r>
                    <a:rPr lang="en-IN">
                      <a:noFill/>
                    </a:rPr>
                    <a:t> </a:t>
                  </a:r>
                </a:p>
              </p:txBody>
            </p:sp>
          </mc:Fallback>
        </mc:AlternateContent>
        <p:cxnSp>
          <p:nvCxnSpPr>
            <p:cNvPr id="38" name="Straight Connector 37"/>
            <p:cNvCxnSpPr>
              <a:endCxn id="16" idx="2"/>
            </p:cNvCxnSpPr>
            <p:nvPr/>
          </p:nvCxnSpPr>
          <p:spPr>
            <a:xfrm>
              <a:off x="5990948" y="3497339"/>
              <a:ext cx="1888697" cy="2286485"/>
            </a:xfrm>
            <a:prstGeom prst="line">
              <a:avLst/>
            </a:prstGeom>
            <a:ln>
              <a:solidFill>
                <a:srgbClr val="525E75"/>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3064694">
              <a:off x="5962315" y="4323486"/>
              <a:ext cx="2121408" cy="338554"/>
            </a:xfrm>
            <a:prstGeom prst="rect">
              <a:avLst/>
            </a:prstGeom>
            <a:noFill/>
          </p:spPr>
          <p:txBody>
            <a:bodyPr wrap="square" rtlCol="0">
              <a:spAutoFit/>
            </a:bodyPr>
            <a:lstStyle/>
            <a:p>
              <a:r>
                <a:rPr lang="en-IN" sz="1600" dirty="0" smtClean="0"/>
                <a:t>Bootstrap Data B</a:t>
              </a:r>
              <a:endParaRPr lang="en-IN" sz="1600" dirty="0"/>
            </a:p>
          </p:txBody>
        </p:sp>
      </p:grpSp>
      <p:sp>
        <p:nvSpPr>
          <p:cNvPr id="46" name="Cloud Callout 45"/>
          <p:cNvSpPr/>
          <p:nvPr/>
        </p:nvSpPr>
        <p:spPr>
          <a:xfrm>
            <a:off x="4031472" y="1334753"/>
            <a:ext cx="2245336" cy="1014666"/>
          </a:xfrm>
          <a:prstGeom prst="cloudCallou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Given Sample</a:t>
            </a:r>
            <a:endParaRPr lang="en-IN" dirty="0"/>
          </a:p>
        </p:txBody>
      </p:sp>
      <p:sp>
        <p:nvSpPr>
          <p:cNvPr id="3" name="TextBox 2"/>
          <p:cNvSpPr txBox="1"/>
          <p:nvPr/>
        </p:nvSpPr>
        <p:spPr>
          <a:xfrm>
            <a:off x="8790804" y="3563711"/>
            <a:ext cx="336574" cy="1200329"/>
          </a:xfrm>
          <a:prstGeom prst="rect">
            <a:avLst/>
          </a:prstGeom>
          <a:noFill/>
        </p:spPr>
        <p:txBody>
          <a:bodyPr wrap="square" rtlCol="0">
            <a:spAutoFit/>
          </a:bodyPr>
          <a:lstStyle/>
          <a:p>
            <a:r>
              <a:rPr lang="en-IN" sz="2400" dirty="0" smtClean="0"/>
              <a:t>.</a:t>
            </a:r>
          </a:p>
          <a:p>
            <a:r>
              <a:rPr lang="en-IN" sz="2400" dirty="0" smtClean="0"/>
              <a:t>.</a:t>
            </a:r>
          </a:p>
          <a:p>
            <a:r>
              <a:rPr lang="en-IN" sz="2400" dirty="0"/>
              <a:t>.</a:t>
            </a:r>
          </a:p>
        </p:txBody>
      </p:sp>
    </p:spTree>
    <p:extLst>
      <p:ext uri="{BB962C8B-B14F-4D97-AF65-F5344CB8AC3E}">
        <p14:creationId xmlns:p14="http://schemas.microsoft.com/office/powerpoint/2010/main" val="405210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6562"/>
            <a:ext cx="10058400" cy="1356894"/>
          </a:xfrm>
        </p:spPr>
        <p:txBody>
          <a:bodyPr>
            <a:normAutofit/>
          </a:bodyPr>
          <a:lstStyle/>
          <a:p>
            <a:pPr algn="just"/>
            <a:r>
              <a:rPr lang="en-IN" sz="3200" b="1" dirty="0" smtClean="0"/>
              <a:t>Bootstrap: Idea to find the SE of T</a:t>
            </a:r>
            <a:endParaRPr lang="en-IN"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0" y="1743456"/>
                <a:ext cx="10058400" cy="4291584"/>
              </a:xfrm>
            </p:spPr>
            <p:txBody>
              <a:bodyPr>
                <a:normAutofit/>
              </a:bodyPr>
              <a:lstStyle/>
              <a:p>
                <a:pPr algn="just">
                  <a:lnSpc>
                    <a:spcPct val="210000"/>
                  </a:lnSpc>
                  <a:buFont typeface="Wingdings" panose="05000000000000000000" pitchFamily="2" charset="2"/>
                  <a:buChar char="Ø"/>
                </a:pPr>
                <a:r>
                  <a:rPr lang="en-IN" b="0" dirty="0" smtClean="0"/>
                  <a:t>Here from the B bootstrap data we can compute B values of T, namely </a:t>
                </a:r>
                <a14:m>
                  <m:oMath xmlns:m="http://schemas.openxmlformats.org/officeDocument/2006/math">
                    <m:sSub>
                      <m:sSubPr>
                        <m:ctrlPr>
                          <a:rPr lang="en-IN" b="1" i="1" smtClean="0">
                            <a:solidFill>
                              <a:srgbClr val="525E75"/>
                            </a:solidFill>
                            <a:latin typeface="Cambria Math" panose="02040503050406030204" pitchFamily="18" charset="0"/>
                          </a:rPr>
                        </m:ctrlPr>
                      </m:sSubPr>
                      <m:e>
                        <m:r>
                          <a:rPr lang="en-IN" b="1" i="1" smtClean="0">
                            <a:solidFill>
                              <a:srgbClr val="525E75"/>
                            </a:solidFill>
                            <a:latin typeface="Cambria Math" panose="02040503050406030204" pitchFamily="18" charset="0"/>
                          </a:rPr>
                          <m:t>𝑻</m:t>
                        </m:r>
                      </m:e>
                      <m:sub>
                        <m:r>
                          <a:rPr lang="en-IN" b="1" i="1" smtClean="0">
                            <a:solidFill>
                              <a:srgbClr val="525E75"/>
                            </a:solidFill>
                            <a:latin typeface="Cambria Math" panose="02040503050406030204" pitchFamily="18" charset="0"/>
                          </a:rPr>
                          <m:t>𝟏</m:t>
                        </m:r>
                      </m:sub>
                    </m:sSub>
                    <m:r>
                      <a:rPr lang="en-IN" b="1" i="1" smtClean="0">
                        <a:solidFill>
                          <a:srgbClr val="525E75"/>
                        </a:solidFill>
                        <a:latin typeface="Cambria Math" panose="02040503050406030204" pitchFamily="18" charset="0"/>
                      </a:rPr>
                      <m:t>,</m:t>
                    </m:r>
                    <m:sSub>
                      <m:sSubPr>
                        <m:ctrlPr>
                          <a:rPr lang="en-IN" b="1" i="1" smtClean="0">
                            <a:solidFill>
                              <a:srgbClr val="525E75"/>
                            </a:solidFill>
                            <a:latin typeface="Cambria Math" panose="02040503050406030204" pitchFamily="18" charset="0"/>
                          </a:rPr>
                        </m:ctrlPr>
                      </m:sSubPr>
                      <m:e>
                        <m:r>
                          <a:rPr lang="en-IN" b="1" i="1" smtClean="0">
                            <a:solidFill>
                              <a:srgbClr val="525E75"/>
                            </a:solidFill>
                            <a:latin typeface="Cambria Math" panose="02040503050406030204" pitchFamily="18" charset="0"/>
                          </a:rPr>
                          <m:t>𝑻</m:t>
                        </m:r>
                      </m:e>
                      <m:sub>
                        <m:r>
                          <a:rPr lang="en-IN" b="1" i="1" smtClean="0">
                            <a:solidFill>
                              <a:srgbClr val="525E75"/>
                            </a:solidFill>
                            <a:latin typeface="Cambria Math" panose="02040503050406030204" pitchFamily="18" charset="0"/>
                          </a:rPr>
                          <m:t>𝟐</m:t>
                        </m:r>
                      </m:sub>
                    </m:sSub>
                    <m:r>
                      <a:rPr lang="en-IN" b="1" i="1" smtClean="0">
                        <a:solidFill>
                          <a:srgbClr val="525E75"/>
                        </a:solidFill>
                        <a:latin typeface="Cambria Math" panose="02040503050406030204" pitchFamily="18" charset="0"/>
                      </a:rPr>
                      <m:t>,…,</m:t>
                    </m:r>
                    <m:sSub>
                      <m:sSubPr>
                        <m:ctrlPr>
                          <a:rPr lang="en-IN" b="1" i="1" smtClean="0">
                            <a:solidFill>
                              <a:srgbClr val="525E75"/>
                            </a:solidFill>
                            <a:latin typeface="Cambria Math" panose="02040503050406030204" pitchFamily="18" charset="0"/>
                          </a:rPr>
                        </m:ctrlPr>
                      </m:sSubPr>
                      <m:e>
                        <m:r>
                          <a:rPr lang="en-IN" b="1" i="1" smtClean="0">
                            <a:solidFill>
                              <a:srgbClr val="525E75"/>
                            </a:solidFill>
                            <a:latin typeface="Cambria Math" panose="02040503050406030204" pitchFamily="18" charset="0"/>
                          </a:rPr>
                          <m:t>𝑻</m:t>
                        </m:r>
                      </m:e>
                      <m:sub>
                        <m:r>
                          <a:rPr lang="en-IN" b="1" i="1" smtClean="0">
                            <a:solidFill>
                              <a:srgbClr val="525E75"/>
                            </a:solidFill>
                            <a:latin typeface="Cambria Math" panose="02040503050406030204" pitchFamily="18" charset="0"/>
                          </a:rPr>
                          <m:t>𝑩</m:t>
                        </m:r>
                      </m:sub>
                    </m:sSub>
                  </m:oMath>
                </a14:m>
                <a:r>
                  <a:rPr lang="en-IN" b="0" dirty="0" smtClean="0"/>
                  <a:t> for respectively the </a:t>
                </a:r>
                <a:r>
                  <a:rPr lang="en-IN" b="1" dirty="0" smtClean="0">
                    <a:solidFill>
                      <a:srgbClr val="525E75"/>
                    </a:solidFill>
                  </a:rPr>
                  <a:t>1</a:t>
                </a:r>
                <a:r>
                  <a:rPr lang="en-IN" b="1" baseline="30000" dirty="0" smtClean="0">
                    <a:solidFill>
                      <a:srgbClr val="525E75"/>
                    </a:solidFill>
                  </a:rPr>
                  <a:t>st</a:t>
                </a:r>
                <a:r>
                  <a:rPr lang="en-IN" b="1" dirty="0" smtClean="0">
                    <a:solidFill>
                      <a:srgbClr val="525E75"/>
                    </a:solidFill>
                  </a:rPr>
                  <a:t> , 2</a:t>
                </a:r>
                <a:r>
                  <a:rPr lang="en-IN" b="1" baseline="30000" dirty="0" smtClean="0">
                    <a:solidFill>
                      <a:srgbClr val="525E75"/>
                    </a:solidFill>
                  </a:rPr>
                  <a:t>nd</a:t>
                </a:r>
                <a:r>
                  <a:rPr lang="en-IN" b="1" dirty="0" smtClean="0">
                    <a:solidFill>
                      <a:srgbClr val="525E75"/>
                    </a:solidFill>
                  </a:rPr>
                  <a:t> , … , </a:t>
                </a:r>
                <a14:m>
                  <m:oMath xmlns:m="http://schemas.openxmlformats.org/officeDocument/2006/math">
                    <m:sSup>
                      <m:sSupPr>
                        <m:ctrlPr>
                          <a:rPr lang="en-IN" b="1" i="1" smtClean="0">
                            <a:solidFill>
                              <a:srgbClr val="525E75"/>
                            </a:solidFill>
                            <a:latin typeface="Cambria Math" panose="02040503050406030204" pitchFamily="18" charset="0"/>
                          </a:rPr>
                        </m:ctrlPr>
                      </m:sSupPr>
                      <m:e>
                        <m:r>
                          <a:rPr lang="en-IN" b="1" i="1" smtClean="0">
                            <a:solidFill>
                              <a:srgbClr val="525E75"/>
                            </a:solidFill>
                            <a:latin typeface="Cambria Math" panose="02040503050406030204" pitchFamily="18" charset="0"/>
                          </a:rPr>
                          <m:t>𝑩</m:t>
                        </m:r>
                      </m:e>
                      <m:sup>
                        <m:r>
                          <a:rPr lang="en-IN" b="1" i="1" smtClean="0">
                            <a:solidFill>
                              <a:srgbClr val="525E75"/>
                            </a:solidFill>
                            <a:latin typeface="Cambria Math" panose="02040503050406030204" pitchFamily="18" charset="0"/>
                          </a:rPr>
                          <m:t>𝒕𝒉</m:t>
                        </m:r>
                      </m:sup>
                    </m:sSup>
                  </m:oMath>
                </a14:m>
                <a:r>
                  <a:rPr lang="en-IN" b="0" dirty="0" smtClean="0"/>
                  <a:t> Bootstrap data.</a:t>
                </a:r>
              </a:p>
              <a:p>
                <a:pPr algn="just">
                  <a:lnSpc>
                    <a:spcPct val="210000"/>
                  </a:lnSpc>
                  <a:buFont typeface="Wingdings" panose="05000000000000000000" pitchFamily="2" charset="2"/>
                  <a:buChar char="Ø"/>
                </a:pPr>
                <a:r>
                  <a:rPr lang="en-IN" dirty="0" smtClean="0"/>
                  <a:t>The variation in the value </a:t>
                </a:r>
                <a:r>
                  <a:rPr lang="en-IN" dirty="0" smtClean="0">
                    <a:solidFill>
                      <a:schemeClr val="tx1">
                        <a:lumMod val="95000"/>
                        <a:lumOff val="5000"/>
                      </a:schemeClr>
                    </a:solidFill>
                  </a:rPr>
                  <a:t>of</a:t>
                </a:r>
                <a:r>
                  <a:rPr lang="en-IN" b="1" dirty="0" smtClean="0">
                    <a:solidFill>
                      <a:srgbClr val="525E75"/>
                    </a:solidFill>
                  </a:rPr>
                  <a:t> T</a:t>
                </a:r>
                <a:r>
                  <a:rPr lang="en-IN" dirty="0" smtClean="0"/>
                  <a:t> for different data, is due to presence of different sample units. Therefore, the standard deviation of the B values of </a:t>
                </a:r>
                <a:r>
                  <a:rPr lang="en-IN" b="1" dirty="0" smtClean="0">
                    <a:solidFill>
                      <a:srgbClr val="525E75"/>
                    </a:solidFill>
                  </a:rPr>
                  <a:t>T</a:t>
                </a:r>
                <a:r>
                  <a:rPr lang="en-IN" dirty="0" smtClean="0"/>
                  <a:t> gives the idea of variation in </a:t>
                </a:r>
                <a:r>
                  <a:rPr lang="en-IN" b="1" dirty="0" smtClean="0">
                    <a:solidFill>
                      <a:srgbClr val="525E75"/>
                    </a:solidFill>
                  </a:rPr>
                  <a:t>T</a:t>
                </a:r>
                <a:r>
                  <a:rPr lang="en-IN" dirty="0" smtClean="0"/>
                  <a:t> over sample to sample.</a:t>
                </a:r>
              </a:p>
              <a:p>
                <a:pPr lvl="0">
                  <a:buFont typeface="Wingdings" panose="05000000000000000000" pitchFamily="2" charset="2"/>
                  <a:buChar char="Ø"/>
                </a:pPr>
                <a:r>
                  <a:rPr lang="en-IN" dirty="0" smtClean="0"/>
                  <a:t>Hence we can estimate </a:t>
                </a:r>
                <a:r>
                  <a:rPr lang="en-IN" b="1" dirty="0" smtClean="0">
                    <a:solidFill>
                      <a:srgbClr val="525E75"/>
                    </a:solidFill>
                  </a:rPr>
                  <a:t>SE(T)</a:t>
                </a:r>
                <a:r>
                  <a:rPr lang="en-IN" dirty="0" smtClean="0"/>
                  <a:t> as </a:t>
                </a:r>
                <a14:m>
                  <m:oMath xmlns:m="http://schemas.openxmlformats.org/officeDocument/2006/math">
                    <m:acc>
                      <m:accPr>
                        <m:chr m:val="̂"/>
                        <m:ctrlPr>
                          <a:rPr lang="en-IN" b="1" i="1" smtClean="0">
                            <a:solidFill>
                              <a:srgbClr val="525E75"/>
                            </a:solidFill>
                            <a:latin typeface="Cambria Math" panose="02040503050406030204" pitchFamily="18" charset="0"/>
                          </a:rPr>
                        </m:ctrlPr>
                      </m:accPr>
                      <m:e>
                        <m:r>
                          <a:rPr lang="en-IN" b="1" i="1" smtClean="0">
                            <a:solidFill>
                              <a:srgbClr val="525E75"/>
                            </a:solidFill>
                            <a:latin typeface="Cambria Math" panose="02040503050406030204" pitchFamily="18" charset="0"/>
                          </a:rPr>
                          <m:t>𝑺𝑬</m:t>
                        </m:r>
                      </m:e>
                    </m:acc>
                    <m:d>
                      <m:dPr>
                        <m:ctrlPr>
                          <a:rPr lang="en-IN" b="1" i="1" dirty="0" smtClean="0">
                            <a:solidFill>
                              <a:srgbClr val="525E75"/>
                            </a:solidFill>
                            <a:latin typeface="Cambria Math" panose="02040503050406030204" pitchFamily="18" charset="0"/>
                          </a:rPr>
                        </m:ctrlPr>
                      </m:dPr>
                      <m:e>
                        <m:r>
                          <a:rPr lang="en-IN" b="1" i="1" dirty="0" smtClean="0">
                            <a:solidFill>
                              <a:srgbClr val="525E75"/>
                            </a:solidFill>
                            <a:latin typeface="Cambria Math" panose="02040503050406030204" pitchFamily="18" charset="0"/>
                          </a:rPr>
                          <m:t>𝑻</m:t>
                        </m:r>
                      </m:e>
                    </m:d>
                    <m:r>
                      <a:rPr lang="en-IN" b="1" i="1" dirty="0" smtClean="0">
                        <a:solidFill>
                          <a:srgbClr val="525E75"/>
                        </a:solidFill>
                        <a:latin typeface="Cambria Math" panose="02040503050406030204" pitchFamily="18" charset="0"/>
                      </a:rPr>
                      <m:t>=</m:t>
                    </m:r>
                    <m:rad>
                      <m:radPr>
                        <m:degHide m:val="on"/>
                        <m:ctrlPr>
                          <a:rPr lang="en-IN" b="1" i="1">
                            <a:solidFill>
                              <a:srgbClr val="525E75"/>
                            </a:solidFill>
                            <a:latin typeface="Cambria Math" panose="02040503050406030204" pitchFamily="18" charset="0"/>
                          </a:rPr>
                        </m:ctrlPr>
                      </m:radPr>
                      <m:deg/>
                      <m:e>
                        <m:f>
                          <m:fPr>
                            <m:ctrlPr>
                              <a:rPr lang="en-IN" b="1" i="1">
                                <a:solidFill>
                                  <a:srgbClr val="525E75"/>
                                </a:solidFill>
                                <a:latin typeface="Cambria Math" panose="02040503050406030204" pitchFamily="18" charset="0"/>
                              </a:rPr>
                            </m:ctrlPr>
                          </m:fPr>
                          <m:num>
                            <m:r>
                              <a:rPr lang="en-IN" b="1" i="1">
                                <a:solidFill>
                                  <a:srgbClr val="525E75"/>
                                </a:solidFill>
                                <a:latin typeface="Cambria Math" panose="02040503050406030204" pitchFamily="18" charset="0"/>
                              </a:rPr>
                              <m:t>𝟏</m:t>
                            </m:r>
                          </m:num>
                          <m:den>
                            <m:r>
                              <a:rPr lang="en-IN" b="1" i="1">
                                <a:solidFill>
                                  <a:srgbClr val="525E75"/>
                                </a:solidFill>
                                <a:latin typeface="Cambria Math" panose="02040503050406030204" pitchFamily="18" charset="0"/>
                              </a:rPr>
                              <m:t>𝑩</m:t>
                            </m:r>
                          </m:den>
                        </m:f>
                        <m:nary>
                          <m:naryPr>
                            <m:chr m:val="∑"/>
                            <m:ctrlPr>
                              <a:rPr lang="en-IN" b="1" i="1">
                                <a:solidFill>
                                  <a:srgbClr val="525E75"/>
                                </a:solidFill>
                                <a:latin typeface="Cambria Math" panose="02040503050406030204" pitchFamily="18" charset="0"/>
                              </a:rPr>
                            </m:ctrlPr>
                          </m:naryPr>
                          <m:sub>
                            <m:r>
                              <m:rPr>
                                <m:brk m:alnAt="23"/>
                              </m:rPr>
                              <a:rPr lang="en-IN" b="1" i="1">
                                <a:solidFill>
                                  <a:srgbClr val="525E75"/>
                                </a:solidFill>
                                <a:latin typeface="Cambria Math" panose="02040503050406030204" pitchFamily="18" charset="0"/>
                              </a:rPr>
                              <m:t>𝒊</m:t>
                            </m:r>
                            <m:r>
                              <a:rPr lang="en-IN" b="1" i="1">
                                <a:solidFill>
                                  <a:srgbClr val="525E75"/>
                                </a:solidFill>
                                <a:latin typeface="Cambria Math" panose="02040503050406030204" pitchFamily="18" charset="0"/>
                              </a:rPr>
                              <m:t>=</m:t>
                            </m:r>
                            <m:r>
                              <a:rPr lang="en-IN" b="1" i="1">
                                <a:solidFill>
                                  <a:srgbClr val="525E75"/>
                                </a:solidFill>
                                <a:latin typeface="Cambria Math" panose="02040503050406030204" pitchFamily="18" charset="0"/>
                              </a:rPr>
                              <m:t>𝟏</m:t>
                            </m:r>
                          </m:sub>
                          <m:sup>
                            <m:r>
                              <a:rPr lang="en-IN" b="1" i="1">
                                <a:solidFill>
                                  <a:srgbClr val="525E75"/>
                                </a:solidFill>
                                <a:latin typeface="Cambria Math" panose="02040503050406030204" pitchFamily="18" charset="0"/>
                              </a:rPr>
                              <m:t>𝑩</m:t>
                            </m:r>
                          </m:sup>
                          <m:e>
                            <m:sSup>
                              <m:sSupPr>
                                <m:ctrlPr>
                                  <a:rPr lang="en-IN" b="1" i="1">
                                    <a:solidFill>
                                      <a:srgbClr val="525E75"/>
                                    </a:solidFill>
                                    <a:latin typeface="Cambria Math" panose="02040503050406030204" pitchFamily="18" charset="0"/>
                                  </a:rPr>
                                </m:ctrlPr>
                              </m:sSupPr>
                              <m:e>
                                <m:d>
                                  <m:dPr>
                                    <m:ctrlPr>
                                      <a:rPr lang="en-IN" b="1" i="1">
                                        <a:solidFill>
                                          <a:srgbClr val="525E75"/>
                                        </a:solidFill>
                                        <a:latin typeface="Cambria Math" panose="02040503050406030204" pitchFamily="18" charset="0"/>
                                      </a:rPr>
                                    </m:ctrlPr>
                                  </m:dPr>
                                  <m:e>
                                    <m:sSub>
                                      <m:sSubPr>
                                        <m:ctrlPr>
                                          <a:rPr lang="en-IN" b="1" i="1">
                                            <a:solidFill>
                                              <a:srgbClr val="525E75"/>
                                            </a:solidFill>
                                            <a:latin typeface="Cambria Math" panose="02040503050406030204" pitchFamily="18" charset="0"/>
                                          </a:rPr>
                                        </m:ctrlPr>
                                      </m:sSubPr>
                                      <m:e>
                                        <m:r>
                                          <a:rPr lang="en-IN" b="1" i="1">
                                            <a:solidFill>
                                              <a:srgbClr val="525E75"/>
                                            </a:solidFill>
                                            <a:latin typeface="Cambria Math" panose="02040503050406030204" pitchFamily="18" charset="0"/>
                                          </a:rPr>
                                          <m:t>𝑻</m:t>
                                        </m:r>
                                      </m:e>
                                      <m:sub>
                                        <m:r>
                                          <a:rPr lang="en-IN" b="1" i="1">
                                            <a:solidFill>
                                              <a:srgbClr val="525E75"/>
                                            </a:solidFill>
                                            <a:latin typeface="Cambria Math" panose="02040503050406030204" pitchFamily="18" charset="0"/>
                                          </a:rPr>
                                          <m:t>𝒊</m:t>
                                        </m:r>
                                      </m:sub>
                                    </m:sSub>
                                    <m:r>
                                      <a:rPr lang="en-IN" b="1" i="1">
                                        <a:solidFill>
                                          <a:srgbClr val="525E75"/>
                                        </a:solidFill>
                                        <a:latin typeface="Cambria Math" panose="02040503050406030204" pitchFamily="18" charset="0"/>
                                      </a:rPr>
                                      <m:t>−</m:t>
                                    </m:r>
                                    <m:f>
                                      <m:fPr>
                                        <m:ctrlPr>
                                          <a:rPr lang="en-IN" b="1" i="1">
                                            <a:solidFill>
                                              <a:srgbClr val="525E75"/>
                                            </a:solidFill>
                                            <a:latin typeface="Cambria Math" panose="02040503050406030204" pitchFamily="18" charset="0"/>
                                          </a:rPr>
                                        </m:ctrlPr>
                                      </m:fPr>
                                      <m:num>
                                        <m:r>
                                          <a:rPr lang="en-IN" b="1" i="1">
                                            <a:solidFill>
                                              <a:srgbClr val="525E75"/>
                                            </a:solidFill>
                                            <a:latin typeface="Cambria Math" panose="02040503050406030204" pitchFamily="18" charset="0"/>
                                          </a:rPr>
                                          <m:t>𝟏</m:t>
                                        </m:r>
                                      </m:num>
                                      <m:den>
                                        <m:r>
                                          <a:rPr lang="en-IN" b="1" i="1">
                                            <a:solidFill>
                                              <a:srgbClr val="525E75"/>
                                            </a:solidFill>
                                            <a:latin typeface="Cambria Math" panose="02040503050406030204" pitchFamily="18" charset="0"/>
                                          </a:rPr>
                                          <m:t>𝑩</m:t>
                                        </m:r>
                                      </m:den>
                                    </m:f>
                                    <m:nary>
                                      <m:naryPr>
                                        <m:chr m:val="∑"/>
                                        <m:ctrlPr>
                                          <a:rPr lang="en-IN" b="1" i="1">
                                            <a:solidFill>
                                              <a:srgbClr val="525E75"/>
                                            </a:solidFill>
                                            <a:latin typeface="Cambria Math" panose="02040503050406030204" pitchFamily="18" charset="0"/>
                                          </a:rPr>
                                        </m:ctrlPr>
                                      </m:naryPr>
                                      <m:sub>
                                        <m:r>
                                          <a:rPr lang="en-IN" b="1" i="1">
                                            <a:solidFill>
                                              <a:srgbClr val="525E75"/>
                                            </a:solidFill>
                                            <a:latin typeface="Cambria Math" panose="02040503050406030204" pitchFamily="18" charset="0"/>
                                          </a:rPr>
                                          <m:t>𝒋</m:t>
                                        </m:r>
                                        <m:r>
                                          <a:rPr lang="en-IN" b="1" i="1">
                                            <a:solidFill>
                                              <a:srgbClr val="525E75"/>
                                            </a:solidFill>
                                            <a:latin typeface="Cambria Math" panose="02040503050406030204" pitchFamily="18" charset="0"/>
                                          </a:rPr>
                                          <m:t>=</m:t>
                                        </m:r>
                                        <m:r>
                                          <a:rPr lang="en-IN" b="1" i="1">
                                            <a:solidFill>
                                              <a:srgbClr val="525E75"/>
                                            </a:solidFill>
                                            <a:latin typeface="Cambria Math" panose="02040503050406030204" pitchFamily="18" charset="0"/>
                                          </a:rPr>
                                          <m:t>𝟏</m:t>
                                        </m:r>
                                      </m:sub>
                                      <m:sup>
                                        <m:r>
                                          <a:rPr lang="en-IN" b="1" i="1">
                                            <a:solidFill>
                                              <a:srgbClr val="525E75"/>
                                            </a:solidFill>
                                            <a:latin typeface="Cambria Math" panose="02040503050406030204" pitchFamily="18" charset="0"/>
                                          </a:rPr>
                                          <m:t>𝑩</m:t>
                                        </m:r>
                                      </m:sup>
                                      <m:e>
                                        <m:sSub>
                                          <m:sSubPr>
                                            <m:ctrlPr>
                                              <a:rPr lang="en-IN" b="1" i="1">
                                                <a:solidFill>
                                                  <a:srgbClr val="525E75"/>
                                                </a:solidFill>
                                                <a:latin typeface="Cambria Math" panose="02040503050406030204" pitchFamily="18" charset="0"/>
                                              </a:rPr>
                                            </m:ctrlPr>
                                          </m:sSubPr>
                                          <m:e>
                                            <m:r>
                                              <a:rPr lang="en-IN" b="1" i="1">
                                                <a:solidFill>
                                                  <a:srgbClr val="525E75"/>
                                                </a:solidFill>
                                                <a:latin typeface="Cambria Math" panose="02040503050406030204" pitchFamily="18" charset="0"/>
                                              </a:rPr>
                                              <m:t>𝑻</m:t>
                                            </m:r>
                                          </m:e>
                                          <m:sub>
                                            <m:r>
                                              <a:rPr lang="en-IN" b="1" i="1">
                                                <a:solidFill>
                                                  <a:srgbClr val="525E75"/>
                                                </a:solidFill>
                                                <a:latin typeface="Cambria Math" panose="02040503050406030204" pitchFamily="18" charset="0"/>
                                              </a:rPr>
                                              <m:t>𝒋</m:t>
                                            </m:r>
                                          </m:sub>
                                        </m:sSub>
                                      </m:e>
                                    </m:nary>
                                  </m:e>
                                </m:d>
                              </m:e>
                              <m:sup>
                                <m:r>
                                  <a:rPr lang="en-IN" b="1" i="1">
                                    <a:solidFill>
                                      <a:srgbClr val="525E75"/>
                                    </a:solidFill>
                                    <a:latin typeface="Cambria Math" panose="02040503050406030204" pitchFamily="18" charset="0"/>
                                  </a:rPr>
                                  <m:t>𝟐</m:t>
                                </m:r>
                              </m:sup>
                            </m:sSup>
                          </m:e>
                        </m:nary>
                      </m:e>
                    </m:rad>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0" y="1743456"/>
                <a:ext cx="10058400" cy="4291584"/>
              </a:xfrm>
              <a:blipFill>
                <a:blip r:embed="rId2"/>
                <a:stretch>
                  <a:fillRect l="-364" r="-485"/>
                </a:stretch>
              </a:blipFill>
            </p:spPr>
            <p:txBody>
              <a:bodyPr/>
              <a:lstStyle/>
              <a:p>
                <a:r>
                  <a:rPr lang="en-IN">
                    <a:noFill/>
                  </a:rPr>
                  <a:t> </a:t>
                </a:r>
              </a:p>
            </p:txBody>
          </p:sp>
        </mc:Fallback>
      </mc:AlternateContent>
    </p:spTree>
    <p:extLst>
      <p:ext uri="{BB962C8B-B14F-4D97-AF65-F5344CB8AC3E}">
        <p14:creationId xmlns:p14="http://schemas.microsoft.com/office/powerpoint/2010/main" val="121963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anim calcmode="lin" valueType="num">
                                      <p:cBhvr>
                                        <p:cTn id="8" dur="3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300"/>
                                        <p:tgtEl>
                                          <p:spTgt spid="3">
                                            <p:txEl>
                                              <p:pRg st="1" end="1"/>
                                            </p:txEl>
                                          </p:spTgt>
                                        </p:tgtEl>
                                      </p:cBhvr>
                                    </p:animEffect>
                                    <p:anim calcmode="lin" valueType="num">
                                      <p:cBhvr>
                                        <p:cTn id="15" dur="3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3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300"/>
                                        <p:tgtEl>
                                          <p:spTgt spid="3">
                                            <p:txEl>
                                              <p:pRg st="2" end="2"/>
                                            </p:txEl>
                                          </p:spTgt>
                                        </p:tgtEl>
                                      </p:cBhvr>
                                    </p:animEffect>
                                    <p:anim calcmode="lin" valueType="num">
                                      <p:cBhvr>
                                        <p:cTn id="22" dur="3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3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0258"/>
            <a:ext cx="10058400" cy="1356894"/>
          </a:xfrm>
        </p:spPr>
        <p:txBody>
          <a:bodyPr>
            <a:normAutofit/>
          </a:bodyPr>
          <a:lstStyle/>
          <a:p>
            <a:pPr algn="just"/>
            <a:r>
              <a:rPr lang="en-IN" sz="3200" b="1" dirty="0" smtClean="0"/>
              <a:t>Bootstrap: Algorithm for the problem</a:t>
            </a:r>
            <a:endParaRPr lang="en-IN" sz="3200" b="1"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136873960"/>
                  </p:ext>
                </p:extLst>
              </p:nvPr>
            </p:nvGraphicFramePr>
            <p:xfrm>
              <a:off x="1066800" y="1743075"/>
              <a:ext cx="100584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136873960"/>
                  </p:ext>
                </p:extLst>
              </p:nvPr>
            </p:nvGraphicFramePr>
            <p:xfrm>
              <a:off x="1066800" y="1743075"/>
              <a:ext cx="10058400" cy="429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25962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E627C2ED-6381-41F7-AD44-2AC03365EA5C}"/>
                                            </p:graphicEl>
                                          </p:spTgt>
                                        </p:tgtEl>
                                        <p:attrNameLst>
                                          <p:attrName>style.visibility</p:attrName>
                                        </p:attrNameLst>
                                      </p:cBhvr>
                                      <p:to>
                                        <p:strVal val="visible"/>
                                      </p:to>
                                    </p:set>
                                    <p:animEffect transition="in" filter="fade">
                                      <p:cBhvr>
                                        <p:cTn id="7" dur="300"/>
                                        <p:tgtEl>
                                          <p:spTgt spid="6">
                                            <p:graphicEl>
                                              <a:dgm id="{E627C2ED-6381-41F7-AD44-2AC03365EA5C}"/>
                                            </p:graphicEl>
                                          </p:spTgt>
                                        </p:tgtEl>
                                      </p:cBhvr>
                                    </p:animEffect>
                                    <p:anim calcmode="lin" valueType="num">
                                      <p:cBhvr>
                                        <p:cTn id="8" dur="300" fill="hold"/>
                                        <p:tgtEl>
                                          <p:spTgt spid="6">
                                            <p:graphicEl>
                                              <a:dgm id="{E627C2ED-6381-41F7-AD44-2AC03365EA5C}"/>
                                            </p:graphicEl>
                                          </p:spTgt>
                                        </p:tgtEl>
                                        <p:attrNameLst>
                                          <p:attrName>ppt_x</p:attrName>
                                        </p:attrNameLst>
                                      </p:cBhvr>
                                      <p:tavLst>
                                        <p:tav tm="0">
                                          <p:val>
                                            <p:strVal val="#ppt_x"/>
                                          </p:val>
                                        </p:tav>
                                        <p:tav tm="100000">
                                          <p:val>
                                            <p:strVal val="#ppt_x"/>
                                          </p:val>
                                        </p:tav>
                                      </p:tavLst>
                                    </p:anim>
                                    <p:anim calcmode="lin" valueType="num">
                                      <p:cBhvr>
                                        <p:cTn id="9" dur="300" fill="hold"/>
                                        <p:tgtEl>
                                          <p:spTgt spid="6">
                                            <p:graphicEl>
                                              <a:dgm id="{E627C2ED-6381-41F7-AD44-2AC03365EA5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5E7F1471-AD92-474D-880B-C35D0B367873}"/>
                                            </p:graphicEl>
                                          </p:spTgt>
                                        </p:tgtEl>
                                        <p:attrNameLst>
                                          <p:attrName>style.visibility</p:attrName>
                                        </p:attrNameLst>
                                      </p:cBhvr>
                                      <p:to>
                                        <p:strVal val="visible"/>
                                      </p:to>
                                    </p:set>
                                    <p:animEffect transition="in" filter="fade">
                                      <p:cBhvr>
                                        <p:cTn id="14" dur="300"/>
                                        <p:tgtEl>
                                          <p:spTgt spid="6">
                                            <p:graphicEl>
                                              <a:dgm id="{5E7F1471-AD92-474D-880B-C35D0B367873}"/>
                                            </p:graphicEl>
                                          </p:spTgt>
                                        </p:tgtEl>
                                      </p:cBhvr>
                                    </p:animEffect>
                                    <p:anim calcmode="lin" valueType="num">
                                      <p:cBhvr>
                                        <p:cTn id="15" dur="300" fill="hold"/>
                                        <p:tgtEl>
                                          <p:spTgt spid="6">
                                            <p:graphicEl>
                                              <a:dgm id="{5E7F1471-AD92-474D-880B-C35D0B367873}"/>
                                            </p:graphicEl>
                                          </p:spTgt>
                                        </p:tgtEl>
                                        <p:attrNameLst>
                                          <p:attrName>ppt_x</p:attrName>
                                        </p:attrNameLst>
                                      </p:cBhvr>
                                      <p:tavLst>
                                        <p:tav tm="0">
                                          <p:val>
                                            <p:strVal val="#ppt_x"/>
                                          </p:val>
                                        </p:tav>
                                        <p:tav tm="100000">
                                          <p:val>
                                            <p:strVal val="#ppt_x"/>
                                          </p:val>
                                        </p:tav>
                                      </p:tavLst>
                                    </p:anim>
                                    <p:anim calcmode="lin" valueType="num">
                                      <p:cBhvr>
                                        <p:cTn id="16" dur="300" fill="hold"/>
                                        <p:tgtEl>
                                          <p:spTgt spid="6">
                                            <p:graphicEl>
                                              <a:dgm id="{5E7F1471-AD92-474D-880B-C35D0B367873}"/>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graphicEl>
                                              <a:dgm id="{921794FB-FE6D-4D06-8FBC-DC9CD28A004E}"/>
                                            </p:graphicEl>
                                          </p:spTgt>
                                        </p:tgtEl>
                                        <p:attrNameLst>
                                          <p:attrName>style.visibility</p:attrName>
                                        </p:attrNameLst>
                                      </p:cBhvr>
                                      <p:to>
                                        <p:strVal val="visible"/>
                                      </p:to>
                                    </p:set>
                                    <p:animEffect transition="in" filter="fade">
                                      <p:cBhvr>
                                        <p:cTn id="19" dur="300"/>
                                        <p:tgtEl>
                                          <p:spTgt spid="6">
                                            <p:graphicEl>
                                              <a:dgm id="{921794FB-FE6D-4D06-8FBC-DC9CD28A004E}"/>
                                            </p:graphicEl>
                                          </p:spTgt>
                                        </p:tgtEl>
                                      </p:cBhvr>
                                    </p:animEffect>
                                    <p:anim calcmode="lin" valueType="num">
                                      <p:cBhvr>
                                        <p:cTn id="20" dur="300" fill="hold"/>
                                        <p:tgtEl>
                                          <p:spTgt spid="6">
                                            <p:graphicEl>
                                              <a:dgm id="{921794FB-FE6D-4D06-8FBC-DC9CD28A004E}"/>
                                            </p:graphicEl>
                                          </p:spTgt>
                                        </p:tgtEl>
                                        <p:attrNameLst>
                                          <p:attrName>ppt_x</p:attrName>
                                        </p:attrNameLst>
                                      </p:cBhvr>
                                      <p:tavLst>
                                        <p:tav tm="0">
                                          <p:val>
                                            <p:strVal val="#ppt_x"/>
                                          </p:val>
                                        </p:tav>
                                        <p:tav tm="100000">
                                          <p:val>
                                            <p:strVal val="#ppt_x"/>
                                          </p:val>
                                        </p:tav>
                                      </p:tavLst>
                                    </p:anim>
                                    <p:anim calcmode="lin" valueType="num">
                                      <p:cBhvr>
                                        <p:cTn id="21" dur="300" fill="hold"/>
                                        <p:tgtEl>
                                          <p:spTgt spid="6">
                                            <p:graphicEl>
                                              <a:dgm id="{921794FB-FE6D-4D06-8FBC-DC9CD28A004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graphicEl>
                                              <a:dgm id="{BC444486-6B7A-49E2-B3C0-B6D3334EE226}"/>
                                            </p:graphicEl>
                                          </p:spTgt>
                                        </p:tgtEl>
                                        <p:attrNameLst>
                                          <p:attrName>style.visibility</p:attrName>
                                        </p:attrNameLst>
                                      </p:cBhvr>
                                      <p:to>
                                        <p:strVal val="visible"/>
                                      </p:to>
                                    </p:set>
                                    <p:animEffect transition="in" filter="fade">
                                      <p:cBhvr>
                                        <p:cTn id="26" dur="300"/>
                                        <p:tgtEl>
                                          <p:spTgt spid="6">
                                            <p:graphicEl>
                                              <a:dgm id="{BC444486-6B7A-49E2-B3C0-B6D3334EE226}"/>
                                            </p:graphicEl>
                                          </p:spTgt>
                                        </p:tgtEl>
                                      </p:cBhvr>
                                    </p:animEffect>
                                    <p:anim calcmode="lin" valueType="num">
                                      <p:cBhvr>
                                        <p:cTn id="27" dur="300" fill="hold"/>
                                        <p:tgtEl>
                                          <p:spTgt spid="6">
                                            <p:graphicEl>
                                              <a:dgm id="{BC444486-6B7A-49E2-B3C0-B6D3334EE226}"/>
                                            </p:graphicEl>
                                          </p:spTgt>
                                        </p:tgtEl>
                                        <p:attrNameLst>
                                          <p:attrName>ppt_x</p:attrName>
                                        </p:attrNameLst>
                                      </p:cBhvr>
                                      <p:tavLst>
                                        <p:tav tm="0">
                                          <p:val>
                                            <p:strVal val="#ppt_x"/>
                                          </p:val>
                                        </p:tav>
                                        <p:tav tm="100000">
                                          <p:val>
                                            <p:strVal val="#ppt_x"/>
                                          </p:val>
                                        </p:tav>
                                      </p:tavLst>
                                    </p:anim>
                                    <p:anim calcmode="lin" valueType="num">
                                      <p:cBhvr>
                                        <p:cTn id="28" dur="300" fill="hold"/>
                                        <p:tgtEl>
                                          <p:spTgt spid="6">
                                            <p:graphicEl>
                                              <a:dgm id="{BC444486-6B7A-49E2-B3C0-B6D3334EE226}"/>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graphicEl>
                                              <a:dgm id="{FEADFD7B-C636-4791-B97B-AC74837EB7BB}"/>
                                            </p:graphicEl>
                                          </p:spTgt>
                                        </p:tgtEl>
                                        <p:attrNameLst>
                                          <p:attrName>style.visibility</p:attrName>
                                        </p:attrNameLst>
                                      </p:cBhvr>
                                      <p:to>
                                        <p:strVal val="visible"/>
                                      </p:to>
                                    </p:set>
                                    <p:animEffect transition="in" filter="fade">
                                      <p:cBhvr>
                                        <p:cTn id="31" dur="300"/>
                                        <p:tgtEl>
                                          <p:spTgt spid="6">
                                            <p:graphicEl>
                                              <a:dgm id="{FEADFD7B-C636-4791-B97B-AC74837EB7BB}"/>
                                            </p:graphicEl>
                                          </p:spTgt>
                                        </p:tgtEl>
                                      </p:cBhvr>
                                    </p:animEffect>
                                    <p:anim calcmode="lin" valueType="num">
                                      <p:cBhvr>
                                        <p:cTn id="32" dur="300" fill="hold"/>
                                        <p:tgtEl>
                                          <p:spTgt spid="6">
                                            <p:graphicEl>
                                              <a:dgm id="{FEADFD7B-C636-4791-B97B-AC74837EB7BB}"/>
                                            </p:graphicEl>
                                          </p:spTgt>
                                        </p:tgtEl>
                                        <p:attrNameLst>
                                          <p:attrName>ppt_x</p:attrName>
                                        </p:attrNameLst>
                                      </p:cBhvr>
                                      <p:tavLst>
                                        <p:tav tm="0">
                                          <p:val>
                                            <p:strVal val="#ppt_x"/>
                                          </p:val>
                                        </p:tav>
                                        <p:tav tm="100000">
                                          <p:val>
                                            <p:strVal val="#ppt_x"/>
                                          </p:val>
                                        </p:tav>
                                      </p:tavLst>
                                    </p:anim>
                                    <p:anim calcmode="lin" valueType="num">
                                      <p:cBhvr>
                                        <p:cTn id="33" dur="300" fill="hold"/>
                                        <p:tgtEl>
                                          <p:spTgt spid="6">
                                            <p:graphicEl>
                                              <a:dgm id="{FEADFD7B-C636-4791-B97B-AC74837EB7B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1150</TotalTime>
  <Words>686</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Cambria Math</vt:lpstr>
      <vt:lpstr>Century Gothic</vt:lpstr>
      <vt:lpstr>Garamond</vt:lpstr>
      <vt:lpstr>Wingdings</vt:lpstr>
      <vt:lpstr>Savon</vt:lpstr>
      <vt:lpstr>Finding Standard Error of Estimators with Complicated Analytical Form with the Help of Bootstrapping </vt:lpstr>
      <vt:lpstr>The Problem</vt:lpstr>
      <vt:lpstr>Conditions</vt:lpstr>
      <vt:lpstr>The Question</vt:lpstr>
      <vt:lpstr>The Bootstrap</vt:lpstr>
      <vt:lpstr>Bootstrap</vt:lpstr>
      <vt:lpstr>Bootstrap: Way to Resample</vt:lpstr>
      <vt:lpstr>Bootstrap: Idea to find the SE of T</vt:lpstr>
      <vt:lpstr>Bootstrap: Algorithm for the problem</vt:lpstr>
      <vt:lpstr>Examples for typical population distribution</vt:lpstr>
      <vt:lpstr>Different Examples:</vt:lpstr>
      <vt:lpstr>Example: Double Exponential distribution</vt:lpstr>
      <vt:lpstr>Example: μ and σ for DE(μ,σ)</vt:lpstr>
      <vt:lpstr>Algorithm: For the Calculation of variance</vt:lpstr>
      <vt:lpstr>Results of the Calculation</vt:lpstr>
      <vt:lpstr>Histogram of B=1000 Bootstrap estimates</vt:lpstr>
      <vt:lpstr>Example: Beta distribution</vt:lpstr>
      <vt:lpstr>Example: α and β for Beta(α,β)</vt:lpstr>
      <vt:lpstr>Algorithm: For the Calculation of variance</vt:lpstr>
      <vt:lpstr>Results of the Calculation</vt:lpstr>
      <vt:lpstr>Histogram of B=1000 Bootstrap estimates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Standard Error of Estimators with Complicated Analytical Form with the Help of Bootstrapping</dc:title>
  <dc:creator>Sayan</dc:creator>
  <cp:lastModifiedBy>Sayan</cp:lastModifiedBy>
  <cp:revision>99</cp:revision>
  <dcterms:created xsi:type="dcterms:W3CDTF">2022-04-10T01:28:08Z</dcterms:created>
  <dcterms:modified xsi:type="dcterms:W3CDTF">2022-05-03T18:51:26Z</dcterms:modified>
</cp:coreProperties>
</file>