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6858000" cy="9144000" type="screen4x3"/>
  <p:notesSz cx="6858000" cy="9144000"/>
  <p:defaultTextStyle>
    <a:defPPr>
      <a:defRPr lang="en-US"/>
    </a:defPPr>
    <a:lvl1pPr marL="0" algn="l" defTabSz="914208" rtl="0" eaLnBrk="1" latinLnBrk="0" hangingPunct="1">
      <a:defRPr sz="1791" kern="1200">
        <a:solidFill>
          <a:schemeClr val="tx1"/>
        </a:solidFill>
        <a:latin typeface="+mn-lt"/>
        <a:ea typeface="+mn-ea"/>
        <a:cs typeface="+mn-cs"/>
      </a:defRPr>
    </a:lvl1pPr>
    <a:lvl2pPr marL="457104" algn="l" defTabSz="914208" rtl="0" eaLnBrk="1" latinLnBrk="0" hangingPunct="1">
      <a:defRPr sz="1791" kern="1200">
        <a:solidFill>
          <a:schemeClr val="tx1"/>
        </a:solidFill>
        <a:latin typeface="+mn-lt"/>
        <a:ea typeface="+mn-ea"/>
        <a:cs typeface="+mn-cs"/>
      </a:defRPr>
    </a:lvl2pPr>
    <a:lvl3pPr marL="914208" algn="l" defTabSz="914208" rtl="0" eaLnBrk="1" latinLnBrk="0" hangingPunct="1">
      <a:defRPr sz="1791" kern="1200">
        <a:solidFill>
          <a:schemeClr val="tx1"/>
        </a:solidFill>
        <a:latin typeface="+mn-lt"/>
        <a:ea typeface="+mn-ea"/>
        <a:cs typeface="+mn-cs"/>
      </a:defRPr>
    </a:lvl3pPr>
    <a:lvl4pPr marL="1371312" algn="l" defTabSz="914208" rtl="0" eaLnBrk="1" latinLnBrk="0" hangingPunct="1">
      <a:defRPr sz="1791" kern="1200">
        <a:solidFill>
          <a:schemeClr val="tx1"/>
        </a:solidFill>
        <a:latin typeface="+mn-lt"/>
        <a:ea typeface="+mn-ea"/>
        <a:cs typeface="+mn-cs"/>
      </a:defRPr>
    </a:lvl4pPr>
    <a:lvl5pPr marL="1828416" algn="l" defTabSz="914208" rtl="0" eaLnBrk="1" latinLnBrk="0" hangingPunct="1">
      <a:defRPr sz="1791" kern="1200">
        <a:solidFill>
          <a:schemeClr val="tx1"/>
        </a:solidFill>
        <a:latin typeface="+mn-lt"/>
        <a:ea typeface="+mn-ea"/>
        <a:cs typeface="+mn-cs"/>
      </a:defRPr>
    </a:lvl5pPr>
    <a:lvl6pPr marL="2285520" algn="l" defTabSz="914208" rtl="0" eaLnBrk="1" latinLnBrk="0" hangingPunct="1">
      <a:defRPr sz="1791" kern="1200">
        <a:solidFill>
          <a:schemeClr val="tx1"/>
        </a:solidFill>
        <a:latin typeface="+mn-lt"/>
        <a:ea typeface="+mn-ea"/>
        <a:cs typeface="+mn-cs"/>
      </a:defRPr>
    </a:lvl6pPr>
    <a:lvl7pPr marL="2742624" algn="l" defTabSz="914208" rtl="0" eaLnBrk="1" latinLnBrk="0" hangingPunct="1">
      <a:defRPr sz="1791" kern="1200">
        <a:solidFill>
          <a:schemeClr val="tx1"/>
        </a:solidFill>
        <a:latin typeface="+mn-lt"/>
        <a:ea typeface="+mn-ea"/>
        <a:cs typeface="+mn-cs"/>
      </a:defRPr>
    </a:lvl7pPr>
    <a:lvl8pPr marL="3199728" algn="l" defTabSz="914208" rtl="0" eaLnBrk="1" latinLnBrk="0" hangingPunct="1">
      <a:defRPr sz="1791" kern="1200">
        <a:solidFill>
          <a:schemeClr val="tx1"/>
        </a:solidFill>
        <a:latin typeface="+mn-lt"/>
        <a:ea typeface="+mn-ea"/>
        <a:cs typeface="+mn-cs"/>
      </a:defRPr>
    </a:lvl8pPr>
    <a:lvl9pPr marL="3656832" algn="l" defTabSz="914208" rtl="0" eaLnBrk="1" latinLnBrk="0" hangingPunct="1">
      <a:defRPr sz="17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7" userDrawn="1">
          <p15:clr>
            <a:srgbClr val="A4A3A4"/>
          </p15:clr>
        </p15:guide>
        <p15:guide id="2" orient="horz" pos="80" userDrawn="1">
          <p15:clr>
            <a:srgbClr val="A4A3A4"/>
          </p15:clr>
        </p15:guide>
        <p15:guide id="3" orient="horz" pos="5460" userDrawn="1">
          <p15:clr>
            <a:srgbClr val="A4A3A4"/>
          </p15:clr>
        </p15:guide>
        <p15:guide id="4" orient="horz" userDrawn="1">
          <p15:clr>
            <a:srgbClr val="A4A3A4"/>
          </p15:clr>
        </p15:guide>
        <p15:guide id="5" pos="116" userDrawn="1">
          <p15:clr>
            <a:srgbClr val="A4A3A4"/>
          </p15:clr>
        </p15:guide>
        <p15:guide id="6" pos="421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94" autoAdjust="0"/>
  </p:normalViewPr>
  <p:slideViewPr>
    <p:cSldViewPr snapToGrid="0" snapToObjects="1" showGuides="1">
      <p:cViewPr>
        <p:scale>
          <a:sx n="180" d="100"/>
          <a:sy n="180" d="100"/>
        </p:scale>
        <p:origin x="413" y="-2664"/>
      </p:cViewPr>
      <p:guideLst>
        <p:guide orient="horz" pos="827"/>
        <p:guide orient="horz" pos="80"/>
        <p:guide orient="horz" pos="5460"/>
        <p:guide orient="horz"/>
        <p:guide pos="116"/>
        <p:guide pos="421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11/3/2022</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914208" rtl="0" eaLnBrk="1" latinLnBrk="0" hangingPunct="1">
      <a:defRPr sz="1208" kern="1200">
        <a:solidFill>
          <a:schemeClr val="tx1"/>
        </a:solidFill>
        <a:latin typeface="+mn-lt"/>
        <a:ea typeface="+mn-ea"/>
        <a:cs typeface="+mn-cs"/>
      </a:defRPr>
    </a:lvl1pPr>
    <a:lvl2pPr marL="457104" algn="l" defTabSz="914208" rtl="0" eaLnBrk="1" latinLnBrk="0" hangingPunct="1">
      <a:defRPr sz="1208" kern="1200">
        <a:solidFill>
          <a:schemeClr val="tx1"/>
        </a:solidFill>
        <a:latin typeface="+mn-lt"/>
        <a:ea typeface="+mn-ea"/>
        <a:cs typeface="+mn-cs"/>
      </a:defRPr>
    </a:lvl2pPr>
    <a:lvl3pPr marL="914208" algn="l" defTabSz="914208" rtl="0" eaLnBrk="1" latinLnBrk="0" hangingPunct="1">
      <a:defRPr sz="1208" kern="1200">
        <a:solidFill>
          <a:schemeClr val="tx1"/>
        </a:solidFill>
        <a:latin typeface="+mn-lt"/>
        <a:ea typeface="+mn-ea"/>
        <a:cs typeface="+mn-cs"/>
      </a:defRPr>
    </a:lvl3pPr>
    <a:lvl4pPr marL="1371312" algn="l" defTabSz="914208" rtl="0" eaLnBrk="1" latinLnBrk="0" hangingPunct="1">
      <a:defRPr sz="1208" kern="1200">
        <a:solidFill>
          <a:schemeClr val="tx1"/>
        </a:solidFill>
        <a:latin typeface="+mn-lt"/>
        <a:ea typeface="+mn-ea"/>
        <a:cs typeface="+mn-cs"/>
      </a:defRPr>
    </a:lvl4pPr>
    <a:lvl5pPr marL="1828416" algn="l" defTabSz="914208" rtl="0" eaLnBrk="1" latinLnBrk="0" hangingPunct="1">
      <a:defRPr sz="1208" kern="1200">
        <a:solidFill>
          <a:schemeClr val="tx1"/>
        </a:solidFill>
        <a:latin typeface="+mn-lt"/>
        <a:ea typeface="+mn-ea"/>
        <a:cs typeface="+mn-cs"/>
      </a:defRPr>
    </a:lvl5pPr>
    <a:lvl6pPr marL="2285520" algn="l" defTabSz="914208" rtl="0" eaLnBrk="1" latinLnBrk="0" hangingPunct="1">
      <a:defRPr sz="1208" kern="1200">
        <a:solidFill>
          <a:schemeClr val="tx1"/>
        </a:solidFill>
        <a:latin typeface="+mn-lt"/>
        <a:ea typeface="+mn-ea"/>
        <a:cs typeface="+mn-cs"/>
      </a:defRPr>
    </a:lvl6pPr>
    <a:lvl7pPr marL="2742624" algn="l" defTabSz="914208" rtl="0" eaLnBrk="1" latinLnBrk="0" hangingPunct="1">
      <a:defRPr sz="1208" kern="1200">
        <a:solidFill>
          <a:schemeClr val="tx1"/>
        </a:solidFill>
        <a:latin typeface="+mn-lt"/>
        <a:ea typeface="+mn-ea"/>
        <a:cs typeface="+mn-cs"/>
      </a:defRPr>
    </a:lvl7pPr>
    <a:lvl8pPr marL="3199728" algn="l" defTabSz="914208" rtl="0" eaLnBrk="1" latinLnBrk="0" hangingPunct="1">
      <a:defRPr sz="1208" kern="1200">
        <a:solidFill>
          <a:schemeClr val="tx1"/>
        </a:solidFill>
        <a:latin typeface="+mn-lt"/>
        <a:ea typeface="+mn-ea"/>
        <a:cs typeface="+mn-cs"/>
      </a:defRPr>
    </a:lvl8pPr>
    <a:lvl9pPr marL="3656832" algn="l" defTabSz="914208" rtl="0" eaLnBrk="1" latinLnBrk="0" hangingPunct="1">
      <a:defRPr sz="120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79387" y="1657449"/>
            <a:ext cx="157137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79387" y="1387331"/>
            <a:ext cx="1570137" cy="273593"/>
          </a:xfrm>
          <a:prstGeom prst="rect">
            <a:avLst/>
          </a:prstGeom>
          <a:noFill/>
        </p:spPr>
        <p:txBody>
          <a:bodyPr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70350" y="3907364"/>
            <a:ext cx="1570385" cy="273593"/>
          </a:xfrm>
          <a:prstGeom prst="rect">
            <a:avLst/>
          </a:prstGeom>
          <a:noFill/>
        </p:spPr>
        <p:txBody>
          <a:bodyPr wrap="square"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825245" y="1649880"/>
            <a:ext cx="157013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825245" y="1397439"/>
            <a:ext cx="1570137" cy="273593"/>
          </a:xfrm>
          <a:prstGeom prst="rect">
            <a:avLst/>
          </a:prstGeom>
          <a:noFill/>
        </p:spPr>
        <p:txBody>
          <a:bodyPr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3469863" y="1649880"/>
            <a:ext cx="157013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3471104" y="1397439"/>
            <a:ext cx="1571625" cy="273593"/>
          </a:xfrm>
          <a:prstGeom prst="rect">
            <a:avLst/>
          </a:prstGeom>
          <a:noFill/>
        </p:spPr>
        <p:txBody>
          <a:bodyPr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5119302" y="1397439"/>
            <a:ext cx="1569847" cy="273593"/>
          </a:xfrm>
          <a:prstGeom prst="rect">
            <a:avLst/>
          </a:prstGeom>
          <a:noFill/>
        </p:spPr>
        <p:txBody>
          <a:bodyPr wrap="square"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5119302" y="1657449"/>
            <a:ext cx="156984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5119302" y="3930559"/>
            <a:ext cx="1569847" cy="273593"/>
          </a:xfrm>
          <a:prstGeom prst="rect">
            <a:avLst/>
          </a:prstGeom>
          <a:noFill/>
        </p:spPr>
        <p:txBody>
          <a:bodyPr wrap="square"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5118909" y="4185549"/>
            <a:ext cx="1570633"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5119302" y="7056632"/>
            <a:ext cx="1569847" cy="362527"/>
          </a:xfrm>
          <a:prstGeom prst="rect">
            <a:avLst/>
          </a:prstGeom>
          <a:noFill/>
        </p:spPr>
        <p:txBody>
          <a:bodyPr wrap="square"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5118909" y="7342624"/>
            <a:ext cx="1570633"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69358" y="4165329"/>
            <a:ext cx="157137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926968" y="818838"/>
            <a:ext cx="4999839" cy="355600"/>
          </a:xfrm>
          <a:prstGeom prst="rect">
            <a:avLst/>
          </a:prstGeom>
        </p:spPr>
        <p:txBody>
          <a:bodyPr>
            <a:normAutofit/>
          </a:bodyPr>
          <a:lstStyle>
            <a:lvl1pPr marL="0" indent="0" algn="ctr">
              <a:buFontTx/>
              <a:buNone/>
              <a:defRPr sz="688">
                <a:solidFill>
                  <a:schemeClr val="bg1"/>
                </a:solidFill>
                <a:latin typeface="Calibri" panose="020F0502020204030204" pitchFamily="34" charset="0"/>
                <a:cs typeface="Calibri" panose="020F0502020204030204" pitchFamily="34" charset="0"/>
              </a:defRPr>
            </a:lvl1pPr>
            <a:lvl2pPr>
              <a:buFontTx/>
              <a:buNone/>
              <a:defRPr sz="1125"/>
            </a:lvl2pPr>
            <a:lvl3pPr>
              <a:buFontTx/>
              <a:buNone/>
              <a:defRPr sz="1125"/>
            </a:lvl3pPr>
            <a:lvl4pPr>
              <a:buFontTx/>
              <a:buNone/>
              <a:defRPr sz="1125"/>
            </a:lvl4pPr>
            <a:lvl5pPr>
              <a:buFontTx/>
              <a:buNone/>
              <a:defRPr sz="1125"/>
            </a:lvl5pPr>
          </a:lstStyle>
          <a:p>
            <a:pPr lvl="0"/>
            <a:r>
              <a:rPr lang="en-US" dirty="0"/>
              <a:t>Click here to add affiliations</a:t>
            </a:r>
          </a:p>
        </p:txBody>
      </p:sp>
      <p:sp>
        <p:nvSpPr>
          <p:cNvPr id="78" name="Text Placeholder 76"/>
          <p:cNvSpPr>
            <a:spLocks noGrp="1"/>
          </p:cNvSpPr>
          <p:nvPr>
            <p:ph type="body" sz="quarter" idx="151" hasCustomPrompt="1"/>
          </p:nvPr>
        </p:nvSpPr>
        <p:spPr>
          <a:xfrm>
            <a:off x="926968" y="452322"/>
            <a:ext cx="4999839" cy="355600"/>
          </a:xfrm>
          <a:prstGeom prst="rect">
            <a:avLst/>
          </a:prstGeom>
        </p:spPr>
        <p:txBody>
          <a:bodyPr anchor="t" anchorCtr="1">
            <a:normAutofit/>
          </a:bodyPr>
          <a:lstStyle>
            <a:lvl1pPr marL="0" indent="0" algn="ctr">
              <a:buFontTx/>
              <a:buNone/>
              <a:defRPr sz="1032">
                <a:solidFill>
                  <a:schemeClr val="bg1"/>
                </a:solidFill>
                <a:latin typeface="Calibri" panose="020F0502020204030204" pitchFamily="34" charset="0"/>
                <a:cs typeface="Calibri" panose="020F0502020204030204" pitchFamily="34" charset="0"/>
              </a:defRPr>
            </a:lvl1pPr>
            <a:lvl2pPr>
              <a:buFontTx/>
              <a:buNone/>
              <a:defRPr sz="1125"/>
            </a:lvl2pPr>
            <a:lvl3pPr>
              <a:buFontTx/>
              <a:buNone/>
              <a:defRPr sz="1125"/>
            </a:lvl3pPr>
            <a:lvl4pPr>
              <a:buFontTx/>
              <a:buNone/>
              <a:defRPr sz="1125"/>
            </a:lvl4pPr>
            <a:lvl5pPr>
              <a:buFontTx/>
              <a:buNone/>
              <a:defRPr sz="1125"/>
            </a:lvl5pPr>
          </a:lstStyle>
          <a:p>
            <a:pPr lvl="0"/>
            <a:r>
              <a:rPr lang="en-US" dirty="0"/>
              <a:t>Click here to add authors</a:t>
            </a:r>
          </a:p>
        </p:txBody>
      </p:sp>
      <p:sp>
        <p:nvSpPr>
          <p:cNvPr id="79" name="Text Placeholder 76"/>
          <p:cNvSpPr>
            <a:spLocks noGrp="1"/>
          </p:cNvSpPr>
          <p:nvPr>
            <p:ph type="body" sz="quarter" idx="153" hasCustomPrompt="1"/>
          </p:nvPr>
        </p:nvSpPr>
        <p:spPr>
          <a:xfrm>
            <a:off x="926968" y="58273"/>
            <a:ext cx="4999839" cy="377609"/>
          </a:xfrm>
          <a:prstGeom prst="rect">
            <a:avLst/>
          </a:prstGeom>
        </p:spPr>
        <p:txBody>
          <a:bodyPr anchor="t" anchorCtr="1">
            <a:normAutofit/>
          </a:bodyPr>
          <a:lstStyle>
            <a:lvl1pPr marL="0" indent="0" algn="ctr">
              <a:buFontTx/>
              <a:buNone/>
              <a:defRPr sz="1250" b="1">
                <a:solidFill>
                  <a:schemeClr val="bg1"/>
                </a:solidFill>
                <a:latin typeface="Calibri" panose="020F0502020204030204" pitchFamily="34" charset="0"/>
                <a:cs typeface="Calibri" panose="020F0502020204030204" pitchFamily="34" charset="0"/>
              </a:defRPr>
            </a:lvl1pPr>
            <a:lvl2pPr>
              <a:buFontTx/>
              <a:buNone/>
              <a:defRPr sz="1125"/>
            </a:lvl2pPr>
            <a:lvl3pPr>
              <a:buFontTx/>
              <a:buNone/>
              <a:defRPr sz="1125"/>
            </a:lvl3pPr>
            <a:lvl4pPr>
              <a:buFontTx/>
              <a:buNone/>
              <a:defRPr sz="1125"/>
            </a:lvl4pPr>
            <a:lvl5pPr>
              <a:buFontTx/>
              <a:buNone/>
              <a:defRPr sz="1125"/>
            </a:lvl5pPr>
          </a:lstStyle>
          <a:p>
            <a:pPr lvl="0"/>
            <a:r>
              <a:rPr lang="en-US" dirty="0"/>
              <a:t>Click here to add title</a:t>
            </a:r>
          </a:p>
        </p:txBody>
      </p:sp>
    </p:spTree>
  </p:cSld>
  <p:clrMapOvr>
    <a:masterClrMapping/>
  </p:clrMapOvr>
  <p:extLst mod="1">
    <p:ext uri="{DCECCB84-F9BA-43D5-87BE-67443E8EF086}">
      <p15:sldGuideLst xmlns:p15="http://schemas.microsoft.com/office/powerpoint/2012/main">
        <p15:guide id="1" orient="horz" pos="89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68" name="Text Placeholder 3">
            <a:extLst>
              <a:ext uri="{FF2B5EF4-FFF2-40B4-BE49-F238E27FC236}">
                <a16:creationId xmlns:a16="http://schemas.microsoft.com/office/drawing/2014/main" id="{DB9999D9-B032-DE43-B280-10F7DE4240AE}"/>
              </a:ext>
            </a:extLst>
          </p:cNvPr>
          <p:cNvSpPr>
            <a:spLocks noGrp="1"/>
          </p:cNvSpPr>
          <p:nvPr>
            <p:ph type="body" sz="quarter" idx="10" hasCustomPrompt="1"/>
          </p:nvPr>
        </p:nvSpPr>
        <p:spPr>
          <a:xfrm>
            <a:off x="179387" y="1657449"/>
            <a:ext cx="157137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69" name="Text Placeholder 5">
            <a:extLst>
              <a:ext uri="{FF2B5EF4-FFF2-40B4-BE49-F238E27FC236}">
                <a16:creationId xmlns:a16="http://schemas.microsoft.com/office/drawing/2014/main" id="{994A3D29-FC6C-EE4B-9ABE-E27DC2BD9EF6}"/>
              </a:ext>
            </a:extLst>
          </p:cNvPr>
          <p:cNvSpPr>
            <a:spLocks noGrp="1"/>
          </p:cNvSpPr>
          <p:nvPr>
            <p:ph type="body" sz="quarter" idx="11" hasCustomPrompt="1"/>
          </p:nvPr>
        </p:nvSpPr>
        <p:spPr>
          <a:xfrm>
            <a:off x="179387" y="1387331"/>
            <a:ext cx="1570137" cy="273593"/>
          </a:xfrm>
          <a:prstGeom prst="rect">
            <a:avLst/>
          </a:prstGeom>
          <a:noFill/>
        </p:spPr>
        <p:txBody>
          <a:bodyPr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70" name="Text Placeholder 5">
            <a:extLst>
              <a:ext uri="{FF2B5EF4-FFF2-40B4-BE49-F238E27FC236}">
                <a16:creationId xmlns:a16="http://schemas.microsoft.com/office/drawing/2014/main" id="{C65F0DEA-8BC8-144D-86B3-7990A2E4004F}"/>
              </a:ext>
            </a:extLst>
          </p:cNvPr>
          <p:cNvSpPr>
            <a:spLocks noGrp="1"/>
          </p:cNvSpPr>
          <p:nvPr>
            <p:ph type="body" sz="quarter" idx="20" hasCustomPrompt="1"/>
          </p:nvPr>
        </p:nvSpPr>
        <p:spPr>
          <a:xfrm>
            <a:off x="170350" y="3907364"/>
            <a:ext cx="1570385" cy="273593"/>
          </a:xfrm>
          <a:prstGeom prst="rect">
            <a:avLst/>
          </a:prstGeom>
          <a:noFill/>
        </p:spPr>
        <p:txBody>
          <a:bodyPr wrap="square"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71" name="Text Placeholder 3">
            <a:extLst>
              <a:ext uri="{FF2B5EF4-FFF2-40B4-BE49-F238E27FC236}">
                <a16:creationId xmlns:a16="http://schemas.microsoft.com/office/drawing/2014/main" id="{1BAC3C61-4427-734A-B001-E64F967B25F9}"/>
              </a:ext>
            </a:extLst>
          </p:cNvPr>
          <p:cNvSpPr>
            <a:spLocks noGrp="1"/>
          </p:cNvSpPr>
          <p:nvPr>
            <p:ph type="body" sz="quarter" idx="21" hasCustomPrompt="1"/>
          </p:nvPr>
        </p:nvSpPr>
        <p:spPr>
          <a:xfrm>
            <a:off x="1825245" y="1649880"/>
            <a:ext cx="157013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72" name="Text Placeholder 5">
            <a:extLst>
              <a:ext uri="{FF2B5EF4-FFF2-40B4-BE49-F238E27FC236}">
                <a16:creationId xmlns:a16="http://schemas.microsoft.com/office/drawing/2014/main" id="{0D89AF1C-2149-914E-939B-BC1D31AB8886}"/>
              </a:ext>
            </a:extLst>
          </p:cNvPr>
          <p:cNvSpPr>
            <a:spLocks noGrp="1"/>
          </p:cNvSpPr>
          <p:nvPr>
            <p:ph type="body" sz="quarter" idx="22" hasCustomPrompt="1"/>
          </p:nvPr>
        </p:nvSpPr>
        <p:spPr>
          <a:xfrm>
            <a:off x="1825245" y="1397439"/>
            <a:ext cx="1570137" cy="273593"/>
          </a:xfrm>
          <a:prstGeom prst="rect">
            <a:avLst/>
          </a:prstGeom>
          <a:noFill/>
        </p:spPr>
        <p:txBody>
          <a:bodyPr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73" name="Text Placeholder 3">
            <a:extLst>
              <a:ext uri="{FF2B5EF4-FFF2-40B4-BE49-F238E27FC236}">
                <a16:creationId xmlns:a16="http://schemas.microsoft.com/office/drawing/2014/main" id="{B5C2A6A1-4D50-144B-B660-E3B3A1643D2A}"/>
              </a:ext>
            </a:extLst>
          </p:cNvPr>
          <p:cNvSpPr>
            <a:spLocks noGrp="1"/>
          </p:cNvSpPr>
          <p:nvPr>
            <p:ph type="body" sz="quarter" idx="23" hasCustomPrompt="1"/>
          </p:nvPr>
        </p:nvSpPr>
        <p:spPr>
          <a:xfrm>
            <a:off x="3469863" y="1649880"/>
            <a:ext cx="157013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74" name="Text Placeholder 5">
            <a:extLst>
              <a:ext uri="{FF2B5EF4-FFF2-40B4-BE49-F238E27FC236}">
                <a16:creationId xmlns:a16="http://schemas.microsoft.com/office/drawing/2014/main" id="{1C34E6F0-82AA-D444-B7AF-5A1C80FFB726}"/>
              </a:ext>
            </a:extLst>
          </p:cNvPr>
          <p:cNvSpPr>
            <a:spLocks noGrp="1"/>
          </p:cNvSpPr>
          <p:nvPr>
            <p:ph type="body" sz="quarter" idx="24" hasCustomPrompt="1"/>
          </p:nvPr>
        </p:nvSpPr>
        <p:spPr>
          <a:xfrm>
            <a:off x="3471104" y="1397439"/>
            <a:ext cx="1571625" cy="273593"/>
          </a:xfrm>
          <a:prstGeom prst="rect">
            <a:avLst/>
          </a:prstGeom>
          <a:noFill/>
        </p:spPr>
        <p:txBody>
          <a:bodyPr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75" name="Text Placeholder 5">
            <a:extLst>
              <a:ext uri="{FF2B5EF4-FFF2-40B4-BE49-F238E27FC236}">
                <a16:creationId xmlns:a16="http://schemas.microsoft.com/office/drawing/2014/main" id="{BC84A125-71A3-DA49-B2C2-2357C57BB744}"/>
              </a:ext>
            </a:extLst>
          </p:cNvPr>
          <p:cNvSpPr>
            <a:spLocks noGrp="1"/>
          </p:cNvSpPr>
          <p:nvPr>
            <p:ph type="body" sz="quarter" idx="25" hasCustomPrompt="1"/>
          </p:nvPr>
        </p:nvSpPr>
        <p:spPr>
          <a:xfrm>
            <a:off x="5119302" y="1397439"/>
            <a:ext cx="1569847" cy="273593"/>
          </a:xfrm>
          <a:prstGeom prst="rect">
            <a:avLst/>
          </a:prstGeom>
          <a:noFill/>
        </p:spPr>
        <p:txBody>
          <a:bodyPr wrap="square"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76" name="Text Placeholder 3">
            <a:extLst>
              <a:ext uri="{FF2B5EF4-FFF2-40B4-BE49-F238E27FC236}">
                <a16:creationId xmlns:a16="http://schemas.microsoft.com/office/drawing/2014/main" id="{57A858F6-F615-844B-891A-B3F9BC20DF06}"/>
              </a:ext>
            </a:extLst>
          </p:cNvPr>
          <p:cNvSpPr>
            <a:spLocks noGrp="1"/>
          </p:cNvSpPr>
          <p:nvPr>
            <p:ph type="body" sz="quarter" idx="26" hasCustomPrompt="1"/>
          </p:nvPr>
        </p:nvSpPr>
        <p:spPr>
          <a:xfrm>
            <a:off x="5119302" y="1657449"/>
            <a:ext cx="156984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80" name="Text Placeholder 5">
            <a:extLst>
              <a:ext uri="{FF2B5EF4-FFF2-40B4-BE49-F238E27FC236}">
                <a16:creationId xmlns:a16="http://schemas.microsoft.com/office/drawing/2014/main" id="{AD1F9F7A-B02D-A44F-BC2C-F04BD0DF641D}"/>
              </a:ext>
            </a:extLst>
          </p:cNvPr>
          <p:cNvSpPr>
            <a:spLocks noGrp="1"/>
          </p:cNvSpPr>
          <p:nvPr>
            <p:ph type="body" sz="quarter" idx="27" hasCustomPrompt="1"/>
          </p:nvPr>
        </p:nvSpPr>
        <p:spPr>
          <a:xfrm>
            <a:off x="5119302" y="3930559"/>
            <a:ext cx="1569847" cy="273593"/>
          </a:xfrm>
          <a:prstGeom prst="rect">
            <a:avLst/>
          </a:prstGeom>
          <a:noFill/>
        </p:spPr>
        <p:txBody>
          <a:bodyPr wrap="square"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81" name="Text Placeholder 3">
            <a:extLst>
              <a:ext uri="{FF2B5EF4-FFF2-40B4-BE49-F238E27FC236}">
                <a16:creationId xmlns:a16="http://schemas.microsoft.com/office/drawing/2014/main" id="{1DC6238A-456D-D042-86DC-A4EFC7437FE9}"/>
              </a:ext>
            </a:extLst>
          </p:cNvPr>
          <p:cNvSpPr>
            <a:spLocks noGrp="1"/>
          </p:cNvSpPr>
          <p:nvPr>
            <p:ph type="body" sz="quarter" idx="28" hasCustomPrompt="1"/>
          </p:nvPr>
        </p:nvSpPr>
        <p:spPr>
          <a:xfrm>
            <a:off x="5118909" y="4185549"/>
            <a:ext cx="1570633"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82" name="Text Placeholder 5">
            <a:extLst>
              <a:ext uri="{FF2B5EF4-FFF2-40B4-BE49-F238E27FC236}">
                <a16:creationId xmlns:a16="http://schemas.microsoft.com/office/drawing/2014/main" id="{CA5DA6C8-3282-EB48-9A7F-09D4C1F189FD}"/>
              </a:ext>
            </a:extLst>
          </p:cNvPr>
          <p:cNvSpPr>
            <a:spLocks noGrp="1"/>
          </p:cNvSpPr>
          <p:nvPr>
            <p:ph type="body" sz="quarter" idx="29" hasCustomPrompt="1"/>
          </p:nvPr>
        </p:nvSpPr>
        <p:spPr>
          <a:xfrm>
            <a:off x="5119302" y="7056632"/>
            <a:ext cx="1569847" cy="362527"/>
          </a:xfrm>
          <a:prstGeom prst="rect">
            <a:avLst/>
          </a:prstGeom>
          <a:noFill/>
        </p:spPr>
        <p:txBody>
          <a:bodyPr wrap="square" lIns="91436" tIns="91436" rIns="91436" bIns="91436" anchor="ctr" anchorCtr="0">
            <a:spAutoFit/>
          </a:bodyPr>
          <a:lstStyle>
            <a:lvl1pPr marL="0" indent="0" algn="ctr">
              <a:buNone/>
              <a:defRPr sz="578"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83" name="Text Placeholder 3">
            <a:extLst>
              <a:ext uri="{FF2B5EF4-FFF2-40B4-BE49-F238E27FC236}">
                <a16:creationId xmlns:a16="http://schemas.microsoft.com/office/drawing/2014/main" id="{F825EF5F-3C91-8A4E-A34D-607F96067AFA}"/>
              </a:ext>
            </a:extLst>
          </p:cNvPr>
          <p:cNvSpPr>
            <a:spLocks noGrp="1"/>
          </p:cNvSpPr>
          <p:nvPr>
            <p:ph type="body" sz="quarter" idx="30" hasCustomPrompt="1"/>
          </p:nvPr>
        </p:nvSpPr>
        <p:spPr>
          <a:xfrm>
            <a:off x="5118909" y="7342624"/>
            <a:ext cx="1570633"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84" name="Text Placeholder 3">
            <a:extLst>
              <a:ext uri="{FF2B5EF4-FFF2-40B4-BE49-F238E27FC236}">
                <a16:creationId xmlns:a16="http://schemas.microsoft.com/office/drawing/2014/main" id="{7AC7A3C2-6531-4C48-BD62-4A78A9645126}"/>
              </a:ext>
            </a:extLst>
          </p:cNvPr>
          <p:cNvSpPr>
            <a:spLocks noGrp="1"/>
          </p:cNvSpPr>
          <p:nvPr>
            <p:ph type="body" sz="quarter" idx="96" hasCustomPrompt="1"/>
          </p:nvPr>
        </p:nvSpPr>
        <p:spPr>
          <a:xfrm>
            <a:off x="169358" y="4165329"/>
            <a:ext cx="1571377" cy="521787"/>
          </a:xfrm>
          <a:prstGeom prst="rect">
            <a:avLst/>
          </a:prstGeom>
        </p:spPr>
        <p:txBody>
          <a:bodyPr wrap="square" lIns="228589" tIns="228589" rIns="228589" bIns="228589">
            <a:spAutoFit/>
          </a:bodyPr>
          <a:lstStyle>
            <a:lvl1pPr marL="0" indent="0">
              <a:buNone/>
              <a:defRPr sz="391">
                <a:solidFill>
                  <a:schemeClr val="tx1"/>
                </a:solidFill>
                <a:latin typeface="Calibri" panose="020F0502020204030204" pitchFamily="34" charset="0"/>
                <a:cs typeface="Calibri" panose="020F0502020204030204" pitchFamily="34" charset="0"/>
              </a:defRPr>
            </a:lvl1pPr>
            <a:lvl2pPr marL="232234" indent="-89321">
              <a:defRPr sz="391">
                <a:latin typeface="Trebuchet MS" pitchFamily="34" charset="0"/>
              </a:defRPr>
            </a:lvl2pPr>
            <a:lvl3pPr marL="321556" indent="-89321">
              <a:defRPr sz="391">
                <a:latin typeface="Trebuchet MS" pitchFamily="34" charset="0"/>
              </a:defRPr>
            </a:lvl3pPr>
            <a:lvl4pPr marL="419809" indent="-98253">
              <a:defRPr sz="391">
                <a:latin typeface="Trebuchet MS" pitchFamily="34" charset="0"/>
              </a:defRPr>
            </a:lvl4pPr>
            <a:lvl5pPr marL="491265" indent="-71457">
              <a:defRPr sz="391">
                <a:latin typeface="Trebuchet MS" pitchFamily="34" charset="0"/>
              </a:defRPr>
            </a:lvl5pPr>
          </a:lstStyle>
          <a:p>
            <a:pPr lvl="0"/>
            <a:r>
              <a:rPr lang="en-US" dirty="0"/>
              <a:t>Type in or paste your text here</a:t>
            </a:r>
          </a:p>
        </p:txBody>
      </p:sp>
      <p:sp>
        <p:nvSpPr>
          <p:cNvPr id="85" name="Text Placeholder 76">
            <a:extLst>
              <a:ext uri="{FF2B5EF4-FFF2-40B4-BE49-F238E27FC236}">
                <a16:creationId xmlns:a16="http://schemas.microsoft.com/office/drawing/2014/main" id="{DD976D66-55E1-F948-8D24-0A598972B7A5}"/>
              </a:ext>
            </a:extLst>
          </p:cNvPr>
          <p:cNvSpPr>
            <a:spLocks noGrp="1"/>
          </p:cNvSpPr>
          <p:nvPr>
            <p:ph type="body" sz="quarter" idx="150" hasCustomPrompt="1"/>
          </p:nvPr>
        </p:nvSpPr>
        <p:spPr>
          <a:xfrm>
            <a:off x="926968" y="818838"/>
            <a:ext cx="4999839" cy="355600"/>
          </a:xfrm>
          <a:prstGeom prst="rect">
            <a:avLst/>
          </a:prstGeom>
        </p:spPr>
        <p:txBody>
          <a:bodyPr>
            <a:normAutofit/>
          </a:bodyPr>
          <a:lstStyle>
            <a:lvl1pPr marL="0" indent="0" algn="ctr">
              <a:buFontTx/>
              <a:buNone/>
              <a:defRPr sz="688">
                <a:solidFill>
                  <a:schemeClr val="bg1"/>
                </a:solidFill>
                <a:latin typeface="Calibri" panose="020F0502020204030204" pitchFamily="34" charset="0"/>
                <a:cs typeface="Calibri" panose="020F0502020204030204" pitchFamily="34" charset="0"/>
              </a:defRPr>
            </a:lvl1pPr>
            <a:lvl2pPr>
              <a:buFontTx/>
              <a:buNone/>
              <a:defRPr sz="1125"/>
            </a:lvl2pPr>
            <a:lvl3pPr>
              <a:buFontTx/>
              <a:buNone/>
              <a:defRPr sz="1125"/>
            </a:lvl3pPr>
            <a:lvl4pPr>
              <a:buFontTx/>
              <a:buNone/>
              <a:defRPr sz="1125"/>
            </a:lvl4pPr>
            <a:lvl5pPr>
              <a:buFontTx/>
              <a:buNone/>
              <a:defRPr sz="1125"/>
            </a:lvl5pPr>
          </a:lstStyle>
          <a:p>
            <a:pPr lvl="0"/>
            <a:r>
              <a:rPr lang="en-US" dirty="0"/>
              <a:t>Click here to add affiliations</a:t>
            </a:r>
          </a:p>
        </p:txBody>
      </p:sp>
      <p:sp>
        <p:nvSpPr>
          <p:cNvPr id="86" name="Text Placeholder 76">
            <a:extLst>
              <a:ext uri="{FF2B5EF4-FFF2-40B4-BE49-F238E27FC236}">
                <a16:creationId xmlns:a16="http://schemas.microsoft.com/office/drawing/2014/main" id="{2C2C6634-C788-A24C-8B1A-6EA0542E53B4}"/>
              </a:ext>
            </a:extLst>
          </p:cNvPr>
          <p:cNvSpPr>
            <a:spLocks noGrp="1"/>
          </p:cNvSpPr>
          <p:nvPr>
            <p:ph type="body" sz="quarter" idx="151" hasCustomPrompt="1"/>
          </p:nvPr>
        </p:nvSpPr>
        <p:spPr>
          <a:xfrm>
            <a:off x="926968" y="452322"/>
            <a:ext cx="4999839" cy="355600"/>
          </a:xfrm>
          <a:prstGeom prst="rect">
            <a:avLst/>
          </a:prstGeom>
        </p:spPr>
        <p:txBody>
          <a:bodyPr anchor="t" anchorCtr="1">
            <a:normAutofit/>
          </a:bodyPr>
          <a:lstStyle>
            <a:lvl1pPr marL="0" indent="0" algn="ctr">
              <a:buFontTx/>
              <a:buNone/>
              <a:defRPr sz="1032">
                <a:solidFill>
                  <a:schemeClr val="bg1"/>
                </a:solidFill>
                <a:latin typeface="Calibri" panose="020F0502020204030204" pitchFamily="34" charset="0"/>
                <a:cs typeface="Calibri" panose="020F0502020204030204" pitchFamily="34" charset="0"/>
              </a:defRPr>
            </a:lvl1pPr>
            <a:lvl2pPr>
              <a:buFontTx/>
              <a:buNone/>
              <a:defRPr sz="1125"/>
            </a:lvl2pPr>
            <a:lvl3pPr>
              <a:buFontTx/>
              <a:buNone/>
              <a:defRPr sz="1125"/>
            </a:lvl3pPr>
            <a:lvl4pPr>
              <a:buFontTx/>
              <a:buNone/>
              <a:defRPr sz="1125"/>
            </a:lvl4pPr>
            <a:lvl5pPr>
              <a:buFontTx/>
              <a:buNone/>
              <a:defRPr sz="1125"/>
            </a:lvl5pPr>
          </a:lstStyle>
          <a:p>
            <a:pPr lvl="0"/>
            <a:r>
              <a:rPr lang="en-US" dirty="0"/>
              <a:t>Click here to add authors</a:t>
            </a:r>
          </a:p>
        </p:txBody>
      </p:sp>
      <p:sp>
        <p:nvSpPr>
          <p:cNvPr id="87" name="Text Placeholder 76">
            <a:extLst>
              <a:ext uri="{FF2B5EF4-FFF2-40B4-BE49-F238E27FC236}">
                <a16:creationId xmlns:a16="http://schemas.microsoft.com/office/drawing/2014/main" id="{0AAD872F-A38B-B049-9E5A-B1F7AD2DF912}"/>
              </a:ext>
            </a:extLst>
          </p:cNvPr>
          <p:cNvSpPr>
            <a:spLocks noGrp="1"/>
          </p:cNvSpPr>
          <p:nvPr>
            <p:ph type="body" sz="quarter" idx="153" hasCustomPrompt="1"/>
          </p:nvPr>
        </p:nvSpPr>
        <p:spPr>
          <a:xfrm>
            <a:off x="926968" y="58273"/>
            <a:ext cx="4999839" cy="377609"/>
          </a:xfrm>
          <a:prstGeom prst="rect">
            <a:avLst/>
          </a:prstGeom>
        </p:spPr>
        <p:txBody>
          <a:bodyPr anchor="t" anchorCtr="1">
            <a:normAutofit/>
          </a:bodyPr>
          <a:lstStyle>
            <a:lvl1pPr marL="0" indent="0" algn="ctr">
              <a:buFontTx/>
              <a:buNone/>
              <a:defRPr sz="1250" b="1">
                <a:solidFill>
                  <a:schemeClr val="bg1"/>
                </a:solidFill>
                <a:latin typeface="Calibri" panose="020F0502020204030204" pitchFamily="34" charset="0"/>
                <a:cs typeface="Calibri" panose="020F0502020204030204" pitchFamily="34" charset="0"/>
              </a:defRPr>
            </a:lvl1pPr>
            <a:lvl2pPr>
              <a:buFontTx/>
              <a:buNone/>
              <a:defRPr sz="1125"/>
            </a:lvl2pPr>
            <a:lvl3pPr>
              <a:buFontTx/>
              <a:buNone/>
              <a:defRPr sz="1125"/>
            </a:lvl3pPr>
            <a:lvl4pPr>
              <a:buFontTx/>
              <a:buNone/>
              <a:defRPr sz="1125"/>
            </a:lvl4pPr>
            <a:lvl5pPr>
              <a:buFontTx/>
              <a:buNone/>
              <a:defRPr sz="1125"/>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B8960428-AECF-6B4B-B332-48160A87CED3}"/>
              </a:ext>
            </a:extLst>
          </p:cNvPr>
          <p:cNvSpPr>
            <a:spLocks noChangeArrowheads="1"/>
          </p:cNvSpPr>
          <p:nvPr userDrawn="1"/>
        </p:nvSpPr>
        <p:spPr bwMode="auto">
          <a:xfrm>
            <a:off x="0" y="8664314"/>
            <a:ext cx="6858000" cy="479686"/>
          </a:xfrm>
          <a:prstGeom prst="rect">
            <a:avLst/>
          </a:prstGeom>
          <a:solidFill>
            <a:schemeClr val="accent1">
              <a:lumMod val="50000"/>
            </a:schemeClr>
          </a:solidFill>
          <a:ln w="9525">
            <a:noFill/>
            <a:miter lim="800000"/>
            <a:headEnd/>
            <a:tailEnd/>
          </a:ln>
          <a:effectLst/>
        </p:spPr>
        <p:txBody>
          <a:bodyPr wrap="none" lIns="40638" tIns="20319" rIns="40638" bIns="20319" anchor="ctr"/>
          <a:lstStyle/>
          <a:p>
            <a:pPr>
              <a:defRPr/>
            </a:pPr>
            <a:endParaRPr lang="en-US" sz="2185" dirty="0"/>
          </a:p>
        </p:txBody>
      </p:sp>
      <p:sp>
        <p:nvSpPr>
          <p:cNvPr id="6" name="Rectangle 36">
            <a:extLst>
              <a:ext uri="{FF2B5EF4-FFF2-40B4-BE49-F238E27FC236}">
                <a16:creationId xmlns:a16="http://schemas.microsoft.com/office/drawing/2014/main" id="{09FD8DB9-A9C7-874D-87B2-9285AECC9E3B}"/>
              </a:ext>
            </a:extLst>
          </p:cNvPr>
          <p:cNvSpPr>
            <a:spLocks noChangeArrowheads="1"/>
          </p:cNvSpPr>
          <p:nvPr userDrawn="1"/>
        </p:nvSpPr>
        <p:spPr bwMode="auto">
          <a:xfrm>
            <a:off x="0" y="-4399"/>
            <a:ext cx="6858000" cy="1440812"/>
          </a:xfrm>
          <a:prstGeom prst="rect">
            <a:avLst/>
          </a:prstGeom>
          <a:solidFill>
            <a:schemeClr val="accent1">
              <a:lumMod val="50000"/>
            </a:schemeClr>
          </a:solidFill>
          <a:ln w="9525">
            <a:noFill/>
            <a:miter lim="800000"/>
            <a:headEnd/>
            <a:tailEnd/>
          </a:ln>
          <a:effectLst/>
        </p:spPr>
        <p:txBody>
          <a:bodyPr wrap="none" lIns="40638" tIns="20319" rIns="40638" bIns="20319" anchor="ctr"/>
          <a:lstStyle/>
          <a:p>
            <a:pPr>
              <a:defRPr/>
            </a:pPr>
            <a:endParaRPr lang="en-US" sz="2185" dirty="0"/>
          </a:p>
        </p:txBody>
      </p:sp>
      <p:sp>
        <p:nvSpPr>
          <p:cNvPr id="7" name="Rounded Rectangle 6">
            <a:extLst>
              <a:ext uri="{FF2B5EF4-FFF2-40B4-BE49-F238E27FC236}">
                <a16:creationId xmlns:a16="http://schemas.microsoft.com/office/drawing/2014/main" id="{DB092838-408F-4440-B2D2-A65569FD0EE5}"/>
              </a:ext>
            </a:extLst>
          </p:cNvPr>
          <p:cNvSpPr/>
          <p:nvPr userDrawn="1"/>
        </p:nvSpPr>
        <p:spPr>
          <a:xfrm>
            <a:off x="114300" y="1148795"/>
            <a:ext cx="6629400" cy="768998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5" dirty="0"/>
          </a:p>
        </p:txBody>
      </p:sp>
      <p:sp>
        <p:nvSpPr>
          <p:cNvPr id="10" name="Text Box 14"/>
          <p:cNvSpPr txBox="1">
            <a:spLocks noChangeArrowheads="1"/>
          </p:cNvSpPr>
          <p:nvPr/>
        </p:nvSpPr>
        <p:spPr bwMode="auto">
          <a:xfrm>
            <a:off x="114300" y="8904157"/>
            <a:ext cx="392906" cy="55627"/>
          </a:xfrm>
          <a:prstGeom prst="rect">
            <a:avLst/>
          </a:prstGeom>
          <a:noFill/>
          <a:ln w="9525">
            <a:noFill/>
            <a:miter lim="800000"/>
            <a:headEnd/>
            <a:tailEnd/>
          </a:ln>
          <a:effectLst/>
        </p:spPr>
        <p:txBody>
          <a:bodyPr lIns="14260" tIns="7129" rIns="14260" bIns="7129">
            <a:spAutoFit/>
          </a:bodyPr>
          <a:lstStyle/>
          <a:p>
            <a:pPr eaLnBrk="0" hangingPunct="0">
              <a:lnSpc>
                <a:spcPct val="65000"/>
              </a:lnSpc>
              <a:spcBef>
                <a:spcPct val="50000"/>
              </a:spcBef>
              <a:defRPr/>
            </a:pPr>
            <a:r>
              <a:rPr lang="en-US" sz="1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72" b="1" dirty="0">
                <a:solidFill>
                  <a:schemeClr val="bg1">
                    <a:lumMod val="75000"/>
                  </a:schemeClr>
                </a:solidFill>
                <a:latin typeface="Arial" charset="0"/>
              </a:rPr>
              <a:t>www.PosterPresentations.com</a:t>
            </a:r>
          </a:p>
        </p:txBody>
      </p:sp>
      <p:graphicFrame>
        <p:nvGraphicFramePr>
          <p:cNvPr id="8" name="Table 7">
            <a:extLst>
              <a:ext uri="{FF2B5EF4-FFF2-40B4-BE49-F238E27FC236}">
                <a16:creationId xmlns:a16="http://schemas.microsoft.com/office/drawing/2014/main" id="{92E70B1A-DF92-E041-BAA3-6AAA5B1121FB}"/>
              </a:ext>
            </a:extLst>
          </p:cNvPr>
          <p:cNvGraphicFramePr>
            <a:graphicFrameLocks noGrp="1"/>
          </p:cNvGraphicFramePr>
          <p:nvPr userDrawn="1">
            <p:extLst>
              <p:ext uri="{D42A27DB-BD31-4B8C-83A1-F6EECF244321}">
                <p14:modId xmlns:p14="http://schemas.microsoft.com/office/powerpoint/2010/main" val="1396690760"/>
              </p:ext>
            </p:extLst>
          </p:nvPr>
        </p:nvGraphicFramePr>
        <p:xfrm>
          <a:off x="-1657988" y="3916"/>
          <a:ext cx="1527636" cy="13419705"/>
        </p:xfrm>
        <a:graphic>
          <a:graphicData uri="http://schemas.openxmlformats.org/drawingml/2006/table">
            <a:tbl>
              <a:tblPr firstRow="1" bandRow="1">
                <a:tableStyleId>{5C22544A-7EE6-4342-B048-85BDC9FD1C3A}</a:tableStyleId>
              </a:tblPr>
              <a:tblGrid>
                <a:gridCol w="655038">
                  <a:extLst>
                    <a:ext uri="{9D8B030D-6E8A-4147-A177-3AD203B41FA5}">
                      <a16:colId xmlns:a16="http://schemas.microsoft.com/office/drawing/2014/main" val="20000"/>
                    </a:ext>
                  </a:extLst>
                </a:gridCol>
                <a:gridCol w="872598">
                  <a:extLst>
                    <a:ext uri="{9D8B030D-6E8A-4147-A177-3AD203B41FA5}">
                      <a16:colId xmlns:a16="http://schemas.microsoft.com/office/drawing/2014/main" val="20001"/>
                    </a:ext>
                  </a:extLst>
                </a:gridCol>
              </a:tblGrid>
              <a:tr h="36919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000" b="0" spc="600" dirty="0">
                          <a:solidFill>
                            <a:srgbClr val="1F3A4E"/>
                          </a:solidFill>
                          <a:latin typeface="Arial Black" panose="020B0A04020102020204" pitchFamily="34" charset="0"/>
                        </a:rPr>
                        <a:t>QUICK START GUIDE</a:t>
                      </a:r>
                      <a:br>
                        <a:rPr lang="en-US" sz="1000" b="0" spc="600" dirty="0">
                          <a:solidFill>
                            <a:srgbClr val="1F3A4E"/>
                          </a:solidFill>
                          <a:latin typeface="Arial Black" panose="020B0A04020102020204" pitchFamily="34" charset="0"/>
                        </a:rPr>
                      </a:br>
                      <a:r>
                        <a:rPr lang="en-US" sz="800" b="1" spc="0" dirty="0">
                          <a:solidFill>
                            <a:srgbClr val="FF0000"/>
                          </a:solidFill>
                          <a:latin typeface="Trebuchet MS" pitchFamily="34" charset="0"/>
                        </a:rPr>
                        <a:t>(THIS SIDEBAR WILL NOT PRINT)</a:t>
                      </a:r>
                      <a:endParaRPr lang="en-US" sz="1000" b="1" spc="600" dirty="0">
                        <a:solidFill>
                          <a:schemeClr val="bg1"/>
                        </a:solidFill>
                        <a:latin typeface="Trebuchet MS" pitchFamily="34" charset="0"/>
                      </a:endParaRPr>
                    </a:p>
                  </a:txBody>
                  <a:tcPr marL="28575" marR="14288" marT="38100" marB="1270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1168507">
                <a:tc gridSpan="2">
                  <a:txBody>
                    <a:bodyPr/>
                    <a:lstStyle/>
                    <a:p>
                      <a:pPr defTabSz="3765639"/>
                      <a:r>
                        <a:rPr lang="en-US" sz="600" i="0" dirty="0">
                          <a:solidFill>
                            <a:srgbClr val="D9D9D9"/>
                          </a:solidFill>
                          <a:latin typeface="Arial"/>
                          <a:cs typeface="Arial"/>
                        </a:rPr>
                        <a:t>This PowerPoint template produces a </a:t>
                      </a:r>
                      <a:r>
                        <a:rPr lang="en-US" sz="600" i="0" dirty="0">
                          <a:solidFill>
                            <a:srgbClr val="FFC000"/>
                          </a:solidFill>
                          <a:latin typeface="Arial"/>
                          <a:cs typeface="Arial"/>
                        </a:rPr>
                        <a:t>standard screen size (4:3 Ratio) virtual </a:t>
                      </a:r>
                      <a:r>
                        <a:rPr lang="en-US" sz="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600" i="0" dirty="0">
                          <a:solidFill>
                            <a:srgbClr val="FFC000"/>
                          </a:solidFill>
                          <a:latin typeface="Arial"/>
                          <a:cs typeface="Arial"/>
                        </a:rPr>
                        <a:t>PosterPresentations.com</a:t>
                      </a:r>
                      <a:r>
                        <a:rPr lang="en-US" sz="600" i="0" dirty="0">
                          <a:solidFill>
                            <a:srgbClr val="D9D9D9"/>
                          </a:solidFill>
                          <a:latin typeface="Arial"/>
                          <a:cs typeface="Arial"/>
                        </a:rPr>
                        <a:t> and click on the  </a:t>
                      </a:r>
                      <a:r>
                        <a:rPr lang="en-US" sz="600" i="0" dirty="0">
                          <a:solidFill>
                            <a:srgbClr val="FFC000"/>
                          </a:solidFill>
                          <a:latin typeface="Arial"/>
                          <a:cs typeface="Arial"/>
                        </a:rPr>
                        <a:t>HELP DESK</a:t>
                      </a:r>
                      <a:r>
                        <a:rPr lang="en-US" sz="600" i="0" baseline="0" dirty="0">
                          <a:solidFill>
                            <a:srgbClr val="D9D9D9"/>
                          </a:solidFill>
                          <a:latin typeface="Arial"/>
                          <a:cs typeface="Arial"/>
                        </a:rPr>
                        <a:t> </a:t>
                      </a:r>
                      <a:r>
                        <a:rPr lang="en-US" sz="600" i="0" dirty="0">
                          <a:solidFill>
                            <a:srgbClr val="D9D9D9"/>
                          </a:solidFill>
                          <a:latin typeface="Arial"/>
                          <a:cs typeface="Arial"/>
                        </a:rPr>
                        <a:t>tab.</a:t>
                      </a:r>
                    </a:p>
                    <a:p>
                      <a:pPr defTabSz="3765639"/>
                      <a:endParaRPr lang="en-US" sz="600" i="0" dirty="0">
                        <a:solidFill>
                          <a:srgbClr val="D9D9D9"/>
                        </a:solidFill>
                        <a:latin typeface="Arial"/>
                        <a:cs typeface="Arial"/>
                      </a:endParaRPr>
                    </a:p>
                    <a:p>
                      <a:pPr defTabSz="3765639"/>
                      <a:r>
                        <a:rPr lang="en-US" sz="600" i="0" dirty="0">
                          <a:solidFill>
                            <a:srgbClr val="D9D9D9"/>
                          </a:solidFill>
                          <a:latin typeface="Arial"/>
                          <a:cs typeface="Arial"/>
                        </a:rPr>
                        <a:t>To print your poster using our same-day professional printing service, go online to </a:t>
                      </a:r>
                      <a:r>
                        <a:rPr lang="en-US" sz="600" i="0" dirty="0">
                          <a:solidFill>
                            <a:srgbClr val="FFC000"/>
                          </a:solidFill>
                          <a:latin typeface="Arial"/>
                          <a:cs typeface="Arial"/>
                        </a:rPr>
                        <a:t>PosterPresentations.com</a:t>
                      </a:r>
                      <a:r>
                        <a:rPr lang="en-US" sz="600" i="0" dirty="0">
                          <a:solidFill>
                            <a:srgbClr val="D9D9D9"/>
                          </a:solidFill>
                          <a:latin typeface="Arial"/>
                          <a:cs typeface="Arial"/>
                        </a:rPr>
                        <a:t> and click on "</a:t>
                      </a:r>
                      <a:r>
                        <a:rPr lang="en-US" sz="600" i="0" dirty="0">
                          <a:solidFill>
                            <a:srgbClr val="FFC000"/>
                          </a:solidFill>
                          <a:latin typeface="Arial"/>
                          <a:cs typeface="Arial"/>
                        </a:rPr>
                        <a:t>Order your poster</a:t>
                      </a:r>
                      <a:r>
                        <a:rPr lang="en-US" sz="600" i="0" dirty="0">
                          <a:solidFill>
                            <a:srgbClr val="D9D9D9"/>
                          </a:solidFill>
                          <a:latin typeface="Arial"/>
                          <a:cs typeface="Arial"/>
                        </a:rPr>
                        <a:t>".</a:t>
                      </a:r>
                      <a:endParaRPr lang="en-US" sz="600" b="1" dirty="0">
                        <a:solidFill>
                          <a:srgbClr val="D9D9D9"/>
                        </a:solidFill>
                        <a:latin typeface="Arial"/>
                        <a:cs typeface="Arial"/>
                      </a:endParaRPr>
                    </a:p>
                  </a:txBody>
                  <a:tcPr marL="28575" marR="14288" marT="38100" marB="1270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1270116">
                <a:tc>
                  <a:txBody>
                    <a:bodyPr/>
                    <a:lstStyle/>
                    <a:p>
                      <a:pPr algn="ctr"/>
                      <a:endParaRPr lang="en-US" sz="600" dirty="0">
                        <a:solidFill>
                          <a:srgbClr val="1F3A4E"/>
                        </a:solidFill>
                      </a:endParaRPr>
                    </a:p>
                    <a:p>
                      <a:pPr algn="ctr"/>
                      <a:endParaRPr lang="en-US" sz="600" dirty="0">
                        <a:solidFill>
                          <a:srgbClr val="1F3A4E"/>
                        </a:solidFill>
                      </a:endParaRPr>
                    </a:p>
                    <a:p>
                      <a:pPr algn="ctr"/>
                      <a:r>
                        <a:rPr lang="en-US" sz="600" dirty="0">
                          <a:solidFill>
                            <a:schemeClr val="bg1"/>
                          </a:solidFill>
                          <a:latin typeface="Arial" panose="020B0604020202020204" pitchFamily="34" charset="0"/>
                          <a:cs typeface="Arial" panose="020B0604020202020204" pitchFamily="34" charset="0"/>
                        </a:rPr>
                        <a:t>This is a template for a </a:t>
                      </a:r>
                    </a:p>
                    <a:p>
                      <a:pPr algn="ctr"/>
                      <a:r>
                        <a:rPr lang="en-US" sz="600" dirty="0">
                          <a:solidFill>
                            <a:schemeClr val="bg1"/>
                          </a:solidFill>
                          <a:latin typeface="Arial" panose="020B0604020202020204" pitchFamily="34" charset="0"/>
                          <a:cs typeface="Arial" panose="020B0604020202020204" pitchFamily="34" charset="0"/>
                        </a:rPr>
                        <a:t>presentation poster</a:t>
                      </a:r>
                      <a:br>
                        <a:rPr lang="en-US" sz="600" dirty="0">
                          <a:solidFill>
                            <a:schemeClr val="bg1"/>
                          </a:solidFill>
                          <a:latin typeface="Arial" panose="020B0604020202020204" pitchFamily="34" charset="0"/>
                          <a:cs typeface="Arial" panose="020B0604020202020204" pitchFamily="34" charset="0"/>
                        </a:rPr>
                      </a:br>
                      <a:r>
                        <a:rPr lang="en-US" sz="1000" b="1" dirty="0">
                          <a:solidFill>
                            <a:srgbClr val="FFC000"/>
                          </a:solidFill>
                          <a:latin typeface="Arial" panose="020B0604020202020204" pitchFamily="34" charset="0"/>
                          <a:cs typeface="Arial" panose="020B0604020202020204" pitchFamily="34" charset="0"/>
                        </a:rPr>
                        <a:t>Virtual</a:t>
                      </a:r>
                      <a:br>
                        <a:rPr lang="en-US" sz="1000" b="1" dirty="0">
                          <a:solidFill>
                            <a:srgbClr val="FFC000"/>
                          </a:solidFill>
                          <a:latin typeface="Arial" panose="020B0604020202020204" pitchFamily="34" charset="0"/>
                          <a:cs typeface="Arial" panose="020B0604020202020204" pitchFamily="34" charset="0"/>
                        </a:rPr>
                      </a:br>
                      <a:r>
                        <a:rPr lang="en-US" sz="1000" b="1" dirty="0">
                          <a:solidFill>
                            <a:srgbClr val="FFC000"/>
                          </a:solidFill>
                          <a:latin typeface="Arial" panose="020B0604020202020204" pitchFamily="34" charset="0"/>
                          <a:cs typeface="Arial" panose="020B0604020202020204" pitchFamily="34" charset="0"/>
                        </a:rPr>
                        <a:t>Standard Size</a:t>
                      </a:r>
                      <a:br>
                        <a:rPr lang="en-US" sz="1000" b="1" dirty="0">
                          <a:solidFill>
                            <a:srgbClr val="FFC000"/>
                          </a:solidFill>
                          <a:latin typeface="Arial" panose="020B0604020202020204" pitchFamily="34" charset="0"/>
                          <a:cs typeface="Arial" panose="020B0604020202020204" pitchFamily="34" charset="0"/>
                        </a:rPr>
                      </a:br>
                      <a:r>
                        <a:rPr lang="en-US" sz="1000" b="1" dirty="0">
                          <a:solidFill>
                            <a:srgbClr val="FFC000"/>
                          </a:solidFill>
                          <a:latin typeface="Arial" panose="020B0604020202020204" pitchFamily="34" charset="0"/>
                          <a:cs typeface="Arial" panose="020B0604020202020204" pitchFamily="34" charset="0"/>
                        </a:rPr>
                        <a:t>(4:3 Ratio)</a:t>
                      </a:r>
                      <a:br>
                        <a:rPr lang="en-US" sz="600" dirty="0">
                          <a:solidFill>
                            <a:schemeClr val="bg1"/>
                          </a:solidFill>
                          <a:latin typeface="Arial" panose="020B0604020202020204" pitchFamily="34" charset="0"/>
                          <a:cs typeface="Arial" panose="020B0604020202020204" pitchFamily="34" charset="0"/>
                        </a:rPr>
                      </a:br>
                      <a:endParaRPr lang="en-US" sz="600" dirty="0">
                        <a:solidFill>
                          <a:srgbClr val="1F3A4E"/>
                        </a:solidFill>
                      </a:endParaRPr>
                    </a:p>
                  </a:txBody>
                  <a:tcPr marL="14288" marR="14288" marT="12700" marB="1270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Important: Check the template size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600" b="0" baseline="0" dirty="0">
                          <a:solidFill>
                            <a:srgbClr val="FFC000"/>
                          </a:solidFill>
                          <a:latin typeface="Arial" panose="020B0604020202020204" pitchFamily="34" charset="0"/>
                          <a:cs typeface="Arial" panose="020B0604020202020204" pitchFamily="34" charset="0"/>
                        </a:rPr>
                        <a:t>36 tall x 48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42 tall x 56 wide</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48 tall x 64 wide</a:t>
                      </a:r>
                    </a:p>
                  </a:txBody>
                  <a:tcPr marL="28575" marR="14288" marT="38100" marB="12700">
                    <a:solidFill>
                      <a:srgbClr val="010101"/>
                    </a:solidFill>
                  </a:tcPr>
                </a:tc>
                <a:extLst>
                  <a:ext uri="{0D108BD9-81ED-4DB2-BD59-A6C34878D82A}">
                    <a16:rowId xmlns:a16="http://schemas.microsoft.com/office/drawing/2014/main" val="10008"/>
                  </a:ext>
                </a:extLst>
              </a:tr>
              <a:tr h="1191303">
                <a:tc>
                  <a:txBody>
                    <a:bodyPr/>
                    <a:lstStyle/>
                    <a:p>
                      <a:endParaRPr lang="en-US" sz="600" dirty="0">
                        <a:solidFill>
                          <a:srgbClr val="1F3A4E"/>
                        </a:solidFill>
                      </a:endParaRPr>
                    </a:p>
                  </a:txBody>
                  <a:tcPr marL="14288" marR="14288" marT="12700" marB="12700">
                    <a:blipFill rotWithShape="1">
                      <a:blip r:embed="rId3"/>
                      <a:stretch>
                        <a:fillRect/>
                      </a:stretch>
                    </a:blipFill>
                  </a:tcPr>
                </a:tc>
                <a:tc>
                  <a:txBody>
                    <a:bodyPr/>
                    <a:lstStyle/>
                    <a:p>
                      <a:pPr algn="l"/>
                      <a:r>
                        <a:rPr lang="en-US" sz="700" b="1" baseline="0" dirty="0">
                          <a:solidFill>
                            <a:srgbClr val="FFC000"/>
                          </a:solidFill>
                          <a:latin typeface="Arial" panose="020B0604020202020204" pitchFamily="34" charset="0"/>
                          <a:cs typeface="Arial" panose="020B0604020202020204" pitchFamily="34" charset="0"/>
                        </a:rPr>
                        <a:t>How to </a:t>
                      </a:r>
                      <a:r>
                        <a:rPr lang="en-US" sz="1100" b="1" baseline="0" dirty="0">
                          <a:solidFill>
                            <a:srgbClr val="FFC000"/>
                          </a:solidFill>
                          <a:latin typeface="Arial" panose="020B0604020202020204" pitchFamily="34" charset="0"/>
                          <a:cs typeface="Arial" panose="020B0604020202020204" pitchFamily="34" charset="0"/>
                        </a:rPr>
                        <a:t>Zoom in </a:t>
                      </a:r>
                      <a:r>
                        <a:rPr lang="en-US" sz="700" b="1" baseline="0" dirty="0">
                          <a:solidFill>
                            <a:srgbClr val="FFC000"/>
                          </a:solidFill>
                          <a:latin typeface="Arial" panose="020B0604020202020204" pitchFamily="34" charset="0"/>
                          <a:cs typeface="Arial" panose="020B0604020202020204" pitchFamily="34" charset="0"/>
                        </a:rPr>
                        <a:t>and </a:t>
                      </a:r>
                      <a:r>
                        <a:rPr lang="en-US" sz="500" b="1" baseline="0" dirty="0">
                          <a:solidFill>
                            <a:srgbClr val="FFC000"/>
                          </a:solidFill>
                          <a:latin typeface="Arial" panose="020B0604020202020204" pitchFamily="34" charset="0"/>
                          <a:cs typeface="Arial" panose="020B0604020202020204" pitchFamily="34" charset="0"/>
                        </a:rPr>
                        <a:t>out</a:t>
                      </a:r>
                      <a:endParaRPr lang="en-US" sz="700" b="1" baseline="0" dirty="0">
                        <a:solidFill>
                          <a:srgbClr val="FFC000"/>
                        </a:solidFill>
                        <a:latin typeface="Arial" panose="020B0604020202020204" pitchFamily="34" charset="0"/>
                        <a:cs typeface="Arial" panose="020B0604020202020204" pitchFamily="34" charset="0"/>
                      </a:endParaRPr>
                    </a:p>
                    <a:p>
                      <a:pPr algn="l"/>
                      <a:r>
                        <a:rPr lang="en-US" sz="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1. </a:t>
                      </a:r>
                      <a:r>
                        <a:rPr lang="en-US" sz="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600" b="0" baseline="0" dirty="0">
                          <a:solidFill>
                            <a:srgbClr val="D9D9D9"/>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2. </a:t>
                      </a:r>
                      <a:r>
                        <a:rPr lang="en-US" sz="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8575" marR="14288" marT="38100" marB="12700">
                    <a:solidFill>
                      <a:srgbClr val="010101"/>
                    </a:solidFill>
                  </a:tcPr>
                </a:tc>
                <a:extLst>
                  <a:ext uri="{0D108BD9-81ED-4DB2-BD59-A6C34878D82A}">
                    <a16:rowId xmlns:a16="http://schemas.microsoft.com/office/drawing/2014/main" val="10001"/>
                  </a:ext>
                </a:extLst>
              </a:tr>
              <a:tr h="50014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700" b="1" baseline="0" dirty="0">
                          <a:solidFill>
                            <a:srgbClr val="FFC000"/>
                          </a:solidFill>
                          <a:latin typeface="Arial" panose="020B0604020202020204" pitchFamily="34" charset="0"/>
                          <a:cs typeface="Arial" panose="020B0604020202020204" pitchFamily="34" charset="0"/>
                        </a:rPr>
                        <a:t>Ruler and Guides</a:t>
                      </a:r>
                      <a:br>
                        <a:rPr lang="en-US" sz="600" b="0" baseline="0" dirty="0">
                          <a:solidFill>
                            <a:srgbClr val="FFC000"/>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88" marR="14288" marT="12700" marB="1270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062316">
                <a:tc>
                  <a:txBody>
                    <a:bodyPr/>
                    <a:lstStyle/>
                    <a:p>
                      <a:endParaRPr lang="en-US" sz="600" dirty="0">
                        <a:solidFill>
                          <a:srgbClr val="1F3A4E"/>
                        </a:solidFill>
                      </a:endParaRPr>
                    </a:p>
                  </a:txBody>
                  <a:tcPr marL="14288" marR="14288" marT="12700" marB="12700">
                    <a:blipFill rotWithShape="1">
                      <a:blip r:embed="rId4"/>
                      <a:stretch>
                        <a:fillRect/>
                      </a:stretch>
                    </a:blipFill>
                  </a:tcPr>
                </a:tc>
                <a:tc>
                  <a:txBody>
                    <a:bodyPr/>
                    <a:lstStyle/>
                    <a:p>
                      <a:pPr marL="0" lvl="1" indent="0" algn="l" defTabSz="114300"/>
                      <a:r>
                        <a:rPr lang="en-US" sz="700" b="1" baseline="0" dirty="0">
                          <a:solidFill>
                            <a:srgbClr val="FFC000"/>
                          </a:solidFill>
                          <a:latin typeface="Arial" panose="020B0604020202020204" pitchFamily="34" charset="0"/>
                          <a:cs typeface="Arial" panose="020B0604020202020204" pitchFamily="34" charset="0"/>
                        </a:rPr>
                        <a:t>Headers and text containers</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600" b="0" baseline="0" dirty="0">
                          <a:solidFill>
                            <a:schemeClr val="bg1"/>
                          </a:solidFill>
                          <a:latin typeface="Arial" panose="020B0604020202020204" pitchFamily="34" charset="0"/>
                          <a:cs typeface="Arial" panose="020B0604020202020204" pitchFamily="34" charset="0"/>
                        </a:rPr>
                      </a:br>
                      <a:r>
                        <a:rPr lang="en-US" sz="600" b="0" baseline="0" dirty="0">
                          <a:solidFill>
                            <a:srgbClr val="FFC000"/>
                          </a:solidFill>
                          <a:latin typeface="Arial" panose="020B0604020202020204" pitchFamily="34" charset="0"/>
                          <a:cs typeface="Arial" panose="020B0604020202020204" pitchFamily="34" charset="0"/>
                        </a:rPr>
                        <a:t>-</a:t>
                      </a:r>
                      <a:r>
                        <a:rPr lang="en-US" sz="600" b="0" baseline="0" dirty="0">
                          <a:solidFill>
                            <a:schemeClr val="bg1"/>
                          </a:solidFill>
                          <a:latin typeface="Arial" panose="020B0604020202020204" pitchFamily="34" charset="0"/>
                          <a:cs typeface="Arial" panose="020B0604020202020204" pitchFamily="34" charset="0"/>
                        </a:rPr>
                        <a:t> </a:t>
                      </a:r>
                      <a:r>
                        <a:rPr lang="en-US" sz="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8575" marR="14288" marT="38100" marB="12700">
                    <a:solidFill>
                      <a:srgbClr val="010101"/>
                    </a:solidFill>
                  </a:tcPr>
                </a:tc>
                <a:extLst>
                  <a:ext uri="{0D108BD9-81ED-4DB2-BD59-A6C34878D82A}">
                    <a16:rowId xmlns:a16="http://schemas.microsoft.com/office/drawing/2014/main" val="10003"/>
                  </a:ext>
                </a:extLst>
              </a:tr>
              <a:tr h="977538">
                <a:tc gridSpan="2">
                  <a:txBody>
                    <a:bodyPr/>
                    <a:lstStyle/>
                    <a:p>
                      <a:r>
                        <a:rPr lang="en-US" sz="700" b="1" dirty="0">
                          <a:solidFill>
                            <a:srgbClr val="FFC000"/>
                          </a:solidFill>
                          <a:latin typeface="Arial" panose="020B0604020202020204" pitchFamily="34" charset="0"/>
                          <a:cs typeface="Arial" panose="020B0604020202020204" pitchFamily="34" charset="0"/>
                        </a:rPr>
                        <a:t>Adding content to the poster</a:t>
                      </a:r>
                    </a:p>
                    <a:p>
                      <a:r>
                        <a:rPr lang="en-US" sz="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600" dirty="0">
                        <a:solidFill>
                          <a:srgbClr val="D9D9D9"/>
                        </a:solidFill>
                        <a:latin typeface="Arial" panose="020B0604020202020204" pitchFamily="34" charset="0"/>
                        <a:cs typeface="Arial" panose="020B0604020202020204" pitchFamily="34" charset="0"/>
                      </a:endParaRPr>
                    </a:p>
                  </a:txBody>
                  <a:tcPr marL="14288" marR="14288" marT="12700" marB="1270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66046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8575" marR="14288" marT="38100" marB="1270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636992">
                <a:tc gridSpan="2">
                  <a:txBody>
                    <a:bodyPr/>
                    <a:lstStyle/>
                    <a:p>
                      <a:endParaRPr lang="en-US" sz="600" dirty="0">
                        <a:solidFill>
                          <a:schemeClr val="bg1"/>
                        </a:solidFill>
                        <a:latin typeface="Arial" panose="020B0604020202020204" pitchFamily="34" charset="0"/>
                        <a:cs typeface="Arial" panose="020B0604020202020204" pitchFamily="34" charset="0"/>
                      </a:endParaRPr>
                    </a:p>
                  </a:txBody>
                  <a:tcPr marL="28575" marR="14288" marT="38100" marB="1270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5563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600" noProof="0" dirty="0">
                          <a:solidFill>
                            <a:srgbClr val="D9D9D9"/>
                          </a:solidFill>
                          <a:latin typeface="Arial"/>
                          <a:cs typeface="Arial"/>
                        </a:rPr>
                        <a:t>Zoom in and look at your images at 100%-200% magnification. If they look clear, they will print well. </a:t>
                      </a:r>
                    </a:p>
                  </a:txBody>
                  <a:tcPr marL="28575" marR="14288" marT="38100" marB="1270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88535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600" noProof="0" dirty="0">
                        <a:solidFill>
                          <a:schemeClr val="bg1"/>
                        </a:solidFill>
                        <a:latin typeface="Arial"/>
                        <a:cs typeface="Arial"/>
                      </a:endParaRPr>
                    </a:p>
                  </a:txBody>
                  <a:tcPr marL="28575" marR="14288" marT="38100" marB="1270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08AC385-11A2-2049-8324-1F2AE96CCA9F}"/>
              </a:ext>
            </a:extLst>
          </p:cNvPr>
          <p:cNvGraphicFramePr>
            <a:graphicFrameLocks noGrp="1"/>
          </p:cNvGraphicFramePr>
          <p:nvPr userDrawn="1">
            <p:extLst>
              <p:ext uri="{D42A27DB-BD31-4B8C-83A1-F6EECF244321}">
                <p14:modId xmlns:p14="http://schemas.microsoft.com/office/powerpoint/2010/main" val="141159618"/>
              </p:ext>
            </p:extLst>
          </p:nvPr>
        </p:nvGraphicFramePr>
        <p:xfrm>
          <a:off x="6974237" y="3916"/>
          <a:ext cx="1503013" cy="17198194"/>
        </p:xfrm>
        <a:graphic>
          <a:graphicData uri="http://schemas.openxmlformats.org/drawingml/2006/table">
            <a:tbl>
              <a:tblPr firstRow="1" bandRow="1">
                <a:tableStyleId>{5C22544A-7EE6-4342-B048-85BDC9FD1C3A}</a:tableStyleId>
              </a:tblPr>
              <a:tblGrid>
                <a:gridCol w="560290">
                  <a:extLst>
                    <a:ext uri="{9D8B030D-6E8A-4147-A177-3AD203B41FA5}">
                      <a16:colId xmlns:a16="http://schemas.microsoft.com/office/drawing/2014/main" val="20000"/>
                    </a:ext>
                  </a:extLst>
                </a:gridCol>
                <a:gridCol w="187445">
                  <a:extLst>
                    <a:ext uri="{9D8B030D-6E8A-4147-A177-3AD203B41FA5}">
                      <a16:colId xmlns:a16="http://schemas.microsoft.com/office/drawing/2014/main" val="997673227"/>
                    </a:ext>
                  </a:extLst>
                </a:gridCol>
                <a:gridCol w="755278">
                  <a:extLst>
                    <a:ext uri="{9D8B030D-6E8A-4147-A177-3AD203B41FA5}">
                      <a16:colId xmlns:a16="http://schemas.microsoft.com/office/drawing/2014/main" val="4164475170"/>
                    </a:ext>
                  </a:extLst>
                </a:gridCol>
              </a:tblGrid>
              <a:tr h="3600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100" b="0" spc="600" dirty="0">
                          <a:solidFill>
                            <a:srgbClr val="1F3A4E"/>
                          </a:solidFill>
                          <a:latin typeface="Arial Black" panose="020B0A04020102020204" pitchFamily="34" charset="0"/>
                        </a:rPr>
                        <a:t>QUICK START GUIDE</a:t>
                      </a:r>
                      <a:br>
                        <a:rPr lang="en-US" sz="1100" b="0" spc="600" dirty="0">
                          <a:solidFill>
                            <a:srgbClr val="1F3A4E"/>
                          </a:solidFill>
                          <a:latin typeface="Arial Black" panose="020B0A04020102020204" pitchFamily="34" charset="0"/>
                        </a:rPr>
                      </a:br>
                      <a:r>
                        <a:rPr lang="en-US" sz="900" b="1" spc="0" dirty="0">
                          <a:solidFill>
                            <a:srgbClr val="FF0000"/>
                          </a:solidFill>
                          <a:latin typeface="Trebuchet MS" pitchFamily="34" charset="0"/>
                        </a:rPr>
                        <a:t>(THIS SIDEBAR WILL NOT PRINT)</a:t>
                      </a:r>
                      <a:endParaRPr lang="en-US" sz="1100" b="1" spc="600" dirty="0">
                        <a:solidFill>
                          <a:schemeClr val="bg1"/>
                        </a:solidFill>
                        <a:latin typeface="Trebuchet MS" pitchFamily="34" charset="0"/>
                      </a:endParaRPr>
                    </a:p>
                  </a:txBody>
                  <a:tcPr marL="28575" marR="14288" marT="38100" marB="1270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10256">
                <a:tc gridSpan="3">
                  <a:txBody>
                    <a:bodyPr/>
                    <a:lstStyle/>
                    <a:p>
                      <a:pPr algn="l"/>
                      <a:r>
                        <a:rPr lang="en-US" sz="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7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700" dirty="0">
                        <a:solidFill>
                          <a:srgbClr val="FFC000"/>
                        </a:solidFill>
                      </a:endParaRP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7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7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8575" marR="14288" marT="38100" marB="1270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793001">
                <a:tc gridSpan="3">
                  <a:txBody>
                    <a:bodyPr/>
                    <a:lstStyle/>
                    <a:p>
                      <a:r>
                        <a:rPr lang="en-US" sz="800" b="1" dirty="0">
                          <a:solidFill>
                            <a:srgbClr val="FFC000"/>
                          </a:solidFill>
                          <a:latin typeface="Arial" panose="020B0604020202020204" pitchFamily="34" charset="0"/>
                          <a:cs typeface="Arial" panose="020B0604020202020204" pitchFamily="34" charset="0"/>
                        </a:rPr>
                        <a:t>How to change the column layout configuration</a:t>
                      </a:r>
                    </a:p>
                    <a:p>
                      <a:r>
                        <a:rPr lang="en-US" sz="7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700" dirty="0">
                          <a:solidFill>
                            <a:srgbClr val="D9D9D9"/>
                          </a:solidFill>
                          <a:latin typeface="Arial" panose="020B0604020202020204" pitchFamily="34" charset="0"/>
                          <a:cs typeface="Arial" panose="020B0604020202020204" pitchFamily="34" charset="0"/>
                        </a:rPr>
                        <a:t>You can see a tutorial here: </a:t>
                      </a:r>
                      <a:r>
                        <a:rPr lang="en-US" sz="700" u="sng" dirty="0">
                          <a:solidFill>
                            <a:srgbClr val="FFC000"/>
                          </a:solidFill>
                          <a:latin typeface="Arial" panose="020B0604020202020204" pitchFamily="34" charset="0"/>
                          <a:cs typeface="Arial" panose="020B0604020202020204" pitchFamily="34" charset="0"/>
                        </a:rPr>
                        <a:t>https://www.posterpresentations.com/how-to-change-the-column-configuration.html</a:t>
                      </a:r>
                      <a:endParaRPr lang="en-US" sz="2400" u="sng" dirty="0">
                        <a:solidFill>
                          <a:srgbClr val="FFC000"/>
                        </a:solidFill>
                      </a:endParaRPr>
                    </a:p>
                  </a:txBody>
                  <a:tcPr marL="28575" marR="14288" marT="38100" marB="1270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98226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28575" marR="14288" marT="38100" marB="1270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panose="020B0604020202020204" pitchFamily="34" charset="0"/>
                          <a:cs typeface="Arial" panose="020B0604020202020204" pitchFamily="34" charset="0"/>
                        </a:rPr>
                        <a:t>The Quick Start</a:t>
                      </a:r>
                      <a:r>
                        <a:rPr lang="en-US" sz="700" baseline="0" noProof="0" dirty="0">
                          <a:solidFill>
                            <a:srgbClr val="D9D9D9"/>
                          </a:solidFill>
                          <a:latin typeface="Arial" panose="020B0604020202020204" pitchFamily="34" charset="0"/>
                          <a:cs typeface="Arial" panose="020B0604020202020204" pitchFamily="34" charset="0"/>
                        </a:rPr>
                        <a:t> Guides</a:t>
                      </a:r>
                      <a:r>
                        <a:rPr lang="en-US" sz="700" noProof="0" dirty="0">
                          <a:solidFill>
                            <a:srgbClr val="D9D9D9"/>
                          </a:solidFill>
                          <a:latin typeface="Arial" panose="020B0604020202020204" pitchFamily="34" charset="0"/>
                          <a:cs typeface="Arial" panose="020B0604020202020204" pitchFamily="34" charset="0"/>
                        </a:rPr>
                        <a:t> </a:t>
                      </a:r>
                      <a:r>
                        <a:rPr lang="en-US" sz="700" u="sng" noProof="0" dirty="0">
                          <a:solidFill>
                            <a:srgbClr val="D9D9D9"/>
                          </a:solidFill>
                          <a:latin typeface="Arial" panose="020B0604020202020204" pitchFamily="34" charset="0"/>
                          <a:cs typeface="Arial" panose="020B0604020202020204" pitchFamily="34" charset="0"/>
                        </a:rPr>
                        <a:t>are outside the template’s printable area</a:t>
                      </a:r>
                      <a:r>
                        <a:rPr lang="en-US" sz="700" noProof="0" dirty="0">
                          <a:solidFill>
                            <a:srgbClr val="D9D9D9"/>
                          </a:solidFill>
                          <a:latin typeface="Arial" panose="020B0604020202020204" pitchFamily="34" charset="0"/>
                          <a:cs typeface="Arial" panose="020B0604020202020204" pitchFamily="34" charset="0"/>
                        </a:rPr>
                        <a:t> and they will not be on the printed poster</a:t>
                      </a:r>
                      <a:r>
                        <a:rPr lang="en-US" sz="7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baseline="0" noProof="0" dirty="0">
                          <a:solidFill>
                            <a:srgbClr val="D9D9D9"/>
                          </a:solidFill>
                          <a:latin typeface="Arial" panose="020B0604020202020204" pitchFamily="34" charset="0"/>
                          <a:cs typeface="Arial" panose="020B0604020202020204" pitchFamily="34" charset="0"/>
                        </a:rPr>
                        <a:t>To hide the guides click on the </a:t>
                      </a:r>
                      <a:r>
                        <a:rPr lang="en-US" sz="700" b="1" baseline="0" noProof="0" dirty="0">
                          <a:solidFill>
                            <a:srgbClr val="D9D9D9"/>
                          </a:solidFill>
                          <a:latin typeface="Arial" panose="020B0604020202020204" pitchFamily="34" charset="0"/>
                          <a:cs typeface="Arial" panose="020B0604020202020204" pitchFamily="34" charset="0"/>
                        </a:rPr>
                        <a:t>Home</a:t>
                      </a:r>
                      <a:r>
                        <a:rPr lang="en-US" sz="7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700" b="1"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700" b="1" baseline="0" noProof="0" dirty="0">
                          <a:solidFill>
                            <a:srgbClr val="D9D9D9"/>
                          </a:solidFill>
                          <a:latin typeface="Arial" panose="020B0604020202020204" pitchFamily="34" charset="0"/>
                          <a:cs typeface="Arial" panose="020B0604020202020204" pitchFamily="34" charset="0"/>
                        </a:rPr>
                        <a:t>Without Guides </a:t>
                      </a:r>
                      <a:r>
                        <a:rPr lang="en-US" sz="700" b="0" baseline="0" noProof="0" dirty="0">
                          <a:solidFill>
                            <a:srgbClr val="D9D9D9"/>
                          </a:solidFill>
                          <a:latin typeface="Arial" panose="020B0604020202020204" pitchFamily="34" charset="0"/>
                          <a:cs typeface="Arial" panose="020B0604020202020204" pitchFamily="34" charset="0"/>
                        </a:rPr>
                        <a:t>layout</a:t>
                      </a:r>
                      <a:r>
                        <a:rPr lang="en-US" sz="700" baseline="0" noProof="0" dirty="0">
                          <a:solidFill>
                            <a:srgbClr val="D9D9D9"/>
                          </a:solidFill>
                          <a:latin typeface="Arial" panose="020B0604020202020204" pitchFamily="34" charset="0"/>
                          <a:cs typeface="Arial" panose="020B0604020202020204" pitchFamily="34" charset="0"/>
                        </a:rPr>
                        <a:t>.</a:t>
                      </a:r>
                      <a:endParaRPr lang="en-US" sz="7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28575" marR="14288" marT="38100" marB="12700">
                    <a:solidFill>
                      <a:srgbClr val="010101"/>
                    </a:solidFill>
                  </a:tcPr>
                </a:tc>
                <a:extLst>
                  <a:ext uri="{0D108BD9-81ED-4DB2-BD59-A6C34878D82A}">
                    <a16:rowId xmlns:a16="http://schemas.microsoft.com/office/drawing/2014/main" val="10005"/>
                  </a:ext>
                </a:extLst>
              </a:tr>
              <a:tr h="10881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panose="020B0604020202020204" pitchFamily="34" charset="0"/>
                        <a:cs typeface="Arial" panose="020B0604020202020204" pitchFamily="34" charset="0"/>
                      </a:endParaRPr>
                    </a:p>
                  </a:txBody>
                  <a:tcPr marL="28575" marR="14288" marT="38100" marB="1270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020186">
                <a:tc gridSpan="2">
                  <a:txBody>
                    <a:bodyPr/>
                    <a:lstStyle/>
                    <a:p>
                      <a:r>
                        <a:rPr lang="en-US" sz="800" b="1" dirty="0">
                          <a:solidFill>
                            <a:srgbClr val="FFC000"/>
                          </a:solidFill>
                          <a:latin typeface="Arial" panose="020B0604020202020204" pitchFamily="34" charset="0"/>
                          <a:cs typeface="Arial" panose="020B0604020202020204" pitchFamily="34" charset="0"/>
                        </a:rPr>
                        <a:t>How to</a:t>
                      </a:r>
                      <a:r>
                        <a:rPr lang="en-US" sz="800" b="1" baseline="0" dirty="0">
                          <a:solidFill>
                            <a:srgbClr val="FFC000"/>
                          </a:solidFill>
                          <a:latin typeface="Arial" panose="020B0604020202020204" pitchFamily="34" charset="0"/>
                          <a:cs typeface="Arial" panose="020B0604020202020204" pitchFamily="34" charset="0"/>
                        </a:rPr>
                        <a:t> preview your poster prior to presenting</a:t>
                      </a:r>
                      <a:endParaRPr lang="en-US" sz="800" b="1" dirty="0">
                        <a:solidFill>
                          <a:srgbClr val="FFC000"/>
                        </a:solidFill>
                        <a:latin typeface="Arial" panose="020B0604020202020204" pitchFamily="34" charset="0"/>
                        <a:cs typeface="Arial" panose="020B0604020202020204" pitchFamily="34" charset="0"/>
                      </a:endParaRPr>
                    </a:p>
                    <a:p>
                      <a:r>
                        <a:rPr lang="en-US" sz="700" dirty="0">
                          <a:solidFill>
                            <a:srgbClr val="D9D9D9"/>
                          </a:solidFill>
                          <a:latin typeface="Arial" panose="020B0604020202020204" pitchFamily="34" charset="0"/>
                          <a:cs typeface="Arial" panose="020B0604020202020204" pitchFamily="34" charset="0"/>
                        </a:rPr>
                        <a:t>You can preview your poster at any time by pressing the </a:t>
                      </a:r>
                      <a:r>
                        <a:rPr lang="en-US" sz="700" dirty="0">
                          <a:solidFill>
                            <a:srgbClr val="FFC000"/>
                          </a:solidFill>
                          <a:latin typeface="Arial" panose="020B0604020202020204" pitchFamily="34" charset="0"/>
                          <a:cs typeface="Arial" panose="020B0604020202020204" pitchFamily="34" charset="0"/>
                        </a:rPr>
                        <a:t>F5 key</a:t>
                      </a:r>
                      <a:r>
                        <a:rPr lang="en-US" sz="7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700" dirty="0">
                          <a:solidFill>
                            <a:srgbClr val="FFC000"/>
                          </a:solidFill>
                          <a:latin typeface="Arial" panose="020B0604020202020204" pitchFamily="34" charset="0"/>
                          <a:cs typeface="Arial" panose="020B0604020202020204" pitchFamily="34" charset="0"/>
                        </a:rPr>
                        <a:t>ESC key </a:t>
                      </a:r>
                      <a:r>
                        <a:rPr lang="en-US" sz="700" dirty="0">
                          <a:solidFill>
                            <a:srgbClr val="D9D9D9"/>
                          </a:solidFill>
                          <a:latin typeface="Arial" panose="020B0604020202020204" pitchFamily="34" charset="0"/>
                          <a:cs typeface="Arial" panose="020B0604020202020204" pitchFamily="34" charset="0"/>
                        </a:rPr>
                        <a:t>to exit Preview.</a:t>
                      </a:r>
                    </a:p>
                  </a:txBody>
                  <a:tcPr marL="28575" marR="14288" marT="38100" marB="12700">
                    <a:solidFill>
                      <a:srgbClr val="010101"/>
                    </a:solidFill>
                  </a:tcPr>
                </a:tc>
                <a:tc hMerge="1">
                  <a:txBody>
                    <a:bodyPr/>
                    <a:lstStyle/>
                    <a:p>
                      <a:endParaRPr lang="en-US"/>
                    </a:p>
                  </a:txBody>
                  <a:tcPr/>
                </a:tc>
                <a:tc>
                  <a:txBody>
                    <a:bodyPr/>
                    <a:lstStyle/>
                    <a:p>
                      <a:pPr algn="ctr"/>
                      <a:r>
                        <a:rPr lang="en-US" sz="3200" b="1" dirty="0">
                          <a:solidFill>
                            <a:srgbClr val="D9D9D9"/>
                          </a:solidFill>
                          <a:latin typeface="Arial" panose="020B0604020202020204" pitchFamily="34" charset="0"/>
                          <a:cs typeface="Arial" panose="020B0604020202020204" pitchFamily="34" charset="0"/>
                        </a:rPr>
                        <a:t>F5</a:t>
                      </a:r>
                      <a:r>
                        <a:rPr lang="en-US" sz="700" baseline="0" dirty="0">
                          <a:solidFill>
                            <a:srgbClr val="D9D9D9"/>
                          </a:solidFill>
                          <a:latin typeface="Arial" panose="020B0604020202020204" pitchFamily="34" charset="0"/>
                          <a:cs typeface="Arial" panose="020B0604020202020204" pitchFamily="34" charset="0"/>
                        </a:rPr>
                        <a:t> </a:t>
                      </a:r>
                      <a:endParaRPr lang="en-US" sz="2400" dirty="0"/>
                    </a:p>
                  </a:txBody>
                  <a:tcPr marL="28575" marR="14288" marT="38100" marB="12700" anchor="ctr">
                    <a:solidFill>
                      <a:schemeClr val="tx1">
                        <a:lumMod val="95000"/>
                        <a:lumOff val="5000"/>
                      </a:schemeClr>
                    </a:solidFill>
                  </a:tcPr>
                </a:tc>
                <a:extLst>
                  <a:ext uri="{0D108BD9-81ED-4DB2-BD59-A6C34878D82A}">
                    <a16:rowId xmlns:a16="http://schemas.microsoft.com/office/drawing/2014/main" val="10006"/>
                  </a:ext>
                </a:extLst>
              </a:tr>
              <a:tr h="48437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7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noProof="0" dirty="0">
                        <a:solidFill>
                          <a:srgbClr val="D9D9D9"/>
                        </a:solidFill>
                        <a:latin typeface="Arial"/>
                        <a:cs typeface="Arial"/>
                      </a:endParaRPr>
                    </a:p>
                  </a:txBody>
                  <a:tcPr marL="28575" marR="14288" marT="38100" marB="1270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242612">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9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0" noProof="0" dirty="0">
                          <a:solidFill>
                            <a:schemeClr val="bg1"/>
                          </a:solidFill>
                          <a:latin typeface="Arial"/>
                          <a:cs typeface="Arial"/>
                        </a:rPr>
                        <a:t>Submit your poster and add it to the Research Poster Virtual Library.</a:t>
                      </a:r>
                      <a:br>
                        <a:rPr lang="en-US" sz="700" b="0" noProof="0" dirty="0">
                          <a:solidFill>
                            <a:srgbClr val="FFC000"/>
                          </a:solidFill>
                          <a:latin typeface="Arial"/>
                          <a:cs typeface="Arial"/>
                        </a:rPr>
                      </a:br>
                      <a:br>
                        <a:rPr lang="en-US" sz="700" b="0" noProof="0" dirty="0">
                          <a:solidFill>
                            <a:srgbClr val="FFC000"/>
                          </a:solidFill>
                          <a:latin typeface="Arial"/>
                          <a:cs typeface="Arial"/>
                        </a:rPr>
                      </a:br>
                      <a:r>
                        <a:rPr lang="en-US" sz="7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7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700" b="0" noProof="0" dirty="0">
                          <a:solidFill>
                            <a:schemeClr val="bg1"/>
                          </a:solidFill>
                          <a:latin typeface="Arial"/>
                          <a:cs typeface="Arial"/>
                        </a:rPr>
                        <a:t>Published posters can easily be presented at virtual conferences. Perfect solution for organizers of meetings and conferences.</a:t>
                      </a:r>
                      <a:br>
                        <a:rPr lang="en-US" sz="700" b="0" noProof="0" dirty="0">
                          <a:solidFill>
                            <a:srgbClr val="FFC000"/>
                          </a:solidFill>
                          <a:latin typeface="Arial"/>
                          <a:cs typeface="Arial"/>
                        </a:rPr>
                      </a:br>
                      <a:endParaRPr lang="en-US" sz="7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800" b="1" noProof="0" dirty="0">
                          <a:solidFill>
                            <a:srgbClr val="FFC000"/>
                          </a:solidFill>
                          <a:latin typeface="Arial"/>
                          <a:cs typeface="Arial"/>
                        </a:rPr>
                        <a:t>https://www.PosterPresentations.com/research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700" b="1" noProof="0" dirty="0">
                        <a:solidFill>
                          <a:srgbClr val="FFC000"/>
                        </a:solidFill>
                        <a:latin typeface="Arial"/>
                        <a:cs typeface="Arial"/>
                      </a:endParaRPr>
                    </a:p>
                  </a:txBody>
                  <a:tcPr marL="28575" marR="14288" marT="38100" marB="1270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326688">
                <a:tc gridSpan="3">
                  <a:txBody>
                    <a:bodyPr/>
                    <a:lstStyle/>
                    <a:p>
                      <a:endParaRPr lang="en-US" sz="700" dirty="0">
                        <a:solidFill>
                          <a:srgbClr val="1F3A4E"/>
                        </a:solidFill>
                      </a:endParaRPr>
                    </a:p>
                  </a:txBody>
                  <a:tcPr marL="28575" marR="14288" marT="38100" marB="1270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16790">
                <a:tc>
                  <a:txBody>
                    <a:bodyPr/>
                    <a:lstStyle/>
                    <a:p>
                      <a:pPr>
                        <a:lnSpc>
                          <a:spcPts val="2600"/>
                        </a:lnSpc>
                      </a:pPr>
                      <a:r>
                        <a:rPr lang="en-US" sz="600" dirty="0">
                          <a:solidFill>
                            <a:schemeClr val="bg1">
                              <a:lumMod val="85000"/>
                            </a:schemeClr>
                          </a:solidFill>
                          <a:latin typeface="Arial"/>
                          <a:cs typeface="Arial"/>
                        </a:rPr>
                        <a:t>© 2020</a:t>
                      </a:r>
                      <a:r>
                        <a:rPr lang="en-US" sz="600" baseline="0" dirty="0">
                          <a:solidFill>
                            <a:schemeClr val="bg1">
                              <a:lumMod val="85000"/>
                            </a:schemeClr>
                          </a:solidFill>
                          <a:latin typeface="Arial"/>
                          <a:cs typeface="Arial"/>
                        </a:rPr>
                        <a:t> </a:t>
                      </a:r>
                      <a:r>
                        <a:rPr lang="en-US" sz="600" dirty="0">
                          <a:solidFill>
                            <a:schemeClr val="bg1">
                              <a:lumMod val="85000"/>
                            </a:schemeClr>
                          </a:solidFill>
                          <a:latin typeface="Arial"/>
                          <a:cs typeface="Arial"/>
                        </a:rPr>
                        <a:t>PosterPresentations.com</a:t>
                      </a:r>
                      <a:br>
                        <a:rPr lang="en-US" sz="600" dirty="0">
                          <a:solidFill>
                            <a:schemeClr val="bg1">
                              <a:lumMod val="85000"/>
                            </a:schemeClr>
                          </a:solidFill>
                          <a:latin typeface="Arial"/>
                          <a:cs typeface="Arial"/>
                        </a:rPr>
                      </a:br>
                      <a:r>
                        <a:rPr lang="en-US" sz="600" dirty="0">
                          <a:solidFill>
                            <a:schemeClr val="bg1">
                              <a:lumMod val="85000"/>
                            </a:schemeClr>
                          </a:solidFill>
                          <a:latin typeface="Arial"/>
                          <a:cs typeface="Arial"/>
                        </a:rPr>
                        <a:t>2117 Fourth Street ,</a:t>
                      </a:r>
                      <a:r>
                        <a:rPr lang="en-US" sz="600" baseline="0" dirty="0">
                          <a:solidFill>
                            <a:schemeClr val="bg1">
                              <a:lumMod val="85000"/>
                            </a:schemeClr>
                          </a:solidFill>
                          <a:latin typeface="Arial"/>
                          <a:cs typeface="Arial"/>
                        </a:rPr>
                        <a:t> STE C        </a:t>
                      </a:r>
                    </a:p>
                    <a:p>
                      <a:pPr>
                        <a:lnSpc>
                          <a:spcPts val="2600"/>
                        </a:lnSpc>
                      </a:pPr>
                      <a:r>
                        <a:rPr lang="en-US" sz="600" baseline="0" dirty="0">
                          <a:solidFill>
                            <a:schemeClr val="bg1">
                              <a:lumMod val="85000"/>
                            </a:schemeClr>
                          </a:solidFill>
                          <a:latin typeface="Arial"/>
                          <a:cs typeface="Arial"/>
                        </a:rPr>
                        <a:t>Berkeley CA 94710 USA</a:t>
                      </a:r>
                      <a:endParaRPr lang="en-US" sz="600" dirty="0">
                        <a:solidFill>
                          <a:schemeClr val="bg1">
                            <a:lumMod val="85000"/>
                          </a:schemeClr>
                        </a:solidFill>
                        <a:latin typeface="Arial"/>
                        <a:cs typeface="Arial"/>
                      </a:endParaRPr>
                    </a:p>
                  </a:txBody>
                  <a:tcPr marL="28575" marR="14288" marT="38100" marB="1270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700" b="1" dirty="0">
                          <a:solidFill>
                            <a:srgbClr val="D0D0D0"/>
                          </a:solidFill>
                          <a:latin typeface="Arial"/>
                          <a:cs typeface="Arial"/>
                        </a:rPr>
                        <a:t>For complete tutorials</a:t>
                      </a:r>
                      <a:r>
                        <a:rPr lang="en-US" sz="7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500" b="1" dirty="0">
                          <a:solidFill>
                            <a:srgbClr val="FFC000"/>
                          </a:solidFill>
                          <a:latin typeface="Arial"/>
                          <a:cs typeface="Arial"/>
                        </a:rPr>
                        <a:t>https://www.posterpresentations.com/helpdesk.html</a:t>
                      </a:r>
                      <a:endParaRPr lang="en-US" sz="500" dirty="0">
                        <a:solidFill>
                          <a:schemeClr val="bg1">
                            <a:lumMod val="85000"/>
                          </a:schemeClr>
                        </a:solidFill>
                        <a:latin typeface="Arial"/>
                        <a:cs typeface="Arial"/>
                      </a:endParaRPr>
                    </a:p>
                  </a:txBody>
                  <a:tcPr marL="28575" marR="14288" marT="38100" marB="1270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685985" rtl="0" eaLnBrk="1" latinLnBrk="0" hangingPunct="1">
        <a:spcBef>
          <a:spcPct val="0"/>
        </a:spcBef>
        <a:buNone/>
        <a:defRPr sz="1375" kern="1200">
          <a:solidFill>
            <a:schemeClr val="bg1"/>
          </a:solidFill>
          <a:latin typeface="Trebuchet MS" pitchFamily="34" charset="0"/>
          <a:ea typeface="+mj-ea"/>
          <a:cs typeface="+mj-cs"/>
        </a:defRPr>
      </a:lvl1pPr>
    </p:titleStyle>
    <p:bodyStyle>
      <a:lvl1pPr marL="257244" indent="-257244" algn="l" defTabSz="685985" rtl="0" eaLnBrk="1" latinLnBrk="0" hangingPunct="1">
        <a:spcBef>
          <a:spcPct val="20000"/>
        </a:spcBef>
        <a:buFont typeface="Arial" pitchFamily="34" charset="0"/>
        <a:buChar char="•"/>
        <a:defRPr sz="2407" kern="1200">
          <a:solidFill>
            <a:schemeClr val="tx1"/>
          </a:solidFill>
          <a:latin typeface="+mn-lt"/>
          <a:ea typeface="+mn-ea"/>
          <a:cs typeface="+mn-cs"/>
        </a:defRPr>
      </a:lvl1pPr>
      <a:lvl2pPr marL="557363" indent="-214370" algn="l" defTabSz="685985" rtl="0" eaLnBrk="1" latinLnBrk="0" hangingPunct="1">
        <a:spcBef>
          <a:spcPct val="20000"/>
        </a:spcBef>
        <a:buFont typeface="Arial" pitchFamily="34" charset="0"/>
        <a:buChar char="–"/>
        <a:defRPr sz="2110" kern="1200">
          <a:solidFill>
            <a:schemeClr val="tx1"/>
          </a:solidFill>
          <a:latin typeface="+mn-lt"/>
          <a:ea typeface="+mn-ea"/>
          <a:cs typeface="+mn-cs"/>
        </a:defRPr>
      </a:lvl2pPr>
      <a:lvl3pPr marL="857481" indent="-171496" algn="l" defTabSz="685985" rtl="0" eaLnBrk="1" latinLnBrk="0" hangingPunct="1">
        <a:spcBef>
          <a:spcPct val="20000"/>
        </a:spcBef>
        <a:buFont typeface="Arial" pitchFamily="34" charset="0"/>
        <a:buChar char="•"/>
        <a:defRPr sz="1813" kern="1200">
          <a:solidFill>
            <a:schemeClr val="tx1"/>
          </a:solidFill>
          <a:latin typeface="+mn-lt"/>
          <a:ea typeface="+mn-ea"/>
          <a:cs typeface="+mn-cs"/>
        </a:defRPr>
      </a:lvl3pPr>
      <a:lvl4pPr marL="120047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46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459"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52"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4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3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85" rtl="0" eaLnBrk="1" latinLnBrk="0" hangingPunct="1">
        <a:defRPr sz="1344" kern="1200">
          <a:solidFill>
            <a:schemeClr val="tx1"/>
          </a:solidFill>
          <a:latin typeface="+mn-lt"/>
          <a:ea typeface="+mn-ea"/>
          <a:cs typeface="+mn-cs"/>
        </a:defRPr>
      </a:lvl1pPr>
      <a:lvl2pPr marL="342993" algn="l" defTabSz="685985" rtl="0" eaLnBrk="1" latinLnBrk="0" hangingPunct="1">
        <a:defRPr sz="1344" kern="1200">
          <a:solidFill>
            <a:schemeClr val="tx1"/>
          </a:solidFill>
          <a:latin typeface="+mn-lt"/>
          <a:ea typeface="+mn-ea"/>
          <a:cs typeface="+mn-cs"/>
        </a:defRPr>
      </a:lvl2pPr>
      <a:lvl3pPr marL="685985" algn="l" defTabSz="685985" rtl="0" eaLnBrk="1" latinLnBrk="0" hangingPunct="1">
        <a:defRPr sz="1344" kern="1200">
          <a:solidFill>
            <a:schemeClr val="tx1"/>
          </a:solidFill>
          <a:latin typeface="+mn-lt"/>
          <a:ea typeface="+mn-ea"/>
          <a:cs typeface="+mn-cs"/>
        </a:defRPr>
      </a:lvl3pPr>
      <a:lvl4pPr marL="1028978" algn="l" defTabSz="685985" rtl="0" eaLnBrk="1" latinLnBrk="0" hangingPunct="1">
        <a:defRPr sz="1344" kern="1200">
          <a:solidFill>
            <a:schemeClr val="tx1"/>
          </a:solidFill>
          <a:latin typeface="+mn-lt"/>
          <a:ea typeface="+mn-ea"/>
          <a:cs typeface="+mn-cs"/>
        </a:defRPr>
      </a:lvl4pPr>
      <a:lvl5pPr marL="1371970" algn="l" defTabSz="685985" rtl="0" eaLnBrk="1" latinLnBrk="0" hangingPunct="1">
        <a:defRPr sz="1344" kern="1200">
          <a:solidFill>
            <a:schemeClr val="tx1"/>
          </a:solidFill>
          <a:latin typeface="+mn-lt"/>
          <a:ea typeface="+mn-ea"/>
          <a:cs typeface="+mn-cs"/>
        </a:defRPr>
      </a:lvl5pPr>
      <a:lvl6pPr marL="1714963" algn="l" defTabSz="685985" rtl="0" eaLnBrk="1" latinLnBrk="0" hangingPunct="1">
        <a:defRPr sz="1344" kern="1200">
          <a:solidFill>
            <a:schemeClr val="tx1"/>
          </a:solidFill>
          <a:latin typeface="+mn-lt"/>
          <a:ea typeface="+mn-ea"/>
          <a:cs typeface="+mn-cs"/>
        </a:defRPr>
      </a:lvl6pPr>
      <a:lvl7pPr marL="2057956" algn="l" defTabSz="685985" rtl="0" eaLnBrk="1" latinLnBrk="0" hangingPunct="1">
        <a:defRPr sz="1344" kern="1200">
          <a:solidFill>
            <a:schemeClr val="tx1"/>
          </a:solidFill>
          <a:latin typeface="+mn-lt"/>
          <a:ea typeface="+mn-ea"/>
          <a:cs typeface="+mn-cs"/>
        </a:defRPr>
      </a:lvl7pPr>
      <a:lvl8pPr marL="2400948" algn="l" defTabSz="685985" rtl="0" eaLnBrk="1" latinLnBrk="0" hangingPunct="1">
        <a:defRPr sz="1344" kern="1200">
          <a:solidFill>
            <a:schemeClr val="tx1"/>
          </a:solidFill>
          <a:latin typeface="+mn-lt"/>
          <a:ea typeface="+mn-ea"/>
          <a:cs typeface="+mn-cs"/>
        </a:defRPr>
      </a:lvl8pPr>
      <a:lvl9pPr marL="2743941" algn="l" defTabSz="685985" rtl="0" eaLnBrk="1" latinLnBrk="0" hangingPunct="1">
        <a:defRPr sz="134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946E5B6B-C0EB-774F-84E6-DB70C1B05BBB}"/>
              </a:ext>
            </a:extLst>
          </p:cNvPr>
          <p:cNvSpPr>
            <a:spLocks noChangeArrowheads="1"/>
          </p:cNvSpPr>
          <p:nvPr userDrawn="1"/>
        </p:nvSpPr>
        <p:spPr bwMode="auto">
          <a:xfrm>
            <a:off x="0" y="8664314"/>
            <a:ext cx="6858000" cy="479686"/>
          </a:xfrm>
          <a:prstGeom prst="rect">
            <a:avLst/>
          </a:prstGeom>
          <a:solidFill>
            <a:schemeClr val="accent1">
              <a:lumMod val="50000"/>
            </a:schemeClr>
          </a:solidFill>
          <a:ln w="9525">
            <a:noFill/>
            <a:miter lim="800000"/>
            <a:headEnd/>
            <a:tailEnd/>
          </a:ln>
          <a:effectLst/>
        </p:spPr>
        <p:txBody>
          <a:bodyPr wrap="none" lIns="40638" tIns="20319" rIns="40638" bIns="20319" anchor="ctr"/>
          <a:lstStyle/>
          <a:p>
            <a:pPr>
              <a:defRPr/>
            </a:pPr>
            <a:endParaRPr lang="en-US" sz="2185" dirty="0"/>
          </a:p>
        </p:txBody>
      </p:sp>
      <p:sp>
        <p:nvSpPr>
          <p:cNvPr id="4" name="Rectangle 36">
            <a:extLst>
              <a:ext uri="{FF2B5EF4-FFF2-40B4-BE49-F238E27FC236}">
                <a16:creationId xmlns:a16="http://schemas.microsoft.com/office/drawing/2014/main" id="{630A12C4-97F8-4F40-B1A5-92179D7A776E}"/>
              </a:ext>
            </a:extLst>
          </p:cNvPr>
          <p:cNvSpPr>
            <a:spLocks noChangeArrowheads="1"/>
          </p:cNvSpPr>
          <p:nvPr userDrawn="1"/>
        </p:nvSpPr>
        <p:spPr bwMode="auto">
          <a:xfrm>
            <a:off x="0" y="-4399"/>
            <a:ext cx="6858000" cy="1440812"/>
          </a:xfrm>
          <a:prstGeom prst="rect">
            <a:avLst/>
          </a:prstGeom>
          <a:solidFill>
            <a:schemeClr val="accent1">
              <a:lumMod val="50000"/>
            </a:schemeClr>
          </a:solidFill>
          <a:ln w="9525">
            <a:noFill/>
            <a:miter lim="800000"/>
            <a:headEnd/>
            <a:tailEnd/>
          </a:ln>
          <a:effectLst/>
        </p:spPr>
        <p:txBody>
          <a:bodyPr wrap="none" lIns="40638" tIns="20319" rIns="40638" bIns="20319" anchor="ctr"/>
          <a:lstStyle/>
          <a:p>
            <a:pPr>
              <a:defRPr/>
            </a:pPr>
            <a:endParaRPr lang="en-US" sz="2185" dirty="0"/>
          </a:p>
        </p:txBody>
      </p:sp>
      <p:sp>
        <p:nvSpPr>
          <p:cNvPr id="5" name="Rounded Rectangle 4">
            <a:extLst>
              <a:ext uri="{FF2B5EF4-FFF2-40B4-BE49-F238E27FC236}">
                <a16:creationId xmlns:a16="http://schemas.microsoft.com/office/drawing/2014/main" id="{F0E3A844-C1E6-A44D-8098-DA3E856EA7D8}"/>
              </a:ext>
            </a:extLst>
          </p:cNvPr>
          <p:cNvSpPr/>
          <p:nvPr userDrawn="1"/>
        </p:nvSpPr>
        <p:spPr>
          <a:xfrm>
            <a:off x="114300" y="1148795"/>
            <a:ext cx="6629400" cy="768998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85" dirty="0"/>
          </a:p>
        </p:txBody>
      </p:sp>
      <p:sp>
        <p:nvSpPr>
          <p:cNvPr id="6" name="Text Box 14">
            <a:extLst>
              <a:ext uri="{FF2B5EF4-FFF2-40B4-BE49-F238E27FC236}">
                <a16:creationId xmlns:a16="http://schemas.microsoft.com/office/drawing/2014/main" id="{D39F7EEB-85E1-AB4C-AFD9-37B035A830F0}"/>
              </a:ext>
            </a:extLst>
          </p:cNvPr>
          <p:cNvSpPr txBox="1">
            <a:spLocks noChangeArrowheads="1"/>
          </p:cNvSpPr>
          <p:nvPr userDrawn="1"/>
        </p:nvSpPr>
        <p:spPr bwMode="auto">
          <a:xfrm>
            <a:off x="114300" y="8904157"/>
            <a:ext cx="392906" cy="55627"/>
          </a:xfrm>
          <a:prstGeom prst="rect">
            <a:avLst/>
          </a:prstGeom>
          <a:noFill/>
          <a:ln w="9525">
            <a:noFill/>
            <a:miter lim="800000"/>
            <a:headEnd/>
            <a:tailEnd/>
          </a:ln>
          <a:effectLst/>
        </p:spPr>
        <p:txBody>
          <a:bodyPr lIns="14260" tIns="7129" rIns="14260" bIns="7129">
            <a:spAutoFit/>
          </a:bodyPr>
          <a:lstStyle/>
          <a:p>
            <a:pPr eaLnBrk="0" hangingPunct="0">
              <a:lnSpc>
                <a:spcPct val="65000"/>
              </a:lnSpc>
              <a:spcBef>
                <a:spcPct val="50000"/>
              </a:spcBef>
              <a:defRPr/>
            </a:pPr>
            <a:r>
              <a:rPr lang="en-US" sz="1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7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685985" rtl="0" eaLnBrk="1" latinLnBrk="0" hangingPunct="1">
        <a:spcBef>
          <a:spcPct val="0"/>
        </a:spcBef>
        <a:buNone/>
        <a:defRPr sz="1375" kern="1200">
          <a:solidFill>
            <a:schemeClr val="bg1"/>
          </a:solidFill>
          <a:latin typeface="Trebuchet MS" pitchFamily="34" charset="0"/>
          <a:ea typeface="+mj-ea"/>
          <a:cs typeface="+mj-cs"/>
        </a:defRPr>
      </a:lvl1pPr>
    </p:titleStyle>
    <p:bodyStyle>
      <a:lvl1pPr marL="257244" indent="-257244" algn="l" defTabSz="685985" rtl="0" eaLnBrk="1" latinLnBrk="0" hangingPunct="1">
        <a:spcBef>
          <a:spcPct val="20000"/>
        </a:spcBef>
        <a:buFont typeface="Arial" pitchFamily="34" charset="0"/>
        <a:buChar char="•"/>
        <a:defRPr sz="2407" kern="1200">
          <a:solidFill>
            <a:schemeClr val="tx1"/>
          </a:solidFill>
          <a:latin typeface="+mn-lt"/>
          <a:ea typeface="+mn-ea"/>
          <a:cs typeface="+mn-cs"/>
        </a:defRPr>
      </a:lvl1pPr>
      <a:lvl2pPr marL="557363" indent="-214370" algn="l" defTabSz="685985" rtl="0" eaLnBrk="1" latinLnBrk="0" hangingPunct="1">
        <a:spcBef>
          <a:spcPct val="20000"/>
        </a:spcBef>
        <a:buFont typeface="Arial" pitchFamily="34" charset="0"/>
        <a:buChar char="–"/>
        <a:defRPr sz="2110" kern="1200">
          <a:solidFill>
            <a:schemeClr val="tx1"/>
          </a:solidFill>
          <a:latin typeface="+mn-lt"/>
          <a:ea typeface="+mn-ea"/>
          <a:cs typeface="+mn-cs"/>
        </a:defRPr>
      </a:lvl2pPr>
      <a:lvl3pPr marL="857481" indent="-171496" algn="l" defTabSz="685985" rtl="0" eaLnBrk="1" latinLnBrk="0" hangingPunct="1">
        <a:spcBef>
          <a:spcPct val="20000"/>
        </a:spcBef>
        <a:buFont typeface="Arial" pitchFamily="34" charset="0"/>
        <a:buChar char="•"/>
        <a:defRPr sz="1813" kern="1200">
          <a:solidFill>
            <a:schemeClr val="tx1"/>
          </a:solidFill>
          <a:latin typeface="+mn-lt"/>
          <a:ea typeface="+mn-ea"/>
          <a:cs typeface="+mn-cs"/>
        </a:defRPr>
      </a:lvl3pPr>
      <a:lvl4pPr marL="120047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46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459"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52"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4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3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85" rtl="0" eaLnBrk="1" latinLnBrk="0" hangingPunct="1">
        <a:defRPr sz="1344" kern="1200">
          <a:solidFill>
            <a:schemeClr val="tx1"/>
          </a:solidFill>
          <a:latin typeface="+mn-lt"/>
          <a:ea typeface="+mn-ea"/>
          <a:cs typeface="+mn-cs"/>
        </a:defRPr>
      </a:lvl1pPr>
      <a:lvl2pPr marL="342993" algn="l" defTabSz="685985" rtl="0" eaLnBrk="1" latinLnBrk="0" hangingPunct="1">
        <a:defRPr sz="1344" kern="1200">
          <a:solidFill>
            <a:schemeClr val="tx1"/>
          </a:solidFill>
          <a:latin typeface="+mn-lt"/>
          <a:ea typeface="+mn-ea"/>
          <a:cs typeface="+mn-cs"/>
        </a:defRPr>
      </a:lvl2pPr>
      <a:lvl3pPr marL="685985" algn="l" defTabSz="685985" rtl="0" eaLnBrk="1" latinLnBrk="0" hangingPunct="1">
        <a:defRPr sz="1344" kern="1200">
          <a:solidFill>
            <a:schemeClr val="tx1"/>
          </a:solidFill>
          <a:latin typeface="+mn-lt"/>
          <a:ea typeface="+mn-ea"/>
          <a:cs typeface="+mn-cs"/>
        </a:defRPr>
      </a:lvl3pPr>
      <a:lvl4pPr marL="1028978" algn="l" defTabSz="685985" rtl="0" eaLnBrk="1" latinLnBrk="0" hangingPunct="1">
        <a:defRPr sz="1344" kern="1200">
          <a:solidFill>
            <a:schemeClr val="tx1"/>
          </a:solidFill>
          <a:latin typeface="+mn-lt"/>
          <a:ea typeface="+mn-ea"/>
          <a:cs typeface="+mn-cs"/>
        </a:defRPr>
      </a:lvl4pPr>
      <a:lvl5pPr marL="1371970" algn="l" defTabSz="685985" rtl="0" eaLnBrk="1" latinLnBrk="0" hangingPunct="1">
        <a:defRPr sz="1344" kern="1200">
          <a:solidFill>
            <a:schemeClr val="tx1"/>
          </a:solidFill>
          <a:latin typeface="+mn-lt"/>
          <a:ea typeface="+mn-ea"/>
          <a:cs typeface="+mn-cs"/>
        </a:defRPr>
      </a:lvl5pPr>
      <a:lvl6pPr marL="1714963" algn="l" defTabSz="685985" rtl="0" eaLnBrk="1" latinLnBrk="0" hangingPunct="1">
        <a:defRPr sz="1344" kern="1200">
          <a:solidFill>
            <a:schemeClr val="tx1"/>
          </a:solidFill>
          <a:latin typeface="+mn-lt"/>
          <a:ea typeface="+mn-ea"/>
          <a:cs typeface="+mn-cs"/>
        </a:defRPr>
      </a:lvl6pPr>
      <a:lvl7pPr marL="2057956" algn="l" defTabSz="685985" rtl="0" eaLnBrk="1" latinLnBrk="0" hangingPunct="1">
        <a:defRPr sz="1344" kern="1200">
          <a:solidFill>
            <a:schemeClr val="tx1"/>
          </a:solidFill>
          <a:latin typeface="+mn-lt"/>
          <a:ea typeface="+mn-ea"/>
          <a:cs typeface="+mn-cs"/>
        </a:defRPr>
      </a:lvl7pPr>
      <a:lvl8pPr marL="2400948" algn="l" defTabSz="685985" rtl="0" eaLnBrk="1" latinLnBrk="0" hangingPunct="1">
        <a:defRPr sz="1344" kern="1200">
          <a:solidFill>
            <a:schemeClr val="tx1"/>
          </a:solidFill>
          <a:latin typeface="+mn-lt"/>
          <a:ea typeface="+mn-ea"/>
          <a:cs typeface="+mn-cs"/>
        </a:defRPr>
      </a:lvl8pPr>
      <a:lvl9pPr marL="2743941" algn="l" defTabSz="685985" rtl="0" eaLnBrk="1" latinLnBrk="0" hangingPunct="1">
        <a:defRPr sz="13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A11355FC-5AE9-44D4-9C88-839FED84E4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442" y="3808572"/>
            <a:ext cx="3635598" cy="1451931"/>
          </a:xfrm>
          <a:prstGeom prst="rect">
            <a:avLst/>
          </a:prstGeom>
        </p:spPr>
      </p:pic>
      <p:pic>
        <p:nvPicPr>
          <p:cNvPr id="60" name="Picture 59">
            <a:extLst>
              <a:ext uri="{FF2B5EF4-FFF2-40B4-BE49-F238E27FC236}">
                <a16:creationId xmlns:a16="http://schemas.microsoft.com/office/drawing/2014/main" id="{1E95D888-5853-471D-B47D-E31469AF0E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3145" y="1251506"/>
            <a:ext cx="832062" cy="232057"/>
          </a:xfrm>
          <a:prstGeom prst="rect">
            <a:avLst/>
          </a:prstGeom>
        </p:spPr>
      </p:pic>
      <p:pic>
        <p:nvPicPr>
          <p:cNvPr id="58" name="Picture 57">
            <a:extLst>
              <a:ext uri="{FF2B5EF4-FFF2-40B4-BE49-F238E27FC236}">
                <a16:creationId xmlns:a16="http://schemas.microsoft.com/office/drawing/2014/main" id="{40C0D8F5-7DBA-4A32-B298-6A4911314D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8132" y="8255511"/>
            <a:ext cx="770729" cy="211457"/>
          </a:xfrm>
          <a:prstGeom prst="rect">
            <a:avLst/>
          </a:prstGeom>
        </p:spPr>
      </p:pic>
      <p:pic>
        <p:nvPicPr>
          <p:cNvPr id="34" name="Picture 33">
            <a:extLst>
              <a:ext uri="{FF2B5EF4-FFF2-40B4-BE49-F238E27FC236}">
                <a16:creationId xmlns:a16="http://schemas.microsoft.com/office/drawing/2014/main" id="{87B903B8-79C8-41E8-8883-F99D8D3B3405}"/>
              </a:ext>
            </a:extLst>
          </p:cNvPr>
          <p:cNvPicPr>
            <a:picLocks noChangeAspect="1"/>
          </p:cNvPicPr>
          <p:nvPr/>
        </p:nvPicPr>
        <p:blipFill>
          <a:blip r:embed="rId5"/>
          <a:stretch>
            <a:fillRect/>
          </a:stretch>
        </p:blipFill>
        <p:spPr>
          <a:xfrm>
            <a:off x="2177133" y="6483214"/>
            <a:ext cx="1074009" cy="917011"/>
          </a:xfrm>
          <a:prstGeom prst="rect">
            <a:avLst/>
          </a:prstGeom>
        </p:spPr>
      </p:pic>
      <p:pic>
        <p:nvPicPr>
          <p:cNvPr id="22" name="Picture 21">
            <a:extLst>
              <a:ext uri="{FF2B5EF4-FFF2-40B4-BE49-F238E27FC236}">
                <a16:creationId xmlns:a16="http://schemas.microsoft.com/office/drawing/2014/main" id="{15DDED57-894C-4CB7-8A57-7DF81915127D}"/>
              </a:ext>
            </a:extLst>
          </p:cNvPr>
          <p:cNvPicPr>
            <a:picLocks noChangeAspect="1"/>
          </p:cNvPicPr>
          <p:nvPr/>
        </p:nvPicPr>
        <p:blipFill>
          <a:blip r:embed="rId6"/>
          <a:stretch>
            <a:fillRect/>
          </a:stretch>
        </p:blipFill>
        <p:spPr>
          <a:xfrm>
            <a:off x="2020679" y="1489851"/>
            <a:ext cx="1178940" cy="961673"/>
          </a:xfrm>
          <a:prstGeom prst="rect">
            <a:avLst/>
          </a:prstGeom>
        </p:spPr>
      </p:pic>
      <p:sp>
        <p:nvSpPr>
          <p:cNvPr id="2" name="Text Placeholder 1">
            <a:extLst>
              <a:ext uri="{FF2B5EF4-FFF2-40B4-BE49-F238E27FC236}">
                <a16:creationId xmlns:a16="http://schemas.microsoft.com/office/drawing/2014/main" id="{F1530E01-B262-B047-951C-9A1F3925E675}"/>
              </a:ext>
            </a:extLst>
          </p:cNvPr>
          <p:cNvSpPr>
            <a:spLocks noGrp="1"/>
          </p:cNvSpPr>
          <p:nvPr>
            <p:ph type="body" sz="quarter" idx="10"/>
          </p:nvPr>
        </p:nvSpPr>
        <p:spPr>
          <a:xfrm>
            <a:off x="23828" y="1397363"/>
            <a:ext cx="1897814" cy="1623884"/>
          </a:xfrm>
        </p:spPr>
        <p:txBody>
          <a:bodyPr/>
          <a:lstStyle/>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a) </a:t>
            </a:r>
            <a:r>
              <a:rPr lang="en-IN" sz="550" dirty="0">
                <a:latin typeface="Times New Roman" panose="02020603050405020304" pitchFamily="18" charset="0"/>
                <a:cs typeface="Times New Roman" panose="02020603050405020304" pitchFamily="18" charset="0"/>
              </a:rPr>
              <a:t>HPC in the field of computer science emphasizes the making of cluster computers, supercomputers, and parallel algorithms [1]. </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b) </a:t>
            </a:r>
            <a:r>
              <a:rPr lang="en-IN" sz="550" dirty="0">
                <a:latin typeface="Times New Roman" panose="02020603050405020304" pitchFamily="18" charset="0"/>
                <a:cs typeface="Times New Roman" panose="02020603050405020304" pitchFamily="18" charset="0"/>
              </a:rPr>
              <a:t>Parallel computing is not accessible to everyone because of the high cost of supercomputers. </a:t>
            </a:r>
          </a:p>
          <a:p>
            <a:pPr marL="228600" indent="-228600" algn="just">
              <a:lnSpc>
                <a:spcPts val="500"/>
              </a:lnSpc>
              <a:spcBef>
                <a:spcPts val="0"/>
              </a:spcBef>
              <a:buFont typeface="+mj-lt"/>
              <a:buAutoNum type="alphaLcParenR"/>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c) </a:t>
            </a:r>
            <a:r>
              <a:rPr lang="en-IN" sz="550" dirty="0">
                <a:latin typeface="Times New Roman" panose="02020603050405020304" pitchFamily="18" charset="0"/>
                <a:cs typeface="Times New Roman" panose="02020603050405020304" pitchFamily="18" charset="0"/>
              </a:rPr>
              <a:t>In HPC architecture, servers must be networked together in a cluster.</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d) </a:t>
            </a:r>
            <a:r>
              <a:rPr lang="en-IN" sz="550" dirty="0">
                <a:latin typeface="Times New Roman" panose="02020603050405020304" pitchFamily="18" charset="0"/>
                <a:cs typeface="Times New Roman" panose="02020603050405020304" pitchFamily="18" charset="0"/>
              </a:rPr>
              <a:t>The clusters technique is used in numerous areas, such as scientific calculations, weather forecasting, bioinformatics, signal processing, petroleum exploration, and so on [1]. </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Keywords:</a:t>
            </a:r>
            <a:r>
              <a:rPr lang="en-IN" sz="550" dirty="0">
                <a:latin typeface="Times New Roman" panose="02020603050405020304" pitchFamily="18" charset="0"/>
                <a:cs typeface="Times New Roman" panose="02020603050405020304" pitchFamily="18" charset="0"/>
              </a:rPr>
              <a:t> Cluster computers, parallel algorithms, supercomputers</a:t>
            </a:r>
          </a:p>
          <a:p>
            <a:endParaRPr lang="en-US" dirty="0"/>
          </a:p>
        </p:txBody>
      </p:sp>
      <p:sp>
        <p:nvSpPr>
          <p:cNvPr id="3" name="Text Placeholder 2">
            <a:extLst>
              <a:ext uri="{FF2B5EF4-FFF2-40B4-BE49-F238E27FC236}">
                <a16:creationId xmlns:a16="http://schemas.microsoft.com/office/drawing/2014/main" id="{5670D40C-5BD0-FC47-BDCE-BDE48A160F35}"/>
              </a:ext>
            </a:extLst>
          </p:cNvPr>
          <p:cNvSpPr>
            <a:spLocks noGrp="1"/>
          </p:cNvSpPr>
          <p:nvPr>
            <p:ph type="body" sz="quarter" idx="11"/>
          </p:nvPr>
        </p:nvSpPr>
        <p:spPr>
          <a:xfrm>
            <a:off x="248793" y="1282308"/>
            <a:ext cx="1456181" cy="295579"/>
          </a:xfrm>
          <a:solidFill>
            <a:schemeClr val="accent5">
              <a:lumMod val="40000"/>
              <a:lumOff val="60000"/>
            </a:schemeClr>
          </a:solidFill>
          <a:ln>
            <a:solidFill>
              <a:srgbClr val="FFC000"/>
            </a:solidFill>
          </a:ln>
        </p:spPr>
        <p:txBody>
          <a:bodyPr/>
          <a:lstStyle/>
          <a:p>
            <a:pPr algn="l"/>
            <a:r>
              <a:rPr lang="en-US" sz="800" u="none" dirty="0"/>
              <a:t>                  </a:t>
            </a:r>
            <a:r>
              <a:rPr lang="en-US" sz="800" dirty="0"/>
              <a:t>ABSTRACT</a:t>
            </a:r>
          </a:p>
        </p:txBody>
      </p:sp>
      <p:sp>
        <p:nvSpPr>
          <p:cNvPr id="4" name="Text Placeholder 3">
            <a:extLst>
              <a:ext uri="{FF2B5EF4-FFF2-40B4-BE49-F238E27FC236}">
                <a16:creationId xmlns:a16="http://schemas.microsoft.com/office/drawing/2014/main" id="{9EE92D83-3B0F-8142-BF87-BE89F4B3C124}"/>
              </a:ext>
            </a:extLst>
          </p:cNvPr>
          <p:cNvSpPr>
            <a:spLocks noGrp="1"/>
          </p:cNvSpPr>
          <p:nvPr>
            <p:ph type="body" sz="quarter" idx="20"/>
          </p:nvPr>
        </p:nvSpPr>
        <p:spPr>
          <a:xfrm>
            <a:off x="243861" y="2786829"/>
            <a:ext cx="1443243" cy="281656"/>
          </a:xfrm>
          <a:solidFill>
            <a:schemeClr val="accent5">
              <a:lumMod val="40000"/>
              <a:lumOff val="60000"/>
            </a:schemeClr>
          </a:solidFill>
          <a:ln>
            <a:solidFill>
              <a:srgbClr val="FFC000"/>
            </a:solidFill>
          </a:ln>
        </p:spPr>
        <p:txBody>
          <a:bodyPr/>
          <a:lstStyle/>
          <a:p>
            <a:r>
              <a:rPr lang="en-US" sz="800" dirty="0"/>
              <a:t>INTRODUCTION</a:t>
            </a:r>
          </a:p>
        </p:txBody>
      </p:sp>
      <p:sp>
        <p:nvSpPr>
          <p:cNvPr id="5" name="Text Placeholder 4">
            <a:extLst>
              <a:ext uri="{FF2B5EF4-FFF2-40B4-BE49-F238E27FC236}">
                <a16:creationId xmlns:a16="http://schemas.microsoft.com/office/drawing/2014/main" id="{37463DA4-FC08-CE4D-9DCC-0E2B3981D8B6}"/>
              </a:ext>
            </a:extLst>
          </p:cNvPr>
          <p:cNvSpPr>
            <a:spLocks noGrp="1"/>
          </p:cNvSpPr>
          <p:nvPr>
            <p:ph type="body" sz="quarter" idx="21"/>
          </p:nvPr>
        </p:nvSpPr>
        <p:spPr>
          <a:xfrm>
            <a:off x="3378691" y="1047509"/>
            <a:ext cx="1910476" cy="923179"/>
          </a:xfrm>
        </p:spPr>
        <p:txBody>
          <a:bodyPr/>
          <a:lstStyle/>
          <a:p>
            <a:pPr algn="just"/>
            <a:endParaRPr lang="en-IN" sz="550" dirty="0">
              <a:latin typeface="Times New Roman" panose="02020603050405020304" pitchFamily="18" charset="0"/>
              <a:cs typeface="Times New Roman" panose="02020603050405020304" pitchFamily="18" charset="0"/>
            </a:endParaRPr>
          </a:p>
          <a:p>
            <a:pPr algn="just"/>
            <a:endParaRPr lang="en-US" sz="550" b="1" dirty="0">
              <a:latin typeface="Times New Roman" panose="02020603050405020304" pitchFamily="18" charset="0"/>
              <a:cs typeface="Times New Roman" panose="02020603050405020304" pitchFamily="18" charset="0"/>
            </a:endParaRPr>
          </a:p>
          <a:p>
            <a:pPr algn="just"/>
            <a:endParaRPr lang="en-US" sz="550" b="1" dirty="0">
              <a:latin typeface="Times New Roman" panose="02020603050405020304" pitchFamily="18" charset="0"/>
              <a:cs typeface="Times New Roman" panose="02020603050405020304" pitchFamily="18" charset="0"/>
            </a:endParaRPr>
          </a:p>
          <a:p>
            <a:endParaRPr lang="en-IN" sz="550" dirty="0">
              <a:latin typeface="Times New Roman" panose="02020603050405020304" pitchFamily="18" charset="0"/>
              <a:cs typeface="Times New Roman" panose="02020603050405020304" pitchFamily="18" charset="0"/>
            </a:endParaRPr>
          </a:p>
          <a:p>
            <a:endParaRPr lang="en-US" b="1" dirty="0"/>
          </a:p>
        </p:txBody>
      </p:sp>
      <p:sp>
        <p:nvSpPr>
          <p:cNvPr id="6" name="Text Placeholder 5">
            <a:extLst>
              <a:ext uri="{FF2B5EF4-FFF2-40B4-BE49-F238E27FC236}">
                <a16:creationId xmlns:a16="http://schemas.microsoft.com/office/drawing/2014/main" id="{46B6BEA9-4297-E841-A5DF-3FC5A8689F40}"/>
              </a:ext>
            </a:extLst>
          </p:cNvPr>
          <p:cNvSpPr>
            <a:spLocks noGrp="1"/>
          </p:cNvSpPr>
          <p:nvPr>
            <p:ph type="body" sz="quarter" idx="22"/>
          </p:nvPr>
        </p:nvSpPr>
        <p:spPr>
          <a:xfrm>
            <a:off x="1805918" y="1277624"/>
            <a:ext cx="1673995" cy="278003"/>
          </a:xfrm>
          <a:solidFill>
            <a:schemeClr val="accent5">
              <a:lumMod val="40000"/>
              <a:lumOff val="60000"/>
            </a:schemeClr>
          </a:solidFill>
          <a:ln>
            <a:solidFill>
              <a:srgbClr val="FFC000"/>
            </a:solidFill>
          </a:ln>
        </p:spPr>
        <p:txBody>
          <a:bodyPr/>
          <a:lstStyle/>
          <a:p>
            <a:r>
              <a:rPr lang="en-IN" sz="800" dirty="0"/>
              <a:t>PDCEd before HPCEd</a:t>
            </a:r>
            <a:endParaRPr lang="en-US" sz="800" dirty="0"/>
          </a:p>
        </p:txBody>
      </p:sp>
      <p:sp>
        <p:nvSpPr>
          <p:cNvPr id="7" name="Text Placeholder 6">
            <a:extLst>
              <a:ext uri="{FF2B5EF4-FFF2-40B4-BE49-F238E27FC236}">
                <a16:creationId xmlns:a16="http://schemas.microsoft.com/office/drawing/2014/main" id="{675A44F2-261A-4B4F-ADD6-1D08D12764A1}"/>
              </a:ext>
            </a:extLst>
          </p:cNvPr>
          <p:cNvSpPr>
            <a:spLocks noGrp="1"/>
          </p:cNvSpPr>
          <p:nvPr>
            <p:ph type="body" sz="quarter" idx="23"/>
          </p:nvPr>
        </p:nvSpPr>
        <p:spPr>
          <a:xfrm>
            <a:off x="3376237" y="2571226"/>
            <a:ext cx="1886144" cy="2008605"/>
          </a:xfrm>
        </p:spPr>
        <p:txBody>
          <a:bodyPr/>
          <a:lstStyle/>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HPC allows scientists and researchers to work on these problems faster and collect the results more efficiently. </a:t>
            </a:r>
          </a:p>
          <a:p>
            <a:pPr algn="just" fontAlgn="base">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The main advantages of HPC are speed, cost, fault tolerance and total cost of ownership. </a:t>
            </a:r>
          </a:p>
          <a:p>
            <a:pPr lvl="0" algn="just">
              <a:lnSpc>
                <a:spcPts val="500"/>
              </a:lnSpc>
              <a:spcBef>
                <a:spcPts val="0"/>
              </a:spcBef>
            </a:pPr>
            <a:r>
              <a:rPr lang="en-IN" sz="550" b="1" dirty="0">
                <a:latin typeface="Times New Roman" panose="02020603050405020304" pitchFamily="18" charset="0"/>
                <a:cs typeface="Times New Roman" panose="02020603050405020304" pitchFamily="18" charset="0"/>
              </a:rPr>
              <a:t>Speed: </a:t>
            </a:r>
            <a:r>
              <a:rPr lang="en-IN" sz="550" dirty="0">
                <a:latin typeface="Times New Roman" panose="02020603050405020304" pitchFamily="18" charset="0"/>
                <a:cs typeface="Times New Roman" panose="02020603050405020304" pitchFamily="18" charset="0"/>
              </a:rPr>
              <a:t>High performance means fast calculations. The speed of an HPC depends on its configuration. </a:t>
            </a:r>
          </a:p>
          <a:p>
            <a:pPr lvl="0" algn="just">
              <a:lnSpc>
                <a:spcPts val="500"/>
              </a:lnSpc>
              <a:spcBef>
                <a:spcPts val="0"/>
              </a:spcBef>
            </a:pPr>
            <a:endParaRPr lang="en-IN" sz="550" b="1" dirty="0">
              <a:latin typeface="Times New Roman" panose="02020603050405020304" pitchFamily="18" charset="0"/>
              <a:cs typeface="Times New Roman" panose="02020603050405020304" pitchFamily="18" charset="0"/>
            </a:endParaRPr>
          </a:p>
          <a:p>
            <a:pPr lvl="0" algn="just">
              <a:lnSpc>
                <a:spcPts val="500"/>
              </a:lnSpc>
              <a:spcBef>
                <a:spcPts val="0"/>
              </a:spcBef>
            </a:pPr>
            <a:r>
              <a:rPr lang="en-IN" sz="550" b="1" dirty="0">
                <a:latin typeface="Times New Roman" panose="02020603050405020304" pitchFamily="18" charset="0"/>
                <a:cs typeface="Times New Roman" panose="02020603050405020304" pitchFamily="18" charset="0"/>
              </a:rPr>
              <a:t>Fault tolerance</a:t>
            </a:r>
            <a:r>
              <a:rPr lang="en-IN" sz="550" dirty="0">
                <a:latin typeface="Times New Roman" panose="02020603050405020304" pitchFamily="18" charset="0"/>
                <a:cs typeface="Times New Roman" panose="02020603050405020304" pitchFamily="18" charset="0"/>
              </a:rPr>
              <a:t>: If a part of the system fails, the entire HPC system will not fail. It ensures that the computations continue uninterrupted.</a:t>
            </a:r>
          </a:p>
          <a:p>
            <a:pPr lvl="0"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Cost:</a:t>
            </a:r>
            <a:r>
              <a:rPr lang="en-IN" sz="550" dirty="0">
                <a:latin typeface="Times New Roman" panose="02020603050405020304" pitchFamily="18" charset="0"/>
                <a:cs typeface="Times New Roman" panose="02020603050405020304" pitchFamily="18" charset="0"/>
              </a:rPr>
              <a:t> HPC is cheaper than supercomputing because it utilizes fewer clusters. </a:t>
            </a:r>
          </a:p>
          <a:p>
            <a:pPr algn="just">
              <a:lnSpc>
                <a:spcPts val="500"/>
              </a:lnSpc>
              <a:spcBef>
                <a:spcPts val="0"/>
              </a:spcBef>
            </a:pPr>
            <a:endParaRPr lang="en-IN" sz="550" b="1"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Total cost of ownership(TCO): </a:t>
            </a:r>
            <a:r>
              <a:rPr lang="en-IN" sz="550" dirty="0">
                <a:latin typeface="Times New Roman" panose="02020603050405020304" pitchFamily="18" charset="0"/>
                <a:cs typeface="Times New Roman" panose="02020603050405020304" pitchFamily="18" charset="0"/>
              </a:rPr>
              <a:t>Total cost also includes on-site power, cooling, and maintenance of the HPC.</a:t>
            </a:r>
          </a:p>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Cloud provider present TCO as a benefit because customers only pay for the amount of resources they use.</a:t>
            </a:r>
          </a:p>
          <a:p>
            <a:endParaRPr lang="en-US" dirty="0"/>
          </a:p>
        </p:txBody>
      </p:sp>
      <p:sp>
        <p:nvSpPr>
          <p:cNvPr id="8" name="Text Placeholder 7">
            <a:extLst>
              <a:ext uri="{FF2B5EF4-FFF2-40B4-BE49-F238E27FC236}">
                <a16:creationId xmlns:a16="http://schemas.microsoft.com/office/drawing/2014/main" id="{B143406A-EFD5-2E42-865D-A4660751CC04}"/>
              </a:ext>
            </a:extLst>
          </p:cNvPr>
          <p:cNvSpPr>
            <a:spLocks noGrp="1"/>
          </p:cNvSpPr>
          <p:nvPr>
            <p:ph type="body" sz="quarter" idx="24"/>
          </p:nvPr>
        </p:nvSpPr>
        <p:spPr>
          <a:xfrm>
            <a:off x="3593275" y="2482506"/>
            <a:ext cx="1451109" cy="270129"/>
          </a:xfrm>
          <a:solidFill>
            <a:schemeClr val="accent5">
              <a:lumMod val="40000"/>
              <a:lumOff val="60000"/>
            </a:schemeClr>
          </a:solidFill>
          <a:ln>
            <a:solidFill>
              <a:srgbClr val="FFC000"/>
            </a:solidFill>
          </a:ln>
        </p:spPr>
        <p:txBody>
          <a:bodyPr/>
          <a:lstStyle/>
          <a:p>
            <a:r>
              <a:rPr lang="en-US" sz="800" dirty="0"/>
              <a:t>ADVANTAGES</a:t>
            </a:r>
          </a:p>
        </p:txBody>
      </p:sp>
      <p:sp>
        <p:nvSpPr>
          <p:cNvPr id="9" name="Text Placeholder 8">
            <a:extLst>
              <a:ext uri="{FF2B5EF4-FFF2-40B4-BE49-F238E27FC236}">
                <a16:creationId xmlns:a16="http://schemas.microsoft.com/office/drawing/2014/main" id="{C386760F-A20B-7F49-9C12-75A6EA2EB5FA}"/>
              </a:ext>
            </a:extLst>
          </p:cNvPr>
          <p:cNvSpPr>
            <a:spLocks noGrp="1"/>
          </p:cNvSpPr>
          <p:nvPr>
            <p:ph type="body" sz="quarter" idx="25"/>
          </p:nvPr>
        </p:nvSpPr>
        <p:spPr>
          <a:xfrm>
            <a:off x="5190048" y="1260294"/>
            <a:ext cx="1435958" cy="307768"/>
          </a:xfrm>
          <a:solidFill>
            <a:schemeClr val="accent5">
              <a:lumMod val="40000"/>
              <a:lumOff val="60000"/>
            </a:schemeClr>
          </a:solidFill>
          <a:ln>
            <a:solidFill>
              <a:srgbClr val="FFC000"/>
            </a:solidFill>
          </a:ln>
        </p:spPr>
        <p:txBody>
          <a:bodyPr/>
          <a:lstStyle/>
          <a:p>
            <a:r>
              <a:rPr lang="en-US" sz="800" dirty="0"/>
              <a:t>CONCLUSION</a:t>
            </a:r>
          </a:p>
        </p:txBody>
      </p:sp>
      <p:sp>
        <p:nvSpPr>
          <p:cNvPr id="10" name="Text Placeholder 9">
            <a:extLst>
              <a:ext uri="{FF2B5EF4-FFF2-40B4-BE49-F238E27FC236}">
                <a16:creationId xmlns:a16="http://schemas.microsoft.com/office/drawing/2014/main" id="{D765487B-6201-6645-A16D-3E0C337F590E}"/>
              </a:ext>
            </a:extLst>
          </p:cNvPr>
          <p:cNvSpPr>
            <a:spLocks noGrp="1"/>
          </p:cNvSpPr>
          <p:nvPr>
            <p:ph type="body" sz="quarter" idx="26"/>
          </p:nvPr>
        </p:nvSpPr>
        <p:spPr>
          <a:xfrm>
            <a:off x="4966119" y="1378258"/>
            <a:ext cx="1881704" cy="1944484"/>
          </a:xfrm>
        </p:spPr>
        <p:txBody>
          <a:bodyPr/>
          <a:lstStyle/>
          <a:p>
            <a:pPr algn="just">
              <a:lnSpc>
                <a:spcPts val="500"/>
              </a:lnSpc>
              <a:spcBef>
                <a:spcPts val="0"/>
              </a:spcBef>
            </a:pPr>
            <a:r>
              <a:rPr lang="en-US" sz="550" dirty="0">
                <a:latin typeface="Times New Roman" panose="02020603050405020304" pitchFamily="18" charset="0"/>
                <a:cs typeface="Times New Roman" panose="02020603050405020304" pitchFamily="18" charset="0"/>
              </a:rPr>
              <a:t>a) In this paper, we discussed how HPC offers numerous benefits to industries that processes huge quantities of data.</a:t>
            </a:r>
          </a:p>
          <a:p>
            <a:pPr algn="just">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b) Scientists and researchers need more time, training, and capital to understand and utilize these tools and technology. </a:t>
            </a:r>
          </a:p>
          <a:p>
            <a:pPr algn="just">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c) HPC allows scientists and researchers to work on problems much faster than they would without this technology.</a:t>
            </a:r>
          </a:p>
          <a:p>
            <a:pPr algn="just">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d) Domain knowledge is an important part of HPC education so that students can gain experience on how to use HPC to solve real-world problems.</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dirty="0">
                <a:latin typeface="Times New Roman" panose="02020603050405020304" pitchFamily="18" charset="0"/>
                <a:cs typeface="Times New Roman" panose="02020603050405020304" pitchFamily="18" charset="0"/>
              </a:rPr>
              <a:t>e) No cloud provider fits all user requirements. Each one has its value in the market.</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dirty="0">
                <a:latin typeface="Times New Roman" panose="02020603050405020304" pitchFamily="18" charset="0"/>
                <a:cs typeface="Times New Roman" panose="02020603050405020304" pitchFamily="18" charset="0"/>
              </a:rPr>
              <a:t>f) In the information technology field, there are no clear predictions regarding what would happen in the next few years. </a:t>
            </a:r>
          </a:p>
          <a:p>
            <a:endParaRPr lang="en-US" dirty="0"/>
          </a:p>
        </p:txBody>
      </p:sp>
      <p:sp>
        <p:nvSpPr>
          <p:cNvPr id="11" name="Text Placeholder 10">
            <a:extLst>
              <a:ext uri="{FF2B5EF4-FFF2-40B4-BE49-F238E27FC236}">
                <a16:creationId xmlns:a16="http://schemas.microsoft.com/office/drawing/2014/main" id="{F641841A-54DE-F445-A718-355188557039}"/>
              </a:ext>
            </a:extLst>
          </p:cNvPr>
          <p:cNvSpPr>
            <a:spLocks noGrp="1"/>
          </p:cNvSpPr>
          <p:nvPr>
            <p:ph type="body" sz="quarter" idx="27"/>
          </p:nvPr>
        </p:nvSpPr>
        <p:spPr>
          <a:xfrm>
            <a:off x="5190048" y="3118203"/>
            <a:ext cx="1427489" cy="245986"/>
          </a:xfrm>
          <a:solidFill>
            <a:schemeClr val="accent5">
              <a:lumMod val="40000"/>
              <a:lumOff val="60000"/>
            </a:schemeClr>
          </a:solidFill>
          <a:ln>
            <a:solidFill>
              <a:srgbClr val="FFC000"/>
            </a:solidFill>
          </a:ln>
        </p:spPr>
        <p:txBody>
          <a:bodyPr/>
          <a:lstStyle/>
          <a:p>
            <a:r>
              <a:rPr lang="en-US" sz="800" dirty="0"/>
              <a:t>REFERENCES</a:t>
            </a:r>
          </a:p>
        </p:txBody>
      </p:sp>
      <p:sp>
        <p:nvSpPr>
          <p:cNvPr id="12" name="Text Placeholder 11">
            <a:extLst>
              <a:ext uri="{FF2B5EF4-FFF2-40B4-BE49-F238E27FC236}">
                <a16:creationId xmlns:a16="http://schemas.microsoft.com/office/drawing/2014/main" id="{15A77928-6D48-FC48-808A-E68EF48360FB}"/>
              </a:ext>
            </a:extLst>
          </p:cNvPr>
          <p:cNvSpPr>
            <a:spLocks noGrp="1"/>
          </p:cNvSpPr>
          <p:nvPr>
            <p:ph type="body" sz="quarter" idx="28"/>
          </p:nvPr>
        </p:nvSpPr>
        <p:spPr>
          <a:xfrm>
            <a:off x="4958674" y="3232950"/>
            <a:ext cx="1871833" cy="5693331"/>
          </a:xfrm>
        </p:spPr>
        <p:txBody>
          <a:bodyPr/>
          <a:lstStyle/>
          <a:p>
            <a:pPr algn="just">
              <a:lnSpc>
                <a:spcPts val="500"/>
              </a:lnSpc>
              <a:spcBef>
                <a:spcPts val="0"/>
              </a:spcBef>
            </a:pPr>
            <a:r>
              <a:rPr lang="en-US" sz="550" dirty="0">
                <a:latin typeface="Times New Roman" panose="02020603050405020304" pitchFamily="18" charset="0"/>
                <a:cs typeface="Times New Roman" panose="02020603050405020304" pitchFamily="18" charset="0"/>
              </a:rPr>
              <a:t>[1] Simons, Joshua E.; Buell, Jeffrey, “Virtualizing high-performance computing”, Vol. Iss. 4</a:t>
            </a:r>
            <a:r>
              <a:rPr lang="en-IN" sz="550" dirty="0">
                <a:latin typeface="Times New Roman" panose="02020603050405020304" pitchFamily="18" charset="0"/>
                <a:cs typeface="Times New Roman" panose="02020603050405020304" pitchFamily="18" charset="0"/>
              </a:rPr>
              <a:t>, December </a:t>
            </a:r>
            <a:r>
              <a:rPr lang="en-US" sz="550" dirty="0">
                <a:latin typeface="Times New Roman" panose="02020603050405020304" pitchFamily="18" charset="0"/>
                <a:cs typeface="Times New Roman" panose="02020603050405020304" pitchFamily="18" charset="0"/>
              </a:rPr>
              <a:t>2010 </a:t>
            </a:r>
          </a:p>
          <a:p>
            <a:pPr algn="just">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[2] Jack Dongarra, et al., “HIGH PERFORMANCE COMPUTING TODAY”, (2000)</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[3] Scott Lathrop; Thomas Murphy, “High-Performance Computing Education”, 10, 5, 9–11, September 2008, </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[4] “Critical Analysis of High-Performance Computing (HPC)”, International Journal of Computer Science and Information Security (IJCSIS), Vol. 16, No. 9, September 2018</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[5] N DeBardeleben, et al., “High-End Computing Resilience: Analysis of issues facing the HEC community and path-forward for research and development”, December 2009</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[6]  P. Cholda; J. Tapolcai; T. Cinkler; K. Wajda; A. Jajszczyk, “Quality of resilience as a network reliability characterization tool”, IEEE Network 23, 2, 11–19, March 2009          </a:t>
            </a: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          </a:t>
            </a: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[7] “Towards New Metrics for High-Performance Computing Resilience”, FTXS ’17, June 2017</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[8] John McCarthy; Patrick J Hayes, “Some philosophical problems from the standpoint of artificial intelligence”, In Readings in artificial intelligence. 431–450.</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[9] Gangman Yi; Vincenzo Loia, “High-performance computing systems and applications for AI”, The Journal of Supercomputing 75, 8, 4248–4251</a:t>
            </a:r>
            <a:r>
              <a:rPr lang="en-IN" sz="550" dirty="0">
                <a:latin typeface="Times New Roman" panose="02020603050405020304" pitchFamily="18" charset="0"/>
                <a:cs typeface="Times New Roman" panose="02020603050405020304" pitchFamily="18" charset="0"/>
              </a:rPr>
              <a:t>, </a:t>
            </a:r>
            <a:r>
              <a:rPr lang="en-US" sz="550" dirty="0">
                <a:latin typeface="Times New Roman" panose="02020603050405020304" pitchFamily="18" charset="0"/>
                <a:cs typeface="Times New Roman" panose="02020603050405020304" pitchFamily="18" charset="0"/>
              </a:rPr>
              <a:t>2019</a:t>
            </a:r>
          </a:p>
          <a:p>
            <a:pPr algn="just">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[10] Kumar, Dileep et. al. “Design and Implementation of High-Performance Computing (HPC) Cluster.” Academic Journal of Management Sciences, January 2018. </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[11] “</a:t>
            </a:r>
            <a:r>
              <a:rPr lang="en-IN" sz="550" dirty="0">
                <a:latin typeface="Times New Roman" panose="02020603050405020304" pitchFamily="18" charset="0"/>
                <a:cs typeface="Times New Roman" panose="02020603050405020304" pitchFamily="18" charset="0"/>
              </a:rPr>
              <a:t>High Performance Computing Education: Current Challenges and Future Directions” TiCSE-WGR ’20, June 17–18, 2020</a:t>
            </a:r>
          </a:p>
          <a:p>
            <a:pPr algn="just">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a:t>
            </a:r>
            <a:r>
              <a:rPr lang="en-IN" sz="550" dirty="0">
                <a:latin typeface="Times New Roman" panose="02020603050405020304" pitchFamily="18" charset="0"/>
                <a:cs typeface="Times New Roman" panose="02020603050405020304" pitchFamily="18" charset="0"/>
              </a:rPr>
              <a:t>12] C. A. </a:t>
            </a:r>
            <a:r>
              <a:rPr lang="en-IN" sz="550" dirty="0" err="1">
                <a:latin typeface="Times New Roman" panose="02020603050405020304" pitchFamily="18" charset="0"/>
                <a:cs typeface="Times New Roman" panose="02020603050405020304" pitchFamily="18" charset="0"/>
              </a:rPr>
              <a:t>Thraskias</a:t>
            </a:r>
            <a:r>
              <a:rPr lang="en-IN" sz="550" dirty="0">
                <a:latin typeface="Times New Roman" panose="02020603050405020304" pitchFamily="18" charset="0"/>
                <a:cs typeface="Times New Roman" panose="02020603050405020304" pitchFamily="18" charset="0"/>
              </a:rPr>
              <a:t> </a:t>
            </a:r>
            <a:r>
              <a:rPr lang="en-IN" sz="550" i="1" dirty="0">
                <a:latin typeface="Times New Roman" panose="02020603050405020304" pitchFamily="18" charset="0"/>
                <a:cs typeface="Times New Roman" panose="02020603050405020304" pitchFamily="18" charset="0"/>
              </a:rPr>
              <a:t>et al</a:t>
            </a:r>
            <a:r>
              <a:rPr lang="en-IN" sz="550" dirty="0">
                <a:latin typeface="Times New Roman" panose="02020603050405020304" pitchFamily="18" charset="0"/>
                <a:cs typeface="Times New Roman" panose="02020603050405020304" pitchFamily="18" charset="0"/>
              </a:rPr>
              <a:t>., "Survey of Photonic and Plasmonic Interconnect Technologies for Intra-</a:t>
            </a:r>
            <a:r>
              <a:rPr lang="en-IN" sz="550" dirty="0" err="1">
                <a:latin typeface="Times New Roman" panose="02020603050405020304" pitchFamily="18" charset="0"/>
                <a:cs typeface="Times New Roman" panose="02020603050405020304" pitchFamily="18" charset="0"/>
              </a:rPr>
              <a:t>Datacenter</a:t>
            </a:r>
            <a:r>
              <a:rPr lang="en-IN" sz="550" dirty="0">
                <a:latin typeface="Times New Roman" panose="02020603050405020304" pitchFamily="18" charset="0"/>
                <a:cs typeface="Times New Roman" panose="02020603050405020304" pitchFamily="18" charset="0"/>
              </a:rPr>
              <a:t> and High-Performance Computing Communications," in </a:t>
            </a:r>
            <a:r>
              <a:rPr lang="en-IN" sz="550" i="1" dirty="0">
                <a:latin typeface="Times New Roman" panose="02020603050405020304" pitchFamily="18" charset="0"/>
                <a:cs typeface="Times New Roman" panose="02020603050405020304" pitchFamily="18" charset="0"/>
              </a:rPr>
              <a:t>IEEE Communications Surveys &amp; Tutorials</a:t>
            </a:r>
            <a:r>
              <a:rPr lang="en-IN" sz="550" dirty="0">
                <a:latin typeface="Times New Roman" panose="02020603050405020304" pitchFamily="18" charset="0"/>
                <a:cs typeface="Times New Roman" panose="02020603050405020304" pitchFamily="18" charset="0"/>
              </a:rPr>
              <a:t>, vol. 20, no. 4, pp. 2758-2783 </a:t>
            </a:r>
          </a:p>
          <a:p>
            <a:pPr algn="just">
              <a:lnSpc>
                <a:spcPts val="500"/>
              </a:lnSpc>
              <a:spcBef>
                <a:spcPts val="0"/>
              </a:spcBef>
            </a:pPr>
            <a:endParaRPr lang="en-US" dirty="0"/>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[13] </a:t>
            </a:r>
            <a:r>
              <a:rPr lang="en-US" sz="550" dirty="0" err="1">
                <a:latin typeface="Times New Roman" panose="02020603050405020304" pitchFamily="18" charset="0"/>
                <a:cs typeface="Times New Roman" panose="02020603050405020304" pitchFamily="18" charset="0"/>
              </a:rPr>
              <a:t>Yuping</a:t>
            </a:r>
            <a:r>
              <a:rPr lang="en-US" sz="550" dirty="0">
                <a:latin typeface="Times New Roman" panose="02020603050405020304" pitchFamily="18" charset="0"/>
                <a:cs typeface="Times New Roman" panose="02020603050405020304" pitchFamily="18" charset="0"/>
              </a:rPr>
              <a:t> Fan. “Job Scheduling  in High-Performance Computing”. 2021. </a:t>
            </a:r>
            <a:r>
              <a:rPr lang="en-IN" sz="550" dirty="0">
                <a:latin typeface="Times New Roman" panose="02020603050405020304" pitchFamily="18" charset="0"/>
                <a:cs typeface="Times New Roman" panose="02020603050405020304" pitchFamily="18" charset="0"/>
              </a:rPr>
              <a:t>Chapter in Horizons in Computer Science Research, Volume 18</a:t>
            </a:r>
            <a:endParaRPr lang="en-US" sz="550" dirty="0">
              <a:latin typeface="Times New Roman" panose="02020603050405020304" pitchFamily="18" charset="0"/>
              <a:cs typeface="Times New Roman" panose="02020603050405020304" pitchFamily="18" charset="0"/>
            </a:endParaRPr>
          </a:p>
          <a:p>
            <a:pPr algn="just">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[14] Critical Analysis of High-Performance Computing (HPC) International Journal of Computer Science and Information Security (IJCSIS), Vol. 16, No. 9, September 2018</a:t>
            </a:r>
            <a:endParaRPr lang="en-IN" sz="550" dirty="0">
              <a:latin typeface="Times New Roman" panose="02020603050405020304" pitchFamily="18" charset="0"/>
              <a:cs typeface="Times New Roman" panose="02020603050405020304" pitchFamily="18" charset="0"/>
            </a:endParaRPr>
          </a:p>
          <a:p>
            <a:pPr>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nSpc>
                <a:spcPts val="500"/>
              </a:lnSpc>
              <a:spcBef>
                <a:spcPts val="0"/>
              </a:spcBef>
            </a:pPr>
            <a:r>
              <a:rPr lang="en-US" sz="550" dirty="0">
                <a:latin typeface="Times New Roman" panose="02020603050405020304" pitchFamily="18" charset="0"/>
                <a:cs typeface="Times New Roman" panose="02020603050405020304" pitchFamily="18" charset="0"/>
              </a:rPr>
              <a:t>[15] Thomas Sterling, Matthew Anderson, and Maciej </a:t>
            </a:r>
            <a:r>
              <a:rPr lang="en-US" sz="550" dirty="0" err="1">
                <a:latin typeface="Times New Roman" panose="02020603050405020304" pitchFamily="18" charset="0"/>
                <a:cs typeface="Times New Roman" panose="02020603050405020304" pitchFamily="18" charset="0"/>
              </a:rPr>
              <a:t>Brodowicz</a:t>
            </a:r>
            <a:r>
              <a:rPr lang="en-US" sz="550" dirty="0">
                <a:latin typeface="Times New Roman" panose="02020603050405020304" pitchFamily="18" charset="0"/>
                <a:cs typeface="Times New Roman" panose="02020603050405020304" pitchFamily="18" charset="0"/>
              </a:rPr>
              <a:t>. 2017. A Survey: Runtime Software Systems for High Performance Computing. </a:t>
            </a:r>
            <a:r>
              <a:rPr lang="en-US" sz="550" dirty="0" err="1">
                <a:latin typeface="Times New Roman" panose="02020603050405020304" pitchFamily="18" charset="0"/>
                <a:cs typeface="Times New Roman" panose="02020603050405020304" pitchFamily="18" charset="0"/>
              </a:rPr>
              <a:t>Supercomput</a:t>
            </a:r>
            <a:r>
              <a:rPr lang="en-US" sz="550" dirty="0">
                <a:latin typeface="Times New Roman" panose="02020603050405020304" pitchFamily="18" charset="0"/>
                <a:cs typeface="Times New Roman" panose="02020603050405020304" pitchFamily="18" charset="0"/>
              </a:rPr>
              <a:t>. Front. </a:t>
            </a:r>
            <a:r>
              <a:rPr lang="en-US" sz="550" dirty="0" err="1">
                <a:latin typeface="Times New Roman" panose="02020603050405020304" pitchFamily="18" charset="0"/>
                <a:cs typeface="Times New Roman" panose="02020603050405020304" pitchFamily="18" charset="0"/>
              </a:rPr>
              <a:t>Innov</a:t>
            </a:r>
            <a:r>
              <a:rPr lang="en-US" sz="550" dirty="0">
                <a:latin typeface="Times New Roman" panose="02020603050405020304" pitchFamily="18" charset="0"/>
                <a:cs typeface="Times New Roman" panose="02020603050405020304" pitchFamily="18" charset="0"/>
              </a:rPr>
              <a:t>.: Int. J. 4, 1 (March 2017), 48-68</a:t>
            </a:r>
            <a:endParaRPr lang="en-IN" sz="55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r>
              <a:rPr lang="en-US" dirty="0"/>
              <a:t>        </a:t>
            </a:r>
            <a:r>
              <a:rPr lang="en-US" sz="550" i="1" dirty="0">
                <a:latin typeface="Times New Roman" panose="02020603050405020304" pitchFamily="18" charset="0"/>
                <a:cs typeface="Times New Roman" panose="02020603050405020304" pitchFamily="18" charset="0"/>
              </a:rPr>
              <a:t>More references are mentioned in the paper</a:t>
            </a:r>
          </a:p>
        </p:txBody>
      </p:sp>
      <p:sp>
        <p:nvSpPr>
          <p:cNvPr id="13" name="Text Placeholder 12">
            <a:extLst>
              <a:ext uri="{FF2B5EF4-FFF2-40B4-BE49-F238E27FC236}">
                <a16:creationId xmlns:a16="http://schemas.microsoft.com/office/drawing/2014/main" id="{AFE1A4CF-366C-A74D-90FE-5ACBD4F9943B}"/>
              </a:ext>
            </a:extLst>
          </p:cNvPr>
          <p:cNvSpPr>
            <a:spLocks noGrp="1"/>
          </p:cNvSpPr>
          <p:nvPr>
            <p:ph type="body" sz="quarter" idx="29"/>
          </p:nvPr>
        </p:nvSpPr>
        <p:spPr>
          <a:xfrm>
            <a:off x="1692036" y="9372518"/>
            <a:ext cx="1569847" cy="273593"/>
          </a:xfrm>
        </p:spPr>
        <p:txBody>
          <a:bodyPr/>
          <a:lstStyle/>
          <a:p>
            <a:endParaRPr lang="en-US" dirty="0"/>
          </a:p>
        </p:txBody>
      </p:sp>
      <p:sp>
        <p:nvSpPr>
          <p:cNvPr id="14" name="Text Placeholder 13">
            <a:extLst>
              <a:ext uri="{FF2B5EF4-FFF2-40B4-BE49-F238E27FC236}">
                <a16:creationId xmlns:a16="http://schemas.microsoft.com/office/drawing/2014/main" id="{C9F5A64B-CFC8-054F-A52E-A08D1C0AEA25}"/>
              </a:ext>
            </a:extLst>
          </p:cNvPr>
          <p:cNvSpPr>
            <a:spLocks noGrp="1"/>
          </p:cNvSpPr>
          <p:nvPr>
            <p:ph type="body" sz="quarter" idx="30"/>
          </p:nvPr>
        </p:nvSpPr>
        <p:spPr>
          <a:xfrm>
            <a:off x="3375529" y="1119750"/>
            <a:ext cx="1879323" cy="1717884"/>
          </a:xfrm>
        </p:spPr>
        <p:txBody>
          <a:bodyPr/>
          <a:lstStyle/>
          <a:p>
            <a:pPr algn="just">
              <a:lnSpc>
                <a:spcPts val="500"/>
              </a:lnSpc>
            </a:pPr>
            <a:r>
              <a:rPr lang="en-US" sz="550" b="1" i="1" dirty="0">
                <a:latin typeface="Times New Roman" panose="02020603050405020304" pitchFamily="18" charset="0"/>
                <a:cs typeface="Times New Roman" panose="02020603050405020304" pitchFamily="18" charset="0"/>
              </a:rPr>
              <a:t>RF</a:t>
            </a:r>
            <a:r>
              <a:rPr lang="en-US" sz="550" b="1" i="1" baseline="-25000" dirty="0">
                <a:latin typeface="Times New Roman" panose="02020603050405020304" pitchFamily="18" charset="0"/>
                <a:cs typeface="Times New Roman" panose="02020603050405020304" pitchFamily="18" charset="0"/>
              </a:rPr>
              <a:t>PE </a:t>
            </a:r>
            <a:r>
              <a:rPr lang="en-US" sz="550" b="1" dirty="0">
                <a:latin typeface="Times New Roman" panose="02020603050405020304" pitchFamily="18" charset="0"/>
                <a:cs typeface="Times New Roman" panose="02020603050405020304" pitchFamily="18" charset="0"/>
              </a:rPr>
              <a:t>=                                                           (2) [7]</a:t>
            </a:r>
          </a:p>
          <a:p>
            <a:pPr algn="just">
              <a:lnSpc>
                <a:spcPts val="500"/>
              </a:lnSpc>
            </a:pPr>
            <a:endParaRPr lang="en-US" sz="550" b="1" dirty="0">
              <a:latin typeface="Times New Roman" panose="02020603050405020304" pitchFamily="18" charset="0"/>
              <a:cs typeface="Times New Roman" panose="02020603050405020304" pitchFamily="18" charset="0"/>
            </a:endParaRPr>
          </a:p>
          <a:p>
            <a:pPr algn="just">
              <a:lnSpc>
                <a:spcPts val="500"/>
              </a:lnSpc>
            </a:pPr>
            <a:r>
              <a:rPr lang="en-IN" sz="550" dirty="0">
                <a:latin typeface="Times New Roman" panose="02020603050405020304" pitchFamily="18" charset="0"/>
                <a:cs typeface="Times New Roman" panose="02020603050405020304" pitchFamily="18" charset="0"/>
              </a:rPr>
              <a:t>the RF</a:t>
            </a:r>
            <a:r>
              <a:rPr lang="en-IN" sz="550" baseline="-25000" dirty="0">
                <a:latin typeface="Times New Roman" panose="02020603050405020304" pitchFamily="18" charset="0"/>
                <a:cs typeface="Times New Roman" panose="02020603050405020304" pitchFamily="18" charset="0"/>
              </a:rPr>
              <a:t>PE</a:t>
            </a:r>
            <a:r>
              <a:rPr lang="en-IN" sz="550" dirty="0">
                <a:latin typeface="Times New Roman" panose="02020603050405020304" pitchFamily="18" charset="0"/>
                <a:cs typeface="Times New Roman" panose="02020603050405020304" pitchFamily="18" charset="0"/>
              </a:rPr>
              <a:t> is calculated as the ratio of the time to solution of the original application to the time to solution of a version enhanced using a resilience solution X, assuming that both terms are measured for identical fault rates.</a:t>
            </a:r>
          </a:p>
          <a:p>
            <a:pPr algn="just">
              <a:lnSpc>
                <a:spcPts val="500"/>
              </a:lnSpc>
            </a:pPr>
            <a:endParaRPr lang="en-US" sz="550" b="1" dirty="0">
              <a:latin typeface="Times New Roman" panose="02020603050405020304" pitchFamily="18" charset="0"/>
              <a:cs typeface="Times New Roman" panose="02020603050405020304" pitchFamily="18" charset="0"/>
            </a:endParaRPr>
          </a:p>
          <a:p>
            <a:pPr algn="just">
              <a:lnSpc>
                <a:spcPts val="500"/>
              </a:lnSpc>
            </a:pPr>
            <a:r>
              <a:rPr lang="en-US" sz="550" b="1" dirty="0">
                <a:latin typeface="Times New Roman" panose="02020603050405020304" pitchFamily="18" charset="0"/>
                <a:cs typeface="Times New Roman" panose="02020603050405020304" pitchFamily="18" charset="0"/>
              </a:rPr>
              <a:t>Resilience Factor Yield </a:t>
            </a:r>
            <a:r>
              <a:rPr lang="en-IN" sz="550" dirty="0">
                <a:latin typeface="Times New Roman" panose="02020603050405020304" pitchFamily="18" charset="0"/>
                <a:cs typeface="Times New Roman" panose="02020603050405020304" pitchFamily="18" charset="0"/>
              </a:rPr>
              <a:t>(RY) provides a measure of effective resilience. </a:t>
            </a:r>
          </a:p>
          <a:p>
            <a:pPr>
              <a:lnSpc>
                <a:spcPts val="500"/>
              </a:lnSpc>
              <a:spcBef>
                <a:spcPts val="0"/>
              </a:spcBef>
            </a:pPr>
            <a:r>
              <a:rPr lang="en-US" sz="550" b="1" i="1" dirty="0">
                <a:latin typeface="Times New Roman" panose="02020603050405020304" pitchFamily="18" charset="0"/>
                <a:cs typeface="Times New Roman" panose="02020603050405020304" pitchFamily="18" charset="0"/>
              </a:rPr>
              <a:t>RY = </a:t>
            </a:r>
            <a:r>
              <a:rPr lang="en-US" sz="550" b="1" i="1" baseline="30000" dirty="0">
                <a:latin typeface="Times New Roman" panose="02020603050405020304" pitchFamily="18" charset="0"/>
                <a:cs typeface="Times New Roman" panose="02020603050405020304" pitchFamily="18" charset="0"/>
              </a:rPr>
              <a:t>n</a:t>
            </a:r>
            <a:r>
              <a:rPr lang="en-US" sz="550" b="1" i="1" dirty="0">
                <a:latin typeface="Times New Roman" panose="02020603050405020304" pitchFamily="18" charset="0"/>
                <a:cs typeface="Times New Roman" panose="02020603050405020304" pitchFamily="18" charset="0"/>
              </a:rPr>
              <a:t>√ (RF</a:t>
            </a:r>
            <a:r>
              <a:rPr lang="en-US" sz="550" b="1" i="1" baseline="-25000" dirty="0">
                <a:latin typeface="Times New Roman" panose="02020603050405020304" pitchFamily="18" charset="0"/>
                <a:cs typeface="Times New Roman" panose="02020603050405020304" pitchFamily="18" charset="0"/>
              </a:rPr>
              <a:t>T1</a:t>
            </a:r>
            <a:r>
              <a:rPr lang="en-US" sz="550" b="1" i="1" dirty="0">
                <a:latin typeface="Times New Roman" panose="02020603050405020304" pitchFamily="18" charset="0"/>
                <a:cs typeface="Times New Roman" panose="02020603050405020304" pitchFamily="18" charset="0"/>
              </a:rPr>
              <a:t>RF</a:t>
            </a:r>
            <a:r>
              <a:rPr lang="en-US" sz="550" b="1" i="1" baseline="-25000" dirty="0">
                <a:latin typeface="Times New Roman" panose="02020603050405020304" pitchFamily="18" charset="0"/>
                <a:cs typeface="Times New Roman" panose="02020603050405020304" pitchFamily="18" charset="0"/>
              </a:rPr>
              <a:t>T2 </a:t>
            </a:r>
            <a:r>
              <a:rPr lang="en-US" sz="550" b="1" i="1" dirty="0">
                <a:latin typeface="Times New Roman" panose="02020603050405020304" pitchFamily="18" charset="0"/>
                <a:cs typeface="Times New Roman" panose="02020603050405020304" pitchFamily="18" charset="0"/>
              </a:rPr>
              <a:t>...</a:t>
            </a:r>
            <a:r>
              <a:rPr lang="en-US" sz="550" b="1" i="1" dirty="0" err="1">
                <a:latin typeface="Times New Roman" panose="02020603050405020304" pitchFamily="18" charset="0"/>
                <a:cs typeface="Times New Roman" panose="02020603050405020304" pitchFamily="18" charset="0"/>
              </a:rPr>
              <a:t>RF</a:t>
            </a:r>
            <a:r>
              <a:rPr lang="en-US" sz="550" b="1" i="1" baseline="-25000" dirty="0" err="1">
                <a:latin typeface="Times New Roman" panose="02020603050405020304" pitchFamily="18" charset="0"/>
                <a:cs typeface="Times New Roman" panose="02020603050405020304" pitchFamily="18" charset="0"/>
              </a:rPr>
              <a:t>Tn</a:t>
            </a:r>
            <a:r>
              <a:rPr lang="en-US" sz="550" b="1" i="1" dirty="0">
                <a:latin typeface="Times New Roman" panose="02020603050405020304" pitchFamily="18" charset="0"/>
                <a:cs typeface="Times New Roman" panose="02020603050405020304" pitchFamily="18" charset="0"/>
              </a:rPr>
              <a:t>)                         </a:t>
            </a:r>
            <a:r>
              <a:rPr lang="en-US" sz="550" b="1" dirty="0">
                <a:latin typeface="Times New Roman" panose="02020603050405020304" pitchFamily="18" charset="0"/>
                <a:cs typeface="Times New Roman" panose="02020603050405020304" pitchFamily="18" charset="0"/>
              </a:rPr>
              <a:t>(3) [7]</a:t>
            </a:r>
          </a:p>
          <a:p>
            <a:pPr>
              <a:lnSpc>
                <a:spcPts val="500"/>
              </a:lnSpc>
              <a:spcBef>
                <a:spcPts val="0"/>
              </a:spcBef>
            </a:pPr>
            <a:endParaRPr lang="en-US" sz="550" b="1"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dirty="0">
                <a:latin typeface="Times New Roman" panose="02020603050405020304" pitchFamily="18" charset="0"/>
                <a:cs typeface="Times New Roman" panose="02020603050405020304" pitchFamily="18" charset="0"/>
              </a:rPr>
              <a:t>For a set of solutions S={S1, S2, S3 ... S</a:t>
            </a:r>
            <a:r>
              <a:rPr lang="en-US" sz="550" baseline="-25000" dirty="0">
                <a:latin typeface="Times New Roman" panose="02020603050405020304" pitchFamily="18" charset="0"/>
                <a:cs typeface="Times New Roman" panose="02020603050405020304" pitchFamily="18" charset="0"/>
              </a:rPr>
              <a:t>N </a:t>
            </a:r>
            <a:r>
              <a:rPr lang="en-US" sz="550" dirty="0">
                <a:latin typeface="Times New Roman" panose="02020603050405020304" pitchFamily="18" charset="0"/>
                <a:cs typeface="Times New Roman" panose="02020603050405020304" pitchFamily="18" charset="0"/>
              </a:rPr>
              <a:t>} that each provides fault resilience for an application, the RY</a:t>
            </a:r>
            <a:r>
              <a:rPr lang="en-US" sz="550" baseline="-25000" dirty="0">
                <a:latin typeface="Times New Roman" panose="02020603050405020304" pitchFamily="18" charset="0"/>
                <a:cs typeface="Times New Roman" panose="02020603050405020304" pitchFamily="18" charset="0"/>
              </a:rPr>
              <a:t>PE</a:t>
            </a:r>
            <a:r>
              <a:rPr lang="en-US" sz="550" dirty="0">
                <a:latin typeface="Times New Roman" panose="02020603050405020304" pitchFamily="18" charset="0"/>
                <a:cs typeface="Times New Roman" panose="02020603050405020304" pitchFamily="18" charset="0"/>
              </a:rPr>
              <a:t> provides a measure of their combined impact on the performance characteristics.</a:t>
            </a:r>
            <a:endParaRPr lang="en-IN" sz="550" dirty="0">
              <a:latin typeface="Times New Roman" panose="02020603050405020304" pitchFamily="18" charset="0"/>
              <a:cs typeface="Times New Roman" panose="02020603050405020304" pitchFamily="18" charset="0"/>
            </a:endParaRPr>
          </a:p>
          <a:p>
            <a:pPr>
              <a:lnSpc>
                <a:spcPts val="500"/>
              </a:lnSpc>
            </a:pPr>
            <a:endParaRPr lang="en-US" sz="550" dirty="0">
              <a:latin typeface="Times New Roman" panose="02020603050405020304" pitchFamily="18" charset="0"/>
              <a:cs typeface="Times New Roman" panose="02020603050405020304" pitchFamily="18" charset="0"/>
            </a:endParaRPr>
          </a:p>
          <a:p>
            <a:pPr>
              <a:lnSpc>
                <a:spcPts val="500"/>
              </a:lnSpc>
            </a:pPr>
            <a:endParaRPr lang="en-IN" sz="550" dirty="0">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49C7C664-4AB0-A147-ABBE-224EDE5467C6}"/>
              </a:ext>
            </a:extLst>
          </p:cNvPr>
          <p:cNvSpPr>
            <a:spLocks noGrp="1"/>
          </p:cNvSpPr>
          <p:nvPr>
            <p:ph type="body" sz="quarter" idx="96"/>
          </p:nvPr>
        </p:nvSpPr>
        <p:spPr>
          <a:xfrm>
            <a:off x="15881" y="2885002"/>
            <a:ext cx="1897814" cy="2521566"/>
          </a:xfrm>
        </p:spPr>
        <p:txBody>
          <a:bodyPr anchor="t"/>
          <a:lstStyle/>
          <a:p>
            <a:pPr algn="just">
              <a:lnSpc>
                <a:spcPts val="500"/>
              </a:lnSpc>
              <a:spcBef>
                <a:spcPts val="0"/>
              </a:spcBef>
            </a:pPr>
            <a:r>
              <a:rPr lang="en-US" sz="550" b="1" dirty="0">
                <a:latin typeface="Times New Roman" panose="02020603050405020304" pitchFamily="18" charset="0"/>
                <a:cs typeface="Times New Roman" panose="02020603050405020304" pitchFamily="18" charset="0"/>
              </a:rPr>
              <a:t>a) </a:t>
            </a:r>
            <a:r>
              <a:rPr lang="en-US" sz="550" dirty="0">
                <a:latin typeface="Times New Roman" panose="02020603050405020304" pitchFamily="18" charset="0"/>
                <a:cs typeface="Times New Roman" panose="02020603050405020304" pitchFamily="18" charset="0"/>
              </a:rPr>
              <a:t>HPC </a:t>
            </a:r>
            <a:r>
              <a:rPr lang="en-IN" sz="550" dirty="0">
                <a:latin typeface="Times New Roman" panose="02020603050405020304" pitchFamily="18" charset="0"/>
                <a:cs typeface="Times New Roman" panose="02020603050405020304" pitchFamily="18" charset="0"/>
              </a:rPr>
              <a:t>offers an excellent medium to accelerate the computational requirements of scientific and engineering applications. </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b) </a:t>
            </a:r>
            <a:r>
              <a:rPr lang="en-IN" sz="550" dirty="0">
                <a:latin typeface="Times New Roman" panose="02020603050405020304" pitchFamily="18" charset="0"/>
                <a:cs typeface="Times New Roman" panose="02020603050405020304" pitchFamily="18" charset="0"/>
              </a:rPr>
              <a:t>In last 50 years, despite rapid fluctuations in dealers, architectures and technologies the evolution of performance is still a steady and continuous process. </a:t>
            </a:r>
          </a:p>
          <a:p>
            <a:pPr algn="just">
              <a:lnSpc>
                <a:spcPts val="500"/>
              </a:lnSpc>
              <a:spcBef>
                <a:spcPts val="0"/>
              </a:spcBef>
            </a:pPr>
            <a:endParaRPr lang="en-IN" sz="550" b="1"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c) </a:t>
            </a:r>
            <a:r>
              <a:rPr lang="en-IN" sz="550" dirty="0">
                <a:latin typeface="Times New Roman" panose="02020603050405020304" pitchFamily="18" charset="0"/>
                <a:cs typeface="Times New Roman" panose="02020603050405020304" pitchFamily="18" charset="0"/>
              </a:rPr>
              <a:t>The main goal of HPC is to process numbers, rather than sort data. HPC is built on superior performance, enabling businesses to do more for less.</a:t>
            </a:r>
          </a:p>
          <a:p>
            <a:pPr algn="just">
              <a:lnSpc>
                <a:spcPts val="500"/>
              </a:lnSpc>
              <a:spcBef>
                <a:spcPts val="0"/>
              </a:spcBef>
            </a:pPr>
            <a:r>
              <a:rPr lang="en-IN" sz="550" dirty="0">
                <a:latin typeface="Times New Roman" panose="02020603050405020304" pitchFamily="18" charset="0"/>
                <a:cs typeface="Times New Roman" panose="02020603050405020304" pitchFamily="18" charset="0"/>
              </a:rPr>
              <a:t> </a:t>
            </a: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d) </a:t>
            </a:r>
            <a:r>
              <a:rPr lang="en-IN" sz="550" dirty="0">
                <a:latin typeface="Times New Roman" panose="02020603050405020304" pitchFamily="18" charset="0"/>
                <a:cs typeface="Times New Roman" panose="02020603050405020304" pitchFamily="18" charset="0"/>
              </a:rPr>
              <a:t>The collection of clusters provides high-performance computing and independent computers work simultaneously to solve a problem. </a:t>
            </a:r>
          </a:p>
          <a:p>
            <a:pPr algn="just">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a:lnSpc>
                <a:spcPts val="500"/>
              </a:lnSpc>
              <a:spcBef>
                <a:spcPts val="0"/>
              </a:spcBef>
            </a:pPr>
            <a:r>
              <a:rPr lang="en-IN" sz="550" b="1" dirty="0">
                <a:latin typeface="Times New Roman" panose="02020603050405020304" pitchFamily="18" charset="0"/>
                <a:cs typeface="Times New Roman" panose="02020603050405020304" pitchFamily="18" charset="0"/>
              </a:rPr>
              <a:t>e) </a:t>
            </a:r>
            <a:r>
              <a:rPr lang="en-IN" sz="550" dirty="0">
                <a:latin typeface="Times New Roman" panose="02020603050405020304" pitchFamily="18" charset="0"/>
                <a:cs typeface="Times New Roman" panose="02020603050405020304" pitchFamily="18" charset="0"/>
              </a:rPr>
              <a:t>The situation is changing expeditiously with several systems available for performing grid-based computing. </a:t>
            </a:r>
          </a:p>
          <a:p>
            <a:pPr algn="just">
              <a:lnSpc>
                <a:spcPts val="500"/>
              </a:lnSpc>
              <a:spcBef>
                <a:spcPts val="0"/>
              </a:spcBef>
            </a:pPr>
            <a:endParaRPr lang="en-US" sz="500" b="1"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50" b="1" dirty="0">
                <a:latin typeface="Times New Roman" panose="02020603050405020304" pitchFamily="18" charset="0"/>
                <a:cs typeface="Times New Roman" panose="02020603050405020304" pitchFamily="18" charset="0"/>
              </a:rPr>
              <a:t>f) </a:t>
            </a:r>
            <a:r>
              <a:rPr lang="en-US" sz="550" dirty="0">
                <a:latin typeface="Times New Roman" panose="02020603050405020304" pitchFamily="18" charset="0"/>
                <a:cs typeface="Times New Roman" panose="02020603050405020304" pitchFamily="18" charset="0"/>
              </a:rPr>
              <a:t>HPC is presently running everywhere due to its potential to solve extensive computational problems within equitable time and cost parameters.</a:t>
            </a:r>
          </a:p>
          <a:p>
            <a:pPr algn="just">
              <a:lnSpc>
                <a:spcPts val="500"/>
              </a:lnSpc>
              <a:spcBef>
                <a:spcPts val="0"/>
              </a:spcBef>
            </a:pPr>
            <a:endParaRPr lang="en-US" sz="500" dirty="0">
              <a:latin typeface="Times New Roman" panose="02020603050405020304" pitchFamily="18" charset="0"/>
              <a:cs typeface="Times New Roman" panose="02020603050405020304" pitchFamily="18" charset="0"/>
            </a:endParaRPr>
          </a:p>
          <a:p>
            <a:pPr algn="just">
              <a:lnSpc>
                <a:spcPts val="500"/>
              </a:lnSpc>
              <a:spcBef>
                <a:spcPts val="0"/>
              </a:spcBef>
            </a:pPr>
            <a:r>
              <a:rPr lang="en-US" sz="500" b="1" dirty="0">
                <a:latin typeface="Times New Roman" panose="02020603050405020304" pitchFamily="18" charset="0"/>
                <a:cs typeface="Times New Roman" panose="02020603050405020304" pitchFamily="18" charset="0"/>
              </a:rPr>
              <a:t>j)</a:t>
            </a:r>
            <a:r>
              <a:rPr lang="en-IN" dirty="0"/>
              <a:t> </a:t>
            </a:r>
            <a:r>
              <a:rPr lang="en-IN" sz="550" dirty="0">
                <a:latin typeface="Times New Roman" panose="02020603050405020304" pitchFamily="18" charset="0"/>
                <a:cs typeface="Times New Roman" panose="02020603050405020304" pitchFamily="18" charset="0"/>
              </a:rPr>
              <a:t>HPC is now being used more intensively by researchers in artificial intelligence, data science, biological sciences, cloud computing. </a:t>
            </a:r>
          </a:p>
          <a:p>
            <a:endParaRPr lang="en-US" dirty="0"/>
          </a:p>
        </p:txBody>
      </p:sp>
      <p:sp>
        <p:nvSpPr>
          <p:cNvPr id="16" name="Text Placeholder 15">
            <a:extLst>
              <a:ext uri="{FF2B5EF4-FFF2-40B4-BE49-F238E27FC236}">
                <a16:creationId xmlns:a16="http://schemas.microsoft.com/office/drawing/2014/main" id="{778E60CB-0EBD-4049-BFFD-CAB062A6CA0F}"/>
              </a:ext>
            </a:extLst>
          </p:cNvPr>
          <p:cNvSpPr>
            <a:spLocks noGrp="1"/>
          </p:cNvSpPr>
          <p:nvPr>
            <p:ph type="body" sz="quarter" idx="150"/>
          </p:nvPr>
        </p:nvSpPr>
        <p:spPr>
          <a:xfrm>
            <a:off x="889824" y="750545"/>
            <a:ext cx="4999839" cy="178230"/>
          </a:xfrm>
        </p:spPr>
        <p:txBody>
          <a:bodyPr>
            <a:noAutofit/>
          </a:bodyPr>
          <a:lstStyle/>
          <a:p>
            <a:r>
              <a:rPr lang="en-IN" sz="800" dirty="0">
                <a:latin typeface="Times New Roman" panose="02020603050405020304" pitchFamily="18" charset="0"/>
                <a:cs typeface="Times New Roman" panose="02020603050405020304" pitchFamily="18" charset="0"/>
              </a:rPr>
              <a:t>Haldia Institute of Technology, Information Technology</a:t>
            </a:r>
            <a:endParaRPr lang="en-US" sz="800"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9AAB1BB2-2685-9042-9343-90636A19089C}"/>
              </a:ext>
            </a:extLst>
          </p:cNvPr>
          <p:cNvSpPr>
            <a:spLocks noGrp="1"/>
          </p:cNvSpPr>
          <p:nvPr>
            <p:ph type="body" sz="quarter" idx="151"/>
          </p:nvPr>
        </p:nvSpPr>
        <p:spPr>
          <a:xfrm>
            <a:off x="950000" y="582122"/>
            <a:ext cx="4999839" cy="200025"/>
          </a:xfrm>
        </p:spPr>
        <p:txBody>
          <a:bodyPr>
            <a:normAutofit fontScale="77500" lnSpcReduction="20000"/>
          </a:bodyPr>
          <a:lstStyle/>
          <a:p>
            <a:r>
              <a:rPr lang="en-IN" sz="1000" baseline="30000" dirty="0">
                <a:latin typeface="Times New Roman" panose="02020603050405020304" pitchFamily="18" charset="0"/>
                <a:cs typeface="Times New Roman" panose="02020603050405020304" pitchFamily="18" charset="0"/>
              </a:rPr>
              <a:t>1</a:t>
            </a:r>
            <a:r>
              <a:rPr lang="en-IN" sz="1000" dirty="0">
                <a:latin typeface="Times New Roman" panose="02020603050405020304" pitchFamily="18" charset="0"/>
                <a:cs typeface="Times New Roman" panose="02020603050405020304" pitchFamily="18" charset="0"/>
              </a:rPr>
              <a:t>Sanandita Bera ,</a:t>
            </a:r>
            <a:r>
              <a:rPr lang="en-IN" sz="1000" baseline="30000" dirty="0">
                <a:latin typeface="Times New Roman" panose="02020603050405020304" pitchFamily="18" charset="0"/>
                <a:cs typeface="Times New Roman" panose="02020603050405020304" pitchFamily="18" charset="0"/>
              </a:rPr>
              <a:t>  2</a:t>
            </a:r>
            <a:r>
              <a:rPr lang="en-IN" sz="1000" dirty="0">
                <a:latin typeface="Times New Roman" panose="02020603050405020304" pitchFamily="18" charset="0"/>
                <a:cs typeface="Times New Roman" panose="02020603050405020304" pitchFamily="18" charset="0"/>
              </a:rPr>
              <a:t>Manasija Bhattacharya</a:t>
            </a:r>
          </a:p>
          <a:p>
            <a:endParaRPr lang="en-US" dirty="0"/>
          </a:p>
        </p:txBody>
      </p:sp>
      <p:sp>
        <p:nvSpPr>
          <p:cNvPr id="18" name="Text Placeholder 17">
            <a:extLst>
              <a:ext uri="{FF2B5EF4-FFF2-40B4-BE49-F238E27FC236}">
                <a16:creationId xmlns:a16="http://schemas.microsoft.com/office/drawing/2014/main" id="{9FFCC562-221F-8240-980C-DCE8D467C705}"/>
              </a:ext>
            </a:extLst>
          </p:cNvPr>
          <p:cNvSpPr>
            <a:spLocks noGrp="1"/>
          </p:cNvSpPr>
          <p:nvPr>
            <p:ph type="body" sz="quarter" idx="153"/>
          </p:nvPr>
        </p:nvSpPr>
        <p:spPr>
          <a:xfrm>
            <a:off x="981377" y="86269"/>
            <a:ext cx="4999839" cy="377609"/>
          </a:xfrm>
        </p:spPr>
        <p:txBody>
          <a:bodyPr>
            <a:noAutofit/>
          </a:bodyPr>
          <a:lstStyle/>
          <a:p>
            <a:r>
              <a:rPr lang="en-US" sz="2000" dirty="0">
                <a:latin typeface="Times New Roman" panose="02020603050405020304" pitchFamily="18" charset="0"/>
                <a:cs typeface="Times New Roman" panose="02020603050405020304" pitchFamily="18" charset="0"/>
              </a:rPr>
              <a:t>High-Performance Computing: A Survey</a:t>
            </a:r>
          </a:p>
        </p:txBody>
      </p:sp>
      <p:sp>
        <p:nvSpPr>
          <p:cNvPr id="19" name="Text Placeholder 7">
            <a:extLst>
              <a:ext uri="{FF2B5EF4-FFF2-40B4-BE49-F238E27FC236}">
                <a16:creationId xmlns:a16="http://schemas.microsoft.com/office/drawing/2014/main" id="{1AA02803-7A67-4526-AEA1-36592190AA5C}"/>
              </a:ext>
            </a:extLst>
          </p:cNvPr>
          <p:cNvSpPr txBox="1">
            <a:spLocks/>
          </p:cNvSpPr>
          <p:nvPr/>
        </p:nvSpPr>
        <p:spPr>
          <a:xfrm>
            <a:off x="1800711" y="3126956"/>
            <a:ext cx="1667045" cy="307768"/>
          </a:xfrm>
          <a:prstGeom prst="rect">
            <a:avLst/>
          </a:prstGeom>
          <a:solidFill>
            <a:schemeClr val="accent5">
              <a:lumMod val="40000"/>
              <a:lumOff val="60000"/>
            </a:schemeClr>
          </a:solidFill>
          <a:ln>
            <a:solidFill>
              <a:srgbClr val="FFC000"/>
            </a:solidFill>
          </a:ln>
        </p:spPr>
        <p:txBody>
          <a:bodyPr wrap="square" lIns="91436" tIns="91436" rIns="91436" bIns="91436" anchor="ctr" anchorCtr="0">
            <a:spAutoFit/>
          </a:bodyPr>
          <a:lstStyle>
            <a:lvl1pPr marL="0" indent="0" algn="ctr" defTabSz="685985" rtl="0" eaLnBrk="1" latinLnBrk="0" hangingPunct="1">
              <a:spcBef>
                <a:spcPct val="20000"/>
              </a:spcBef>
              <a:buFont typeface="Arial" pitchFamily="34" charset="0"/>
              <a:buNone/>
              <a:defRPr sz="578"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557363" indent="-214370" algn="l" defTabSz="685985" rtl="0" eaLnBrk="1" latinLnBrk="0" hangingPunct="1">
              <a:spcBef>
                <a:spcPct val="20000"/>
              </a:spcBef>
              <a:buFont typeface="Arial" pitchFamily="34" charset="0"/>
              <a:buChar char="–"/>
              <a:defRPr sz="2110" kern="1200">
                <a:solidFill>
                  <a:schemeClr val="tx1"/>
                </a:solidFill>
                <a:latin typeface="+mn-lt"/>
                <a:ea typeface="+mn-ea"/>
                <a:cs typeface="+mn-cs"/>
              </a:defRPr>
            </a:lvl2pPr>
            <a:lvl3pPr marL="857481" indent="-171496" algn="l" defTabSz="685985" rtl="0" eaLnBrk="1" latinLnBrk="0" hangingPunct="1">
              <a:spcBef>
                <a:spcPct val="20000"/>
              </a:spcBef>
              <a:buFont typeface="Arial" pitchFamily="34" charset="0"/>
              <a:buChar char="•"/>
              <a:defRPr sz="1813" kern="1200">
                <a:solidFill>
                  <a:schemeClr val="tx1"/>
                </a:solidFill>
                <a:latin typeface="+mn-lt"/>
                <a:ea typeface="+mn-ea"/>
                <a:cs typeface="+mn-cs"/>
              </a:defRPr>
            </a:lvl3pPr>
            <a:lvl4pPr marL="120047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46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459"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52"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4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3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IN" sz="800" dirty="0"/>
              <a:t> ARCHITECTURE</a:t>
            </a:r>
            <a:endParaRPr lang="en-US" sz="800" dirty="0"/>
          </a:p>
        </p:txBody>
      </p:sp>
      <p:sp>
        <p:nvSpPr>
          <p:cNvPr id="23" name="Text Placeholder 7">
            <a:extLst>
              <a:ext uri="{FF2B5EF4-FFF2-40B4-BE49-F238E27FC236}">
                <a16:creationId xmlns:a16="http://schemas.microsoft.com/office/drawing/2014/main" id="{1DE48938-77DE-4D15-BB53-489A400B01FA}"/>
              </a:ext>
            </a:extLst>
          </p:cNvPr>
          <p:cNvSpPr txBox="1">
            <a:spLocks/>
          </p:cNvSpPr>
          <p:nvPr/>
        </p:nvSpPr>
        <p:spPr>
          <a:xfrm>
            <a:off x="3581400" y="4307869"/>
            <a:ext cx="1460170" cy="307768"/>
          </a:xfrm>
          <a:prstGeom prst="rect">
            <a:avLst/>
          </a:prstGeom>
          <a:solidFill>
            <a:schemeClr val="accent5">
              <a:lumMod val="40000"/>
              <a:lumOff val="60000"/>
            </a:schemeClr>
          </a:solidFill>
          <a:ln>
            <a:solidFill>
              <a:srgbClr val="FFC000"/>
            </a:solidFill>
          </a:ln>
        </p:spPr>
        <p:txBody>
          <a:bodyPr wrap="square" lIns="91436" tIns="91436" rIns="91436" bIns="91436" anchor="ctr" anchorCtr="0">
            <a:spAutoFit/>
          </a:bodyPr>
          <a:lstStyle>
            <a:lvl1pPr marL="0" indent="0" algn="ctr" defTabSz="685985" rtl="0" eaLnBrk="1" latinLnBrk="0" hangingPunct="1">
              <a:spcBef>
                <a:spcPct val="20000"/>
              </a:spcBef>
              <a:buFont typeface="Arial" pitchFamily="34" charset="0"/>
              <a:buNone/>
              <a:defRPr sz="578"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557363" indent="-214370" algn="l" defTabSz="685985" rtl="0" eaLnBrk="1" latinLnBrk="0" hangingPunct="1">
              <a:spcBef>
                <a:spcPct val="20000"/>
              </a:spcBef>
              <a:buFont typeface="Arial" pitchFamily="34" charset="0"/>
              <a:buChar char="–"/>
              <a:defRPr sz="2110" kern="1200">
                <a:solidFill>
                  <a:schemeClr val="tx1"/>
                </a:solidFill>
                <a:latin typeface="+mn-lt"/>
                <a:ea typeface="+mn-ea"/>
                <a:cs typeface="+mn-cs"/>
              </a:defRPr>
            </a:lvl2pPr>
            <a:lvl3pPr marL="857481" indent="-171496" algn="l" defTabSz="685985" rtl="0" eaLnBrk="1" latinLnBrk="0" hangingPunct="1">
              <a:spcBef>
                <a:spcPct val="20000"/>
              </a:spcBef>
              <a:buFont typeface="Arial" pitchFamily="34" charset="0"/>
              <a:buChar char="•"/>
              <a:defRPr sz="1813" kern="1200">
                <a:solidFill>
                  <a:schemeClr val="tx1"/>
                </a:solidFill>
                <a:latin typeface="+mn-lt"/>
                <a:ea typeface="+mn-ea"/>
                <a:cs typeface="+mn-cs"/>
              </a:defRPr>
            </a:lvl3pPr>
            <a:lvl4pPr marL="120047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46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459"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52"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4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3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800" dirty="0"/>
              <a:t>DISADVANTAGES</a:t>
            </a:r>
          </a:p>
        </p:txBody>
      </p:sp>
      <p:sp>
        <p:nvSpPr>
          <p:cNvPr id="24" name="Text Placeholder 7">
            <a:extLst>
              <a:ext uri="{FF2B5EF4-FFF2-40B4-BE49-F238E27FC236}">
                <a16:creationId xmlns:a16="http://schemas.microsoft.com/office/drawing/2014/main" id="{485ABFB1-5E39-404E-9429-332A54E952B0}"/>
              </a:ext>
            </a:extLst>
          </p:cNvPr>
          <p:cNvSpPr txBox="1">
            <a:spLocks/>
          </p:cNvSpPr>
          <p:nvPr/>
        </p:nvSpPr>
        <p:spPr>
          <a:xfrm>
            <a:off x="1805918" y="5927313"/>
            <a:ext cx="1681369" cy="307768"/>
          </a:xfrm>
          <a:prstGeom prst="rect">
            <a:avLst/>
          </a:prstGeom>
          <a:solidFill>
            <a:schemeClr val="accent5">
              <a:lumMod val="40000"/>
              <a:lumOff val="60000"/>
            </a:schemeClr>
          </a:solidFill>
          <a:ln>
            <a:solidFill>
              <a:srgbClr val="FFC000"/>
            </a:solidFill>
          </a:ln>
        </p:spPr>
        <p:txBody>
          <a:bodyPr wrap="square" lIns="91436" tIns="91436" rIns="91436" bIns="91436" anchor="ctr" anchorCtr="0">
            <a:spAutoFit/>
          </a:bodyPr>
          <a:lstStyle>
            <a:lvl1pPr marL="0" indent="0" algn="ctr" defTabSz="685985" rtl="0" eaLnBrk="1" latinLnBrk="0" hangingPunct="1">
              <a:spcBef>
                <a:spcPct val="20000"/>
              </a:spcBef>
              <a:buFont typeface="Arial" pitchFamily="34" charset="0"/>
              <a:buNone/>
              <a:defRPr sz="578"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557363" indent="-214370" algn="l" defTabSz="685985" rtl="0" eaLnBrk="1" latinLnBrk="0" hangingPunct="1">
              <a:spcBef>
                <a:spcPct val="20000"/>
              </a:spcBef>
              <a:buFont typeface="Arial" pitchFamily="34" charset="0"/>
              <a:buChar char="–"/>
              <a:defRPr sz="2110" kern="1200">
                <a:solidFill>
                  <a:schemeClr val="tx1"/>
                </a:solidFill>
                <a:latin typeface="+mn-lt"/>
                <a:ea typeface="+mn-ea"/>
                <a:cs typeface="+mn-cs"/>
              </a:defRPr>
            </a:lvl2pPr>
            <a:lvl3pPr marL="857481" indent="-171496" algn="l" defTabSz="685985" rtl="0" eaLnBrk="1" latinLnBrk="0" hangingPunct="1">
              <a:spcBef>
                <a:spcPct val="20000"/>
              </a:spcBef>
              <a:buFont typeface="Arial" pitchFamily="34" charset="0"/>
              <a:buChar char="•"/>
              <a:defRPr sz="1813" kern="1200">
                <a:solidFill>
                  <a:schemeClr val="tx1"/>
                </a:solidFill>
                <a:latin typeface="+mn-lt"/>
                <a:ea typeface="+mn-ea"/>
                <a:cs typeface="+mn-cs"/>
              </a:defRPr>
            </a:lvl3pPr>
            <a:lvl4pPr marL="120047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46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459"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52"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4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3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IN" sz="800" dirty="0">
                <a:latin typeface="Times New Roman" panose="02020603050405020304" pitchFamily="18" charset="0"/>
                <a:cs typeface="Times New Roman" panose="02020603050405020304" pitchFamily="18" charset="0"/>
              </a:rPr>
              <a:t>Resilience of HPC applications</a:t>
            </a:r>
            <a:endParaRPr lang="en-US" sz="800" dirty="0">
              <a:latin typeface="Times New Roman" panose="02020603050405020304" pitchFamily="18" charset="0"/>
              <a:cs typeface="Times New Roman" panose="02020603050405020304" pitchFamily="18" charset="0"/>
            </a:endParaRPr>
          </a:p>
        </p:txBody>
      </p:sp>
      <p:sp>
        <p:nvSpPr>
          <p:cNvPr id="25" name="Text Placeholder 6">
            <a:extLst>
              <a:ext uri="{FF2B5EF4-FFF2-40B4-BE49-F238E27FC236}">
                <a16:creationId xmlns:a16="http://schemas.microsoft.com/office/drawing/2014/main" id="{8C3FF81B-1E71-4181-9C9A-FA2D3F16843F}"/>
              </a:ext>
            </a:extLst>
          </p:cNvPr>
          <p:cNvSpPr txBox="1">
            <a:spLocks/>
          </p:cNvSpPr>
          <p:nvPr/>
        </p:nvSpPr>
        <p:spPr>
          <a:xfrm>
            <a:off x="1583275" y="3247785"/>
            <a:ext cx="2119279" cy="3075179"/>
          </a:xfrm>
          <a:prstGeom prst="rect">
            <a:avLst/>
          </a:prstGeom>
        </p:spPr>
        <p:txBody>
          <a:bodyPr wrap="square" lIns="228589" tIns="228589" rIns="228589" bIns="228589">
            <a:spAutoFit/>
          </a:bodyPr>
          <a:lstStyle>
            <a:lvl1pPr marL="0" indent="0" algn="l" defTabSz="685985" rtl="0" eaLnBrk="1" latinLnBrk="0" hangingPunct="1">
              <a:spcBef>
                <a:spcPct val="20000"/>
              </a:spcBef>
              <a:buFont typeface="Arial" pitchFamily="34" charset="0"/>
              <a:buNone/>
              <a:defRPr sz="391" kern="1200">
                <a:solidFill>
                  <a:schemeClr val="tx1"/>
                </a:solidFill>
                <a:latin typeface="Calibri" panose="020F0502020204030204" pitchFamily="34" charset="0"/>
                <a:ea typeface="+mn-ea"/>
                <a:cs typeface="Calibri" panose="020F0502020204030204" pitchFamily="34" charset="0"/>
              </a:defRPr>
            </a:lvl1pPr>
            <a:lvl2pPr marL="232234" indent="-89321" algn="l" defTabSz="685985" rtl="0" eaLnBrk="1" latinLnBrk="0" hangingPunct="1">
              <a:spcBef>
                <a:spcPct val="20000"/>
              </a:spcBef>
              <a:buFont typeface="Arial" pitchFamily="34" charset="0"/>
              <a:buChar char="–"/>
              <a:defRPr sz="391" kern="1200">
                <a:solidFill>
                  <a:schemeClr val="tx1"/>
                </a:solidFill>
                <a:latin typeface="Trebuchet MS" pitchFamily="34" charset="0"/>
                <a:ea typeface="+mn-ea"/>
                <a:cs typeface="+mn-cs"/>
              </a:defRPr>
            </a:lvl2pPr>
            <a:lvl3pPr marL="321556" indent="-89321" algn="l" defTabSz="685985" rtl="0" eaLnBrk="1" latinLnBrk="0" hangingPunct="1">
              <a:spcBef>
                <a:spcPct val="20000"/>
              </a:spcBef>
              <a:buFont typeface="Arial" pitchFamily="34" charset="0"/>
              <a:buChar char="•"/>
              <a:defRPr sz="391" kern="1200">
                <a:solidFill>
                  <a:schemeClr val="tx1"/>
                </a:solidFill>
                <a:latin typeface="Trebuchet MS" pitchFamily="34" charset="0"/>
                <a:ea typeface="+mn-ea"/>
                <a:cs typeface="+mn-cs"/>
              </a:defRPr>
            </a:lvl3pPr>
            <a:lvl4pPr marL="419809" indent="-98253" algn="l" defTabSz="685985" rtl="0" eaLnBrk="1" latinLnBrk="0" hangingPunct="1">
              <a:spcBef>
                <a:spcPct val="20000"/>
              </a:spcBef>
              <a:buFont typeface="Arial" pitchFamily="34" charset="0"/>
              <a:buChar char="–"/>
              <a:defRPr sz="391" kern="1200">
                <a:solidFill>
                  <a:schemeClr val="tx1"/>
                </a:solidFill>
                <a:latin typeface="Trebuchet MS" pitchFamily="34" charset="0"/>
                <a:ea typeface="+mn-ea"/>
                <a:cs typeface="+mn-cs"/>
              </a:defRPr>
            </a:lvl4pPr>
            <a:lvl5pPr marL="491265" indent="-71457" algn="l" defTabSz="685985" rtl="0" eaLnBrk="1" latinLnBrk="0" hangingPunct="1">
              <a:spcBef>
                <a:spcPct val="20000"/>
              </a:spcBef>
              <a:buFont typeface="Arial" pitchFamily="34" charset="0"/>
              <a:buChar char="»"/>
              <a:defRPr sz="391" kern="1200">
                <a:solidFill>
                  <a:schemeClr val="tx1"/>
                </a:solidFill>
                <a:latin typeface="Trebuchet MS" pitchFamily="34" charset="0"/>
                <a:ea typeface="+mn-ea"/>
                <a:cs typeface="+mn-cs"/>
              </a:defRPr>
            </a:lvl5pPr>
            <a:lvl6pPr marL="1886459"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52"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4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3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In HPC architecture, multiple servers are networked together in a cluster that has a better performance than a single computer.</a:t>
            </a:r>
          </a:p>
          <a:p>
            <a:pPr algn="just" fontAlgn="base">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Organizations have a choice of different ways to design HPC systems. </a:t>
            </a:r>
            <a:r>
              <a:rPr lang="en-IN" sz="550" b="1" dirty="0">
                <a:latin typeface="Times New Roman" panose="02020603050405020304" pitchFamily="18" charset="0"/>
                <a:cs typeface="Times New Roman" panose="02020603050405020304" pitchFamily="18" charset="0"/>
              </a:rPr>
              <a:t>Three HPC designs are used: </a:t>
            </a:r>
          </a:p>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a) Parallel Computing</a:t>
            </a:r>
          </a:p>
          <a:p>
            <a:pPr algn="just" fontAlgn="base">
              <a:lnSpc>
                <a:spcPts val="500"/>
              </a:lnSpc>
              <a:spcBef>
                <a:spcPts val="0"/>
              </a:spcBef>
            </a:pPr>
            <a:r>
              <a:rPr lang="en-US" sz="550" dirty="0">
                <a:latin typeface="Times New Roman" panose="02020603050405020304" pitchFamily="18" charset="0"/>
                <a:cs typeface="Times New Roman" panose="02020603050405020304" pitchFamily="18" charset="0"/>
              </a:rPr>
              <a:t>b) Cluster Computing</a:t>
            </a:r>
          </a:p>
          <a:p>
            <a:pPr algn="just" fontAlgn="base">
              <a:lnSpc>
                <a:spcPts val="500"/>
              </a:lnSpc>
              <a:spcBef>
                <a:spcPts val="0"/>
              </a:spcBef>
            </a:pPr>
            <a:r>
              <a:rPr lang="en-US" sz="550" dirty="0">
                <a:latin typeface="Times New Roman" panose="02020603050405020304" pitchFamily="18" charset="0"/>
                <a:cs typeface="Times New Roman" panose="02020603050405020304" pitchFamily="18" charset="0"/>
              </a:rPr>
              <a:t>c) </a:t>
            </a:r>
            <a:r>
              <a:rPr lang="en-IN" sz="550" dirty="0">
                <a:latin typeface="Times New Roman" panose="02020603050405020304" pitchFamily="18" charset="0"/>
                <a:cs typeface="Times New Roman" panose="02020603050405020304" pitchFamily="18" charset="0"/>
              </a:rPr>
              <a:t>Grid and Distributed Computing</a:t>
            </a: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US"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r>
              <a:rPr lang="en-US" sz="550" dirty="0">
                <a:latin typeface="Times New Roman" panose="02020603050405020304" pitchFamily="18" charset="0"/>
                <a:cs typeface="Times New Roman" panose="02020603050405020304" pitchFamily="18" charset="0"/>
              </a:rPr>
              <a:t>A HPC architecture comprises of several servers networked together, also called an HPC cluster. To enhance computing power all components the cluster coordinates with each other. To capture the output, the cluster is networked to the data storage while software programs and algorithms are run simultaneously on the servers. The storage component needs to take in data and transfer it to the servers</a:t>
            </a:r>
            <a:r>
              <a:rPr lang="en-US" sz="550" i="1" dirty="0">
                <a:latin typeface="Times New Roman" panose="02020603050405020304" pitchFamily="18" charset="0"/>
                <a:cs typeface="Times New Roman" panose="02020603050405020304" pitchFamily="18" charset="0"/>
              </a:rPr>
              <a:t> </a:t>
            </a:r>
            <a:r>
              <a:rPr lang="en-US" sz="550" dirty="0">
                <a:latin typeface="Times New Roman" panose="02020603050405020304" pitchFamily="18" charset="0"/>
                <a:cs typeface="Times New Roman" panose="02020603050405020304" pitchFamily="18" charset="0"/>
              </a:rPr>
              <a:t>as quickly as it is processed.</a:t>
            </a:r>
            <a:endParaRPr lang="en-IN"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endParaRPr lang="en-IN" sz="550" b="1" dirty="0">
              <a:latin typeface="Times New Roman" panose="02020603050405020304" pitchFamily="18" charset="0"/>
              <a:cs typeface="Times New Roman" panose="02020603050405020304" pitchFamily="18" charset="0"/>
            </a:endParaRPr>
          </a:p>
          <a:p>
            <a:pPr algn="just" fontAlgn="base">
              <a:lnSpc>
                <a:spcPts val="500"/>
              </a:lnSpc>
              <a:spcBef>
                <a:spcPts val="0"/>
              </a:spcBef>
            </a:pPr>
            <a:r>
              <a:rPr lang="en-IN" sz="550" b="1" dirty="0">
                <a:latin typeface="Times New Roman" panose="02020603050405020304" pitchFamily="18" charset="0"/>
                <a:cs typeface="Times New Roman" panose="02020603050405020304" pitchFamily="18" charset="0"/>
              </a:rPr>
              <a:t>Challenges in Implementing HPC architecture:</a:t>
            </a:r>
          </a:p>
          <a:p>
            <a:pPr algn="just" fontAlgn="base">
              <a:lnSpc>
                <a:spcPts val="500"/>
              </a:lnSpc>
              <a:spcBef>
                <a:spcPts val="0"/>
              </a:spcBef>
            </a:pPr>
            <a:endParaRPr lang="en-IN" sz="550" b="1" dirty="0">
              <a:latin typeface="Times New Roman" panose="02020603050405020304" pitchFamily="18" charset="0"/>
              <a:cs typeface="Times New Roman" panose="02020603050405020304" pitchFamily="18" charset="0"/>
            </a:endParaRPr>
          </a:p>
          <a:p>
            <a:pPr algn="just" fontAlgn="base">
              <a:lnSpc>
                <a:spcPts val="500"/>
              </a:lnSpc>
              <a:spcBef>
                <a:spcPts val="0"/>
              </a:spcBef>
            </a:pPr>
            <a:r>
              <a:rPr lang="en-IN" sz="550" b="1" dirty="0">
                <a:latin typeface="Times New Roman" panose="02020603050405020304" pitchFamily="18" charset="0"/>
                <a:cs typeface="Times New Roman" panose="02020603050405020304" pitchFamily="18" charset="0"/>
              </a:rPr>
              <a:t>a) </a:t>
            </a:r>
            <a:r>
              <a:rPr lang="en-IN" sz="550" dirty="0">
                <a:latin typeface="Times New Roman" panose="02020603050405020304" pitchFamily="18" charset="0"/>
                <a:cs typeface="Times New Roman" panose="02020603050405020304" pitchFamily="18" charset="0"/>
              </a:rPr>
              <a:t>The long-term cost of managing HPC infrastructure is a major challenge.</a:t>
            </a:r>
            <a:endParaRPr lang="en-IN" sz="550" i="1" dirty="0">
              <a:latin typeface="Times New Roman" panose="02020603050405020304" pitchFamily="18" charset="0"/>
              <a:cs typeface="Times New Roman" panose="02020603050405020304" pitchFamily="18" charset="0"/>
            </a:endParaRPr>
          </a:p>
          <a:p>
            <a:pPr algn="just" fontAlgn="base">
              <a:lnSpc>
                <a:spcPts val="500"/>
              </a:lnSpc>
              <a:spcBef>
                <a:spcPts val="0"/>
              </a:spcBef>
            </a:pPr>
            <a:r>
              <a:rPr lang="en-IN" sz="550" b="1" dirty="0">
                <a:latin typeface="Times New Roman" panose="02020603050405020304" pitchFamily="18" charset="0"/>
                <a:cs typeface="Times New Roman" panose="02020603050405020304" pitchFamily="18" charset="0"/>
              </a:rPr>
              <a:t>b) </a:t>
            </a:r>
            <a:r>
              <a:rPr lang="en-IN" sz="550" dirty="0">
                <a:latin typeface="Times New Roman" panose="02020603050405020304" pitchFamily="18" charset="0"/>
                <a:cs typeface="Times New Roman" panose="02020603050405020304" pitchFamily="18" charset="0"/>
              </a:rPr>
              <a:t>A HPC environment isn’t of much value if we don’t get awesome performance. </a:t>
            </a:r>
          </a:p>
          <a:p>
            <a:pPr algn="just">
              <a:lnSpc>
                <a:spcPts val="500"/>
              </a:lnSpc>
              <a:spcBef>
                <a:spcPts val="0"/>
              </a:spcBef>
            </a:pPr>
            <a:r>
              <a:rPr lang="en-US" sz="550" b="1" dirty="0">
                <a:latin typeface="Times New Roman" panose="02020603050405020304" pitchFamily="18" charset="0"/>
                <a:cs typeface="Times New Roman" panose="02020603050405020304" pitchFamily="18" charset="0"/>
              </a:rPr>
              <a:t>c) </a:t>
            </a:r>
            <a:r>
              <a:rPr lang="en-US" sz="550" dirty="0">
                <a:latin typeface="Times New Roman" panose="02020603050405020304" pitchFamily="18" charset="0"/>
                <a:cs typeface="Times New Roman" panose="02020603050405020304" pitchFamily="18" charset="0"/>
              </a:rPr>
              <a:t>If one component of the architecture fails, then the performance of the entire HPC solutions falters.</a:t>
            </a:r>
          </a:p>
          <a:p>
            <a:br>
              <a:rPr lang="en-US" sz="500" dirty="0"/>
            </a:br>
            <a:endParaRPr lang="en-US" sz="550" dirty="0">
              <a:latin typeface="Times New Roman" panose="02020603050405020304" pitchFamily="18" charset="0"/>
              <a:cs typeface="Times New Roman" panose="02020603050405020304" pitchFamily="18" charset="0"/>
            </a:endParaRPr>
          </a:p>
        </p:txBody>
      </p:sp>
      <p:sp>
        <p:nvSpPr>
          <p:cNvPr id="27" name="Text Placeholder 6">
            <a:extLst>
              <a:ext uri="{FF2B5EF4-FFF2-40B4-BE49-F238E27FC236}">
                <a16:creationId xmlns:a16="http://schemas.microsoft.com/office/drawing/2014/main" id="{79B4360A-1350-42A9-AA30-634DF804A97C}"/>
              </a:ext>
            </a:extLst>
          </p:cNvPr>
          <p:cNvSpPr txBox="1">
            <a:spLocks/>
          </p:cNvSpPr>
          <p:nvPr/>
        </p:nvSpPr>
        <p:spPr>
          <a:xfrm>
            <a:off x="3363928" y="4413491"/>
            <a:ext cx="1895114" cy="2393325"/>
          </a:xfrm>
          <a:prstGeom prst="rect">
            <a:avLst/>
          </a:prstGeom>
        </p:spPr>
        <p:txBody>
          <a:bodyPr wrap="square" lIns="228589" tIns="228589" rIns="228589" bIns="228589">
            <a:spAutoFit/>
          </a:bodyPr>
          <a:lstStyle>
            <a:lvl1pPr marL="0" indent="0" algn="l" defTabSz="685985" rtl="0" eaLnBrk="1" latinLnBrk="0" hangingPunct="1">
              <a:spcBef>
                <a:spcPct val="20000"/>
              </a:spcBef>
              <a:buFont typeface="Arial" pitchFamily="34" charset="0"/>
              <a:buNone/>
              <a:defRPr sz="391" kern="1200">
                <a:solidFill>
                  <a:schemeClr val="tx1"/>
                </a:solidFill>
                <a:latin typeface="Calibri" panose="020F0502020204030204" pitchFamily="34" charset="0"/>
                <a:ea typeface="+mn-ea"/>
                <a:cs typeface="Calibri" panose="020F0502020204030204" pitchFamily="34" charset="0"/>
              </a:defRPr>
            </a:lvl1pPr>
            <a:lvl2pPr marL="232234" indent="-89321" algn="l" defTabSz="685985" rtl="0" eaLnBrk="1" latinLnBrk="0" hangingPunct="1">
              <a:spcBef>
                <a:spcPct val="20000"/>
              </a:spcBef>
              <a:buFont typeface="Arial" pitchFamily="34" charset="0"/>
              <a:buChar char="–"/>
              <a:defRPr sz="391" kern="1200">
                <a:solidFill>
                  <a:schemeClr val="tx1"/>
                </a:solidFill>
                <a:latin typeface="Trebuchet MS" pitchFamily="34" charset="0"/>
                <a:ea typeface="+mn-ea"/>
                <a:cs typeface="+mn-cs"/>
              </a:defRPr>
            </a:lvl2pPr>
            <a:lvl3pPr marL="321556" indent="-89321" algn="l" defTabSz="685985" rtl="0" eaLnBrk="1" latinLnBrk="0" hangingPunct="1">
              <a:spcBef>
                <a:spcPct val="20000"/>
              </a:spcBef>
              <a:buFont typeface="Arial" pitchFamily="34" charset="0"/>
              <a:buChar char="•"/>
              <a:defRPr sz="391" kern="1200">
                <a:solidFill>
                  <a:schemeClr val="tx1"/>
                </a:solidFill>
                <a:latin typeface="Trebuchet MS" pitchFamily="34" charset="0"/>
                <a:ea typeface="+mn-ea"/>
                <a:cs typeface="+mn-cs"/>
              </a:defRPr>
            </a:lvl3pPr>
            <a:lvl4pPr marL="419809" indent="-98253" algn="l" defTabSz="685985" rtl="0" eaLnBrk="1" latinLnBrk="0" hangingPunct="1">
              <a:spcBef>
                <a:spcPct val="20000"/>
              </a:spcBef>
              <a:buFont typeface="Arial" pitchFamily="34" charset="0"/>
              <a:buChar char="–"/>
              <a:defRPr sz="391" kern="1200">
                <a:solidFill>
                  <a:schemeClr val="tx1"/>
                </a:solidFill>
                <a:latin typeface="Trebuchet MS" pitchFamily="34" charset="0"/>
                <a:ea typeface="+mn-ea"/>
                <a:cs typeface="+mn-cs"/>
              </a:defRPr>
            </a:lvl4pPr>
            <a:lvl5pPr marL="491265" indent="-71457" algn="l" defTabSz="685985" rtl="0" eaLnBrk="1" latinLnBrk="0" hangingPunct="1">
              <a:spcBef>
                <a:spcPct val="20000"/>
              </a:spcBef>
              <a:buFont typeface="Arial" pitchFamily="34" charset="0"/>
              <a:buChar char="»"/>
              <a:defRPr sz="391" kern="1200">
                <a:solidFill>
                  <a:schemeClr val="tx1"/>
                </a:solidFill>
                <a:latin typeface="Trebuchet MS" pitchFamily="34" charset="0"/>
                <a:ea typeface="+mn-ea"/>
                <a:cs typeface="+mn-cs"/>
              </a:defRPr>
            </a:lvl5pPr>
            <a:lvl6pPr marL="1886459"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452"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444"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437" indent="-171496" algn="l" defTabSz="68598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The use of an HPC environment has certain disadvantages.</a:t>
            </a:r>
          </a:p>
          <a:p>
            <a:pPr lvl="0" algn="just" fontAlgn="base">
              <a:lnSpc>
                <a:spcPts val="500"/>
              </a:lnSpc>
              <a:spcBef>
                <a:spcPts val="0"/>
              </a:spcBef>
            </a:pPr>
            <a:r>
              <a:rPr lang="en-IN" sz="550" b="1" dirty="0">
                <a:latin typeface="Times New Roman" panose="02020603050405020304" pitchFamily="18" charset="0"/>
                <a:cs typeface="Times New Roman" panose="02020603050405020304" pitchFamily="18" charset="0"/>
              </a:rPr>
              <a:t>A) </a:t>
            </a:r>
            <a:r>
              <a:rPr lang="en-IN" sz="550" dirty="0">
                <a:latin typeface="Times New Roman" panose="02020603050405020304" pitchFamily="18" charset="0"/>
                <a:cs typeface="Times New Roman" panose="02020603050405020304" pitchFamily="18" charset="0"/>
              </a:rPr>
              <a:t>It is difficult for one person on a single computer terminal to track and monitor everything that is happening in an HPC environment.</a:t>
            </a:r>
          </a:p>
          <a:p>
            <a:pPr lvl="0" algn="just" fontAlgn="base">
              <a:lnSpc>
                <a:spcPts val="500"/>
              </a:lnSpc>
              <a:spcBef>
                <a:spcPts val="0"/>
              </a:spcBef>
            </a:pPr>
            <a:endParaRPr lang="en-IN" sz="550" b="1" dirty="0">
              <a:latin typeface="Times New Roman" panose="02020603050405020304" pitchFamily="18" charset="0"/>
              <a:cs typeface="Times New Roman" panose="02020603050405020304" pitchFamily="18" charset="0"/>
            </a:endParaRPr>
          </a:p>
          <a:p>
            <a:pPr lvl="0" algn="just" fontAlgn="base">
              <a:lnSpc>
                <a:spcPts val="500"/>
              </a:lnSpc>
              <a:spcBef>
                <a:spcPts val="0"/>
              </a:spcBef>
            </a:pPr>
            <a:r>
              <a:rPr lang="en-IN" sz="550" b="1" dirty="0">
                <a:latin typeface="Times New Roman" panose="02020603050405020304" pitchFamily="18" charset="0"/>
                <a:cs typeface="Times New Roman" panose="02020603050405020304" pitchFamily="18" charset="0"/>
              </a:rPr>
              <a:t>B) </a:t>
            </a:r>
            <a:r>
              <a:rPr lang="en-IN" sz="550" dirty="0">
                <a:latin typeface="Times New Roman" panose="02020603050405020304" pitchFamily="18" charset="0"/>
                <a:cs typeface="Times New Roman" panose="02020603050405020304" pitchFamily="18" charset="0"/>
              </a:rPr>
              <a:t>Code developed for one HPC cluster may not be portable to other HPC clusters.</a:t>
            </a:r>
          </a:p>
          <a:p>
            <a:pPr lvl="0" algn="just" fontAlgn="base">
              <a:lnSpc>
                <a:spcPts val="500"/>
              </a:lnSpc>
              <a:spcBef>
                <a:spcPts val="0"/>
              </a:spcBef>
            </a:pPr>
            <a:r>
              <a:rPr lang="en-US" sz="550" dirty="0">
                <a:latin typeface="Times New Roman" panose="02020603050405020304" pitchFamily="18" charset="0"/>
                <a:cs typeface="Times New Roman" panose="02020603050405020304" pitchFamily="18" charset="0"/>
              </a:rPr>
              <a:t>C</a:t>
            </a:r>
            <a:r>
              <a:rPr lang="en-IN" sz="550" dirty="0">
                <a:latin typeface="Times New Roman" panose="02020603050405020304" pitchFamily="18" charset="0"/>
                <a:cs typeface="Times New Roman" panose="02020603050405020304" pitchFamily="18" charset="0"/>
              </a:rPr>
              <a:t>) It is a challenge to convince sponsors to make long term investment in large teams behind developing tools.</a:t>
            </a:r>
          </a:p>
          <a:p>
            <a:pPr algn="just" fontAlgn="base">
              <a:lnSpc>
                <a:spcPts val="500"/>
              </a:lnSpc>
              <a:spcBef>
                <a:spcPts val="0"/>
              </a:spcBef>
            </a:pPr>
            <a:endParaRPr lang="en-IN" sz="550" dirty="0">
              <a:latin typeface="Times New Roman" panose="02020603050405020304" pitchFamily="18" charset="0"/>
              <a:cs typeface="Times New Roman" panose="02020603050405020304" pitchFamily="18" charset="0"/>
            </a:endParaRPr>
          </a:p>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There are also significant costs associated with HPC, including:</a:t>
            </a:r>
          </a:p>
          <a:p>
            <a:pPr algn="just" fontAlgn="base">
              <a:lnSpc>
                <a:spcPts val="500"/>
              </a:lnSpc>
              <a:spcBef>
                <a:spcPts val="0"/>
              </a:spcBef>
            </a:pPr>
            <a:r>
              <a:rPr lang="en-IN" sz="550" b="1" dirty="0">
                <a:latin typeface="Times New Roman" panose="02020603050405020304" pitchFamily="18" charset="0"/>
                <a:cs typeface="Times New Roman" panose="02020603050405020304" pitchFamily="18" charset="0"/>
              </a:rPr>
              <a:t>Initial equipment costs: </a:t>
            </a:r>
            <a:r>
              <a:rPr lang="en-IN" sz="550" dirty="0">
                <a:latin typeface="Times New Roman" panose="02020603050405020304" pitchFamily="18" charset="0"/>
                <a:cs typeface="Times New Roman" panose="02020603050405020304" pitchFamily="18" charset="0"/>
              </a:rPr>
              <a:t>Equipment is very expensive and will become outdated within a few years.</a:t>
            </a:r>
          </a:p>
          <a:p>
            <a:pPr lvl="0" algn="just" fontAlgn="base">
              <a:lnSpc>
                <a:spcPts val="500"/>
              </a:lnSpc>
              <a:spcBef>
                <a:spcPts val="0"/>
              </a:spcBef>
            </a:pPr>
            <a:endParaRPr lang="en-IN" sz="550" b="1" dirty="0">
              <a:latin typeface="Times New Roman" panose="02020603050405020304" pitchFamily="18" charset="0"/>
              <a:cs typeface="Times New Roman" panose="02020603050405020304" pitchFamily="18" charset="0"/>
            </a:endParaRPr>
          </a:p>
          <a:p>
            <a:pPr lvl="0" algn="just" fontAlgn="base">
              <a:lnSpc>
                <a:spcPts val="500"/>
              </a:lnSpc>
              <a:spcBef>
                <a:spcPts val="0"/>
              </a:spcBef>
            </a:pPr>
            <a:r>
              <a:rPr lang="en-IN" sz="550" b="1" dirty="0">
                <a:latin typeface="Times New Roman" panose="02020603050405020304" pitchFamily="18" charset="0"/>
                <a:cs typeface="Times New Roman" panose="02020603050405020304" pitchFamily="18" charset="0"/>
              </a:rPr>
              <a:t>Continual upgrading costs: </a:t>
            </a:r>
            <a:r>
              <a:rPr lang="en-IN" sz="550" dirty="0">
                <a:latin typeface="Times New Roman" panose="02020603050405020304" pitchFamily="18" charset="0"/>
                <a:cs typeface="Times New Roman" panose="02020603050405020304" pitchFamily="18" charset="0"/>
              </a:rPr>
              <a:t>due to continuous development of HPC technologies, frequent system upgrade is required.</a:t>
            </a:r>
          </a:p>
          <a:p>
            <a:pPr lvl="0" algn="just" fontAlgn="base">
              <a:lnSpc>
                <a:spcPts val="500"/>
              </a:lnSpc>
              <a:spcBef>
                <a:spcPts val="0"/>
              </a:spcBef>
            </a:pPr>
            <a:endParaRPr lang="en-IN" sz="550" b="1" dirty="0">
              <a:latin typeface="Times New Roman" panose="02020603050405020304" pitchFamily="18" charset="0"/>
              <a:cs typeface="Times New Roman" panose="02020603050405020304" pitchFamily="18" charset="0"/>
            </a:endParaRPr>
          </a:p>
          <a:p>
            <a:pPr lvl="0" algn="just" fontAlgn="base">
              <a:lnSpc>
                <a:spcPts val="500"/>
              </a:lnSpc>
              <a:spcBef>
                <a:spcPts val="0"/>
              </a:spcBef>
            </a:pPr>
            <a:r>
              <a:rPr lang="en-IN" sz="550" b="1" dirty="0">
                <a:latin typeface="Times New Roman" panose="02020603050405020304" pitchFamily="18" charset="0"/>
                <a:cs typeface="Times New Roman" panose="02020603050405020304" pitchFamily="18" charset="0"/>
              </a:rPr>
              <a:t>Operational and management costs: </a:t>
            </a:r>
            <a:r>
              <a:rPr lang="en-IN" sz="550" dirty="0">
                <a:latin typeface="Times New Roman" panose="02020603050405020304" pitchFamily="18" charset="0"/>
                <a:cs typeface="Times New Roman" panose="02020603050405020304" pitchFamily="18" charset="0"/>
              </a:rPr>
              <a:t>The cooling and power required to keep HPC clusters running are also very expensive.</a:t>
            </a:r>
          </a:p>
          <a:p>
            <a:pPr algn="just" fontAlgn="base">
              <a:lnSpc>
                <a:spcPts val="500"/>
              </a:lnSpc>
              <a:spcBef>
                <a:spcPts val="0"/>
              </a:spcBef>
            </a:pPr>
            <a:r>
              <a:rPr lang="en-IN" sz="550" dirty="0">
                <a:latin typeface="Times New Roman" panose="02020603050405020304" pitchFamily="18" charset="0"/>
                <a:cs typeface="Times New Roman" panose="02020603050405020304" pitchFamily="18" charset="0"/>
              </a:rPr>
              <a:t> </a:t>
            </a:r>
          </a:p>
          <a:p>
            <a:pPr algn="just">
              <a:lnSpc>
                <a:spcPts val="500"/>
              </a:lnSpc>
              <a:spcBef>
                <a:spcPts val="0"/>
              </a:spcBef>
            </a:pPr>
            <a:r>
              <a:rPr lang="en-IN" sz="500" dirty="0">
                <a:latin typeface="Times New Roman" panose="02020603050405020304" pitchFamily="18" charset="0"/>
                <a:cs typeface="Times New Roman" panose="02020603050405020304" pitchFamily="18" charset="0"/>
              </a:rPr>
              <a:t>. </a:t>
            </a:r>
          </a:p>
          <a:p>
            <a:pPr>
              <a:lnSpc>
                <a:spcPts val="500"/>
              </a:lnSpc>
              <a:spcBef>
                <a:spcPts val="0"/>
              </a:spcBef>
            </a:pPr>
            <a:r>
              <a:rPr lang="en-US" sz="500" dirty="0"/>
              <a:t> </a:t>
            </a:r>
            <a:endParaRPr lang="en-IN" sz="500" dirty="0"/>
          </a:p>
          <a:p>
            <a:pPr>
              <a:lnSpc>
                <a:spcPts val="500"/>
              </a:lnSpc>
              <a:spcBef>
                <a:spcPts val="0"/>
              </a:spcBef>
            </a:pPr>
            <a:r>
              <a:rPr lang="en-US" sz="500" b="1" dirty="0"/>
              <a:t> </a:t>
            </a:r>
            <a:endParaRPr lang="en-IN" sz="500" dirty="0"/>
          </a:p>
          <a:p>
            <a:pPr algn="just" fontAlgn="base"/>
            <a:endParaRPr lang="en-US" dirty="0"/>
          </a:p>
        </p:txBody>
      </p:sp>
      <p:sp>
        <p:nvSpPr>
          <p:cNvPr id="30" name="TextBox 29">
            <a:extLst>
              <a:ext uri="{FF2B5EF4-FFF2-40B4-BE49-F238E27FC236}">
                <a16:creationId xmlns:a16="http://schemas.microsoft.com/office/drawing/2014/main" id="{6D9EF3D6-860D-45B6-9E34-31F17F3F395C}"/>
              </a:ext>
            </a:extLst>
          </p:cNvPr>
          <p:cNvSpPr txBox="1"/>
          <p:nvPr/>
        </p:nvSpPr>
        <p:spPr>
          <a:xfrm>
            <a:off x="1942423" y="7329423"/>
            <a:ext cx="1477078" cy="176972"/>
          </a:xfrm>
          <a:prstGeom prst="rect">
            <a:avLst/>
          </a:prstGeom>
          <a:noFill/>
        </p:spPr>
        <p:txBody>
          <a:bodyPr wrap="square" rtlCol="0">
            <a:spAutoFit/>
          </a:bodyPr>
          <a:lstStyle/>
          <a:p>
            <a:r>
              <a:rPr lang="en-IN" sz="550" b="1" dirty="0"/>
              <a:t>Figure 3: Dependability Attribute Tree [11</a:t>
            </a:r>
            <a:r>
              <a:rPr lang="en-IN" sz="500" b="1" dirty="0"/>
              <a:t>]</a:t>
            </a:r>
            <a:endParaRPr lang="en-IN" sz="5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EE2B18DC-84AA-42AF-B1AB-300308CECF2B}"/>
              </a:ext>
            </a:extLst>
          </p:cNvPr>
          <p:cNvSpPr txBox="1"/>
          <p:nvPr/>
        </p:nvSpPr>
        <p:spPr>
          <a:xfrm>
            <a:off x="1704974" y="6217835"/>
            <a:ext cx="1860238" cy="349326"/>
          </a:xfrm>
          <a:prstGeom prst="rect">
            <a:avLst/>
          </a:prstGeom>
          <a:noFill/>
        </p:spPr>
        <p:txBody>
          <a:bodyPr wrap="square" rtlCol="0">
            <a:spAutoFit/>
          </a:bodyPr>
          <a:lstStyle/>
          <a:p>
            <a:pPr algn="just">
              <a:lnSpc>
                <a:spcPts val="500"/>
              </a:lnSpc>
            </a:pPr>
            <a:r>
              <a:rPr lang="en-IN" sz="550" dirty="0">
                <a:latin typeface="Times New Roman" panose="02020603050405020304" pitchFamily="18" charset="0"/>
                <a:cs typeface="Times New Roman" panose="02020603050405020304" pitchFamily="18" charset="0"/>
              </a:rPr>
              <a:t>HPC systems are subject to an ever-increasing number of failures, errors, and breakdowns. </a:t>
            </a:r>
          </a:p>
          <a:p>
            <a:pPr algn="just">
              <a:lnSpc>
                <a:spcPts val="500"/>
              </a:lnSpc>
            </a:pPr>
            <a:r>
              <a:rPr lang="en-IN" sz="550" dirty="0">
                <a:latin typeface="Times New Roman" panose="02020603050405020304" pitchFamily="18" charset="0"/>
                <a:cs typeface="Times New Roman" panose="02020603050405020304" pitchFamily="18" charset="0"/>
              </a:rPr>
              <a:t>Resilience of an HPC application relates to the effectiveness of error handling. </a:t>
            </a:r>
          </a:p>
        </p:txBody>
      </p:sp>
      <p:sp>
        <p:nvSpPr>
          <p:cNvPr id="43" name="Rectangle 4">
            <a:extLst>
              <a:ext uri="{FF2B5EF4-FFF2-40B4-BE49-F238E27FC236}">
                <a16:creationId xmlns:a16="http://schemas.microsoft.com/office/drawing/2014/main" id="{48724FDA-1E01-4437-B9F3-2193A1EFB86A}"/>
              </a:ext>
            </a:extLst>
          </p:cNvPr>
          <p:cNvSpPr>
            <a:spLocks noChangeArrowheads="1"/>
          </p:cNvSpPr>
          <p:nvPr/>
        </p:nvSpPr>
        <p:spPr bwMode="auto">
          <a:xfrm>
            <a:off x="552552" y="113836"/>
            <a:ext cx="61025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44" name="Rectangle 5">
            <a:extLst>
              <a:ext uri="{FF2B5EF4-FFF2-40B4-BE49-F238E27FC236}">
                <a16:creationId xmlns:a16="http://schemas.microsoft.com/office/drawing/2014/main" id="{AA6383A9-B83B-4748-9637-BC0288FC403E}"/>
              </a:ext>
            </a:extLst>
          </p:cNvPr>
          <p:cNvSpPr>
            <a:spLocks noChangeArrowheads="1"/>
          </p:cNvSpPr>
          <p:nvPr/>
        </p:nvSpPr>
        <p:spPr bwMode="auto">
          <a:xfrm>
            <a:off x="152400" y="6096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45" name="Rectangle 6">
            <a:extLst>
              <a:ext uri="{FF2B5EF4-FFF2-40B4-BE49-F238E27FC236}">
                <a16:creationId xmlns:a16="http://schemas.microsoft.com/office/drawing/2014/main" id="{67A38889-1BA5-4621-8C1C-15B450B6C65B}"/>
              </a:ext>
            </a:extLst>
          </p:cNvPr>
          <p:cNvSpPr>
            <a:spLocks noChangeArrowheads="1"/>
          </p:cNvSpPr>
          <p:nvPr/>
        </p:nvSpPr>
        <p:spPr bwMode="auto">
          <a:xfrm>
            <a:off x="152400" y="6096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46" name="Rectangle 7">
            <a:extLst>
              <a:ext uri="{FF2B5EF4-FFF2-40B4-BE49-F238E27FC236}">
                <a16:creationId xmlns:a16="http://schemas.microsoft.com/office/drawing/2014/main" id="{03BE70A4-A295-42ED-8016-F4A58EC716E9}"/>
              </a:ext>
            </a:extLst>
          </p:cNvPr>
          <p:cNvSpPr>
            <a:spLocks noChangeArrowheads="1"/>
          </p:cNvSpPr>
          <p:nvPr/>
        </p:nvSpPr>
        <p:spPr bwMode="auto">
          <a:xfrm>
            <a:off x="152400" y="6096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en-US" sz="1100" b="1" i="1"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0FE0774D-D039-4E34-90DC-9486C8D6A61C}"/>
              </a:ext>
            </a:extLst>
          </p:cNvPr>
          <p:cNvSpPr txBox="1"/>
          <p:nvPr/>
        </p:nvSpPr>
        <p:spPr>
          <a:xfrm>
            <a:off x="2029788" y="4045898"/>
            <a:ext cx="1573730" cy="176972"/>
          </a:xfrm>
          <a:prstGeom prst="rect">
            <a:avLst/>
          </a:prstGeom>
          <a:noFill/>
        </p:spPr>
        <p:txBody>
          <a:bodyPr wrap="square" rtlCol="0">
            <a:spAutoFit/>
          </a:bodyPr>
          <a:lstStyle/>
          <a:p>
            <a:r>
              <a:rPr lang="en-US" sz="550" b="1" dirty="0">
                <a:latin typeface="Times New Roman" panose="02020603050405020304" pitchFamily="18" charset="0"/>
                <a:cs typeface="Times New Roman" panose="02020603050405020304" pitchFamily="18" charset="0"/>
              </a:rPr>
              <a:t>Figure 2: HPC architecture representation</a:t>
            </a:r>
            <a:endParaRPr lang="en-IN" sz="55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D66C323-46B4-4B09-9D6C-7B6F4D2C0C7B}"/>
              </a:ext>
            </a:extLst>
          </p:cNvPr>
          <p:cNvSpPr txBox="1"/>
          <p:nvPr/>
        </p:nvSpPr>
        <p:spPr>
          <a:xfrm>
            <a:off x="1727479" y="2473370"/>
            <a:ext cx="1817554" cy="754053"/>
          </a:xfrm>
          <a:prstGeom prst="rect">
            <a:avLst/>
          </a:prstGeom>
          <a:noFill/>
        </p:spPr>
        <p:txBody>
          <a:bodyPr wrap="square" rtlCol="0">
            <a:spAutoFit/>
          </a:bodyPr>
          <a:lstStyle/>
          <a:p>
            <a:pPr algn="just">
              <a:lnSpc>
                <a:spcPts val="500"/>
              </a:lnSpc>
            </a:pPr>
            <a:r>
              <a:rPr lang="en-IN" sz="550" b="1" dirty="0">
                <a:latin typeface="Times New Roman" panose="02020603050405020304" pitchFamily="18" charset="0"/>
                <a:cs typeface="Times New Roman" panose="02020603050405020304" pitchFamily="18" charset="0"/>
              </a:rPr>
              <a:t>a) </a:t>
            </a:r>
            <a:r>
              <a:rPr lang="en-IN" sz="550" dirty="0">
                <a:latin typeface="Times New Roman" panose="02020603050405020304" pitchFamily="18" charset="0"/>
                <a:cs typeface="Times New Roman" panose="02020603050405020304" pitchFamily="18" charset="0"/>
              </a:rPr>
              <a:t>Figure 2 illustrates the relationship between HPCEd and PDCEd. It </a:t>
            </a:r>
            <a:r>
              <a:rPr lang="en-IN" sz="550" dirty="0"/>
              <a:t>recognises that students must at least learn PDC to learn HPC, as some elements of HPC go beyond PDC.</a:t>
            </a:r>
            <a:endParaRPr lang="en-IN" sz="550" dirty="0">
              <a:latin typeface="Times New Roman" panose="02020603050405020304" pitchFamily="18" charset="0"/>
              <a:cs typeface="Times New Roman" panose="02020603050405020304" pitchFamily="18" charset="0"/>
            </a:endParaRPr>
          </a:p>
          <a:p>
            <a:pPr algn="just">
              <a:lnSpc>
                <a:spcPts val="500"/>
              </a:lnSpc>
            </a:pPr>
            <a:endParaRPr lang="en-IN" sz="550" dirty="0">
              <a:latin typeface="Times New Roman" panose="02020603050405020304" pitchFamily="18" charset="0"/>
              <a:cs typeface="Times New Roman" panose="02020603050405020304" pitchFamily="18" charset="0"/>
            </a:endParaRPr>
          </a:p>
          <a:p>
            <a:pPr algn="just">
              <a:lnSpc>
                <a:spcPts val="500"/>
              </a:lnSpc>
            </a:pPr>
            <a:r>
              <a:rPr lang="en-IN" sz="550" b="1" dirty="0">
                <a:latin typeface="Times New Roman" panose="02020603050405020304" pitchFamily="18" charset="0"/>
                <a:cs typeface="Times New Roman" panose="02020603050405020304" pitchFamily="18" charset="0"/>
              </a:rPr>
              <a:t>b) </a:t>
            </a:r>
            <a:r>
              <a:rPr lang="en-IN" sz="550" dirty="0">
                <a:latin typeface="Times New Roman" panose="02020603050405020304" pitchFamily="18" charset="0"/>
                <a:cs typeface="Times New Roman" panose="02020603050405020304" pitchFamily="18" charset="0"/>
              </a:rPr>
              <a:t>HPCEd demands are in addition to those of PDCEd, so it is imperative that HPCEd prepares to meet the contemporary needs of computer science and engineering students.</a:t>
            </a:r>
          </a:p>
          <a:p>
            <a:endParaRPr lang="en-IN" sz="55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3AD8E0B-5403-4A39-A1C2-9541DAC4DB74}"/>
              </a:ext>
            </a:extLst>
          </p:cNvPr>
          <p:cNvSpPr txBox="1"/>
          <p:nvPr/>
        </p:nvSpPr>
        <p:spPr>
          <a:xfrm>
            <a:off x="1708527" y="7455901"/>
            <a:ext cx="1836852" cy="1821011"/>
          </a:xfrm>
          <a:prstGeom prst="rect">
            <a:avLst/>
          </a:prstGeom>
          <a:noFill/>
        </p:spPr>
        <p:txBody>
          <a:bodyPr wrap="square" rtlCol="0">
            <a:spAutoFit/>
          </a:bodyPr>
          <a:lstStyle/>
          <a:p>
            <a:pPr algn="just">
              <a:lnSpc>
                <a:spcPts val="500"/>
              </a:lnSpc>
            </a:pPr>
            <a:r>
              <a:rPr lang="en-US" sz="550" dirty="0">
                <a:latin typeface="Times New Roman" panose="02020603050405020304" pitchFamily="18" charset="0"/>
                <a:cs typeface="Times New Roman" panose="02020603050405020304" pitchFamily="18" charset="0"/>
              </a:rPr>
              <a:t>Dependability refers to a property of a system that indicates whether the system is operating properly. The systems ability to avoid service failures decides how much a system is dependable.</a:t>
            </a:r>
          </a:p>
          <a:p>
            <a:pPr algn="just">
              <a:lnSpc>
                <a:spcPts val="500"/>
              </a:lnSpc>
            </a:pPr>
            <a:endParaRPr lang="en-US" sz="550" dirty="0">
              <a:latin typeface="Times New Roman" panose="02020603050405020304" pitchFamily="18" charset="0"/>
              <a:cs typeface="Times New Roman" panose="02020603050405020304" pitchFamily="18" charset="0"/>
            </a:endParaRPr>
          </a:p>
          <a:p>
            <a:pPr algn="just">
              <a:lnSpc>
                <a:spcPts val="500"/>
              </a:lnSpc>
            </a:pPr>
            <a:r>
              <a:rPr lang="en-IN" sz="550" b="1" dirty="0">
                <a:latin typeface="Times New Roman" panose="02020603050405020304" pitchFamily="18" charset="0"/>
                <a:cs typeface="Times New Roman" panose="02020603050405020304" pitchFamily="18" charset="0"/>
              </a:rPr>
              <a:t>Resilience Metrics - </a:t>
            </a:r>
            <a:r>
              <a:rPr lang="en-IN" sz="550" dirty="0">
                <a:latin typeface="Times New Roman" panose="02020603050405020304" pitchFamily="18" charset="0"/>
                <a:cs typeface="Times New Roman" panose="02020603050405020304" pitchFamily="18" charset="0"/>
              </a:rPr>
              <a:t>The metrics that provide a measure of the resilience of an application, independent of the type and severity of fault events.</a:t>
            </a:r>
          </a:p>
          <a:p>
            <a:pPr algn="just">
              <a:lnSpc>
                <a:spcPts val="500"/>
              </a:lnSpc>
            </a:pPr>
            <a:endParaRPr lang="en-IN" sz="550" dirty="0">
              <a:latin typeface="Times New Roman" panose="02020603050405020304" pitchFamily="18" charset="0"/>
              <a:cs typeface="Times New Roman" panose="02020603050405020304" pitchFamily="18" charset="0"/>
            </a:endParaRPr>
          </a:p>
          <a:p>
            <a:pPr algn="just">
              <a:lnSpc>
                <a:spcPts val="500"/>
              </a:lnSpc>
            </a:pPr>
            <a:r>
              <a:rPr lang="en-IN" sz="550" b="1" dirty="0">
                <a:latin typeface="Times New Roman" panose="02020603050405020304" pitchFamily="18" charset="0"/>
                <a:cs typeface="Times New Roman" panose="02020603050405020304" pitchFamily="18" charset="0"/>
              </a:rPr>
              <a:t>Resilience Factor(RF) </a:t>
            </a:r>
            <a:r>
              <a:rPr lang="en-IN" sz="550" dirty="0">
                <a:latin typeface="Times New Roman" panose="02020603050405020304" pitchFamily="18" charset="0"/>
                <a:cs typeface="Times New Roman" panose="02020603050405020304" pitchFamily="18" charset="0"/>
              </a:rPr>
              <a:t>provides a measure of the impact of events in terms of performance and reliability outcomes.</a:t>
            </a:r>
          </a:p>
          <a:p>
            <a:pPr algn="just">
              <a:lnSpc>
                <a:spcPts val="500"/>
              </a:lnSpc>
            </a:pPr>
            <a:endParaRPr lang="en-US" sz="550" b="1" dirty="0">
              <a:latin typeface="Times New Roman" panose="02020603050405020304" pitchFamily="18" charset="0"/>
              <a:cs typeface="Times New Roman" panose="02020603050405020304" pitchFamily="18" charset="0"/>
            </a:endParaRPr>
          </a:p>
          <a:p>
            <a:pPr algn="just">
              <a:lnSpc>
                <a:spcPts val="500"/>
              </a:lnSpc>
            </a:pPr>
            <a:endParaRPr lang="en-IN" sz="550" dirty="0">
              <a:latin typeface="Times New Roman" panose="02020603050405020304" pitchFamily="18" charset="0"/>
              <a:cs typeface="Times New Roman" panose="02020603050405020304" pitchFamily="18" charset="0"/>
            </a:endParaRPr>
          </a:p>
          <a:p>
            <a:pPr algn="just">
              <a:lnSpc>
                <a:spcPts val="500"/>
              </a:lnSpc>
            </a:pPr>
            <a:r>
              <a:rPr lang="en-IN" sz="550" b="1" i="1" dirty="0">
                <a:latin typeface="Times New Roman" panose="02020603050405020304" pitchFamily="18" charset="0"/>
                <a:cs typeface="Times New Roman" panose="02020603050405020304" pitchFamily="18" charset="0"/>
              </a:rPr>
              <a:t>RF</a:t>
            </a:r>
            <a:r>
              <a:rPr lang="en-IN" sz="550" b="1" i="1" baseline="-25000" dirty="0">
                <a:latin typeface="Times New Roman" panose="02020603050405020304" pitchFamily="18" charset="0"/>
                <a:cs typeface="Times New Roman" panose="02020603050405020304" pitchFamily="18" charset="0"/>
              </a:rPr>
              <a:t>PE </a:t>
            </a:r>
            <a:r>
              <a:rPr lang="en-IN" sz="550" b="1" i="1" dirty="0">
                <a:latin typeface="Times New Roman" panose="02020603050405020304" pitchFamily="18" charset="0"/>
                <a:cs typeface="Times New Roman" panose="02020603050405020304" pitchFamily="18" charset="0"/>
              </a:rPr>
              <a:t>=</a:t>
            </a:r>
            <a:r>
              <a:rPr lang="en-IN" sz="550" b="1" dirty="0">
                <a:latin typeface="Times New Roman" panose="02020603050405020304" pitchFamily="18" charset="0"/>
                <a:cs typeface="Times New Roman" panose="02020603050405020304" pitchFamily="18" charset="0"/>
              </a:rPr>
              <a:t>                                                           (1) [7]</a:t>
            </a:r>
          </a:p>
          <a:p>
            <a:pPr algn="just">
              <a:lnSpc>
                <a:spcPts val="500"/>
              </a:lnSpc>
            </a:pPr>
            <a:endParaRPr lang="en-US" sz="550" b="1" dirty="0">
              <a:latin typeface="Times New Roman" panose="02020603050405020304" pitchFamily="18" charset="0"/>
              <a:cs typeface="Times New Roman" panose="02020603050405020304" pitchFamily="18" charset="0"/>
            </a:endParaRPr>
          </a:p>
          <a:p>
            <a:pPr algn="just">
              <a:lnSpc>
                <a:spcPts val="500"/>
              </a:lnSpc>
            </a:pPr>
            <a:endParaRPr lang="en-US" sz="550" b="1" dirty="0">
              <a:latin typeface="Times New Roman" panose="02020603050405020304" pitchFamily="18" charset="0"/>
              <a:cs typeface="Times New Roman" panose="02020603050405020304" pitchFamily="18" charset="0"/>
            </a:endParaRPr>
          </a:p>
          <a:p>
            <a:pPr algn="just">
              <a:lnSpc>
                <a:spcPts val="500"/>
              </a:lnSpc>
            </a:pPr>
            <a:r>
              <a:rPr lang="en-IN" sz="550" dirty="0">
                <a:latin typeface="Times New Roman" panose="02020603050405020304" pitchFamily="18" charset="0"/>
                <a:cs typeface="Times New Roman" panose="02020603050405020304" pitchFamily="18" charset="0"/>
              </a:rPr>
              <a:t>The RF</a:t>
            </a:r>
            <a:r>
              <a:rPr lang="en-IN" sz="550" baseline="-25000" dirty="0">
                <a:latin typeface="Times New Roman" panose="02020603050405020304" pitchFamily="18" charset="0"/>
                <a:cs typeface="Times New Roman" panose="02020603050405020304" pitchFamily="18" charset="0"/>
              </a:rPr>
              <a:t>PE</a:t>
            </a:r>
            <a:r>
              <a:rPr lang="en-IN" sz="550" dirty="0">
                <a:latin typeface="Times New Roman" panose="02020603050405020304" pitchFamily="18" charset="0"/>
                <a:cs typeface="Times New Roman" panose="02020603050405020304" pitchFamily="18" charset="0"/>
              </a:rPr>
              <a:t> is calculated as the ratio of the time to solution in the absence of fault events to the time to solution in the presence of fault events.</a:t>
            </a:r>
            <a:endParaRPr lang="en-US" sz="550" b="1" dirty="0">
              <a:latin typeface="Times New Roman" panose="02020603050405020304" pitchFamily="18" charset="0"/>
              <a:cs typeface="Times New Roman" panose="02020603050405020304" pitchFamily="18" charset="0"/>
            </a:endParaRPr>
          </a:p>
          <a:p>
            <a:pPr algn="just">
              <a:lnSpc>
                <a:spcPts val="500"/>
              </a:lnSpc>
            </a:pPr>
            <a:endParaRPr lang="en-US" sz="550" b="1" dirty="0">
              <a:latin typeface="Times New Roman" panose="02020603050405020304" pitchFamily="18" charset="0"/>
              <a:cs typeface="Times New Roman" panose="02020603050405020304" pitchFamily="18" charset="0"/>
            </a:endParaRPr>
          </a:p>
          <a:p>
            <a:pPr algn="just">
              <a:lnSpc>
                <a:spcPts val="500"/>
              </a:lnSpc>
            </a:pPr>
            <a:endParaRPr lang="en-US" sz="550" b="1" dirty="0">
              <a:latin typeface="Times New Roman" panose="02020603050405020304" pitchFamily="18" charset="0"/>
              <a:cs typeface="Times New Roman" panose="02020603050405020304" pitchFamily="18" charset="0"/>
            </a:endParaRPr>
          </a:p>
          <a:p>
            <a:pPr algn="just">
              <a:lnSpc>
                <a:spcPts val="500"/>
              </a:lnSpc>
            </a:pPr>
            <a:endParaRPr lang="en-US" sz="550" b="1" dirty="0">
              <a:latin typeface="Times New Roman" panose="02020603050405020304" pitchFamily="18" charset="0"/>
              <a:cs typeface="Times New Roman" panose="02020603050405020304" pitchFamily="18" charset="0"/>
            </a:endParaRPr>
          </a:p>
          <a:p>
            <a:pPr algn="just"/>
            <a:endParaRPr lang="en-US" sz="550" dirty="0">
              <a:latin typeface="Times New Roman" panose="02020603050405020304" pitchFamily="18" charset="0"/>
              <a:cs typeface="Times New Roman" panose="02020603050405020304" pitchFamily="18" charset="0"/>
            </a:endParaRPr>
          </a:p>
          <a:p>
            <a:pPr algn="just"/>
            <a:endParaRPr lang="en-US" sz="550" dirty="0">
              <a:latin typeface="Times New Roman" panose="02020603050405020304" pitchFamily="18" charset="0"/>
              <a:cs typeface="Times New Roman" panose="02020603050405020304" pitchFamily="18" charset="0"/>
            </a:endParaRPr>
          </a:p>
          <a:p>
            <a:pPr algn="just"/>
            <a:endParaRPr lang="en-US" sz="550" dirty="0">
              <a:latin typeface="Times New Roman" panose="02020603050405020304" pitchFamily="18" charset="0"/>
              <a:cs typeface="Times New Roman" panose="02020603050405020304" pitchFamily="18" charset="0"/>
            </a:endParaRPr>
          </a:p>
        </p:txBody>
      </p:sp>
      <p:sp>
        <p:nvSpPr>
          <p:cNvPr id="47" name="Text Box 2">
            <a:extLst>
              <a:ext uri="{FF2B5EF4-FFF2-40B4-BE49-F238E27FC236}">
                <a16:creationId xmlns:a16="http://schemas.microsoft.com/office/drawing/2014/main" id="{AE90B5CF-8DA8-494E-BAB6-A4CDB2FF564F}"/>
              </a:ext>
            </a:extLst>
          </p:cNvPr>
          <p:cNvSpPr txBox="1"/>
          <p:nvPr/>
        </p:nvSpPr>
        <p:spPr>
          <a:xfrm>
            <a:off x="1842909" y="2345799"/>
            <a:ext cx="1663230" cy="355931"/>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US" sz="500" b="1" dirty="0"/>
              <a:t>Figure 1: Claim: Effective HPCEd covers all of PDCEd [11]</a:t>
            </a:r>
            <a:endParaRPr lang="en-IN" sz="500" dirty="0"/>
          </a:p>
          <a:p>
            <a:pPr>
              <a:lnSpc>
                <a:spcPct val="107000"/>
              </a:lnSpc>
              <a:spcAft>
                <a:spcPts val="800"/>
              </a:spcAft>
            </a:pPr>
            <a:endParaRPr lang="en-IN" sz="5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8" name="TextBox 47">
            <a:extLst>
              <a:ext uri="{FF2B5EF4-FFF2-40B4-BE49-F238E27FC236}">
                <a16:creationId xmlns:a16="http://schemas.microsoft.com/office/drawing/2014/main" id="{093AB2D3-6C64-4F1F-99CF-C303A964A19F}"/>
              </a:ext>
            </a:extLst>
          </p:cNvPr>
          <p:cNvSpPr txBox="1"/>
          <p:nvPr/>
        </p:nvSpPr>
        <p:spPr>
          <a:xfrm>
            <a:off x="243860" y="5153593"/>
            <a:ext cx="1473970" cy="215444"/>
          </a:xfrm>
          <a:prstGeom prst="rect">
            <a:avLst/>
          </a:prstGeom>
          <a:solidFill>
            <a:schemeClr val="accent5">
              <a:lumMod val="40000"/>
              <a:lumOff val="60000"/>
            </a:schemeClr>
          </a:solidFill>
          <a:ln>
            <a:solidFill>
              <a:srgbClr val="FFC000"/>
            </a:solidFill>
          </a:ln>
        </p:spPr>
        <p:txBody>
          <a:bodyPr wrap="square" rtlCol="0">
            <a:spAutoFit/>
          </a:bodyPr>
          <a:lstStyle/>
          <a:p>
            <a:pPr algn="ctr"/>
            <a:r>
              <a:rPr lang="en-US" sz="800" b="1" u="sng" dirty="0">
                <a:solidFill>
                  <a:srgbClr val="002060"/>
                </a:solidFill>
                <a:latin typeface="Times New Roman" panose="02020603050405020304" pitchFamily="18" charset="0"/>
                <a:cs typeface="Times New Roman" panose="02020603050405020304" pitchFamily="18" charset="0"/>
              </a:rPr>
              <a:t>Literature Review</a:t>
            </a:r>
            <a:endParaRPr lang="en-IN" sz="800" b="1" u="sng" dirty="0">
              <a:solidFill>
                <a:srgbClr val="002060"/>
              </a:solidFill>
              <a:latin typeface="Times New Roman" panose="02020603050405020304" pitchFamily="18" charset="0"/>
              <a:cs typeface="Times New Roman" panose="02020603050405020304" pitchFamily="18" charset="0"/>
            </a:endParaRPr>
          </a:p>
        </p:txBody>
      </p:sp>
      <p:graphicFrame>
        <p:nvGraphicFramePr>
          <p:cNvPr id="54" name="Table 53">
            <a:extLst>
              <a:ext uri="{FF2B5EF4-FFF2-40B4-BE49-F238E27FC236}">
                <a16:creationId xmlns:a16="http://schemas.microsoft.com/office/drawing/2014/main" id="{A8A6AC2D-9100-4C7B-B78B-257E7F7B9890}"/>
              </a:ext>
            </a:extLst>
          </p:cNvPr>
          <p:cNvGraphicFramePr>
            <a:graphicFrameLocks noGrp="1"/>
          </p:cNvGraphicFramePr>
          <p:nvPr>
            <p:extLst>
              <p:ext uri="{D42A27DB-BD31-4B8C-83A1-F6EECF244321}">
                <p14:modId xmlns:p14="http://schemas.microsoft.com/office/powerpoint/2010/main" val="3408452915"/>
              </p:ext>
            </p:extLst>
          </p:nvPr>
        </p:nvGraphicFramePr>
        <p:xfrm>
          <a:off x="238525" y="5406568"/>
          <a:ext cx="1481254" cy="3329029"/>
        </p:xfrm>
        <a:graphic>
          <a:graphicData uri="http://schemas.openxmlformats.org/drawingml/2006/table">
            <a:tbl>
              <a:tblPr firstRow="1" bandRow="1">
                <a:tableStyleId>{8A107856-5554-42FB-B03E-39F5DBC370BA}</a:tableStyleId>
              </a:tblPr>
              <a:tblGrid>
                <a:gridCol w="493046">
                  <a:extLst>
                    <a:ext uri="{9D8B030D-6E8A-4147-A177-3AD203B41FA5}">
                      <a16:colId xmlns:a16="http://schemas.microsoft.com/office/drawing/2014/main" val="2904640560"/>
                    </a:ext>
                  </a:extLst>
                </a:gridCol>
                <a:gridCol w="988208">
                  <a:extLst>
                    <a:ext uri="{9D8B030D-6E8A-4147-A177-3AD203B41FA5}">
                      <a16:colId xmlns:a16="http://schemas.microsoft.com/office/drawing/2014/main" val="521421551"/>
                    </a:ext>
                  </a:extLst>
                </a:gridCol>
              </a:tblGrid>
              <a:tr h="524869">
                <a:tc>
                  <a:txBody>
                    <a:bodyPr/>
                    <a:lstStyle/>
                    <a:p>
                      <a:r>
                        <a:rPr lang="en-IN" sz="400" b="1" kern="1200" dirty="0">
                          <a:effectLst/>
                          <a:latin typeface="Times New Roman" panose="02020603050405020304" pitchFamily="18" charset="0"/>
                          <a:cs typeface="Times New Roman" panose="02020603050405020304" pitchFamily="18" charset="0"/>
                        </a:rPr>
                        <a:t>Virtualizing High-Performance Computing</a:t>
                      </a:r>
                      <a:endParaRPr lang="en-IN" sz="400" b="1" dirty="0">
                        <a:latin typeface="Times New Roman" panose="02020603050405020304" pitchFamily="18" charset="0"/>
                        <a:cs typeface="Times New Roman" panose="02020603050405020304" pitchFamily="18" charset="0"/>
                      </a:endParaRPr>
                    </a:p>
                  </a:txBody>
                  <a:tcPr/>
                </a:tc>
                <a:tc>
                  <a:txBody>
                    <a:bodyPr/>
                    <a:lstStyle/>
                    <a:p>
                      <a:pPr algn="just"/>
                      <a:r>
                        <a:rPr lang="en-IN" sz="400" b="0" kern="1200" dirty="0">
                          <a:effectLst/>
                          <a:latin typeface="Times New Roman" panose="02020603050405020304" pitchFamily="18" charset="0"/>
                          <a:cs typeface="Times New Roman" panose="02020603050405020304" pitchFamily="18" charset="0"/>
                        </a:rPr>
                        <a:t>Presents challenges in virtualization of HPC including performance-related issue discussion. Outlined preliminary measurement efforts and also discussed future work needed to gain more understanding of the performance landscape for virtualized HPC [1].</a:t>
                      </a:r>
                      <a:endParaRPr lang="en-IN" sz="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1481640"/>
                  </a:ext>
                </a:extLst>
              </a:tr>
              <a:tr h="255436">
                <a:tc>
                  <a:txBody>
                    <a:bodyPr/>
                    <a:lstStyle/>
                    <a:p>
                      <a:r>
                        <a:rPr lang="en-US" sz="400" b="1" kern="1200" dirty="0">
                          <a:effectLst/>
                          <a:latin typeface="Times New Roman" panose="02020603050405020304" pitchFamily="18" charset="0"/>
                          <a:cs typeface="Times New Roman" panose="02020603050405020304" pitchFamily="18" charset="0"/>
                        </a:rPr>
                        <a:t>Job Scheduling  in High-Performance Computing</a:t>
                      </a:r>
                      <a:endParaRPr lang="en-IN" sz="400" b="1"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685985" rtl="0" eaLnBrk="1" fontAlgn="auto" latinLnBrk="0" hangingPunct="1">
                        <a:lnSpc>
                          <a:spcPct val="100000"/>
                        </a:lnSpc>
                        <a:spcBef>
                          <a:spcPts val="0"/>
                        </a:spcBef>
                        <a:spcAft>
                          <a:spcPts val="0"/>
                        </a:spcAft>
                        <a:buClrTx/>
                        <a:buSzTx/>
                        <a:buFontTx/>
                        <a:buNone/>
                        <a:tabLst/>
                        <a:defRPr/>
                      </a:pPr>
                      <a:r>
                        <a:rPr lang="en-IN" sz="400" kern="1200" dirty="0">
                          <a:effectLst/>
                          <a:latin typeface="Times New Roman" panose="02020603050405020304" pitchFamily="18" charset="0"/>
                          <a:cs typeface="Times New Roman" panose="02020603050405020304" pitchFamily="18" charset="0"/>
                        </a:rPr>
                        <a:t>Reviews challenges faced by HPC job scheduling and scheduling methods adopted by schedulers to overcome these challenges. The proposed intelligent scheduling framework monitors the abnormal behaviours and performance of an HPC system and improve system and job performance dynamically [13].</a:t>
                      </a:r>
                      <a:endParaRPr lang="en-IN" sz="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90809609"/>
                  </a:ext>
                </a:extLst>
              </a:tr>
              <a:tr h="0">
                <a:tc>
                  <a:txBody>
                    <a:bodyPr/>
                    <a:lstStyle/>
                    <a:p>
                      <a:r>
                        <a:rPr lang="en-US" sz="400" b="1" kern="1200" dirty="0">
                          <a:effectLst/>
                          <a:latin typeface="Times New Roman" panose="02020603050405020304" pitchFamily="18" charset="0"/>
                          <a:cs typeface="Times New Roman" panose="02020603050405020304" pitchFamily="18" charset="0"/>
                        </a:rPr>
                        <a:t>Critical Analysis of High-Performance Computing</a:t>
                      </a:r>
                      <a:endParaRPr lang="en-IN" sz="400" b="1" dirty="0">
                        <a:latin typeface="Times New Roman" panose="02020603050405020304" pitchFamily="18" charset="0"/>
                        <a:cs typeface="Times New Roman" panose="02020603050405020304" pitchFamily="18" charset="0"/>
                      </a:endParaRPr>
                    </a:p>
                  </a:txBody>
                  <a:tcPr/>
                </a:tc>
                <a:tc>
                  <a:txBody>
                    <a:bodyPr/>
                    <a:lstStyle/>
                    <a:p>
                      <a:r>
                        <a:rPr lang="en-IN" sz="400" kern="1200" dirty="0">
                          <a:effectLst/>
                          <a:latin typeface="Times New Roman" panose="02020603050405020304" pitchFamily="18" charset="0"/>
                          <a:cs typeface="Times New Roman" panose="02020603050405020304" pitchFamily="18" charset="0"/>
                        </a:rPr>
                        <a:t>Paper compares two types of clusters to check overall performance in execution time. Experimented with clusters having almost same configuration. Two different parallel programs executed on clusters for pi and quick sort to analyse the cluster. It was observed that small size problems Dell cluster performed better against HP cluster while large size problems HP cluster won the game [14] .</a:t>
                      </a:r>
                      <a:endParaRPr lang="en-IN" sz="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579046365"/>
                  </a:ext>
                </a:extLst>
              </a:tr>
              <a:tr h="255436">
                <a:tc>
                  <a:txBody>
                    <a:bodyPr/>
                    <a:lstStyle/>
                    <a:p>
                      <a:pPr algn="l"/>
                      <a:r>
                        <a:rPr lang="en-US" sz="400" b="1" kern="1200" dirty="0">
                          <a:effectLst/>
                          <a:latin typeface="Times New Roman" panose="02020603050405020304" pitchFamily="18" charset="0"/>
                          <a:cs typeface="Times New Roman" panose="02020603050405020304" pitchFamily="18" charset="0"/>
                        </a:rPr>
                        <a:t>Towards New Metrics for High-Performance Computing Resilience</a:t>
                      </a:r>
                      <a:endParaRPr lang="en-IN" sz="400" b="1" dirty="0">
                        <a:latin typeface="Times New Roman" panose="02020603050405020304" pitchFamily="18" charset="0"/>
                        <a:cs typeface="Times New Roman" panose="02020603050405020304" pitchFamily="18" charset="0"/>
                      </a:endParaRPr>
                    </a:p>
                  </a:txBody>
                  <a:tcPr/>
                </a:tc>
                <a:tc>
                  <a:txBody>
                    <a:bodyPr/>
                    <a:lstStyle/>
                    <a:p>
                      <a:pPr algn="just"/>
                      <a:r>
                        <a:rPr lang="en-IN" sz="400" kern="1200" dirty="0">
                          <a:effectLst/>
                          <a:latin typeface="Times New Roman" panose="02020603050405020304" pitchFamily="18" charset="0"/>
                          <a:cs typeface="Times New Roman" panose="02020603050405020304" pitchFamily="18" charset="0"/>
                        </a:rPr>
                        <a:t>Documents ways to quantify resilience that considers reliability and performance characteristics of the solutions from the perspective of HPC applications. The proposed metrics for quantifying resilience advocates outcome-based approach to quantify resilience in terms of performance and reliability of fault events on HPC applications [7].</a:t>
                      </a:r>
                      <a:endParaRPr lang="en-IN" sz="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252980301"/>
                  </a:ext>
                </a:extLst>
              </a:tr>
              <a:tr h="255436">
                <a:tc>
                  <a:txBody>
                    <a:bodyPr/>
                    <a:lstStyle/>
                    <a:p>
                      <a:pPr algn="l"/>
                      <a:r>
                        <a:rPr lang="en-IN" sz="350" b="1" kern="1200" dirty="0">
                          <a:effectLst/>
                          <a:latin typeface="Times New Roman" panose="02020603050405020304" pitchFamily="18" charset="0"/>
                          <a:cs typeface="Times New Roman" panose="02020603050405020304" pitchFamily="18" charset="0"/>
                        </a:rPr>
                        <a:t>Survey of Photonic and Plasmonic Interconnect Technologies for Intra-</a:t>
                      </a:r>
                      <a:r>
                        <a:rPr lang="en-IN" sz="350" b="1" kern="1200" dirty="0" err="1">
                          <a:effectLst/>
                          <a:latin typeface="Times New Roman" panose="02020603050405020304" pitchFamily="18" charset="0"/>
                          <a:cs typeface="Times New Roman" panose="02020603050405020304" pitchFamily="18" charset="0"/>
                        </a:rPr>
                        <a:t>Datacenter</a:t>
                      </a:r>
                      <a:r>
                        <a:rPr lang="en-IN" sz="350" b="1" kern="1200" dirty="0">
                          <a:effectLst/>
                          <a:latin typeface="Times New Roman" panose="02020603050405020304" pitchFamily="18" charset="0"/>
                          <a:cs typeface="Times New Roman" panose="02020603050405020304" pitchFamily="18" charset="0"/>
                        </a:rPr>
                        <a:t> and HPC</a:t>
                      </a:r>
                    </a:p>
                    <a:p>
                      <a:pPr algn="l"/>
                      <a:r>
                        <a:rPr lang="en-IN" sz="350" b="1" kern="1200" dirty="0">
                          <a:effectLst/>
                          <a:latin typeface="Times New Roman" panose="02020603050405020304" pitchFamily="18" charset="0"/>
                          <a:cs typeface="Times New Roman" panose="02020603050405020304" pitchFamily="18" charset="0"/>
                        </a:rPr>
                        <a:t>Communication</a:t>
                      </a:r>
                      <a:endParaRPr lang="en-IN" sz="35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985" rtl="0" eaLnBrk="1" fontAlgn="auto" latinLnBrk="0" hangingPunct="1">
                        <a:lnSpc>
                          <a:spcPct val="100000"/>
                        </a:lnSpc>
                        <a:spcBef>
                          <a:spcPts val="0"/>
                        </a:spcBef>
                        <a:spcAft>
                          <a:spcPts val="0"/>
                        </a:spcAft>
                        <a:buClrTx/>
                        <a:buSzTx/>
                        <a:buFontTx/>
                        <a:buNone/>
                        <a:tabLst/>
                        <a:defRPr/>
                      </a:pPr>
                      <a:r>
                        <a:rPr lang="en-IN" sz="400" kern="1200" dirty="0">
                          <a:effectLst/>
                          <a:latin typeface="Times New Roman" panose="02020603050405020304" pitchFamily="18" charset="0"/>
                          <a:cs typeface="Times New Roman" panose="02020603050405020304" pitchFamily="18" charset="0"/>
                        </a:rPr>
                        <a:t>Based on the latest literature data this paper compares conventional electrical, photonic and plasmonic short distance interconnect technologies in terms of bandwidth density and energy efficiency. The comparison showed that both photonic and plasmonic technologies can be used for energy-efficient interconnects that could meet future prospects [12].</a:t>
                      </a:r>
                      <a:endParaRPr lang="en-IN" sz="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333971878"/>
                  </a:ext>
                </a:extLst>
              </a:tr>
            </a:tbl>
          </a:graphicData>
        </a:graphic>
      </p:graphicFrame>
      <p:sp>
        <p:nvSpPr>
          <p:cNvPr id="61" name="TextBox 60">
            <a:extLst>
              <a:ext uri="{FF2B5EF4-FFF2-40B4-BE49-F238E27FC236}">
                <a16:creationId xmlns:a16="http://schemas.microsoft.com/office/drawing/2014/main" id="{23C32E5A-2B96-481F-BF04-D9A80A0DD04E}"/>
              </a:ext>
            </a:extLst>
          </p:cNvPr>
          <p:cNvSpPr txBox="1"/>
          <p:nvPr/>
        </p:nvSpPr>
        <p:spPr>
          <a:xfrm>
            <a:off x="3593275" y="6271989"/>
            <a:ext cx="1460170" cy="215444"/>
          </a:xfrm>
          <a:prstGeom prst="rect">
            <a:avLst/>
          </a:prstGeom>
          <a:solidFill>
            <a:schemeClr val="accent5">
              <a:lumMod val="40000"/>
              <a:lumOff val="60000"/>
            </a:schemeClr>
          </a:solidFill>
          <a:ln>
            <a:solidFill>
              <a:srgbClr val="FFC000"/>
            </a:solidFill>
          </a:ln>
        </p:spPr>
        <p:txBody>
          <a:bodyPr wrap="square" rtlCol="0">
            <a:spAutoFit/>
          </a:bodyPr>
          <a:lstStyle/>
          <a:p>
            <a:pPr algn="ctr"/>
            <a:r>
              <a:rPr lang="en-US" sz="800" b="1" u="sng" dirty="0">
                <a:solidFill>
                  <a:srgbClr val="002060"/>
                </a:solidFill>
                <a:latin typeface="Times New Roman" panose="02020603050405020304" pitchFamily="18" charset="0"/>
                <a:cs typeface="Times New Roman" panose="02020603050405020304" pitchFamily="18" charset="0"/>
              </a:rPr>
              <a:t>FUTURE WORK</a:t>
            </a:r>
            <a:endParaRPr lang="en-IN" sz="800" b="1" u="sng" dirty="0">
              <a:solidFill>
                <a:srgbClr val="002060"/>
              </a:solidFill>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B8A1FD38-A8BA-4391-A741-490234A7FE34}"/>
              </a:ext>
            </a:extLst>
          </p:cNvPr>
          <p:cNvSpPr txBox="1"/>
          <p:nvPr/>
        </p:nvSpPr>
        <p:spPr>
          <a:xfrm>
            <a:off x="3498095" y="6524234"/>
            <a:ext cx="1659710" cy="2421176"/>
          </a:xfrm>
          <a:prstGeom prst="rect">
            <a:avLst/>
          </a:prstGeom>
          <a:noFill/>
        </p:spPr>
        <p:txBody>
          <a:bodyPr wrap="square" rtlCol="0">
            <a:spAutoFit/>
          </a:bodyPr>
          <a:lstStyle/>
          <a:p>
            <a:pPr algn="just">
              <a:lnSpc>
                <a:spcPts val="500"/>
              </a:lnSpc>
            </a:pPr>
            <a:r>
              <a:rPr lang="en-US" sz="550" dirty="0">
                <a:latin typeface="Times New Roman" panose="02020603050405020304" pitchFamily="18" charset="0"/>
                <a:cs typeface="Times New Roman" panose="02020603050405020304" pitchFamily="18" charset="0"/>
              </a:rPr>
              <a:t>With graphic-intensive applications requiring fast processing, HPC is quickly becoming a necessity rather than an option. </a:t>
            </a:r>
            <a:r>
              <a:rPr lang="en-IN" sz="550" dirty="0">
                <a:latin typeface="Times New Roman" panose="02020603050405020304" pitchFamily="18" charset="0"/>
                <a:cs typeface="Times New Roman" panose="02020603050405020304" pitchFamily="18" charset="0"/>
              </a:rPr>
              <a:t>The scope of HPC applications will be further expanded in the future.</a:t>
            </a:r>
          </a:p>
          <a:p>
            <a:pPr algn="just">
              <a:lnSpc>
                <a:spcPts val="500"/>
              </a:lnSpc>
            </a:pPr>
            <a:endParaRPr lang="en-US" sz="550" dirty="0">
              <a:latin typeface="Times New Roman" panose="02020603050405020304" pitchFamily="18" charset="0"/>
              <a:cs typeface="Times New Roman" panose="02020603050405020304" pitchFamily="18" charset="0"/>
            </a:endParaRPr>
          </a:p>
          <a:p>
            <a:pPr algn="just">
              <a:lnSpc>
                <a:spcPts val="500"/>
              </a:lnSpc>
            </a:pPr>
            <a:r>
              <a:rPr lang="en-US" sz="550" dirty="0">
                <a:latin typeface="Times New Roman" panose="02020603050405020304" pitchFamily="18" charset="0"/>
                <a:cs typeface="Times New Roman" panose="02020603050405020304" pitchFamily="18" charset="0"/>
              </a:rPr>
              <a:t>Thanks to advances in technology, faster microprocessors will be available every year and inexpensive HPC systems with few processors will deliver performance that previously could only be achieved by expensive vector computers or MPP systems.</a:t>
            </a:r>
            <a:endParaRPr lang="en-IN" sz="550" dirty="0">
              <a:latin typeface="Times New Roman" panose="02020603050405020304" pitchFamily="18" charset="0"/>
              <a:cs typeface="Times New Roman" panose="02020603050405020304" pitchFamily="18" charset="0"/>
            </a:endParaRPr>
          </a:p>
          <a:p>
            <a:pPr algn="just">
              <a:lnSpc>
                <a:spcPts val="500"/>
              </a:lnSpc>
            </a:pPr>
            <a:endParaRPr lang="en-IN" sz="550" dirty="0">
              <a:latin typeface="Times New Roman" panose="02020603050405020304" pitchFamily="18" charset="0"/>
              <a:cs typeface="Times New Roman" panose="02020603050405020304" pitchFamily="18" charset="0"/>
            </a:endParaRPr>
          </a:p>
          <a:p>
            <a:pPr algn="just">
              <a:lnSpc>
                <a:spcPts val="500"/>
              </a:lnSpc>
            </a:pPr>
            <a:r>
              <a:rPr lang="en-IN" sz="550" dirty="0">
                <a:latin typeface="Times New Roman" panose="02020603050405020304" pitchFamily="18" charset="0"/>
                <a:cs typeface="Times New Roman" panose="02020603050405020304" pitchFamily="18" charset="0"/>
              </a:rPr>
              <a:t>New applications will emerge, not only in science and engineering, but also in commerce, in fields such as information retrieval, decision support, financial analysis, or data mining.</a:t>
            </a:r>
          </a:p>
          <a:p>
            <a:pPr algn="just">
              <a:lnSpc>
                <a:spcPts val="500"/>
              </a:lnSpc>
            </a:pPr>
            <a:endParaRPr lang="en-IN" sz="550" dirty="0">
              <a:latin typeface="Times New Roman" panose="02020603050405020304" pitchFamily="18" charset="0"/>
              <a:cs typeface="Times New Roman" panose="02020603050405020304" pitchFamily="18" charset="0"/>
            </a:endParaRPr>
          </a:p>
          <a:p>
            <a:pPr algn="just">
              <a:lnSpc>
                <a:spcPts val="500"/>
              </a:lnSpc>
            </a:pPr>
            <a:r>
              <a:rPr lang="en-IN" sz="550" dirty="0">
                <a:latin typeface="Times New Roman" panose="02020603050405020304" pitchFamily="18" charset="0"/>
                <a:cs typeface="Times New Roman" panose="02020603050405020304" pitchFamily="18" charset="0"/>
              </a:rPr>
              <a:t> Future HPC architectures will have more powerful compute nodes, use more cores and accelerators, and use new cloud-based memory and I/O technologies to handle more intensive workloads and scale</a:t>
            </a:r>
            <a:r>
              <a:rPr lang="en-US" sz="550" dirty="0">
                <a:latin typeface="Times New Roman" panose="02020603050405020304" pitchFamily="18" charset="0"/>
                <a:cs typeface="Times New Roman" panose="02020603050405020304" pitchFamily="18" charset="0"/>
              </a:rPr>
              <a:t>.</a:t>
            </a:r>
          </a:p>
          <a:p>
            <a:pPr algn="just">
              <a:lnSpc>
                <a:spcPts val="500"/>
              </a:lnSpc>
            </a:pPr>
            <a:endParaRPr lang="en-US" sz="550" dirty="0">
              <a:latin typeface="Times New Roman" panose="02020603050405020304" pitchFamily="18" charset="0"/>
              <a:cs typeface="Times New Roman" panose="02020603050405020304" pitchFamily="18" charset="0"/>
            </a:endParaRPr>
          </a:p>
          <a:p>
            <a:pPr algn="just">
              <a:lnSpc>
                <a:spcPts val="500"/>
              </a:lnSpc>
            </a:pPr>
            <a:r>
              <a:rPr lang="en-IN" sz="550" dirty="0">
                <a:latin typeface="Times New Roman" panose="02020603050405020304" pitchFamily="18" charset="0"/>
                <a:cs typeface="Times New Roman" panose="02020603050405020304" pitchFamily="18" charset="0"/>
              </a:rPr>
              <a:t>What is needed is a stable set of tools that work on all relevant platforms, provide code developers with the tools they need to debug code and optimize its performance and provide users the tools they need to configure the problem, run the code and analyse the responses.</a:t>
            </a:r>
          </a:p>
          <a:p>
            <a:pPr algn="just">
              <a:lnSpc>
                <a:spcPts val="500"/>
              </a:lnSpc>
            </a:pPr>
            <a:endParaRPr lang="en-IN" sz="550" dirty="0">
              <a:latin typeface="Times New Roman" panose="02020603050405020304" pitchFamily="18" charset="0"/>
              <a:cs typeface="Times New Roman" panose="02020603050405020304" pitchFamily="18" charset="0"/>
            </a:endParaRPr>
          </a:p>
          <a:p>
            <a:pPr algn="just">
              <a:lnSpc>
                <a:spcPts val="500"/>
              </a:lnSpc>
            </a:pPr>
            <a:r>
              <a:rPr lang="en-IN" sz="550" dirty="0">
                <a:latin typeface="Times New Roman" panose="02020603050405020304" pitchFamily="18" charset="0"/>
                <a:cs typeface="Times New Roman" panose="02020603050405020304" pitchFamily="18" charset="0"/>
              </a:rPr>
              <a:t>The next generation of HPC will also include convergence with quantum computers, radically transforming the way we perceive the value of computing.</a:t>
            </a:r>
          </a:p>
          <a:p>
            <a:endParaRPr lang="en-IN" sz="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530513"/>
      </p:ext>
    </p:extLst>
  </p:cSld>
  <p:clrMapOvr>
    <a:masterClrMapping/>
  </p:clrMapOvr>
</p:sld>
</file>

<file path=ppt/theme/theme1.xml><?xml version="1.0" encoding="utf-8"?>
<a:theme xmlns:a="http://schemas.openxmlformats.org/drawingml/2006/main" name="36x48-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15871</TotalTime>
  <Words>1881</Words>
  <Application>Microsoft Office PowerPoint</Application>
  <PresentationFormat>On-screen Show (4:3)</PresentationFormat>
  <Paragraphs>193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MS Mincho</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Sanandita Bera</cp:lastModifiedBy>
  <cp:revision>161</cp:revision>
  <dcterms:created xsi:type="dcterms:W3CDTF">2012-02-03T19:11:35Z</dcterms:created>
  <dcterms:modified xsi:type="dcterms:W3CDTF">2022-11-11T12:00:27Z</dcterms:modified>
  <cp:category>Research poster templates</cp:category>
</cp:coreProperties>
</file>