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6858000" cy="9144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342720" y="2139480"/>
            <a:ext cx="617184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342720" y="4909680"/>
            <a:ext cx="617184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3427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35053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3427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35053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342720" y="21394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3"/>
          <p:cNvSpPr>
            <a:spLocks noGrp="1"/>
          </p:cNvSpPr>
          <p:nvPr>
            <p:ph/>
          </p:nvPr>
        </p:nvSpPr>
        <p:spPr>
          <a:xfrm>
            <a:off x="2429640" y="21394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4"/>
          <p:cNvSpPr>
            <a:spLocks noGrp="1"/>
          </p:cNvSpPr>
          <p:nvPr>
            <p:ph/>
          </p:nvPr>
        </p:nvSpPr>
        <p:spPr>
          <a:xfrm>
            <a:off x="4516560" y="21394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5"/>
          <p:cNvSpPr>
            <a:spLocks noGrp="1"/>
          </p:cNvSpPr>
          <p:nvPr>
            <p:ph/>
          </p:nvPr>
        </p:nvSpPr>
        <p:spPr>
          <a:xfrm>
            <a:off x="342720" y="49096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6"/>
          <p:cNvSpPr>
            <a:spLocks noGrp="1"/>
          </p:cNvSpPr>
          <p:nvPr>
            <p:ph/>
          </p:nvPr>
        </p:nvSpPr>
        <p:spPr>
          <a:xfrm>
            <a:off x="2429640" y="49096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7"/>
          <p:cNvSpPr>
            <a:spLocks noGrp="1"/>
          </p:cNvSpPr>
          <p:nvPr>
            <p:ph/>
          </p:nvPr>
        </p:nvSpPr>
        <p:spPr>
          <a:xfrm>
            <a:off x="4516560" y="4909680"/>
            <a:ext cx="198720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type="subTitle"/>
          </p:nvPr>
        </p:nvSpPr>
        <p:spPr>
          <a:xfrm>
            <a:off x="342720" y="2139480"/>
            <a:ext cx="6171840" cy="53028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342720" y="2139480"/>
            <a:ext cx="617184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3427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35053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42720" y="364680"/>
            <a:ext cx="6171840" cy="70768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3427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3"/>
          <p:cNvSpPr>
            <a:spLocks noGrp="1"/>
          </p:cNvSpPr>
          <p:nvPr>
            <p:ph/>
          </p:nvPr>
        </p:nvSpPr>
        <p:spPr>
          <a:xfrm>
            <a:off x="35053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4"/>
          <p:cNvSpPr>
            <a:spLocks noGrp="1"/>
          </p:cNvSpPr>
          <p:nvPr>
            <p:ph/>
          </p:nvPr>
        </p:nvSpPr>
        <p:spPr>
          <a:xfrm>
            <a:off x="3427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342720" y="2139480"/>
            <a:ext cx="3011760" cy="5302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35053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3505320" y="49096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3427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3505320" y="2139480"/>
            <a:ext cx="301176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4"/>
          <p:cNvSpPr>
            <a:spLocks noGrp="1"/>
          </p:cNvSpPr>
          <p:nvPr>
            <p:ph/>
          </p:nvPr>
        </p:nvSpPr>
        <p:spPr>
          <a:xfrm>
            <a:off x="342720" y="4909680"/>
            <a:ext cx="6171840" cy="2529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sp>
        <p:nvSpPr>
          <p:cNvPr id="0" name="Rectangle 36"/>
          <p:cNvSpPr/>
          <p:nvPr/>
        </p:nvSpPr>
        <p:spPr>
          <a:xfrm>
            <a:off x="0" y="8664480"/>
            <a:ext cx="6855480" cy="477000"/>
          </a:xfrm>
          <a:prstGeom prst="rect">
            <a:avLst/>
          </a:prstGeom>
          <a:solidFill>
            <a:schemeClr val="accent1">
              <a:lumMod val="50000"/>
            </a:schemeClr>
          </a:solidFill>
          <a:ln w="9525">
            <a:noFill/>
          </a:ln>
        </p:spPr>
        <p:style>
          <a:lnRef idx="0"/>
          <a:fillRef idx="0"/>
          <a:effectRef idx="0"/>
          <a:fontRef idx="minor"/>
        </p:style>
        <p:txBody>
          <a:bodyPr wrap="none" lIns="40680" rIns="40680" tIns="20160" bIns="20160" anchor="ctr">
            <a:noAutofit/>
          </a:bodyPr>
          <a:p>
            <a:pPr>
              <a:lnSpc>
                <a:spcPct val="100000"/>
              </a:lnSpc>
              <a:tabLst>
                <a:tab algn="l" pos="408240"/>
              </a:tabLst>
            </a:pPr>
            <a:endParaRPr b="0" lang="en-US" sz="2190" spc="-1" strike="noStrike">
              <a:solidFill>
                <a:srgbClr val="000000"/>
              </a:solidFill>
              <a:latin typeface="Calibri"/>
              <a:ea typeface="DejaVu Sans"/>
            </a:endParaRPr>
          </a:p>
        </p:txBody>
      </p:sp>
      <p:sp>
        <p:nvSpPr>
          <p:cNvPr id="1" name="Rectangle 36"/>
          <p:cNvSpPr/>
          <p:nvPr/>
        </p:nvSpPr>
        <p:spPr>
          <a:xfrm>
            <a:off x="0" y="-4320"/>
            <a:ext cx="6855480" cy="1438200"/>
          </a:xfrm>
          <a:prstGeom prst="rect">
            <a:avLst/>
          </a:prstGeom>
          <a:solidFill>
            <a:schemeClr val="accent1">
              <a:lumMod val="50000"/>
            </a:schemeClr>
          </a:solidFill>
          <a:ln w="9525">
            <a:noFill/>
          </a:ln>
        </p:spPr>
        <p:style>
          <a:lnRef idx="0"/>
          <a:fillRef idx="0"/>
          <a:effectRef idx="0"/>
          <a:fontRef idx="minor"/>
        </p:style>
        <p:txBody>
          <a:bodyPr wrap="none" lIns="40680" rIns="40680" tIns="20160" bIns="20160" anchor="ctr">
            <a:noAutofit/>
          </a:bodyPr>
          <a:p>
            <a:pPr>
              <a:lnSpc>
                <a:spcPct val="100000"/>
              </a:lnSpc>
              <a:tabLst>
                <a:tab algn="l" pos="408240"/>
              </a:tabLst>
            </a:pPr>
            <a:endParaRPr b="0" lang="en-US" sz="2190" spc="-1" strike="noStrike">
              <a:solidFill>
                <a:srgbClr val="000000"/>
              </a:solidFill>
              <a:latin typeface="Calibri"/>
              <a:ea typeface="DejaVu Sans"/>
            </a:endParaRPr>
          </a:p>
        </p:txBody>
      </p:sp>
      <p:sp>
        <p:nvSpPr>
          <p:cNvPr id="2" name="Rounded Rectangle 6"/>
          <p:cNvSpPr/>
          <p:nvPr/>
        </p:nvSpPr>
        <p:spPr>
          <a:xfrm>
            <a:off x="114480" y="1148760"/>
            <a:ext cx="6626880" cy="7687440"/>
          </a:xfrm>
          <a:prstGeom prst="roundRect">
            <a:avLst>
              <a:gd name="adj" fmla="val 0"/>
            </a:avLst>
          </a:prstGeom>
          <a:solidFill>
            <a:schemeClr val="bg1"/>
          </a:solidFill>
          <a:ln w="19050">
            <a:solidFill>
              <a:srgbClr val="204559"/>
            </a:solidFill>
            <a:round/>
          </a:ln>
          <a:effectLst>
            <a:outerShdw algn="ctr" blurRad="355680" rotWithShape="0" sx="101000" sy="101000">
              <a:srgbClr val="000000">
                <a:alpha val="1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408240"/>
              </a:tabLst>
            </a:pPr>
            <a:endParaRPr b="0" lang="en-US" sz="2190" spc="-1" strike="noStrike">
              <a:solidFill>
                <a:schemeClr val="lt1"/>
              </a:solidFill>
              <a:latin typeface="Calibri"/>
              <a:ea typeface="DejaVu Sans"/>
            </a:endParaRPr>
          </a:p>
        </p:txBody>
      </p:sp>
      <p:sp>
        <p:nvSpPr>
          <p:cNvPr id="3" name="Text Box 14"/>
          <p:cNvSpPr/>
          <p:nvPr/>
        </p:nvSpPr>
        <p:spPr>
          <a:xfrm>
            <a:off x="114480" y="8904240"/>
            <a:ext cx="390240" cy="51120"/>
          </a:xfrm>
          <a:prstGeom prst="rect">
            <a:avLst/>
          </a:prstGeom>
          <a:noFill/>
          <a:ln w="9525">
            <a:noFill/>
          </a:ln>
        </p:spPr>
        <p:style>
          <a:lnRef idx="0"/>
          <a:fillRef idx="0"/>
          <a:effectRef idx="0"/>
          <a:fontRef idx="minor"/>
        </p:style>
        <p:txBody>
          <a:bodyPr lIns="14400" rIns="14400" tIns="7200" bIns="7200" anchor="t">
            <a:spAutoFit/>
          </a:bodyPr>
          <a:p>
            <a:pPr>
              <a:lnSpc>
                <a:spcPct val="65000"/>
              </a:lnSpc>
              <a:spcBef>
                <a:spcPts val="51"/>
              </a:spcBef>
              <a:tabLst>
                <a:tab algn="l" pos="408240"/>
              </a:tabLst>
            </a:pPr>
            <a:r>
              <a:rPr b="1" lang="en-US" sz="100" spc="-1" strike="noStrike">
                <a:solidFill>
                  <a:srgbClr val="bfbfbf"/>
                </a:solidFill>
                <a:latin typeface="Arial"/>
                <a:ea typeface="DejaVu Sans"/>
              </a:rPr>
              <a:t>RESEARCH POSTER PRESENTATION DESIGN © 2019</a:t>
            </a:r>
            <a:endParaRPr b="0" lang="en-US" sz="100" spc="-1" strike="noStrike">
              <a:solidFill>
                <a:srgbClr val="000000"/>
              </a:solidFill>
              <a:latin typeface="Arial"/>
            </a:endParaRPr>
          </a:p>
          <a:p>
            <a:pPr>
              <a:lnSpc>
                <a:spcPct val="65000"/>
              </a:lnSpc>
              <a:spcBef>
                <a:spcPts val="85"/>
              </a:spcBef>
              <a:tabLst>
                <a:tab algn="l" pos="408240"/>
              </a:tabLst>
            </a:pPr>
            <a:r>
              <a:rPr b="1" lang="en-US" sz="170" spc="-1" strike="noStrike">
                <a:solidFill>
                  <a:srgbClr val="bfbfbf"/>
                </a:solidFill>
                <a:latin typeface="Arial"/>
                <a:ea typeface="DejaVu Sans"/>
              </a:rPr>
              <a:t>www.PosterPresentations.com</a:t>
            </a:r>
            <a:endParaRPr b="0" lang="en-US" sz="170" spc="-1" strike="noStrike">
              <a:solidFill>
                <a:srgbClr val="000000"/>
              </a:solidFill>
              <a:latin typeface="Arial"/>
            </a:endParaRPr>
          </a:p>
        </p:txBody>
      </p:sp>
      <p:graphicFrame>
        <p:nvGraphicFramePr>
          <p:cNvPr id="4" name="Table 7"/>
          <p:cNvGraphicFramePr/>
          <p:nvPr/>
        </p:nvGraphicFramePr>
        <p:xfrm>
          <a:off x="-1658160" y="3960"/>
          <a:ext cx="1526760" cy="13928400"/>
        </p:xfrm>
        <a:graphic>
          <a:graphicData uri="http://schemas.openxmlformats.org/drawingml/2006/table">
            <a:tbl>
              <a:tblPr/>
              <a:tblGrid>
                <a:gridCol w="654840"/>
                <a:gridCol w="872280"/>
              </a:tblGrid>
              <a:tr h="369000">
                <a:tc gridSpan="2">
                  <a:txBody>
                    <a:bodyPr lIns="28440" rIns="14040" anchor="t">
                      <a:noAutofit/>
                    </a:bodyPr>
                    <a:p>
                      <a:pPr algn="ctr">
                        <a:lnSpc>
                          <a:spcPct val="100000"/>
                        </a:lnSpc>
                        <a:tabLst>
                          <a:tab algn="l" pos="0"/>
                        </a:tabLst>
                      </a:pPr>
                      <a:r>
                        <a:rPr b="0" lang="en-US" sz="1000" spc="582" strike="noStrike">
                          <a:solidFill>
                            <a:srgbClr val="1f3a4e"/>
                          </a:solidFill>
                          <a:latin typeface="Arial Black"/>
                        </a:rPr>
                        <a:t>QUICK START GUIDE</a:t>
                      </a:r>
                      <a:br>
                        <a:rPr sz="1000"/>
                      </a:br>
                      <a:r>
                        <a:rPr b="1" lang="en-US" sz="800" spc="-1" strike="noStrike">
                          <a:solidFill>
                            <a:srgbClr val="ff0000"/>
                          </a:solidFill>
                          <a:latin typeface="Trebuchet MS"/>
                        </a:rPr>
                        <a:t>(THIS SIDEBAR WILL NOT PRINT)</a:t>
                      </a:r>
                      <a:endParaRPr b="0" lang="en-US" sz="800" spc="-1" strike="noStrike">
                        <a:solidFill>
                          <a:srgbClr val="000000"/>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168200">
                <a:tc gridSpan="2">
                  <a:txBody>
                    <a:bodyPr lIns="28440" rIns="14040" anchor="t">
                      <a:noAutofit/>
                    </a:bodyPr>
                    <a:p>
                      <a:pPr>
                        <a:lnSpc>
                          <a:spcPct val="100000"/>
                        </a:lnSpc>
                        <a:tabLst>
                          <a:tab algn="l" pos="408240"/>
                        </a:tabLst>
                      </a:pPr>
                      <a:r>
                        <a:rPr b="0" lang="en-US" sz="600" spc="-1" strike="noStrike">
                          <a:solidFill>
                            <a:srgbClr val="d9d9d9"/>
                          </a:solidFill>
                          <a:latin typeface="Arial"/>
                        </a:rPr>
                        <a:t>This PowerPoint template produces a </a:t>
                      </a:r>
                      <a:r>
                        <a:rPr b="0" lang="en-US" sz="600" spc="-1" strike="noStrike">
                          <a:solidFill>
                            <a:srgbClr val="ffc000"/>
                          </a:solidFill>
                          <a:latin typeface="Arial"/>
                        </a:rPr>
                        <a:t>standard screen size (4:3 Ratio) virtual </a:t>
                      </a:r>
                      <a:r>
                        <a:rPr b="0" lang="en-US" sz="600" spc="-1" strike="noStrike">
                          <a:solidFill>
                            <a:srgbClr val="d9d9d9"/>
                          </a:solidFill>
                          <a:latin typeface="Arial"/>
                        </a:rPr>
                        <a:t>presentation poster. You can use it to create your research poster by placing your title, subtitle, text, tables, charts and photos. </a:t>
                      </a:r>
                      <a:endParaRPr b="0" lang="en-US" sz="600" spc="-1" strike="noStrike">
                        <a:solidFill>
                          <a:srgbClr val="ffffff"/>
                        </a:solidFill>
                        <a:latin typeface="Arial"/>
                      </a:endParaRPr>
                    </a:p>
                    <a:p>
                      <a:pPr>
                        <a:lnSpc>
                          <a:spcPct val="100000"/>
                        </a:lnSpc>
                        <a:tabLst>
                          <a:tab algn="l" pos="408240"/>
                        </a:tabLst>
                      </a:pPr>
                      <a:endParaRPr b="0" lang="en-US" sz="600" spc="-1" strike="noStrike">
                        <a:solidFill>
                          <a:srgbClr val="ffffff"/>
                        </a:solidFill>
                        <a:latin typeface="Arial"/>
                      </a:endParaRPr>
                    </a:p>
                    <a:p>
                      <a:pPr>
                        <a:lnSpc>
                          <a:spcPct val="100000"/>
                        </a:lnSpc>
                        <a:tabLst>
                          <a:tab algn="l" pos="408240"/>
                        </a:tabLst>
                      </a:pPr>
                      <a:r>
                        <a:rPr b="0" lang="en-US" sz="600" spc="-1" strike="noStrike">
                          <a:solidFill>
                            <a:srgbClr val="d9d9d9"/>
                          </a:solidFill>
                          <a:latin typeface="Arial"/>
                        </a:rPr>
                        <a:t>We provide a series of online tutorials that will guide you through the poster design process and answer your poster production questions. For complete template tutorials, go online to </a:t>
                      </a:r>
                      <a:r>
                        <a:rPr b="0" lang="en-US" sz="600" spc="-1" strike="noStrike">
                          <a:solidFill>
                            <a:srgbClr val="ffc000"/>
                          </a:solidFill>
                          <a:latin typeface="Arial"/>
                        </a:rPr>
                        <a:t>PosterPresentations.com</a:t>
                      </a:r>
                      <a:r>
                        <a:rPr b="0" lang="en-US" sz="600" spc="-1" strike="noStrike">
                          <a:solidFill>
                            <a:srgbClr val="d9d9d9"/>
                          </a:solidFill>
                          <a:latin typeface="Arial"/>
                        </a:rPr>
                        <a:t> and click on the  </a:t>
                      </a:r>
                      <a:r>
                        <a:rPr b="0" lang="en-US" sz="600" spc="-1" strike="noStrike">
                          <a:solidFill>
                            <a:srgbClr val="ffc000"/>
                          </a:solidFill>
                          <a:latin typeface="Arial"/>
                        </a:rPr>
                        <a:t>HELP DESK</a:t>
                      </a:r>
                      <a:r>
                        <a:rPr b="0" lang="en-US" sz="600" spc="-1" strike="noStrike">
                          <a:solidFill>
                            <a:srgbClr val="d9d9d9"/>
                          </a:solidFill>
                          <a:latin typeface="Arial"/>
                        </a:rPr>
                        <a:t> tab.</a:t>
                      </a:r>
                      <a:endParaRPr b="0" lang="en-US" sz="600" spc="-1" strike="noStrike">
                        <a:solidFill>
                          <a:srgbClr val="ffffff"/>
                        </a:solidFill>
                        <a:latin typeface="Arial"/>
                      </a:endParaRPr>
                    </a:p>
                    <a:p>
                      <a:pPr>
                        <a:lnSpc>
                          <a:spcPct val="100000"/>
                        </a:lnSpc>
                        <a:tabLst>
                          <a:tab algn="l" pos="408240"/>
                        </a:tabLst>
                      </a:pPr>
                      <a:endParaRPr b="0" lang="en-US" sz="600" spc="-1" strike="noStrike">
                        <a:solidFill>
                          <a:srgbClr val="ffffff"/>
                        </a:solidFill>
                        <a:latin typeface="Arial"/>
                      </a:endParaRPr>
                    </a:p>
                    <a:p>
                      <a:pPr>
                        <a:lnSpc>
                          <a:spcPct val="100000"/>
                        </a:lnSpc>
                        <a:tabLst>
                          <a:tab algn="l" pos="408240"/>
                        </a:tabLst>
                      </a:pPr>
                      <a:r>
                        <a:rPr b="0" lang="en-US" sz="600" spc="-1" strike="noStrike">
                          <a:solidFill>
                            <a:srgbClr val="d9d9d9"/>
                          </a:solidFill>
                          <a:latin typeface="Arial"/>
                        </a:rPr>
                        <a:t>To print your poster using our same-day professional printing service, go online to </a:t>
                      </a:r>
                      <a:r>
                        <a:rPr b="0" lang="en-US" sz="600" spc="-1" strike="noStrike">
                          <a:solidFill>
                            <a:srgbClr val="ffc000"/>
                          </a:solidFill>
                          <a:latin typeface="Arial"/>
                        </a:rPr>
                        <a:t>PosterPresentations.com</a:t>
                      </a:r>
                      <a:r>
                        <a:rPr b="0" lang="en-US" sz="600" spc="-1" strike="noStrike">
                          <a:solidFill>
                            <a:srgbClr val="d9d9d9"/>
                          </a:solidFill>
                          <a:latin typeface="Arial"/>
                        </a:rPr>
                        <a:t> and click on "</a:t>
                      </a:r>
                      <a:r>
                        <a:rPr b="0" lang="en-US" sz="600" spc="-1" strike="noStrike">
                          <a:solidFill>
                            <a:srgbClr val="ffc000"/>
                          </a:solidFill>
                          <a:latin typeface="Arial"/>
                        </a:rPr>
                        <a:t>Order your poster</a:t>
                      </a:r>
                      <a:r>
                        <a:rPr b="0" lang="en-US" sz="600" spc="-1" strike="noStrike">
                          <a:solidFill>
                            <a:srgbClr val="d9d9d9"/>
                          </a:solidFill>
                          <a:latin typeface="Arial"/>
                        </a:rPr>
                        <a:t>".</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270080">
                <a:tc>
                  <a:txBody>
                    <a:bodyPr lIns="14040" rIns="14040" anchor="t">
                      <a:noAutofit/>
                    </a:bodyPr>
                    <a:p>
                      <a:pPr algn="ctr">
                        <a:lnSpc>
                          <a:spcPct val="100000"/>
                        </a:lnSpc>
                        <a:tabLst>
                          <a:tab algn="l" pos="408240"/>
                        </a:tabLst>
                      </a:pPr>
                      <a:endParaRPr b="0" lang="en-US" sz="600" spc="-1" strike="noStrike">
                        <a:solidFill>
                          <a:srgbClr val="ffffff"/>
                        </a:solidFill>
                        <a:latin typeface="Arial"/>
                      </a:endParaRPr>
                    </a:p>
                    <a:p>
                      <a:pPr algn="ctr">
                        <a:lnSpc>
                          <a:spcPct val="100000"/>
                        </a:lnSpc>
                        <a:tabLst>
                          <a:tab algn="l" pos="408240"/>
                        </a:tabLst>
                      </a:pPr>
                      <a:endParaRPr b="0" lang="en-US" sz="600" spc="-1" strike="noStrike">
                        <a:solidFill>
                          <a:srgbClr val="ffffff"/>
                        </a:solidFill>
                        <a:latin typeface="Arial"/>
                      </a:endParaRPr>
                    </a:p>
                    <a:p>
                      <a:pPr algn="ctr">
                        <a:lnSpc>
                          <a:spcPct val="100000"/>
                        </a:lnSpc>
                        <a:tabLst>
                          <a:tab algn="l" pos="408240"/>
                        </a:tabLst>
                      </a:pPr>
                      <a:r>
                        <a:rPr b="0" lang="en-US" sz="600" spc="-1" strike="noStrike">
                          <a:solidFill>
                            <a:srgbClr val="ffffff"/>
                          </a:solidFill>
                          <a:latin typeface="Arial"/>
                        </a:rPr>
                        <a:t>This is a template for a </a:t>
                      </a:r>
                      <a:endParaRPr b="0" lang="en-US" sz="600" spc="-1" strike="noStrike">
                        <a:solidFill>
                          <a:srgbClr val="ffffff"/>
                        </a:solidFill>
                        <a:latin typeface="Arial"/>
                      </a:endParaRPr>
                    </a:p>
                    <a:p>
                      <a:pPr algn="ctr">
                        <a:lnSpc>
                          <a:spcPct val="100000"/>
                        </a:lnSpc>
                        <a:tabLst>
                          <a:tab algn="l" pos="408240"/>
                        </a:tabLst>
                      </a:pPr>
                      <a:r>
                        <a:rPr b="0" lang="en-US" sz="600" spc="-1" strike="noStrike">
                          <a:solidFill>
                            <a:srgbClr val="ffffff"/>
                          </a:solidFill>
                          <a:latin typeface="Arial"/>
                        </a:rPr>
                        <a:t>presentation poster</a:t>
                      </a:r>
                      <a:br>
                        <a:rPr sz="600"/>
                      </a:br>
                      <a:r>
                        <a:rPr b="1" lang="en-US" sz="1000" spc="-1" strike="noStrike">
                          <a:solidFill>
                            <a:srgbClr val="ffc000"/>
                          </a:solidFill>
                          <a:latin typeface="Arial"/>
                        </a:rPr>
                        <a:t>Virtual</a:t>
                      </a:r>
                      <a:br>
                        <a:rPr sz="1000"/>
                      </a:br>
                      <a:r>
                        <a:rPr b="1" lang="en-US" sz="1000" spc="-1" strike="noStrike">
                          <a:solidFill>
                            <a:srgbClr val="ffc000"/>
                          </a:solidFill>
                          <a:latin typeface="Arial"/>
                        </a:rPr>
                        <a:t>Standard Size</a:t>
                      </a:r>
                      <a:br>
                        <a:rPr sz="1000"/>
                      </a:br>
                      <a:r>
                        <a:rPr b="1" lang="en-US" sz="1000" spc="-1" strike="noStrike">
                          <a:solidFill>
                            <a:srgbClr val="ffc000"/>
                          </a:solidFill>
                          <a:latin typeface="Arial"/>
                        </a:rPr>
                        <a:t>(4:3 Ratio)</a:t>
                      </a:r>
                      <a:br>
                        <a:rPr sz="1000"/>
                      </a:br>
                      <a:endParaRPr b="0" lang="en-US" sz="1000" spc="-1" strike="noStrike">
                        <a:solidFill>
                          <a:srgbClr val="ffffff"/>
                        </a:solidFill>
                        <a:latin typeface="Arial"/>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a:txBody>
                    <a:bodyPr lIns="28440" rIns="14040" anchor="t">
                      <a:noAutofit/>
                    </a:bodyPr>
                    <a:p>
                      <a:pPr>
                        <a:lnSpc>
                          <a:spcPct val="100000"/>
                        </a:lnSpc>
                        <a:tabLst>
                          <a:tab algn="l" pos="0"/>
                        </a:tabLst>
                      </a:pPr>
                      <a:r>
                        <a:rPr b="1" lang="en-US" sz="700" spc="-1" strike="noStrike">
                          <a:solidFill>
                            <a:srgbClr val="ffc000"/>
                          </a:solidFill>
                          <a:latin typeface="Arial"/>
                        </a:rPr>
                        <a:t>Important: Check the template size</a:t>
                      </a:r>
                      <a:br>
                        <a:rPr sz="600"/>
                      </a:br>
                      <a:r>
                        <a:rPr b="0" lang="en-US" sz="600" spc="-1" strike="noStrike">
                          <a:solidFill>
                            <a:srgbClr val="d9d9d9"/>
                          </a:solidFill>
                          <a:latin typeface="Arial"/>
                        </a:rPr>
                        <a:t>Before you start working on your poster and to avoid printing problems check that you have downloaded and that you are using the correct size template for your poster presentation.</a:t>
                      </a:r>
                      <a:br>
                        <a:rPr sz="600"/>
                      </a:br>
                      <a:r>
                        <a:rPr b="0" lang="en-US" sz="600" spc="-1" strike="noStrike">
                          <a:solidFill>
                            <a:srgbClr val="d9d9d9"/>
                          </a:solidFill>
                          <a:latin typeface="Arial"/>
                        </a:rPr>
                        <a:t>This template can also be printed at the following sizes without distortion and without any additional formatting:</a:t>
                      </a:r>
                      <a:br>
                        <a:rPr sz="600"/>
                      </a:br>
                      <a:r>
                        <a:rPr b="0" lang="en-US" sz="600" spc="-1" strike="noStrike">
                          <a:solidFill>
                            <a:srgbClr val="ffc000"/>
                          </a:solidFill>
                          <a:latin typeface="Arial"/>
                        </a:rPr>
                        <a:t>30 tall x 40 wide</a:t>
                      </a:r>
                      <a:endParaRPr b="0" lang="en-US" sz="600" spc="-1" strike="noStrike">
                        <a:solidFill>
                          <a:srgbClr val="ffffff"/>
                        </a:solidFill>
                        <a:latin typeface="Arial"/>
                      </a:endParaRPr>
                    </a:p>
                    <a:p>
                      <a:pPr>
                        <a:lnSpc>
                          <a:spcPct val="100000"/>
                        </a:lnSpc>
                        <a:tabLst>
                          <a:tab algn="l" pos="0"/>
                        </a:tabLst>
                      </a:pPr>
                      <a:r>
                        <a:rPr b="0" lang="en-US" sz="600" spc="-1" strike="noStrike">
                          <a:solidFill>
                            <a:srgbClr val="ffc000"/>
                          </a:solidFill>
                          <a:latin typeface="Arial"/>
                        </a:rPr>
                        <a:t>36 tall x 48 wide</a:t>
                      </a:r>
                      <a:br>
                        <a:rPr sz="600"/>
                      </a:br>
                      <a:r>
                        <a:rPr b="0" lang="en-US" sz="600" spc="-1" strike="noStrike">
                          <a:solidFill>
                            <a:srgbClr val="ffc000"/>
                          </a:solidFill>
                          <a:latin typeface="Arial"/>
                        </a:rPr>
                        <a:t>42 tall x 56 wide</a:t>
                      </a:r>
                      <a:br>
                        <a:rPr sz="600"/>
                      </a:br>
                      <a:r>
                        <a:rPr b="0" lang="en-US" sz="600" spc="-1" strike="noStrike">
                          <a:solidFill>
                            <a:srgbClr val="ffc000"/>
                          </a:solidFill>
                          <a:latin typeface="Arial"/>
                        </a:rPr>
                        <a:t>48 tall x 64 wide</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1191240">
                <a:tc>
                  <a:txBody>
                    <a:bodyPr lIns="14040" rIns="14040" anchor="t">
                      <a:noAutofit/>
                    </a:bodyPr>
                    <a:p>
                      <a:endParaRPr b="0" lang="en-US" sz="600" spc="-1" strike="noStrike">
                        <a:solidFill>
                          <a:srgbClr val="1f3a4e"/>
                        </a:solidFill>
                        <a:latin typeface="Calibri"/>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2"/>
                      <a:stretch/>
                    </a:blipFill>
                  </a:tcPr>
                </a:tc>
                <a:tc>
                  <a:txBody>
                    <a:bodyPr lIns="28440" rIns="14040" anchor="t">
                      <a:noAutofit/>
                    </a:bodyPr>
                    <a:p>
                      <a:pPr>
                        <a:lnSpc>
                          <a:spcPct val="100000"/>
                        </a:lnSpc>
                        <a:tabLst>
                          <a:tab algn="l" pos="408240"/>
                        </a:tabLst>
                      </a:pPr>
                      <a:r>
                        <a:rPr b="1" lang="en-US" sz="700" spc="-1" strike="noStrike">
                          <a:solidFill>
                            <a:srgbClr val="ffc000"/>
                          </a:solidFill>
                          <a:latin typeface="Arial"/>
                        </a:rPr>
                        <a:t>How to </a:t>
                      </a:r>
                      <a:r>
                        <a:rPr b="1" lang="en-US" sz="1100" spc="-1" strike="noStrike">
                          <a:solidFill>
                            <a:srgbClr val="ffc000"/>
                          </a:solidFill>
                          <a:latin typeface="Arial"/>
                        </a:rPr>
                        <a:t>Zoom in </a:t>
                      </a:r>
                      <a:r>
                        <a:rPr b="1" lang="en-US" sz="700" spc="-1" strike="noStrike">
                          <a:solidFill>
                            <a:srgbClr val="ffc000"/>
                          </a:solidFill>
                          <a:latin typeface="Arial"/>
                        </a:rPr>
                        <a:t>and </a:t>
                      </a:r>
                      <a:r>
                        <a:rPr b="1" lang="en-US" sz="500" spc="-1" strike="noStrike">
                          <a:solidFill>
                            <a:srgbClr val="ffc000"/>
                          </a:solidFill>
                          <a:latin typeface="Arial"/>
                        </a:rPr>
                        <a:t>out</a:t>
                      </a:r>
                      <a:endParaRPr b="0" lang="en-US" sz="500" spc="-1" strike="noStrike">
                        <a:solidFill>
                          <a:srgbClr val="ffffff"/>
                        </a:solidFill>
                        <a:latin typeface="Arial"/>
                      </a:endParaRPr>
                    </a:p>
                    <a:p>
                      <a:pPr>
                        <a:lnSpc>
                          <a:spcPct val="100000"/>
                        </a:lnSpc>
                        <a:tabLst>
                          <a:tab algn="l" pos="408240"/>
                        </a:tabLst>
                      </a:pPr>
                      <a:r>
                        <a:rPr b="0" lang="en-US" sz="600" spc="-1" strike="noStrike">
                          <a:solidFill>
                            <a:srgbClr val="d9d9d9"/>
                          </a:solidFill>
                          <a:latin typeface="Arial"/>
                        </a:rPr>
                        <a:t>Use the PowerPoint zoom tool to adjust the screen magnification to view comfortably. PowerPoint provides 2 ways to zoom: </a:t>
                      </a:r>
                      <a:br>
                        <a:rPr sz="600"/>
                      </a:br>
                      <a:r>
                        <a:rPr b="0" lang="en-US" sz="600" spc="-1" strike="noStrike">
                          <a:solidFill>
                            <a:srgbClr val="ffc000"/>
                          </a:solidFill>
                          <a:latin typeface="Arial"/>
                        </a:rPr>
                        <a:t>1. </a:t>
                      </a:r>
                      <a:r>
                        <a:rPr b="0" lang="en-US" sz="600" spc="-1" strike="noStrike">
                          <a:solidFill>
                            <a:srgbClr val="d9d9d9"/>
                          </a:solidFill>
                          <a:latin typeface="Arial"/>
                        </a:rPr>
                        <a:t>On the top menu bar click on the VIEW tab and then click on ZOOM. Choose the zoom percentage that works best for you. </a:t>
                      </a:r>
                      <a:br>
                        <a:rPr sz="600"/>
                      </a:br>
                      <a:r>
                        <a:rPr b="0" lang="en-US" sz="600" spc="-1" strike="noStrike">
                          <a:solidFill>
                            <a:srgbClr val="ffc000"/>
                          </a:solidFill>
                          <a:latin typeface="Arial"/>
                        </a:rPr>
                        <a:t>2. </a:t>
                      </a:r>
                      <a:r>
                        <a:rPr b="0" lang="en-US" sz="600" spc="-1" strike="noStrike">
                          <a:solidFill>
                            <a:srgbClr val="d9d9d9"/>
                          </a:solidFill>
                          <a:latin typeface="Arial"/>
                        </a:rPr>
                        <a:t>For better zoom flexibility, use the zoom slider at the bottom right of the window.</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500040">
                <a:tc gridSpan="2">
                  <a:txBody>
                    <a:bodyPr lIns="14040" rIns="14040" anchor="t">
                      <a:noAutofit/>
                    </a:bodyPr>
                    <a:p>
                      <a:pPr>
                        <a:lnSpc>
                          <a:spcPct val="100000"/>
                        </a:lnSpc>
                        <a:tabLst>
                          <a:tab algn="l" pos="0"/>
                        </a:tabLst>
                      </a:pPr>
                      <a:r>
                        <a:rPr b="1" lang="en-US" sz="700" spc="-1" strike="noStrike">
                          <a:solidFill>
                            <a:srgbClr val="ffc000"/>
                          </a:solidFill>
                          <a:latin typeface="Arial"/>
                        </a:rPr>
                        <a:t>Ruler and Guides</a:t>
                      </a:r>
                      <a:br>
                        <a:rPr sz="600"/>
                      </a:br>
                      <a:r>
                        <a:rPr b="0" lang="en-US" sz="600" spc="-1" strike="noStrike">
                          <a:solidFill>
                            <a:srgbClr val="d9d9d9"/>
                          </a:solidFill>
                          <a:latin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lang="en-US" sz="600" spc="-1" strike="noStrike">
                        <a:solidFill>
                          <a:srgbClr val="ffffff"/>
                        </a:solidFill>
                        <a:latin typeface="Arial"/>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062000">
                <a:tc>
                  <a:txBody>
                    <a:bodyPr lIns="14040" rIns="14040" anchor="t">
                      <a:noAutofit/>
                    </a:bodyPr>
                    <a:p>
                      <a:endParaRPr b="0" lang="en-US" sz="600" spc="-1" strike="noStrike">
                        <a:solidFill>
                          <a:srgbClr val="1f3a4e"/>
                        </a:solidFill>
                        <a:latin typeface="Calibri"/>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3"/>
                      <a:stretch/>
                    </a:blipFill>
                  </a:tcPr>
                </a:tc>
                <a:tc>
                  <a:txBody>
                    <a:bodyPr lIns="28440" rIns="14040" anchor="t">
                      <a:noAutofit/>
                    </a:bodyPr>
                    <a:p>
                      <a:pPr>
                        <a:lnSpc>
                          <a:spcPct val="100000"/>
                        </a:lnSpc>
                        <a:tabLst>
                          <a:tab algn="l" pos="0"/>
                        </a:tabLst>
                      </a:pPr>
                      <a:r>
                        <a:rPr b="1" lang="en-US" sz="700" spc="-1" strike="noStrike">
                          <a:solidFill>
                            <a:srgbClr val="ffc000"/>
                          </a:solidFill>
                          <a:latin typeface="Arial"/>
                        </a:rPr>
                        <a:t>Headers and text containers</a:t>
                      </a:r>
                      <a:br>
                        <a:rPr sz="600"/>
                      </a:br>
                      <a:r>
                        <a:rPr b="0" lang="en-US" sz="600" spc="-1" strike="noStrike">
                          <a:solidFill>
                            <a:srgbClr val="d9d9d9"/>
                          </a:solidFill>
                          <a:latin typeface="Arial"/>
                        </a:rPr>
                        <a:t>Included in this template are commonly used section headers such as Abstract, Objectives, Methods, Results, etc. </a:t>
                      </a:r>
                      <a:br>
                        <a:rPr sz="600"/>
                      </a:br>
                      <a:r>
                        <a:rPr b="0" lang="en-US" sz="600" spc="-1" strike="noStrike">
                          <a:solidFill>
                            <a:srgbClr val="ffc000"/>
                          </a:solidFill>
                          <a:latin typeface="Arial"/>
                        </a:rPr>
                        <a:t>-</a:t>
                      </a:r>
                      <a:r>
                        <a:rPr b="0" lang="en-US" sz="600" spc="-1" strike="noStrike">
                          <a:solidFill>
                            <a:srgbClr val="ffffff"/>
                          </a:solidFill>
                          <a:latin typeface="Arial"/>
                        </a:rPr>
                        <a:t> </a:t>
                      </a:r>
                      <a:r>
                        <a:rPr b="0" lang="en-US" sz="600" spc="-1" strike="noStrike">
                          <a:solidFill>
                            <a:srgbClr val="d9d9d9"/>
                          </a:solidFill>
                          <a:latin typeface="Arial"/>
                        </a:rPr>
                        <a:t>Click inside a section header to add its text. </a:t>
                      </a:r>
                      <a:br>
                        <a:rPr sz="600"/>
                      </a:br>
                      <a:r>
                        <a:rPr b="0" lang="en-US" sz="600" spc="-1" strike="noStrike">
                          <a:solidFill>
                            <a:srgbClr val="ffc000"/>
                          </a:solidFill>
                          <a:latin typeface="Arial"/>
                        </a:rPr>
                        <a:t>-</a:t>
                      </a:r>
                      <a:r>
                        <a:rPr b="0" lang="en-US" sz="600" spc="-1" strike="noStrike">
                          <a:solidFill>
                            <a:srgbClr val="ffffff"/>
                          </a:solidFill>
                          <a:latin typeface="Arial"/>
                        </a:rPr>
                        <a:t> </a:t>
                      </a:r>
                      <a:r>
                        <a:rPr b="0" lang="en-US" sz="600" spc="-1" strike="noStrike">
                          <a:solidFill>
                            <a:srgbClr val="d9d9d9"/>
                          </a:solidFill>
                          <a:latin typeface="Arial"/>
                        </a:rPr>
                        <a:t>To add another header, click on edge of the section box so that it is outlined. Copy and paste it. </a:t>
                      </a:r>
                      <a:br>
                        <a:rPr sz="600"/>
                      </a:br>
                      <a:r>
                        <a:rPr b="0" lang="en-US" sz="600" spc="-1" strike="noStrike">
                          <a:solidFill>
                            <a:srgbClr val="ffc000"/>
                          </a:solidFill>
                          <a:latin typeface="Arial"/>
                        </a:rPr>
                        <a:t>-</a:t>
                      </a:r>
                      <a:r>
                        <a:rPr b="0" lang="en-US" sz="600" spc="-1" strike="noStrike">
                          <a:solidFill>
                            <a:srgbClr val="ffffff"/>
                          </a:solidFill>
                          <a:latin typeface="Arial"/>
                        </a:rPr>
                        <a:t> </a:t>
                      </a:r>
                      <a:r>
                        <a:rPr b="0" lang="en-US" sz="600" spc="-1" strike="noStrike">
                          <a:solidFill>
                            <a:srgbClr val="d9d9d9"/>
                          </a:solidFill>
                          <a:latin typeface="Arial"/>
                        </a:rPr>
                        <a:t>To increase its size, click on the white circles and expand to the the desired size.</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977400">
                <a:tc gridSpan="2">
                  <a:txBody>
                    <a:bodyPr lIns="14040" rIns="14040" anchor="t">
                      <a:noAutofit/>
                    </a:bodyPr>
                    <a:p>
                      <a:pPr>
                        <a:lnSpc>
                          <a:spcPct val="100000"/>
                        </a:lnSpc>
                        <a:tabLst>
                          <a:tab algn="l" pos="408240"/>
                        </a:tabLst>
                      </a:pPr>
                      <a:r>
                        <a:rPr b="1" lang="en-US" sz="700" spc="-1" strike="noStrike">
                          <a:solidFill>
                            <a:srgbClr val="ffc000"/>
                          </a:solidFill>
                          <a:latin typeface="Arial"/>
                        </a:rPr>
                        <a:t>Adding content to the poster</a:t>
                      </a:r>
                      <a:endParaRPr b="0" lang="en-US" sz="700" spc="-1" strike="noStrike">
                        <a:solidFill>
                          <a:srgbClr val="ffffff"/>
                        </a:solidFill>
                        <a:latin typeface="Arial"/>
                      </a:endParaRPr>
                    </a:p>
                    <a:p>
                      <a:pPr>
                        <a:lnSpc>
                          <a:spcPct val="100000"/>
                        </a:lnSpc>
                        <a:tabLst>
                          <a:tab algn="l" pos="408240"/>
                        </a:tabLst>
                      </a:pPr>
                      <a:r>
                        <a:rPr b="0" lang="en-US" sz="600" spc="-1" strike="noStrike">
                          <a:solidFill>
                            <a:srgbClr val="d9d9d9"/>
                          </a:solidFill>
                          <a:latin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b="0" lang="en-US" sz="600" spc="-1" strike="noStrike">
                        <a:solidFill>
                          <a:srgbClr val="ffffff"/>
                        </a:solidFill>
                        <a:latin typeface="Arial"/>
                      </a:endParaRPr>
                    </a:p>
                    <a:p>
                      <a:pPr marL="343080" indent="-343080">
                        <a:lnSpc>
                          <a:spcPct val="100000"/>
                        </a:lnSpc>
                        <a:buClr>
                          <a:srgbClr val="d9d9d9"/>
                        </a:buClr>
                        <a:buFont typeface="OpenSymbol"/>
                        <a:buChar char="-"/>
                        <a:tabLst>
                          <a:tab algn="l" pos="408240"/>
                        </a:tabLst>
                      </a:pPr>
                      <a:r>
                        <a:rPr b="0" lang="en-US" sz="600" spc="-1" strike="noStrike">
                          <a:solidFill>
                            <a:srgbClr val="d9d9d9"/>
                          </a:solidFill>
                          <a:latin typeface="Arial"/>
                        </a:rPr>
                        <a:t>If you run out of room, try to reduce the size of your fonts and/or the size of your graphics. If there is a lot of empty space try to increase your font sizes and the size of your graphics. The font used for references can be smaller.</a:t>
                      </a:r>
                      <a:endParaRPr b="0" lang="en-US" sz="600" spc="-1" strike="noStrike">
                        <a:solidFill>
                          <a:srgbClr val="ffffff"/>
                        </a:solidFill>
                        <a:latin typeface="Arial"/>
                      </a:endParaRPr>
                    </a:p>
                  </a:txBody>
                  <a:tcPr anchor="t" marL="140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660240">
                <a:tc gridSpan="2">
                  <a:txBody>
                    <a:bodyPr lIns="28440" rIns="14040" anchor="t">
                      <a:noAutofit/>
                    </a:bodyPr>
                    <a:p>
                      <a:pPr>
                        <a:lnSpc>
                          <a:spcPct val="100000"/>
                        </a:lnSpc>
                        <a:tabLst>
                          <a:tab algn="l" pos="0"/>
                        </a:tabLst>
                      </a:pPr>
                      <a:r>
                        <a:rPr b="1" lang="en-US" sz="700" spc="-1" strike="noStrike">
                          <a:solidFill>
                            <a:srgbClr val="ffc000"/>
                          </a:solidFill>
                          <a:latin typeface="Arial"/>
                        </a:rPr>
                        <a:t>Photos</a:t>
                      </a:r>
                      <a:endParaRPr b="0" lang="en-US" sz="700" spc="-1" strike="noStrike">
                        <a:solidFill>
                          <a:srgbClr val="ffffff"/>
                        </a:solidFill>
                        <a:latin typeface="Arial"/>
                      </a:endParaRPr>
                    </a:p>
                    <a:p>
                      <a:pPr>
                        <a:lnSpc>
                          <a:spcPct val="100000"/>
                        </a:lnSpc>
                        <a:tabLst>
                          <a:tab algn="l" pos="0"/>
                        </a:tabLst>
                      </a:pPr>
                      <a:r>
                        <a:rPr b="0" lang="en-US" sz="600" spc="-1" strike="noStrike">
                          <a:solidFill>
                            <a:srgbClr val="d9d9d9"/>
                          </a:solidFill>
                          <a:latin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636840">
                <a:tc gridSpan="2">
                  <a:txBody>
                    <a:bodyPr lIns="28440" rIns="14040" anchor="t">
                      <a:noAutofit/>
                    </a:bodyPr>
                    <a:p>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4"/>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55320">
                <a:tc gridSpan="2">
                  <a:txBody>
                    <a:bodyPr lIns="28440" rIns="14040" anchor="t">
                      <a:noAutofit/>
                    </a:bodyPr>
                    <a:p>
                      <a:pPr>
                        <a:lnSpc>
                          <a:spcPct val="100000"/>
                        </a:lnSpc>
                        <a:tabLst>
                          <a:tab algn="l" pos="0"/>
                        </a:tabLst>
                      </a:pPr>
                      <a:r>
                        <a:rPr b="1" lang="en-US" sz="700" spc="-1" strike="noStrike">
                          <a:solidFill>
                            <a:srgbClr val="ffc000"/>
                          </a:solidFill>
                          <a:latin typeface="Arial"/>
                        </a:rPr>
                        <a:t>Quality check your graphics</a:t>
                      </a:r>
                      <a:endParaRPr b="0" lang="en-US" sz="700" spc="-1" strike="noStrike">
                        <a:solidFill>
                          <a:srgbClr val="ffffff"/>
                        </a:solidFill>
                        <a:latin typeface="Arial"/>
                      </a:endParaRPr>
                    </a:p>
                    <a:p>
                      <a:pPr>
                        <a:lnSpc>
                          <a:spcPct val="100000"/>
                        </a:lnSpc>
                        <a:tabLst>
                          <a:tab algn="l" pos="0"/>
                        </a:tabLst>
                      </a:pPr>
                      <a:r>
                        <a:rPr b="0" lang="en-US" sz="600" spc="-1" strike="noStrike">
                          <a:solidFill>
                            <a:srgbClr val="d9d9d9"/>
                          </a:solidFill>
                          <a:latin typeface="Arial"/>
                        </a:rPr>
                        <a:t>Zoom in and look at your images at 100%-200% magnification. If they look clear, they will print well. </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885240">
                <a:tc gridSpan="2">
                  <a:txBody>
                    <a:bodyPr lIns="28440" rIns="14040" anchor="t">
                      <a:noAutofit/>
                    </a:bodyPr>
                    <a:p>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5"/>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graphicFrame>
        <p:nvGraphicFramePr>
          <p:cNvPr id="5" name="Table 10"/>
          <p:cNvGraphicFramePr/>
          <p:nvPr/>
        </p:nvGraphicFramePr>
        <p:xfrm>
          <a:off x="6974280" y="3960"/>
          <a:ext cx="1501920" cy="17492400"/>
        </p:xfrm>
        <a:graphic>
          <a:graphicData uri="http://schemas.openxmlformats.org/drawingml/2006/table">
            <a:tbl>
              <a:tblPr/>
              <a:tblGrid>
                <a:gridCol w="560160"/>
                <a:gridCol w="187200"/>
                <a:gridCol w="754920"/>
              </a:tblGrid>
              <a:tr h="360000">
                <a:tc gridSpan="3">
                  <a:txBody>
                    <a:bodyPr lIns="28440" rIns="14040" anchor="t">
                      <a:noAutofit/>
                    </a:bodyPr>
                    <a:p>
                      <a:pPr algn="ctr">
                        <a:lnSpc>
                          <a:spcPct val="100000"/>
                        </a:lnSpc>
                        <a:tabLst>
                          <a:tab algn="l" pos="0"/>
                        </a:tabLst>
                      </a:pPr>
                      <a:r>
                        <a:rPr b="0" lang="en-US" sz="1100" spc="582" strike="noStrike">
                          <a:solidFill>
                            <a:srgbClr val="1f3a4e"/>
                          </a:solidFill>
                          <a:latin typeface="Arial Black"/>
                        </a:rPr>
                        <a:t>QUICK START GUIDE</a:t>
                      </a:r>
                      <a:br>
                        <a:rPr sz="1100"/>
                      </a:br>
                      <a:r>
                        <a:rPr b="1" lang="en-US" sz="900" spc="-1" strike="noStrike">
                          <a:solidFill>
                            <a:srgbClr val="ff0000"/>
                          </a:solidFill>
                          <a:latin typeface="Trebuchet MS"/>
                        </a:rPr>
                        <a:t>(THIS SIDEBAR WILL NOT PRINT)</a:t>
                      </a:r>
                      <a:endParaRPr b="0" lang="en-US" sz="900" spc="-1" strike="noStrike">
                        <a:solidFill>
                          <a:srgbClr val="000000"/>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410120">
                <a:tc gridSpan="3">
                  <a:txBody>
                    <a:bodyPr lIns="28440" rIns="14040" anchor="t">
                      <a:noAutofit/>
                    </a:bodyPr>
                    <a:p>
                      <a:pPr>
                        <a:lnSpc>
                          <a:spcPct val="100000"/>
                        </a:lnSpc>
                        <a:tabLst>
                          <a:tab algn="l" pos="408240"/>
                        </a:tabLst>
                      </a:pPr>
                      <a:r>
                        <a:rPr b="1" lang="en-US" sz="800" spc="-1" strike="noStrike">
                          <a:solidFill>
                            <a:srgbClr val="ffc000"/>
                          </a:solidFill>
                          <a:latin typeface="Arial"/>
                        </a:rPr>
                        <a:t>How to change the template colors</a:t>
                      </a:r>
                      <a:endParaRPr b="0" lang="en-US" sz="8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You can change the overall template color theme by clicking on the COLORS dropdown menu under the DESIGN tab. You can see a tutorial here: </a:t>
                      </a:r>
                      <a:r>
                        <a:rPr b="0" lang="en-US" sz="700" spc="-1" strike="noStrike" u="sng">
                          <a:solidFill>
                            <a:srgbClr val="f59e00"/>
                          </a:solidFill>
                          <a:uFillTx/>
                          <a:latin typeface="Calibri"/>
                          <a:hlinkClick r:id="rId6"/>
                        </a:rPr>
                        <a:t>https://www.posterpresentations.com/how-to-change-the-research-poster-template-colors.html</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You can also manually change the color of individual elements by going to VIEW &gt; SLIDE MASTER. On the left side of your screen select the background master where you can change the template background, column sizes, etc. </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After you finish working on the SLIDE MASTER, it is important that you go to VIEW &gt; NORMAL to continue working on your poster. </a:t>
                      </a: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792720">
                <a:tc gridSpan="3">
                  <a:txBody>
                    <a:bodyPr lIns="28440" rIns="14040" anchor="t">
                      <a:noAutofit/>
                    </a:bodyPr>
                    <a:p>
                      <a:pPr>
                        <a:lnSpc>
                          <a:spcPct val="100000"/>
                        </a:lnSpc>
                        <a:tabLst>
                          <a:tab algn="l" pos="408240"/>
                        </a:tabLst>
                      </a:pPr>
                      <a:r>
                        <a:rPr b="1" lang="en-US" sz="800" spc="-1" strike="noStrike">
                          <a:solidFill>
                            <a:srgbClr val="ffc000"/>
                          </a:solidFill>
                          <a:latin typeface="Arial"/>
                        </a:rPr>
                        <a:t>How to change the column layout configuration</a:t>
                      </a:r>
                      <a:endParaRPr b="0" lang="en-US" sz="800" spc="-1" strike="noStrike">
                        <a:solidFill>
                          <a:srgbClr val="ffffff"/>
                        </a:solidFill>
                        <a:latin typeface="Arial"/>
                      </a:endParaRPr>
                    </a:p>
                    <a:p>
                      <a:pPr>
                        <a:lnSpc>
                          <a:spcPct val="100000"/>
                        </a:lnSpc>
                        <a:tabLst>
                          <a:tab algn="l" pos="408240"/>
                        </a:tabLst>
                      </a:pPr>
                      <a:r>
                        <a:rPr b="0" lang="en-US" sz="700" spc="-1" strike="noStrike">
                          <a:solidFill>
                            <a:srgbClr val="d9d9d9"/>
                          </a:solidFill>
                          <a:latin typeface="Arial"/>
                        </a:rPr>
                        <a:t>You can manually change the configuration on the columns by going to VIEW &gt; SLIDE MASTER. You can delete columns, resize them or modify them as needed for your layout. </a:t>
                      </a: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You can see a tutorial here: </a:t>
                      </a:r>
                      <a:r>
                        <a:rPr b="0" lang="en-US" sz="700" spc="-1" strike="noStrike" u="sng">
                          <a:solidFill>
                            <a:srgbClr val="ffc000"/>
                          </a:solidFill>
                          <a:uFillTx/>
                          <a:latin typeface="Arial"/>
                        </a:rPr>
                        <a:t>https://www.posterpresentations.com/how-to-change-the-column-configuration.html</a:t>
                      </a: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982080">
                <a:tc gridSpan="2">
                  <a:txBody>
                    <a:bodyPr lIns="28440" rIns="14040" anchor="t">
                      <a:noAutofit/>
                    </a:bodyPr>
                    <a:p>
                      <a:endParaRPr b="0" lang="en-US" sz="700" spc="-1" strike="noStrike">
                        <a:solidFill>
                          <a:srgbClr val="d9d9d9"/>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7"/>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28440" rIns="14040" anchor="t">
                      <a:noAutofit/>
                    </a:bodyPr>
                    <a:p>
                      <a:pPr>
                        <a:lnSpc>
                          <a:spcPct val="100000"/>
                        </a:lnSpc>
                        <a:tabLst>
                          <a:tab algn="l" pos="0"/>
                        </a:tabLst>
                      </a:pPr>
                      <a:r>
                        <a:rPr b="1" lang="en-US" sz="800" spc="-1" strike="noStrike">
                          <a:solidFill>
                            <a:srgbClr val="ffc000"/>
                          </a:solidFill>
                          <a:latin typeface="Arial"/>
                        </a:rPr>
                        <a:t>How to hide the QUICK START GUIDE bars from the sides of the template</a:t>
                      </a:r>
                      <a:endParaRPr b="0" lang="en-US" sz="8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The Quick Start Guides </a:t>
                      </a:r>
                      <a:r>
                        <a:rPr b="0" lang="en-US" sz="700" spc="-1" strike="noStrike" u="sng">
                          <a:solidFill>
                            <a:srgbClr val="d9d9d9"/>
                          </a:solidFill>
                          <a:uFillTx/>
                          <a:latin typeface="Arial"/>
                        </a:rPr>
                        <a:t>are outside the template’s printable area</a:t>
                      </a:r>
                      <a:r>
                        <a:rPr b="0" lang="en-US" sz="700" spc="-1" strike="noStrike">
                          <a:solidFill>
                            <a:srgbClr val="d9d9d9"/>
                          </a:solidFill>
                          <a:latin typeface="Arial"/>
                        </a:rPr>
                        <a:t> and they will not be on the printed poster. </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If you create a PDF file from your template, the guides will not be included.</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To hide the guides click on the </a:t>
                      </a:r>
                      <a:r>
                        <a:rPr b="1" lang="en-US" sz="700" spc="-1" strike="noStrike">
                          <a:solidFill>
                            <a:srgbClr val="d9d9d9"/>
                          </a:solidFill>
                          <a:latin typeface="Arial"/>
                        </a:rPr>
                        <a:t>Home</a:t>
                      </a:r>
                      <a:r>
                        <a:rPr b="0" lang="en-US" sz="700" spc="-1" strike="noStrike">
                          <a:solidFill>
                            <a:srgbClr val="d9d9d9"/>
                          </a:solidFill>
                          <a:latin typeface="Arial"/>
                        </a:rPr>
                        <a:t> tab (top of the screen) and then click on the </a:t>
                      </a:r>
                      <a:r>
                        <a:rPr b="1" lang="en-US" sz="700" spc="-1" strike="noStrike">
                          <a:solidFill>
                            <a:srgbClr val="d9d9d9"/>
                          </a:solidFill>
                          <a:latin typeface="Arial"/>
                        </a:rPr>
                        <a:t>Layout</a:t>
                      </a:r>
                      <a:r>
                        <a:rPr b="0" lang="en-US" sz="700" spc="-1" strike="noStrike">
                          <a:solidFill>
                            <a:srgbClr val="d9d9d9"/>
                          </a:solidFill>
                          <a:latin typeface="Arial"/>
                        </a:rPr>
                        <a:t> button below to see the available layouts. Choose the </a:t>
                      </a:r>
                      <a:r>
                        <a:rPr b="1" lang="en-US" sz="700" spc="-1" strike="noStrike">
                          <a:solidFill>
                            <a:srgbClr val="d9d9d9"/>
                          </a:solidFill>
                          <a:latin typeface="Arial"/>
                        </a:rPr>
                        <a:t>Without Guides </a:t>
                      </a:r>
                      <a:r>
                        <a:rPr b="0" lang="en-US" sz="700" spc="-1" strike="noStrike">
                          <a:solidFill>
                            <a:srgbClr val="d9d9d9"/>
                          </a:solidFill>
                          <a:latin typeface="Arial"/>
                        </a:rPr>
                        <a:t>layout.</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1087920">
                <a:tc gridSpan="2">
                  <a:txBody>
                    <a:bodyPr lIns="28440" rIns="14040" anchor="t">
                      <a:noAutofit/>
                    </a:bodyPr>
                    <a:p>
                      <a:endParaRPr b="0" lang="en-US" sz="700" spc="-1" strike="noStrike">
                        <a:solidFill>
                          <a:srgbClr val="d9d9d9"/>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019880">
                <a:tc gridSpan="2">
                  <a:txBody>
                    <a:bodyPr lIns="28440" rIns="14040" anchor="t">
                      <a:noAutofit/>
                    </a:bodyPr>
                    <a:p>
                      <a:pPr>
                        <a:lnSpc>
                          <a:spcPct val="100000"/>
                        </a:lnSpc>
                        <a:tabLst>
                          <a:tab algn="l" pos="408240"/>
                        </a:tabLst>
                      </a:pPr>
                      <a:r>
                        <a:rPr b="1" lang="en-US" sz="800" spc="-1" strike="noStrike">
                          <a:solidFill>
                            <a:srgbClr val="ffc000"/>
                          </a:solidFill>
                          <a:latin typeface="Arial"/>
                        </a:rPr>
                        <a:t>How to preview your poster prior to presenting</a:t>
                      </a:r>
                      <a:endParaRPr b="0" lang="en-US" sz="800" spc="-1" strike="noStrike">
                        <a:solidFill>
                          <a:srgbClr val="ffffff"/>
                        </a:solidFill>
                        <a:latin typeface="Arial"/>
                      </a:endParaRPr>
                    </a:p>
                    <a:p>
                      <a:pPr>
                        <a:lnSpc>
                          <a:spcPct val="100000"/>
                        </a:lnSpc>
                        <a:tabLst>
                          <a:tab algn="l" pos="408240"/>
                        </a:tabLst>
                      </a:pPr>
                      <a:r>
                        <a:rPr b="0" lang="en-US" sz="700" spc="-1" strike="noStrike">
                          <a:solidFill>
                            <a:srgbClr val="d9d9d9"/>
                          </a:solidFill>
                          <a:latin typeface="Arial"/>
                        </a:rPr>
                        <a:t>You can preview your poster at any time by pressing the </a:t>
                      </a:r>
                      <a:r>
                        <a:rPr b="0" lang="en-US" sz="700" spc="-1" strike="noStrike">
                          <a:solidFill>
                            <a:srgbClr val="ffc000"/>
                          </a:solidFill>
                          <a:latin typeface="Arial"/>
                        </a:rPr>
                        <a:t>F5 key</a:t>
                      </a:r>
                      <a:r>
                        <a:rPr b="0" lang="en-US" sz="700" spc="-1" strike="noStrike">
                          <a:solidFill>
                            <a:srgbClr val="d9d9d9"/>
                          </a:solidFill>
                          <a:latin typeface="Arial"/>
                        </a:rPr>
                        <a:t> on your keyboard. You will see on the screen what's on your poster and how it should look when printed. Press the </a:t>
                      </a:r>
                      <a:r>
                        <a:rPr b="0" lang="en-US" sz="700" spc="-1" strike="noStrike">
                          <a:solidFill>
                            <a:srgbClr val="ffc000"/>
                          </a:solidFill>
                          <a:latin typeface="Arial"/>
                        </a:rPr>
                        <a:t>ESC key </a:t>
                      </a:r>
                      <a:r>
                        <a:rPr b="0" lang="en-US" sz="700" spc="-1" strike="noStrike">
                          <a:solidFill>
                            <a:srgbClr val="d9d9d9"/>
                          </a:solidFill>
                          <a:latin typeface="Arial"/>
                        </a:rPr>
                        <a:t>to exit Preview.</a:t>
                      </a: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28440" rIns="14040" anchor="ctr">
                      <a:noAutofit/>
                    </a:bodyPr>
                    <a:p>
                      <a:pPr algn="ctr">
                        <a:lnSpc>
                          <a:spcPct val="100000"/>
                        </a:lnSpc>
                        <a:tabLst>
                          <a:tab algn="l" pos="408240"/>
                        </a:tabLst>
                      </a:pPr>
                      <a:r>
                        <a:rPr b="1" lang="en-US" sz="3200" spc="-1" strike="noStrike">
                          <a:solidFill>
                            <a:srgbClr val="d9d9d9"/>
                          </a:solidFill>
                          <a:latin typeface="Arial"/>
                        </a:rPr>
                        <a:t>F5</a:t>
                      </a:r>
                      <a:r>
                        <a:rPr b="0" lang="en-US" sz="700" spc="-1" strike="noStrike">
                          <a:solidFill>
                            <a:srgbClr val="d9d9d9"/>
                          </a:solidFill>
                          <a:latin typeface="Arial"/>
                        </a:rPr>
                        <a:t> </a:t>
                      </a:r>
                      <a:endParaRPr b="0" lang="en-US" sz="700" spc="-1" strike="noStrike">
                        <a:solidFill>
                          <a:srgbClr val="ffffff"/>
                        </a:solidFill>
                        <a:latin typeface="Arial"/>
                      </a:endParaRPr>
                    </a:p>
                  </a:txBody>
                  <a:tcPr anchor="ctr"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d0d0d"/>
                    </a:solidFill>
                  </a:tcPr>
                </a:tc>
              </a:tr>
              <a:tr h="484200">
                <a:tc gridSpan="3">
                  <a:txBody>
                    <a:bodyPr lIns="28440" rIns="14040" anchor="t">
                      <a:noAutofit/>
                    </a:bodyPr>
                    <a:p>
                      <a:pPr>
                        <a:lnSpc>
                          <a:spcPct val="100000"/>
                        </a:lnSpc>
                        <a:tabLst>
                          <a:tab algn="l" pos="0"/>
                        </a:tabLst>
                      </a:pPr>
                      <a:r>
                        <a:rPr b="1" lang="en-US" sz="800" spc="-1" strike="noStrike">
                          <a:solidFill>
                            <a:srgbClr val="ffc000"/>
                          </a:solidFill>
                          <a:latin typeface="Arial"/>
                        </a:rPr>
                        <a:t>How to present your poster</a:t>
                      </a:r>
                      <a:endParaRPr b="0" lang="en-US" sz="800" spc="-1" strike="noStrike">
                        <a:solidFill>
                          <a:srgbClr val="ffffff"/>
                        </a:solidFill>
                        <a:latin typeface="Arial"/>
                      </a:endParaRPr>
                    </a:p>
                    <a:p>
                      <a:pPr>
                        <a:lnSpc>
                          <a:spcPct val="100000"/>
                        </a:lnSpc>
                        <a:tabLst>
                          <a:tab algn="l" pos="0"/>
                        </a:tabLst>
                      </a:pPr>
                      <a:r>
                        <a:rPr b="0" lang="en-US" sz="700" spc="-1" strike="noStrike">
                          <a:solidFill>
                            <a:srgbClr val="d9d9d9"/>
                          </a:solidFill>
                          <a:latin typeface="Arial"/>
                        </a:rPr>
                        <a:t>When you finish designing your poster and are ready to virtually present it, follow the conference organizers' instructions. </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242440">
                <a:tc gridSpan="3">
                  <a:txBody>
                    <a:bodyPr lIns="28440" rIns="14040" anchor="t">
                      <a:noAutofit/>
                    </a:bodyPr>
                    <a:p>
                      <a:pPr>
                        <a:lnSpc>
                          <a:spcPct val="100000"/>
                        </a:lnSpc>
                        <a:tabLst>
                          <a:tab algn="l" pos="0"/>
                        </a:tabLst>
                      </a:pPr>
                      <a:r>
                        <a:rPr b="1" lang="en-US" sz="900" spc="-1" strike="noStrike">
                          <a:solidFill>
                            <a:srgbClr val="ffc000"/>
                          </a:solidFill>
                          <a:latin typeface="Arial"/>
                        </a:rPr>
                        <a:t>Publish, present virtually, share, and discuss!</a:t>
                      </a:r>
                      <a:endParaRPr b="0" lang="en-US" sz="9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Submit your poster and add it to the Research Poster Virtual Library.</a:t>
                      </a:r>
                      <a:br>
                        <a:rPr sz="700"/>
                      </a:br>
                      <a:br>
                        <a:rPr sz="700"/>
                      </a:br>
                      <a:r>
                        <a:rPr b="1" lang="en-US" sz="700" spc="-1" strike="noStrike">
                          <a:solidFill>
                            <a:srgbClr val="ffc000"/>
                          </a:solidFill>
                          <a:latin typeface="Arial"/>
                        </a:rPr>
                        <a:t>Continuous global reach</a:t>
                      </a:r>
                      <a:endParaRPr b="0" lang="en-US" sz="7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Share your research with thousands of students, educators, scientists, and researchers from all over the United States and the World.</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1" lang="en-US" sz="700" spc="-1" strike="noStrike">
                          <a:solidFill>
                            <a:srgbClr val="ffc000"/>
                          </a:solidFill>
                          <a:latin typeface="Arial"/>
                        </a:rPr>
                        <a:t>Full-featured poster showcase included</a:t>
                      </a:r>
                      <a:endParaRPr b="0" lang="en-US" sz="7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Present your poster on a  professional full-featured and customizable web page that includes full screen functions, social sharing, your own discussion board, private contact form, narration and more.</a:t>
                      </a:r>
                      <a:endParaRPr b="0" lang="en-US" sz="7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p>
                      <a:pPr>
                        <a:lnSpc>
                          <a:spcPct val="100000"/>
                        </a:lnSpc>
                        <a:tabLst>
                          <a:tab algn="l" pos="0"/>
                        </a:tabLst>
                      </a:pPr>
                      <a:r>
                        <a:rPr b="1" lang="en-US" sz="700" spc="-1" strike="noStrike">
                          <a:solidFill>
                            <a:srgbClr val="ffc000"/>
                          </a:solidFill>
                          <a:latin typeface="Arial"/>
                        </a:rPr>
                        <a:t>Convenience for presenter groups and conference coordinators </a:t>
                      </a:r>
                      <a:endParaRPr b="0" lang="en-US" sz="700" spc="-1" strike="noStrike">
                        <a:solidFill>
                          <a:srgbClr val="ffffff"/>
                        </a:solidFill>
                        <a:latin typeface="Arial"/>
                      </a:endParaRPr>
                    </a:p>
                    <a:p>
                      <a:pPr>
                        <a:lnSpc>
                          <a:spcPct val="100000"/>
                        </a:lnSpc>
                        <a:tabLst>
                          <a:tab algn="l" pos="0"/>
                        </a:tabLst>
                      </a:pPr>
                      <a:r>
                        <a:rPr b="0" lang="en-US" sz="700" spc="-1" strike="noStrike">
                          <a:solidFill>
                            <a:srgbClr val="ffffff"/>
                          </a:solidFill>
                          <a:latin typeface="Arial"/>
                        </a:rPr>
                        <a:t>Published posters can easily be presented at virtual conferences. Perfect solution for organizers of meetings and conferences.</a:t>
                      </a:r>
                      <a:br>
                        <a:rPr sz="700"/>
                      </a:br>
                      <a:endParaRPr b="0" lang="en-US" sz="700" spc="-1" strike="noStrike">
                        <a:solidFill>
                          <a:srgbClr val="ffffff"/>
                        </a:solidFill>
                        <a:latin typeface="Arial"/>
                      </a:endParaRPr>
                    </a:p>
                    <a:p>
                      <a:pPr>
                        <a:lnSpc>
                          <a:spcPct val="100000"/>
                        </a:lnSpc>
                        <a:tabLst>
                          <a:tab algn="l" pos="0"/>
                        </a:tabLst>
                      </a:pPr>
                      <a:r>
                        <a:rPr b="1" lang="en-US" sz="800" spc="-1" strike="noStrike">
                          <a:solidFill>
                            <a:srgbClr val="ffc000"/>
                          </a:solidFill>
                          <a:latin typeface="Arial"/>
                        </a:rPr>
                        <a:t>https://www.PosterPresentations.com/research</a:t>
                      </a:r>
                      <a:endParaRPr b="0" lang="en-US" sz="800" spc="-1" strike="noStrike">
                        <a:solidFill>
                          <a:srgbClr val="ffffff"/>
                        </a:solidFill>
                        <a:latin typeface="Arial"/>
                      </a:endParaRPr>
                    </a:p>
                    <a:p>
                      <a:pPr>
                        <a:lnSpc>
                          <a:spcPct val="100000"/>
                        </a:lnSpc>
                        <a:tabLst>
                          <a:tab algn="l" pos="0"/>
                        </a:tabLst>
                      </a:pPr>
                      <a:endParaRPr b="0" lang="en-US" sz="7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3366"/>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6520">
                <a:tc gridSpan="3">
                  <a:txBody>
                    <a:bodyPr lIns="28440" rIns="14040" anchor="t">
                      <a:noAutofit/>
                    </a:bodyPr>
                    <a:p>
                      <a:endParaRPr b="0" lang="en-US" sz="700" spc="-1" strike="noStrike">
                        <a:solidFill>
                          <a:srgbClr val="1f3a4e"/>
                        </a:solidFill>
                        <a:latin typeface="Calibri"/>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8"/>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16520">
                <a:tc>
                  <a:txBody>
                    <a:bodyPr lIns="28440" rIns="14040" anchor="t">
                      <a:noAutofit/>
                    </a:bodyPr>
                    <a:p>
                      <a:pPr>
                        <a:lnSpc>
                          <a:spcPts val="2599"/>
                        </a:lnSpc>
                        <a:tabLst>
                          <a:tab algn="l" pos="408240"/>
                        </a:tabLst>
                      </a:pPr>
                      <a:r>
                        <a:rPr b="0" lang="en-US" sz="600" spc="-1" strike="noStrike">
                          <a:solidFill>
                            <a:srgbClr val="d9d9d9"/>
                          </a:solidFill>
                          <a:latin typeface="Arial"/>
                        </a:rPr>
                        <a:t>© 2020 PosterPresentations.com</a:t>
                      </a:r>
                      <a:br>
                        <a:rPr sz="600"/>
                      </a:br>
                      <a:r>
                        <a:rPr b="0" lang="en-US" sz="600" spc="-1" strike="noStrike">
                          <a:solidFill>
                            <a:srgbClr val="d9d9d9"/>
                          </a:solidFill>
                          <a:latin typeface="Arial"/>
                        </a:rPr>
                        <a:t>2117 Fourth Street , STE C        </a:t>
                      </a:r>
                      <a:endParaRPr b="0" lang="en-US" sz="600" spc="-1" strike="noStrike">
                        <a:solidFill>
                          <a:srgbClr val="ffffff"/>
                        </a:solidFill>
                        <a:latin typeface="Arial"/>
                      </a:endParaRPr>
                    </a:p>
                    <a:p>
                      <a:pPr>
                        <a:lnSpc>
                          <a:spcPts val="2599"/>
                        </a:lnSpc>
                        <a:tabLst>
                          <a:tab algn="l" pos="408240"/>
                        </a:tabLst>
                      </a:pPr>
                      <a:r>
                        <a:rPr b="0" lang="en-US" sz="600" spc="-1" strike="noStrike">
                          <a:solidFill>
                            <a:srgbClr val="d9d9d9"/>
                          </a:solidFill>
                          <a:latin typeface="Arial"/>
                        </a:rPr>
                        <a:t>Berkeley CA 94710 USA</a:t>
                      </a:r>
                      <a:endParaRPr b="0" lang="en-US" sz="6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gridSpan="2">
                  <a:txBody>
                    <a:bodyPr lIns="28440" rIns="14040" anchor="t">
                      <a:noAutofit/>
                    </a:bodyPr>
                    <a:p>
                      <a:pPr>
                        <a:lnSpc>
                          <a:spcPct val="100000"/>
                        </a:lnSpc>
                        <a:tabLst>
                          <a:tab algn="l" pos="0"/>
                        </a:tabLst>
                      </a:pPr>
                      <a:r>
                        <a:rPr b="1" lang="en-US" sz="700" spc="-1" strike="noStrike">
                          <a:solidFill>
                            <a:srgbClr val="d0d0d0"/>
                          </a:solidFill>
                          <a:latin typeface="Arial"/>
                        </a:rPr>
                        <a:t>For complete tutorials visit:</a:t>
                      </a:r>
                      <a:endParaRPr b="0" lang="en-US" sz="700" spc="-1" strike="noStrike">
                        <a:solidFill>
                          <a:srgbClr val="ffffff"/>
                        </a:solidFill>
                        <a:latin typeface="Arial"/>
                      </a:endParaRPr>
                    </a:p>
                    <a:p>
                      <a:pPr>
                        <a:lnSpc>
                          <a:spcPct val="100000"/>
                        </a:lnSpc>
                        <a:tabLst>
                          <a:tab algn="l" pos="0"/>
                        </a:tabLst>
                      </a:pPr>
                      <a:r>
                        <a:rPr b="1" lang="en-US" sz="500" spc="-1" strike="noStrike">
                          <a:solidFill>
                            <a:srgbClr val="ffc000"/>
                          </a:solidFill>
                          <a:latin typeface="Arial"/>
                        </a:rPr>
                        <a:t>https://www.posterpresentations.com/helpdesk.html</a:t>
                      </a:r>
                      <a:endParaRPr b="0" lang="en-US" sz="500" spc="-1" strike="noStrike">
                        <a:solidFill>
                          <a:srgbClr val="ffffff"/>
                        </a:solidFill>
                        <a:latin typeface="Arial"/>
                      </a:endParaRPr>
                    </a:p>
                  </a:txBody>
                  <a:tcPr anchor="t" marL="28440" marR="140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
        <p:nvSpPr>
          <p:cNvPr id="6" name="PlaceHolder 1"/>
          <p:cNvSpPr>
            <a:spLocks noGrp="1"/>
          </p:cNvSpPr>
          <p:nvPr>
            <p:ph type="title"/>
          </p:nvPr>
        </p:nvSpPr>
        <p:spPr>
          <a:xfrm>
            <a:off x="342720" y="364680"/>
            <a:ext cx="6171840" cy="15264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 name="PlaceHolder 2"/>
          <p:cNvSpPr>
            <a:spLocks noGrp="1"/>
          </p:cNvSpPr>
          <p:nvPr>
            <p:ph type="body"/>
          </p:nvPr>
        </p:nvSpPr>
        <p:spPr>
          <a:xfrm>
            <a:off x="342720" y="2139480"/>
            <a:ext cx="6171840" cy="5302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100000">
              <a:srgbClr val="81d41a"/>
            </a:gs>
          </a:gsLst>
          <a:lin ang="3600000"/>
        </a:gradFill>
      </p:bgPr>
    </p:bg>
    <p:spTree>
      <p:nvGrpSpPr>
        <p:cNvPr id="1" name=""/>
        <p:cNvGrpSpPr/>
        <p:nvPr/>
      </p:nvGrpSpPr>
      <p:grpSpPr>
        <a:xfrm>
          <a:off x="0" y="0"/>
          <a:ext cx="0" cy="0"/>
          <a:chOff x="0" y="0"/>
          <a:chExt cx="0" cy="0"/>
        </a:xfrm>
      </p:grpSpPr>
      <p:sp>
        <p:nvSpPr>
          <p:cNvPr id="44" name="PlaceHolder 1"/>
          <p:cNvSpPr>
            <a:spLocks noGrp="1"/>
          </p:cNvSpPr>
          <p:nvPr>
            <p:ph/>
          </p:nvPr>
        </p:nvSpPr>
        <p:spPr>
          <a:xfrm>
            <a:off x="248760" y="1305360"/>
            <a:ext cx="1443240" cy="281880"/>
          </a:xfrm>
          <a:prstGeom prst="rect">
            <a:avLst/>
          </a:prstGeom>
          <a:solidFill>
            <a:srgbClr val="bbe33d"/>
          </a:solidFill>
          <a:ln w="0">
            <a:solidFill>
              <a:srgbClr val="ffc000"/>
            </a:solidFill>
          </a:ln>
        </p:spPr>
        <p:txBody>
          <a:bodyPr lIns="90000" rIns="90000" tIns="91440" bIns="91440" anchor="ctr">
            <a:noAutofit/>
          </a:bodyPr>
          <a:p>
            <a:pPr indent="0">
              <a:lnSpc>
                <a:spcPct val="100000"/>
              </a:lnSpc>
              <a:spcBef>
                <a:spcPts val="159"/>
              </a:spcBef>
              <a:buNone/>
              <a:tabLst>
                <a:tab algn="l" pos="0"/>
              </a:tabLst>
            </a:pPr>
            <a:r>
              <a:rPr b="1" lang="en-US" sz="800" spc="-1" strike="noStrike">
                <a:solidFill>
                  <a:schemeClr val="accent1">
                    <a:lumMod val="50000"/>
                  </a:schemeClr>
                </a:solidFill>
                <a:latin typeface="Calibri"/>
              </a:rPr>
              <a:t>                  </a:t>
            </a:r>
            <a:r>
              <a:rPr b="1" lang="en-US" sz="800" spc="-1" strike="noStrike" u="sng">
                <a:solidFill>
                  <a:schemeClr val="accent1">
                    <a:lumMod val="50000"/>
                  </a:schemeClr>
                </a:solidFill>
                <a:uFillTx/>
                <a:latin typeface="Calibri"/>
              </a:rPr>
              <a:t>ABSTRACT</a:t>
            </a:r>
            <a:endParaRPr b="0" lang="en-US" sz="800" spc="-1" strike="noStrike">
              <a:solidFill>
                <a:srgbClr val="000000"/>
              </a:solidFill>
              <a:latin typeface="Arial"/>
            </a:endParaRPr>
          </a:p>
        </p:txBody>
      </p:sp>
      <p:sp>
        <p:nvSpPr>
          <p:cNvPr id="45" name="PlaceHolder 2"/>
          <p:cNvSpPr>
            <a:spLocks noGrp="1"/>
          </p:cNvSpPr>
          <p:nvPr>
            <p:ph/>
          </p:nvPr>
        </p:nvSpPr>
        <p:spPr>
          <a:xfrm>
            <a:off x="228600" y="3127320"/>
            <a:ext cx="1440720" cy="27900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US" sz="800" spc="-1" strike="noStrike" u="sng">
                <a:solidFill>
                  <a:schemeClr val="accent1">
                    <a:lumMod val="50000"/>
                  </a:schemeClr>
                </a:solidFill>
                <a:uFillTx/>
                <a:latin typeface="Calibri"/>
              </a:rPr>
              <a:t>INTRODUCTION</a:t>
            </a:r>
            <a:endParaRPr b="0" lang="en-US" sz="800" spc="-1" strike="noStrike">
              <a:solidFill>
                <a:srgbClr val="000000"/>
              </a:solidFill>
              <a:latin typeface="Arial"/>
            </a:endParaRPr>
          </a:p>
        </p:txBody>
      </p:sp>
      <p:sp>
        <p:nvSpPr>
          <p:cNvPr id="46" name="PlaceHolder 3"/>
          <p:cNvSpPr>
            <a:spLocks noGrp="1"/>
          </p:cNvSpPr>
          <p:nvPr>
            <p:ph/>
          </p:nvPr>
        </p:nvSpPr>
        <p:spPr>
          <a:xfrm>
            <a:off x="1892880" y="1307520"/>
            <a:ext cx="1442880" cy="27540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IN" sz="800" spc="-1" strike="noStrike" u="sng">
                <a:solidFill>
                  <a:schemeClr val="accent1">
                    <a:lumMod val="50000"/>
                  </a:schemeClr>
                </a:solidFill>
                <a:uFillTx/>
                <a:latin typeface="Calibri"/>
              </a:rPr>
              <a:t>METHODOLOGY</a:t>
            </a:r>
            <a:endParaRPr b="0" lang="en-US" sz="800" spc="-1" strike="noStrike">
              <a:solidFill>
                <a:srgbClr val="000000"/>
              </a:solidFill>
              <a:latin typeface="Arial"/>
            </a:endParaRPr>
          </a:p>
        </p:txBody>
      </p:sp>
      <p:sp>
        <p:nvSpPr>
          <p:cNvPr id="47" name="PlaceHolder 4"/>
          <p:cNvSpPr>
            <a:spLocks noGrp="1"/>
          </p:cNvSpPr>
          <p:nvPr>
            <p:ph/>
          </p:nvPr>
        </p:nvSpPr>
        <p:spPr>
          <a:xfrm>
            <a:off x="3557160" y="1307520"/>
            <a:ext cx="1443240" cy="28188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US" sz="800" spc="-1" strike="noStrike" u="sng">
                <a:solidFill>
                  <a:schemeClr val="accent1">
                    <a:lumMod val="50000"/>
                  </a:schemeClr>
                </a:solidFill>
                <a:uFillTx/>
                <a:latin typeface="Calibri"/>
              </a:rPr>
              <a:t>DISCUSSION</a:t>
            </a:r>
            <a:endParaRPr b="0" lang="en-US" sz="800" spc="-1" strike="noStrike">
              <a:solidFill>
                <a:srgbClr val="000000"/>
              </a:solidFill>
              <a:latin typeface="Arial"/>
            </a:endParaRPr>
          </a:p>
        </p:txBody>
      </p:sp>
      <p:sp>
        <p:nvSpPr>
          <p:cNvPr id="48" name="PlaceHolder 5"/>
          <p:cNvSpPr>
            <a:spLocks noGrp="1"/>
          </p:cNvSpPr>
          <p:nvPr>
            <p:ph/>
          </p:nvPr>
        </p:nvSpPr>
        <p:spPr>
          <a:xfrm>
            <a:off x="5175360" y="1307520"/>
            <a:ext cx="1443240" cy="281880"/>
          </a:xfrm>
          <a:prstGeom prst="rect">
            <a:avLst/>
          </a:prstGeom>
          <a:solidFill>
            <a:srgbClr val="bbe33d"/>
          </a:solidFill>
          <a:ln w="0">
            <a:solidFill>
              <a:srgbClr val="ffc000"/>
            </a:solidFill>
          </a:ln>
        </p:spPr>
        <p:txBody>
          <a:bodyPr lIns="90000" rIns="90000" tIns="91440" bIns="91440" anchor="ctr">
            <a:noAutofit/>
          </a:bodyPr>
          <a:p>
            <a:pPr indent="0" algn="ctr">
              <a:lnSpc>
                <a:spcPct val="100000"/>
              </a:lnSpc>
              <a:spcBef>
                <a:spcPts val="159"/>
              </a:spcBef>
              <a:buNone/>
              <a:tabLst>
                <a:tab algn="l" pos="0"/>
              </a:tabLst>
            </a:pPr>
            <a:r>
              <a:rPr b="1" lang="en-US" sz="800" spc="-1" strike="noStrike" u="sng">
                <a:solidFill>
                  <a:schemeClr val="accent1">
                    <a:lumMod val="50000"/>
                  </a:schemeClr>
                </a:solidFill>
                <a:uFillTx/>
                <a:latin typeface="Calibri"/>
              </a:rPr>
              <a:t>CONCLUSION</a:t>
            </a:r>
            <a:endParaRPr b="0" lang="en-US" sz="800" spc="-1" strike="noStrike">
              <a:solidFill>
                <a:srgbClr val="000000"/>
              </a:solidFill>
              <a:latin typeface="Arial"/>
            </a:endParaRPr>
          </a:p>
        </p:txBody>
      </p:sp>
      <p:sp>
        <p:nvSpPr>
          <p:cNvPr id="49" name="PlaceHolder 6"/>
          <p:cNvSpPr>
            <a:spLocks noGrp="1"/>
          </p:cNvSpPr>
          <p:nvPr>
            <p:ph/>
          </p:nvPr>
        </p:nvSpPr>
        <p:spPr>
          <a:xfrm>
            <a:off x="4956120" y="1417320"/>
            <a:ext cx="1879200" cy="1941840"/>
          </a:xfrm>
          <a:prstGeom prst="rect">
            <a:avLst/>
          </a:prstGeom>
          <a:noFill/>
          <a:ln w="0">
            <a:noFill/>
          </a:ln>
        </p:spPr>
        <p:txBody>
          <a:bodyPr lIns="228600" rIns="228600" tIns="228600" bIns="228600" anchor="t">
            <a:noAutofit/>
          </a:bodyPr>
          <a:p>
            <a:pPr indent="0" algn="just">
              <a:lnSpc>
                <a:spcPts val="499"/>
              </a:lnSpc>
              <a:buNone/>
              <a:tabLst>
                <a:tab algn="l" pos="0"/>
              </a:tabLst>
            </a:pPr>
            <a:r>
              <a:rPr b="1" lang="en-US" sz="550" spc="-1" strike="noStrike">
                <a:solidFill>
                  <a:srgbClr val="000000"/>
                </a:solidFill>
                <a:latin typeface="Times New Roman"/>
              </a:rPr>
              <a:t>a)</a:t>
            </a:r>
            <a:r>
              <a:rPr b="0" lang="en-US" sz="550" spc="-1" strike="noStrike">
                <a:solidFill>
                  <a:srgbClr val="000000"/>
                </a:solidFill>
                <a:latin typeface="Times New Roman"/>
              </a:rPr>
              <a:t> In this paper, we explored the ways in which smart glasses are influencing workflow and productivity in various fields, thus </a:t>
            </a:r>
            <a:r>
              <a:rPr b="0" lang="en-US" sz="550" spc="-1" strike="noStrike">
                <a:solidFill>
                  <a:srgbClr val="000000"/>
                </a:solidFill>
                <a:latin typeface="Times New Roman"/>
                <a:ea typeface="Microsoft YaHei"/>
              </a:rPr>
              <a:t>proving itself to be a very useful and versatile piece of technology.</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b)</a:t>
            </a:r>
            <a:r>
              <a:rPr b="0" lang="en-US" sz="550" spc="-1" strike="noStrike">
                <a:solidFill>
                  <a:srgbClr val="000000"/>
                </a:solidFill>
                <a:latin typeface="Times New Roman"/>
                <a:ea typeface="Microsoft YaHei"/>
              </a:rPr>
              <a:t> Since it is a new &amp; emerging technology, the user base is currently increasing at a rate of over 1.5 million per year and the number of users is expected to increase even more in the upcoming years. </a:t>
            </a:r>
            <a:r>
              <a:rPr b="1" lang="en-US" sz="550" spc="-1" strike="noStrike">
                <a:solidFill>
                  <a:srgbClr val="000000"/>
                </a:solidFill>
                <a:latin typeface="Times New Roman"/>
                <a:ea typeface="Microsoft YaHei"/>
              </a:rPr>
              <a:t>[7]</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c)</a:t>
            </a:r>
            <a:r>
              <a:rPr b="0" lang="en-US" sz="550" spc="-1" strike="noStrike">
                <a:solidFill>
                  <a:srgbClr val="000000"/>
                </a:solidFill>
                <a:latin typeface="Times New Roman"/>
                <a:ea typeface="Microsoft YaHei"/>
              </a:rPr>
              <a:t> However, nothing is perfect in this world. Everything has it’s own set of pros and cons, so do smart glasses. Hence, we studied their impact on the workspace, like how it is helping blind people come from dark to light.</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d)</a:t>
            </a:r>
            <a:r>
              <a:rPr b="0" lang="en-US" sz="550" spc="-1" strike="noStrike">
                <a:solidFill>
                  <a:srgbClr val="000000"/>
                </a:solidFill>
                <a:latin typeface="Times New Roman"/>
                <a:ea typeface="Microsoft YaHei"/>
              </a:rPr>
              <a:t> Recently conducted surveys have proved it’s usefulness and efficiency in various real life scenario. In addition, it’s also saving the users a lot of time and resources, and making their lives easier.</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e)</a:t>
            </a:r>
            <a:r>
              <a:rPr b="0" lang="en-US" sz="550" spc="-1" strike="noStrike">
                <a:solidFill>
                  <a:srgbClr val="000000"/>
                </a:solidFill>
                <a:latin typeface="Times New Roman"/>
                <a:ea typeface="Microsoft YaHei"/>
              </a:rPr>
              <a:t> Extensive research &amp; groundwork is being done to resolve it’s current limitations.</a:t>
            </a:r>
            <a:endParaRPr b="0" lang="en-US" sz="550" spc="-1" strike="noStrike">
              <a:solidFill>
                <a:srgbClr val="000000"/>
              </a:solidFill>
              <a:latin typeface="Arial"/>
            </a:endParaRPr>
          </a:p>
        </p:txBody>
      </p:sp>
      <p:sp>
        <p:nvSpPr>
          <p:cNvPr id="50" name="PlaceHolder 7"/>
          <p:cNvSpPr>
            <a:spLocks noGrp="1"/>
          </p:cNvSpPr>
          <p:nvPr>
            <p:ph/>
          </p:nvPr>
        </p:nvSpPr>
        <p:spPr>
          <a:xfrm>
            <a:off x="4956120" y="5541120"/>
            <a:ext cx="1869480" cy="5690880"/>
          </a:xfrm>
          <a:prstGeom prst="rect">
            <a:avLst/>
          </a:prstGeom>
          <a:noFill/>
          <a:ln w="0">
            <a:noFill/>
          </a:ln>
        </p:spPr>
        <p:txBody>
          <a:bodyPr lIns="228600" rIns="228600" tIns="228600" bIns="228600" anchor="t">
            <a:noAutofit/>
          </a:bodyPr>
          <a:p>
            <a:pPr indent="0" algn="just">
              <a:lnSpc>
                <a:spcPts val="499"/>
              </a:lnSpc>
              <a:buNone/>
              <a:tabLst>
                <a:tab algn="l" pos="0"/>
              </a:tabLst>
            </a:pPr>
            <a:r>
              <a:rPr b="1" lang="en-US" sz="490" spc="-1" strike="noStrike">
                <a:solidFill>
                  <a:srgbClr val="000000"/>
                </a:solidFill>
                <a:latin typeface="Times New Roman"/>
              </a:rPr>
              <a:t>[1]</a:t>
            </a:r>
            <a:r>
              <a:rPr b="0" lang="en-US" sz="490" spc="-1" strike="noStrike">
                <a:solidFill>
                  <a:srgbClr val="000000"/>
                </a:solidFill>
                <a:latin typeface="Times New Roman"/>
              </a:rPr>
              <a:t> </a:t>
            </a:r>
            <a:r>
              <a:rPr b="0" lang="en-US" sz="490" spc="-1" strike="noStrike">
                <a:solidFill>
                  <a:srgbClr val="000000"/>
                </a:solidFill>
                <a:latin typeface="Times New Roman"/>
                <a:ea typeface="Microsoft YaHei"/>
              </a:rPr>
              <a:t>Kim, D.; Choi, Y. Application of Smart Glasses for Field Workers Performing Soil Contamination Surveys with Portable Equipment. Sustainability 2022, 14, 12370.</a:t>
            </a:r>
            <a:endParaRPr b="0" lang="en-US" sz="490" spc="-1" strike="noStrike">
              <a:solidFill>
                <a:srgbClr val="000000"/>
              </a:solidFill>
              <a:latin typeface="Arial"/>
            </a:endParaRPr>
          </a:p>
          <a:p>
            <a:pPr indent="0" algn="just">
              <a:lnSpc>
                <a:spcPts val="499"/>
              </a:lnSpc>
              <a:buNone/>
              <a:tabLst>
                <a:tab algn="l" pos="0"/>
              </a:tabLst>
            </a:pPr>
            <a:r>
              <a:rPr b="0" lang="en-US" sz="490" spc="-1" strike="noStrike" u="sng">
                <a:solidFill>
                  <a:srgbClr val="000000"/>
                </a:solidFill>
                <a:uFillTx/>
                <a:latin typeface="Times New Roman"/>
                <a:ea typeface="Microsoft YaHei"/>
              </a:rPr>
              <a:t>https://doi.org/10.3390/su141912370</a:t>
            </a:r>
            <a:endParaRPr b="0" lang="en-US" sz="490" spc="-1" strike="noStrike">
              <a:solidFill>
                <a:srgbClr val="000000"/>
              </a:solidFill>
              <a:latin typeface="Arial"/>
            </a:endParaRPr>
          </a:p>
          <a:p>
            <a:pPr indent="0" algn="just">
              <a:lnSpc>
                <a:spcPts val="499"/>
              </a:lnSpc>
              <a:buNone/>
              <a:tabLst>
                <a:tab algn="l" pos="0"/>
              </a:tabLst>
            </a:pPr>
            <a:endParaRPr b="0" lang="en-US" sz="3200" spc="-1" strike="noStrike">
              <a:solidFill>
                <a:srgbClr val="000000"/>
              </a:solidFill>
              <a:latin typeface="Arial"/>
            </a:endParaRPr>
          </a:p>
          <a:p>
            <a:pPr indent="0" algn="just">
              <a:lnSpc>
                <a:spcPts val="499"/>
              </a:lnSpc>
              <a:buNone/>
              <a:tabLst>
                <a:tab algn="l" pos="0"/>
              </a:tabLst>
            </a:pPr>
            <a:r>
              <a:rPr b="1" lang="en-US" sz="490" spc="-1" strike="noStrike">
                <a:solidFill>
                  <a:srgbClr val="000000"/>
                </a:solidFill>
                <a:latin typeface="Times New Roman"/>
                <a:ea typeface="Microsoft YaHei"/>
              </a:rPr>
              <a:t>[2]</a:t>
            </a:r>
            <a:r>
              <a:rPr b="0" lang="en-US" sz="490" spc="-1" strike="noStrike">
                <a:solidFill>
                  <a:srgbClr val="000000"/>
                </a:solidFill>
                <a:latin typeface="Times New Roman"/>
                <a:ea typeface="Microsoft YaHei"/>
              </a:rPr>
              <a:t> Kyungjun Lee, Jonggi Hong, Ebrima Jarjue, Ernest Essuah Mensah, and Hernisa  Kacorri. 2022. From the Lab to People’s Home: Lessons from Accessing Blind Participants’ Interactions via Smart Glasses in Remote Studies. In 19th Web  for All Conference (W4A’22), April 25–26, 2022, Lyon, France. ACM, New York, NY, USA, 11 pages.</a:t>
            </a:r>
            <a:endParaRPr b="0" lang="en-US" sz="490" spc="-1" strike="noStrike">
              <a:solidFill>
                <a:srgbClr val="000000"/>
              </a:solidFill>
              <a:latin typeface="Arial"/>
            </a:endParaRPr>
          </a:p>
          <a:p>
            <a:pPr indent="0" algn="just">
              <a:lnSpc>
                <a:spcPts val="499"/>
              </a:lnSpc>
              <a:buNone/>
              <a:tabLst>
                <a:tab algn="l" pos="0"/>
              </a:tabLst>
            </a:pPr>
            <a:r>
              <a:rPr b="0" lang="en-US" sz="490" spc="-1" strike="noStrike" u="sng">
                <a:solidFill>
                  <a:srgbClr val="000000"/>
                </a:solidFill>
                <a:uFillTx/>
                <a:latin typeface="Times New Roman"/>
                <a:ea typeface="Microsoft YaHei"/>
              </a:rPr>
              <a:t>https://doi.org/10.1145/3493612.3520448</a:t>
            </a:r>
            <a:endParaRPr b="0" lang="en-US" sz="49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490" spc="-1" strike="noStrike">
                <a:solidFill>
                  <a:srgbClr val="000000"/>
                </a:solidFill>
                <a:latin typeface="Times New Roman"/>
                <a:ea typeface="Microsoft YaHei"/>
              </a:rPr>
              <a:t>[3]</a:t>
            </a:r>
            <a:r>
              <a:rPr b="0" lang="en-US" sz="490" spc="-1" strike="noStrike">
                <a:solidFill>
                  <a:srgbClr val="000000"/>
                </a:solidFill>
                <a:latin typeface="Times New Roman"/>
                <a:ea typeface="Microsoft YaHei"/>
              </a:rPr>
              <a:t> Isha Chaturvedi, Farshid Hassani Bijarbooneh, Tristan Braud, and Pan Hui. 2019. Peripheral Vision: A New Killer App for Smart Glasses. In 24th International Conference on Intelligent User Interfaces (IUI ’19), March 17–20, 2019, Marina del Ray, CA, USA. ACM, New York, NY, USA, 14 pages.</a:t>
            </a:r>
            <a:endParaRPr b="0" lang="en-US" sz="490" spc="-1" strike="noStrike">
              <a:solidFill>
                <a:srgbClr val="000000"/>
              </a:solidFill>
              <a:latin typeface="Arial"/>
            </a:endParaRPr>
          </a:p>
          <a:p>
            <a:pPr indent="0" algn="just">
              <a:lnSpc>
                <a:spcPts val="499"/>
              </a:lnSpc>
              <a:buNone/>
              <a:tabLst>
                <a:tab algn="l" pos="0"/>
              </a:tabLst>
            </a:pPr>
            <a:r>
              <a:rPr b="0" lang="en-US" sz="490" spc="-1" strike="noStrike" u="sng">
                <a:solidFill>
                  <a:srgbClr val="000000"/>
                </a:solidFill>
                <a:uFillTx/>
                <a:latin typeface="Times New Roman"/>
                <a:ea typeface="Microsoft YaHei"/>
              </a:rPr>
              <a:t>https://doi.org/10.1145/3301275.3302263</a:t>
            </a:r>
            <a:endParaRPr b="0" lang="en-US" sz="49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490" spc="-1" strike="noStrike">
                <a:solidFill>
                  <a:srgbClr val="000000"/>
                </a:solidFill>
                <a:latin typeface="Times New Roman"/>
                <a:ea typeface="Microsoft YaHei"/>
              </a:rPr>
              <a:t>[4]</a:t>
            </a:r>
            <a:r>
              <a:rPr b="0" lang="en-US" sz="490" spc="-1" strike="noStrike">
                <a:solidFill>
                  <a:srgbClr val="000000"/>
                </a:solidFill>
                <a:latin typeface="Times New Roman"/>
                <a:ea typeface="Microsoft YaHei"/>
              </a:rPr>
              <a:t> Fabien Lareyre, Arindam Chaudhuri, Cédric Adam, Marion Carrier, Claude Mialhe, and Juliette Raffort. 2021. Applications of head-mounted displays and smart glasses in vascular surgery. Department of Vascular Surgery, Hospital of Antibes-Juan-les-Pins, France.</a:t>
            </a:r>
            <a:endParaRPr b="0" lang="en-US" sz="49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490" spc="-1" strike="noStrike">
                <a:solidFill>
                  <a:srgbClr val="000000"/>
                </a:solidFill>
                <a:latin typeface="Times New Roman"/>
                <a:ea typeface="Microsoft YaHei"/>
              </a:rPr>
              <a:t>[5]</a:t>
            </a:r>
            <a:r>
              <a:rPr b="0" lang="en-US" sz="490" spc="-1" strike="noStrike">
                <a:solidFill>
                  <a:srgbClr val="000000"/>
                </a:solidFill>
                <a:latin typeface="Times New Roman"/>
                <a:ea typeface="Microsoft YaHei"/>
              </a:rPr>
              <a:t> Waqas Khalid Obeidy1, Haslina Arshad1, and Jiung Yao Huang. TouristicAR: A Smart Glass Augmented Reality Application for UNESCO World Heritage Sites in Malaysia. Center for Artificial Intelligence Technology, Faculty of Information Science and Technology, Universiti Kebangsaan Malaysia.</a:t>
            </a:r>
            <a:endParaRPr b="0" lang="en-US" sz="490" spc="-1" strike="noStrike">
              <a:solidFill>
                <a:srgbClr val="000000"/>
              </a:solidFill>
              <a:latin typeface="Arial"/>
            </a:endParaRPr>
          </a:p>
          <a:p>
            <a:pPr indent="0" algn="just">
              <a:lnSpc>
                <a:spcPts val="499"/>
              </a:lnSpc>
              <a:buNone/>
              <a:tabLst>
                <a:tab algn="l" pos="0"/>
              </a:tabLst>
            </a:pPr>
            <a:r>
              <a:rPr b="0" lang="en-US" sz="490" spc="-1" strike="noStrike">
                <a:solidFill>
                  <a:srgbClr val="000000"/>
                </a:solidFill>
                <a:latin typeface="Times New Roman"/>
                <a:ea typeface="Microsoft YaHei"/>
              </a:rPr>
              <a:t>waqas@siswa.ukm.edu.my</a:t>
            </a:r>
            <a:endParaRPr b="0" lang="en-US" sz="49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490" spc="-1" strike="noStrike">
                <a:solidFill>
                  <a:srgbClr val="000000"/>
                </a:solidFill>
                <a:latin typeface="Times New Roman"/>
                <a:ea typeface="Microsoft YaHei"/>
              </a:rPr>
              <a:t>[6]</a:t>
            </a:r>
            <a:r>
              <a:rPr b="0" lang="en-US" sz="490" spc="-1" strike="noStrike">
                <a:solidFill>
                  <a:srgbClr val="000000"/>
                </a:solidFill>
                <a:latin typeface="Times New Roman"/>
                <a:ea typeface="Microsoft YaHei"/>
              </a:rPr>
              <a:t> Applications of Smart Glasses in Applied Sciences: A Systematic Review.</a:t>
            </a:r>
            <a:endParaRPr b="0" lang="en-US" sz="49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490" spc="-1" strike="noStrike">
                <a:solidFill>
                  <a:srgbClr val="000000"/>
                </a:solidFill>
                <a:latin typeface="Times New Roman"/>
                <a:ea typeface="Microsoft YaHei"/>
              </a:rPr>
              <a:t>[7]</a:t>
            </a:r>
            <a:r>
              <a:rPr b="0" lang="en-US" sz="490" spc="-1" strike="noStrike">
                <a:solidFill>
                  <a:srgbClr val="000000"/>
                </a:solidFill>
                <a:latin typeface="Times New Roman"/>
                <a:ea typeface="Microsoft YaHei"/>
              </a:rPr>
              <a:t> Laricchia, F. U.S. workforce: smart glasses users 2016-2025. 2022, 14, 02.</a:t>
            </a:r>
            <a:endParaRPr b="0" lang="en-US" sz="49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nSpc>
                <a:spcPts val="499"/>
              </a:lnSpc>
              <a:buNone/>
              <a:tabLst>
                <a:tab algn="l" pos="0"/>
              </a:tabLst>
            </a:pPr>
            <a:r>
              <a:rPr b="1" lang="en-US" sz="490" spc="-1" strike="noStrike">
                <a:solidFill>
                  <a:srgbClr val="000000"/>
                </a:solidFill>
                <a:latin typeface="Times New Roman"/>
                <a:ea typeface="Microsoft YaHei"/>
              </a:rPr>
              <a:t>[8] </a:t>
            </a:r>
            <a:r>
              <a:rPr b="0" lang="en-US" sz="490" spc="-1" strike="noStrike">
                <a:solidFill>
                  <a:srgbClr val="000000"/>
                </a:solidFill>
                <a:latin typeface="Times New Roman"/>
                <a:ea typeface="Microsoft YaHei"/>
              </a:rPr>
              <a:t>Emily Drake. Smart-glasses. 2019, 04.</a:t>
            </a:r>
            <a:endParaRPr b="0" lang="en-US" sz="490" spc="-1" strike="noStrike">
              <a:solidFill>
                <a:srgbClr val="000000"/>
              </a:solidFill>
              <a:latin typeface="Arial"/>
            </a:endParaRPr>
          </a:p>
          <a:p>
            <a:pPr indent="0">
              <a:lnSpc>
                <a:spcPts val="499"/>
              </a:lnSpc>
              <a:buNone/>
              <a:tabLst>
                <a:tab algn="l" pos="0"/>
              </a:tabLst>
            </a:pPr>
            <a:r>
              <a:rPr b="0" lang="en-US" sz="490" spc="-1" strike="noStrike" u="sng">
                <a:solidFill>
                  <a:srgbClr val="000000"/>
                </a:solidFill>
                <a:uFillTx/>
                <a:latin typeface="Times New Roman"/>
                <a:ea typeface="Microsoft YaHei"/>
              </a:rPr>
              <a:t>https://blog.siggraph.org/2019/04/seeing-things-that-arent-there-how-augmented-reality-will-change-our-lives.html/smart-glasses/</a:t>
            </a:r>
            <a:endParaRPr b="0" lang="en-US" sz="490" spc="-1" strike="noStrike">
              <a:solidFill>
                <a:srgbClr val="000000"/>
              </a:solidFill>
              <a:latin typeface="Arial"/>
            </a:endParaRPr>
          </a:p>
        </p:txBody>
      </p:sp>
      <p:sp>
        <p:nvSpPr>
          <p:cNvPr id="51" name="PlaceHolder 8"/>
          <p:cNvSpPr>
            <a:spLocks noGrp="1"/>
          </p:cNvSpPr>
          <p:nvPr>
            <p:ph/>
          </p:nvPr>
        </p:nvSpPr>
        <p:spPr>
          <a:xfrm>
            <a:off x="0" y="3247920"/>
            <a:ext cx="1895400" cy="2055240"/>
          </a:xfrm>
          <a:prstGeom prst="rect">
            <a:avLst/>
          </a:prstGeom>
          <a:noFill/>
          <a:ln w="0">
            <a:noFill/>
          </a:ln>
        </p:spPr>
        <p:txBody>
          <a:bodyPr lIns="228600" rIns="228600" tIns="228600" bIns="228600" anchor="t">
            <a:noAutofit/>
          </a:bodyPr>
          <a:p>
            <a:pPr indent="0" algn="just">
              <a:lnSpc>
                <a:spcPts val="499"/>
              </a:lnSpc>
              <a:buNone/>
              <a:tabLst>
                <a:tab algn="l" pos="0"/>
              </a:tabLst>
            </a:pPr>
            <a:r>
              <a:rPr b="0" lang="en-US" sz="550" spc="-1" strike="noStrike">
                <a:solidFill>
                  <a:srgbClr val="000000"/>
                </a:solidFill>
                <a:latin typeface="Times New Roman"/>
                <a:ea typeface="Microsoft YaHei"/>
              </a:rPr>
              <a:t>Smart glasses are wearable computing devices that look like regular eyeglasses but have a built-in display and computer processing capabilities.</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a) </a:t>
            </a:r>
            <a:r>
              <a:rPr b="0" lang="en-US" sz="550" spc="-1" strike="noStrike">
                <a:solidFill>
                  <a:srgbClr val="000000"/>
                </a:solidFill>
                <a:latin typeface="Times New Roman"/>
                <a:ea typeface="Microsoft YaHei"/>
              </a:rPr>
              <a:t>Smart glasses provide real-time feedback to users, which makes them useful `for applications such as healthcare, field work, and training.</a:t>
            </a:r>
            <a:r>
              <a:rPr b="0" lang="en-IN" sz="550" spc="-1" strike="noStrike">
                <a:solidFill>
                  <a:srgbClr val="000000"/>
                </a:solidFill>
                <a:latin typeface="Times New Roman"/>
                <a:ea typeface="Microsoft YaHei"/>
              </a:rPr>
              <a:t>                   </a:t>
            </a:r>
            <a:endParaRPr b="0" lang="en-US" sz="550" spc="-1" strike="noStrike">
              <a:solidFill>
                <a:srgbClr val="000000"/>
              </a:solidFill>
              <a:latin typeface="Arial"/>
            </a:endParaRPr>
          </a:p>
          <a:p>
            <a:pPr indent="0" algn="just">
              <a:lnSpc>
                <a:spcPts val="499"/>
              </a:lnSpc>
              <a:buNone/>
              <a:tabLst>
                <a:tab algn="l" pos="0"/>
              </a:tabLst>
            </a:pPr>
            <a:r>
              <a:rPr b="1" lang="en-IN" sz="550" spc="-1" strike="noStrike">
                <a:solidFill>
                  <a:srgbClr val="000000"/>
                </a:solidFill>
                <a:latin typeface="Times New Roman"/>
                <a:ea typeface="Microsoft YaHei"/>
              </a:rPr>
              <a:t>b) </a:t>
            </a:r>
            <a:r>
              <a:rPr b="0" lang="en-IN" sz="550" spc="-1" strike="noStrike">
                <a:solidFill>
                  <a:srgbClr val="000000"/>
                </a:solidFill>
                <a:latin typeface="Times New Roman"/>
                <a:ea typeface="Microsoft YaHei"/>
              </a:rPr>
              <a:t>Smart glasses are equipped with sensors, such as accelerometers and gyroscopes, that enable tracking of head and eye movements, responding to user input, and object recognition. </a:t>
            </a:r>
            <a:r>
              <a:rPr b="1" lang="en-IN" sz="550" spc="-1" strike="noStrike">
                <a:solidFill>
                  <a:srgbClr val="000000"/>
                </a:solidFill>
                <a:latin typeface="Times New Roman"/>
                <a:ea typeface="Microsoft YaHei"/>
              </a:rPr>
              <a:t>[2]</a:t>
            </a:r>
            <a:endParaRPr b="0" lang="en-US" sz="550" spc="-1" strike="noStrike">
              <a:solidFill>
                <a:srgbClr val="000000"/>
              </a:solidFill>
              <a:latin typeface="Arial"/>
            </a:endParaRPr>
          </a:p>
          <a:p>
            <a:pPr indent="0" algn="just">
              <a:lnSpc>
                <a:spcPts val="499"/>
              </a:lnSpc>
              <a:buNone/>
              <a:tabLst>
                <a:tab algn="l" pos="0"/>
              </a:tabLst>
            </a:pPr>
            <a:endParaRPr b="0" lang="en-US" sz="550" spc="-1" strike="noStrike">
              <a:solidFill>
                <a:srgbClr val="000000"/>
              </a:solidFill>
              <a:latin typeface="Arial"/>
            </a:endParaRPr>
          </a:p>
          <a:p>
            <a:pPr indent="0" algn="just">
              <a:lnSpc>
                <a:spcPts val="499"/>
              </a:lnSpc>
              <a:buNone/>
              <a:tabLst>
                <a:tab algn="l" pos="0"/>
              </a:tabLst>
            </a:pPr>
            <a:r>
              <a:rPr b="1" lang="en-IN" sz="550" spc="-1" strike="noStrike">
                <a:solidFill>
                  <a:srgbClr val="000000"/>
                </a:solidFill>
                <a:latin typeface="Times New Roman"/>
                <a:ea typeface="Microsoft YaHei"/>
              </a:rPr>
              <a:t>c) </a:t>
            </a:r>
            <a:r>
              <a:rPr b="0" lang="en-IN" sz="550" spc="-1" strike="noStrike">
                <a:solidFill>
                  <a:srgbClr val="000000"/>
                </a:solidFill>
                <a:latin typeface="Times New Roman"/>
                <a:ea typeface="Microsoft YaHei"/>
              </a:rPr>
              <a:t>Smart glasses provide an immersive augmented reality (AR) or virtual reality (VR) experience for gaming, entertainment, and educational purposes. </a:t>
            </a:r>
            <a:r>
              <a:rPr b="1" lang="en-IN" sz="550" spc="-1" strike="noStrike">
                <a:solidFill>
                  <a:srgbClr val="000000"/>
                </a:solidFill>
                <a:latin typeface="Times New Roman"/>
                <a:ea typeface="Microsoft YaHei"/>
              </a:rPr>
              <a:t>[3]</a:t>
            </a:r>
            <a:endParaRPr b="0" lang="en-US" sz="550" spc="-1" strike="noStrike">
              <a:solidFill>
                <a:srgbClr val="000000"/>
              </a:solidFill>
              <a:latin typeface="Arial"/>
            </a:endParaRPr>
          </a:p>
          <a:p>
            <a:pPr indent="0" algn="just">
              <a:lnSpc>
                <a:spcPts val="499"/>
              </a:lnSpc>
              <a:buNone/>
              <a:tabLst>
                <a:tab algn="l" pos="0"/>
              </a:tabLst>
            </a:pPr>
            <a:r>
              <a:rPr b="0" lang="en-IN" sz="550" spc="-1" strike="noStrike">
                <a:solidFill>
                  <a:srgbClr val="000000"/>
                </a:solidFill>
                <a:latin typeface="Times New Roman"/>
                <a:ea typeface="Microsoft YaHei"/>
              </a:rPr>
              <a:t> </a:t>
            </a:r>
            <a:endParaRPr b="0" lang="en-US" sz="550" spc="-1" strike="noStrike">
              <a:solidFill>
                <a:srgbClr val="000000"/>
              </a:solidFill>
              <a:latin typeface="Arial"/>
            </a:endParaRPr>
          </a:p>
          <a:p>
            <a:pPr indent="0" algn="just">
              <a:lnSpc>
                <a:spcPts val="499"/>
              </a:lnSpc>
              <a:buNone/>
              <a:tabLst>
                <a:tab algn="l" pos="0"/>
              </a:tabLst>
            </a:pPr>
            <a:r>
              <a:rPr b="1" lang="en-US" sz="550" spc="-1" strike="noStrike">
                <a:solidFill>
                  <a:srgbClr val="000000"/>
                </a:solidFill>
                <a:latin typeface="Times New Roman"/>
                <a:ea typeface="Microsoft YaHei"/>
              </a:rPr>
              <a:t>d) </a:t>
            </a:r>
            <a:r>
              <a:rPr b="0" lang="en-US" sz="550" spc="-1" strike="noStrike">
                <a:solidFill>
                  <a:srgbClr val="000000"/>
                </a:solidFill>
                <a:latin typeface="Times New Roman"/>
                <a:ea typeface="Microsoft YaHei"/>
              </a:rPr>
              <a:t>Nowadays, tourism is the fastest-growing sectors in the world, and this technology is used by tourists to overcome the language barriers and gather more information about particular places, like their culture, ideology, history, etc.</a:t>
            </a:r>
            <a:endParaRPr b="0" lang="en-US" sz="550" spc="-1" strike="noStrike">
              <a:solidFill>
                <a:srgbClr val="000000"/>
              </a:solidFill>
              <a:latin typeface="Arial"/>
            </a:endParaRPr>
          </a:p>
          <a:p>
            <a:pPr indent="0" algn="just">
              <a:lnSpc>
                <a:spcPts val="499"/>
              </a:lnSpc>
              <a:buNone/>
              <a:tabLst>
                <a:tab algn="l" pos="0"/>
              </a:tabLst>
            </a:pPr>
            <a:endParaRPr b="0" lang="en-US" sz="500" spc="-1" strike="noStrike">
              <a:solidFill>
                <a:srgbClr val="000000"/>
              </a:solidFill>
              <a:latin typeface="Arial"/>
            </a:endParaRPr>
          </a:p>
          <a:p>
            <a:pPr indent="0" algn="just">
              <a:lnSpc>
                <a:spcPts val="499"/>
              </a:lnSpc>
              <a:buNone/>
              <a:tabLst>
                <a:tab algn="l" pos="0"/>
              </a:tabLst>
            </a:pPr>
            <a:r>
              <a:rPr b="1" lang="en-US" sz="500" spc="-1" strike="noStrike">
                <a:solidFill>
                  <a:srgbClr val="000000"/>
                </a:solidFill>
                <a:latin typeface="Times New Roman"/>
                <a:ea typeface="Microsoft YaHei"/>
              </a:rPr>
              <a:t>e)</a:t>
            </a:r>
            <a:r>
              <a:rPr b="0" lang="en-IN" sz="390" spc="-1" strike="noStrike">
                <a:solidFill>
                  <a:srgbClr val="000000"/>
                </a:solidFill>
                <a:latin typeface="Calibri"/>
                <a:ea typeface="Microsoft YaHei"/>
              </a:rPr>
              <a:t> </a:t>
            </a:r>
            <a:r>
              <a:rPr b="0" lang="en-IN" sz="550" spc="-1" strike="noStrike">
                <a:solidFill>
                  <a:srgbClr val="000000"/>
                </a:solidFill>
                <a:latin typeface="Times New Roman"/>
                <a:ea typeface="Microsoft YaHei"/>
              </a:rPr>
              <a:t>Smart glass is an emerging technology, and ongoing research and development efforts are being conducted to address it’s limitations and further enhance their capabilities.</a:t>
            </a:r>
            <a:endParaRPr b="0" lang="en-US" sz="550" spc="-1" strike="noStrike">
              <a:solidFill>
                <a:srgbClr val="000000"/>
              </a:solidFill>
              <a:latin typeface="Arial"/>
            </a:endParaRPr>
          </a:p>
          <a:p>
            <a:pPr indent="0">
              <a:lnSpc>
                <a:spcPct val="100000"/>
              </a:lnSpc>
              <a:spcBef>
                <a:spcPts val="79"/>
              </a:spcBef>
              <a:buNone/>
              <a:tabLst>
                <a:tab algn="l" pos="0"/>
              </a:tabLst>
            </a:pPr>
            <a:endParaRPr b="0" lang="en-US" sz="390" spc="-1" strike="noStrike">
              <a:solidFill>
                <a:srgbClr val="000000"/>
              </a:solidFill>
              <a:latin typeface="Arial"/>
            </a:endParaRPr>
          </a:p>
        </p:txBody>
      </p:sp>
      <p:sp>
        <p:nvSpPr>
          <p:cNvPr id="52" name="PlaceHolder 9"/>
          <p:cNvSpPr>
            <a:spLocks noGrp="1"/>
          </p:cNvSpPr>
          <p:nvPr>
            <p:ph/>
          </p:nvPr>
        </p:nvSpPr>
        <p:spPr>
          <a:xfrm>
            <a:off x="889920" y="750600"/>
            <a:ext cx="4997160" cy="175680"/>
          </a:xfrm>
          <a:prstGeom prst="rect">
            <a:avLst/>
          </a:prstGeom>
          <a:noFill/>
          <a:ln w="0">
            <a:noFill/>
          </a:ln>
        </p:spPr>
        <p:txBody>
          <a:bodyPr lIns="90000" rIns="90000" tIns="45000" bIns="45000" anchor="t">
            <a:noAutofit/>
          </a:bodyPr>
          <a:p>
            <a:pPr indent="0" algn="ctr">
              <a:lnSpc>
                <a:spcPct val="100000"/>
              </a:lnSpc>
              <a:spcBef>
                <a:spcPts val="159"/>
              </a:spcBef>
              <a:buNone/>
              <a:tabLst>
                <a:tab algn="l" pos="0"/>
              </a:tabLst>
            </a:pPr>
            <a:r>
              <a:rPr b="0" lang="en-IN" sz="800" spc="-1" strike="noStrike" baseline="33000">
                <a:solidFill>
                  <a:srgbClr val="ffffff"/>
                </a:solidFill>
                <a:latin typeface="Times New Roman"/>
              </a:rPr>
              <a:t>1,2</a:t>
            </a:r>
            <a:r>
              <a:rPr b="0" lang="en-IN" sz="800" spc="-1" strike="noStrike">
                <a:solidFill>
                  <a:srgbClr val="ffffff"/>
                </a:solidFill>
                <a:latin typeface="Times New Roman"/>
              </a:rPr>
              <a:t>Haldia Institute of Technology, Information Technology, West Bengal, India</a:t>
            </a:r>
            <a:endParaRPr b="0" lang="en-US" sz="800" spc="-1" strike="noStrike">
              <a:solidFill>
                <a:srgbClr val="000000"/>
              </a:solidFill>
              <a:latin typeface="Arial"/>
            </a:endParaRPr>
          </a:p>
        </p:txBody>
      </p:sp>
      <p:sp>
        <p:nvSpPr>
          <p:cNvPr id="53" name="PlaceHolder 10"/>
          <p:cNvSpPr>
            <a:spLocks noGrp="1"/>
          </p:cNvSpPr>
          <p:nvPr>
            <p:ph/>
          </p:nvPr>
        </p:nvSpPr>
        <p:spPr>
          <a:xfrm>
            <a:off x="950040" y="582120"/>
            <a:ext cx="4997160" cy="197640"/>
          </a:xfrm>
          <a:prstGeom prst="rect">
            <a:avLst/>
          </a:prstGeom>
          <a:noFill/>
          <a:ln w="0">
            <a:noFill/>
          </a:ln>
        </p:spPr>
        <p:txBody>
          <a:bodyPr lIns="90000" rIns="90000" tIns="45000" bIns="45000" anchor="t">
            <a:normAutofit fontScale="72000"/>
          </a:bodyPr>
          <a:p>
            <a:pPr indent="0" algn="ctr">
              <a:lnSpc>
                <a:spcPct val="100000"/>
              </a:lnSpc>
              <a:spcBef>
                <a:spcPts val="201"/>
              </a:spcBef>
              <a:buNone/>
              <a:tabLst>
                <a:tab algn="l" pos="0"/>
              </a:tabLst>
            </a:pPr>
            <a:r>
              <a:rPr b="0" lang="en-IN" sz="1000" spc="-1" strike="noStrike" baseline="30000">
                <a:solidFill>
                  <a:srgbClr val="ffffff"/>
                </a:solidFill>
                <a:latin typeface="Times New Roman"/>
                <a:ea typeface="Microsoft YaHei"/>
              </a:rPr>
              <a:t>1</a:t>
            </a:r>
            <a:r>
              <a:rPr b="0" lang="en-IN" sz="1000" spc="-1" strike="noStrike">
                <a:solidFill>
                  <a:srgbClr val="ffffff"/>
                </a:solidFill>
                <a:latin typeface="Times New Roman"/>
                <a:ea typeface="Microsoft YaHei"/>
              </a:rPr>
              <a:t>Nitish Kumar Maurya, </a:t>
            </a:r>
            <a:r>
              <a:rPr b="0" lang="en-IN" sz="1000" spc="-1" strike="noStrike" baseline="30000">
                <a:solidFill>
                  <a:srgbClr val="ffffff"/>
                </a:solidFill>
                <a:latin typeface="Times New Roman"/>
                <a:ea typeface="Microsoft YaHei"/>
              </a:rPr>
              <a:t>1</a:t>
            </a:r>
            <a:r>
              <a:rPr b="0" lang="en-IN" sz="1000" spc="-1" strike="noStrike">
                <a:solidFill>
                  <a:srgbClr val="ffffff"/>
                </a:solidFill>
                <a:latin typeface="Times New Roman"/>
                <a:ea typeface="Microsoft YaHei"/>
              </a:rPr>
              <a:t>Sayan De, </a:t>
            </a:r>
            <a:r>
              <a:rPr b="0" lang="en-IN" sz="1000" spc="-1" strike="noStrike" baseline="30000">
                <a:solidFill>
                  <a:srgbClr val="ffffff"/>
                </a:solidFill>
                <a:latin typeface="Times New Roman"/>
                <a:ea typeface="Microsoft YaHei"/>
              </a:rPr>
              <a:t>1</a:t>
            </a:r>
            <a:r>
              <a:rPr b="0" lang="en-IN" sz="1000" spc="-1" strike="noStrike">
                <a:solidFill>
                  <a:srgbClr val="ffffff"/>
                </a:solidFill>
                <a:latin typeface="Times New Roman"/>
                <a:ea typeface="Microsoft YaHei"/>
              </a:rPr>
              <a:t>Shilanjan Ghosh,</a:t>
            </a:r>
            <a:r>
              <a:rPr b="0" lang="en-IN" sz="1000" spc="-1" strike="noStrike" baseline="30000">
                <a:solidFill>
                  <a:srgbClr val="ffffff"/>
                </a:solidFill>
                <a:latin typeface="Times New Roman"/>
                <a:ea typeface="Microsoft YaHei"/>
              </a:rPr>
              <a:t>  2</a:t>
            </a:r>
            <a:r>
              <a:rPr b="0" lang="en-IN" sz="1000" spc="-1" strike="noStrike">
                <a:solidFill>
                  <a:srgbClr val="ffffff"/>
                </a:solidFill>
                <a:latin typeface="Times New Roman"/>
                <a:ea typeface="Microsoft YaHei"/>
              </a:rPr>
              <a:t>Manasija Bhattacharya</a:t>
            </a:r>
            <a:endParaRPr b="0" lang="en-US" sz="1000" spc="-1" strike="noStrike">
              <a:solidFill>
                <a:srgbClr val="000000"/>
              </a:solidFill>
              <a:latin typeface="Arial"/>
            </a:endParaRPr>
          </a:p>
          <a:p>
            <a:pPr indent="0" algn="ctr">
              <a:lnSpc>
                <a:spcPct val="100000"/>
              </a:lnSpc>
              <a:spcBef>
                <a:spcPts val="207"/>
              </a:spcBef>
              <a:buNone/>
              <a:tabLst>
                <a:tab algn="l" pos="0"/>
              </a:tabLst>
            </a:pPr>
            <a:endParaRPr b="0" lang="en-US" sz="1030" spc="-1" strike="noStrike">
              <a:solidFill>
                <a:srgbClr val="000000"/>
              </a:solidFill>
              <a:latin typeface="Arial"/>
            </a:endParaRPr>
          </a:p>
        </p:txBody>
      </p:sp>
      <p:sp>
        <p:nvSpPr>
          <p:cNvPr id="54" name="PlaceHolder 11"/>
          <p:cNvSpPr>
            <a:spLocks noGrp="1"/>
          </p:cNvSpPr>
          <p:nvPr>
            <p:ph/>
          </p:nvPr>
        </p:nvSpPr>
        <p:spPr>
          <a:xfrm>
            <a:off x="981360" y="86400"/>
            <a:ext cx="4997160" cy="375120"/>
          </a:xfrm>
          <a:prstGeom prst="rect">
            <a:avLst/>
          </a:prstGeom>
          <a:noFill/>
          <a:ln w="0">
            <a:noFill/>
          </a:ln>
        </p:spPr>
        <p:txBody>
          <a:bodyPr lIns="90000" rIns="90000" tIns="45000" bIns="45000" anchor="t">
            <a:noAutofit/>
          </a:bodyPr>
          <a:p>
            <a:pPr indent="0" algn="ctr">
              <a:lnSpc>
                <a:spcPct val="100000"/>
              </a:lnSpc>
              <a:spcBef>
                <a:spcPts val="400"/>
              </a:spcBef>
              <a:buNone/>
              <a:tabLst>
                <a:tab algn="l" pos="0"/>
              </a:tabLst>
            </a:pPr>
            <a:r>
              <a:rPr b="1" lang="en-US" sz="2000" spc="-1" strike="noStrike">
                <a:solidFill>
                  <a:srgbClr val="ffffff"/>
                </a:solidFill>
                <a:latin typeface="Times New Roman"/>
              </a:rPr>
              <a:t>A Survey Report on Smart Glasses</a:t>
            </a:r>
            <a:endParaRPr b="0" lang="en-US" sz="2000" spc="-1" strike="noStrike">
              <a:solidFill>
                <a:srgbClr val="000000"/>
              </a:solidFill>
              <a:latin typeface="Arial"/>
            </a:endParaRPr>
          </a:p>
        </p:txBody>
      </p:sp>
      <p:sp>
        <p:nvSpPr>
          <p:cNvPr id="55" name="Rectangle 4"/>
          <p:cNvSpPr/>
          <p:nvPr/>
        </p:nvSpPr>
        <p:spPr>
          <a:xfrm>
            <a:off x="552600" y="113760"/>
            <a:ext cx="6099840" cy="45468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tabLst>
                <a:tab algn="l" pos="408240"/>
              </a:tabLst>
            </a:pPr>
            <a:endParaRPr b="0" lang="en-IN" sz="1790" spc="-1" strike="noStrike">
              <a:solidFill>
                <a:srgbClr val="000000"/>
              </a:solidFill>
              <a:latin typeface="Calibri"/>
              <a:ea typeface="DejaVu Sans"/>
            </a:endParaRPr>
          </a:p>
        </p:txBody>
      </p:sp>
      <p:sp>
        <p:nvSpPr>
          <p:cNvPr id="56" name="Rectangle 5"/>
          <p:cNvSpPr/>
          <p:nvPr/>
        </p:nvSpPr>
        <p:spPr>
          <a:xfrm>
            <a:off x="152280" y="609480"/>
            <a:ext cx="6855480" cy="360"/>
          </a:xfrm>
          <a:prstGeom prst="rect">
            <a:avLst/>
          </a:prstGeom>
          <a:noFill/>
          <a:ln w="0">
            <a:noFill/>
          </a:ln>
        </p:spPr>
        <p:style>
          <a:lnRef idx="0"/>
          <a:fillRef idx="0"/>
          <a:effectRef idx="0"/>
          <a:fontRef idx="minor"/>
        </p:style>
        <p:txBody>
          <a:bodyPr numCol="1" spcCol="0" wrap="none" lIns="90000" rIns="90000" tIns="360" bIns="360" anchor="ctr">
            <a:spAutoFit/>
          </a:bodyPr>
          <a:p>
            <a:pPr>
              <a:lnSpc>
                <a:spcPct val="100000"/>
              </a:lnSpc>
              <a:tabLst>
                <a:tab algn="l" pos="408240"/>
              </a:tabLst>
            </a:pPr>
            <a:endParaRPr b="0" lang="en-IN" sz="1790" spc="-1" strike="noStrike">
              <a:solidFill>
                <a:srgbClr val="000000"/>
              </a:solidFill>
              <a:latin typeface="Calibri"/>
              <a:ea typeface="DejaVu Sans"/>
            </a:endParaRPr>
          </a:p>
        </p:txBody>
      </p:sp>
      <p:sp>
        <p:nvSpPr>
          <p:cNvPr id="57" name="Rectangle 6"/>
          <p:cNvSpPr/>
          <p:nvPr/>
        </p:nvSpPr>
        <p:spPr>
          <a:xfrm>
            <a:off x="152280" y="609480"/>
            <a:ext cx="6855480" cy="360"/>
          </a:xfrm>
          <a:prstGeom prst="rect">
            <a:avLst/>
          </a:prstGeom>
          <a:noFill/>
          <a:ln w="0">
            <a:noFill/>
          </a:ln>
        </p:spPr>
        <p:style>
          <a:lnRef idx="0"/>
          <a:fillRef idx="0"/>
          <a:effectRef idx="0"/>
          <a:fontRef idx="minor"/>
        </p:style>
        <p:txBody>
          <a:bodyPr numCol="1" spcCol="0" wrap="none" lIns="90000" rIns="90000" tIns="360" bIns="360" anchor="ctr">
            <a:spAutoFit/>
          </a:bodyPr>
          <a:p>
            <a:pPr>
              <a:lnSpc>
                <a:spcPct val="100000"/>
              </a:lnSpc>
              <a:tabLst>
                <a:tab algn="l" pos="408240"/>
              </a:tabLst>
            </a:pPr>
            <a:endParaRPr b="0" lang="en-IN" sz="1790" spc="-1" strike="noStrike">
              <a:solidFill>
                <a:srgbClr val="000000"/>
              </a:solidFill>
              <a:latin typeface="Calibri"/>
              <a:ea typeface="DejaVu Sans"/>
            </a:endParaRPr>
          </a:p>
        </p:txBody>
      </p:sp>
      <p:sp>
        <p:nvSpPr>
          <p:cNvPr id="58" name="Rectangle 7"/>
          <p:cNvSpPr/>
          <p:nvPr/>
        </p:nvSpPr>
        <p:spPr>
          <a:xfrm>
            <a:off x="2994120" y="398160"/>
            <a:ext cx="1171800" cy="424080"/>
          </a:xfrm>
          <a:prstGeom prst="rect">
            <a:avLst/>
          </a:prstGeom>
          <a:noFill/>
          <a:ln w="0">
            <a:noFill/>
          </a:ln>
        </p:spPr>
        <p:style>
          <a:lnRef idx="0"/>
          <a:fillRef idx="0"/>
          <a:effectRef idx="0"/>
          <a:fontRef idx="minor"/>
        </p:style>
        <p:txBody>
          <a:bodyPr numCol="1" spcCol="0" wrap="none" lIns="90000" rIns="90000" tIns="45000" bIns="45000" anchor="ctr">
            <a:spAutoFit/>
          </a:bodyPr>
          <a:p>
            <a:pPr>
              <a:lnSpc>
                <a:spcPct val="100000"/>
              </a:lnSpc>
              <a:tabLst>
                <a:tab algn="l" pos="0"/>
              </a:tabLst>
            </a:pPr>
            <a:endParaRPr b="0" lang="en-US" sz="1100" spc="-1" strike="noStrike">
              <a:solidFill>
                <a:srgbClr val="000000"/>
              </a:solidFill>
              <a:latin typeface="Arial"/>
            </a:endParaRPr>
          </a:p>
          <a:p>
            <a:pPr>
              <a:lnSpc>
                <a:spcPct val="100000"/>
              </a:lnSpc>
              <a:tabLst>
                <a:tab algn="l" pos="0"/>
              </a:tabLst>
            </a:pPr>
            <a:r>
              <a:rPr b="0" lang="en-US" sz="1100" spc="-1" strike="noStrike">
                <a:solidFill>
                  <a:srgbClr val="000000"/>
                </a:solidFill>
                <a:latin typeface="Times New Roman"/>
                <a:ea typeface="MS Mincho"/>
              </a:rPr>
              <a:t>                           </a:t>
            </a:r>
            <a:r>
              <a:rPr b="1" i="1" lang="en-US" sz="1100" spc="-1" strike="noStrike">
                <a:solidFill>
                  <a:srgbClr val="000000"/>
                </a:solidFill>
                <a:latin typeface="Times New Roman"/>
                <a:ea typeface="MS Mincho"/>
              </a:rPr>
              <a:t> </a:t>
            </a:r>
            <a:r>
              <a:rPr b="0" lang="en-US" sz="400" spc="-1" strike="noStrike">
                <a:solidFill>
                  <a:srgbClr val="000000"/>
                </a:solidFill>
                <a:latin typeface="Calibri"/>
                <a:ea typeface="MS Mincho"/>
              </a:rPr>
              <a:t> </a:t>
            </a:r>
            <a:endParaRPr b="0" lang="en-US" sz="400" spc="-1" strike="noStrike">
              <a:solidFill>
                <a:srgbClr val="000000"/>
              </a:solidFill>
              <a:latin typeface="Arial"/>
            </a:endParaRPr>
          </a:p>
        </p:txBody>
      </p:sp>
      <p:sp>
        <p:nvSpPr>
          <p:cNvPr id="59" name="PlaceHolder 16"/>
          <p:cNvSpPr/>
          <p:nvPr/>
        </p:nvSpPr>
        <p:spPr>
          <a:xfrm>
            <a:off x="1673280" y="1371600"/>
            <a:ext cx="1895400" cy="228384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 </a:t>
            </a:r>
            <a:r>
              <a:rPr b="0" lang="en-US" sz="550" spc="-1" strike="noStrike">
                <a:solidFill>
                  <a:srgbClr val="000000"/>
                </a:solidFill>
                <a:latin typeface="Times New Roman"/>
                <a:ea typeface="NSimSun"/>
              </a:rPr>
              <a:t>An app-based Mine Field Worker Support (MFWS) system developed for use by workers with a handheld PXRF analyzer. </a:t>
            </a:r>
            <a:r>
              <a:rPr b="1" lang="en-US" sz="550" spc="-1" strike="noStrike">
                <a:solidFill>
                  <a:srgbClr val="000000"/>
                </a:solidFill>
                <a:latin typeface="Times New Roman"/>
                <a:ea typeface="NSimSun"/>
              </a:rPr>
              <a:t>[1]</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b) </a:t>
            </a:r>
            <a:r>
              <a:rPr b="0" lang="en-IN" sz="550" spc="-1" strike="noStrike">
                <a:solidFill>
                  <a:srgbClr val="000000"/>
                </a:solidFill>
                <a:latin typeface="Times New Roman"/>
                <a:ea typeface="NSimSun"/>
              </a:rPr>
              <a:t>A remote study was performed to evaluate the effectiveness of smart glasses would be in the field of accessibility, specifically for blind people. Two different camera form factors were evaluated; a laptop camera, and a camera embedded in smart glasses. </a:t>
            </a:r>
            <a:r>
              <a:rPr b="1" lang="en-IN" sz="550" spc="-1" strike="noStrike">
                <a:solidFill>
                  <a:srgbClr val="000000"/>
                </a:solidFill>
                <a:latin typeface="Times New Roman"/>
                <a:ea typeface="NSimSun"/>
              </a:rPr>
              <a:t>[2]</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c) </a:t>
            </a:r>
            <a:r>
              <a:rPr b="0" lang="en-IN" sz="550" spc="-1" strike="noStrike">
                <a:solidFill>
                  <a:srgbClr val="000000"/>
                </a:solidFill>
                <a:latin typeface="Times New Roman"/>
                <a:ea typeface="NSimSun"/>
              </a:rPr>
              <a:t>An MPV Model using color and motion was developed to display visual cues in the peripheral vision of the user. It was implemented within a navigation application. The researchers were  able to isolate both the impact of peripheral vision and use of smartglasses, by comparing the MPV model with standard applications. </a:t>
            </a:r>
            <a:r>
              <a:rPr b="1" lang="en-IN" sz="550" spc="-1" strike="noStrike">
                <a:solidFill>
                  <a:srgbClr val="000000"/>
                </a:solidFill>
                <a:latin typeface="Times New Roman"/>
                <a:ea typeface="NSimSun"/>
              </a:rPr>
              <a:t>[3]</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d) </a:t>
            </a:r>
            <a:r>
              <a:rPr b="0" lang="en-IN" sz="550" spc="-1" strike="noStrike">
                <a:solidFill>
                  <a:srgbClr val="000000"/>
                </a:solidFill>
                <a:latin typeface="Times New Roman"/>
                <a:ea typeface="NSimSun"/>
              </a:rPr>
              <a:t>A comprehensive literature review was performed to provide an overview of applications of HMD and smart glasses in surgery. The study aimed to explore whether VR and AR could enhance student learning, engagement and performance. </a:t>
            </a:r>
            <a:r>
              <a:rPr b="1" lang="en-IN" sz="550" spc="-1" strike="noStrike">
                <a:solidFill>
                  <a:srgbClr val="000000"/>
                </a:solidFill>
                <a:latin typeface="Times New Roman"/>
                <a:ea typeface="NSimSun"/>
              </a:rPr>
              <a:t>[4]</a:t>
            </a:r>
            <a:endParaRPr b="0" lang="en-US" sz="550" spc="-1" strike="noStrike">
              <a:solidFill>
                <a:srgbClr val="000000"/>
              </a:solidFill>
              <a:latin typeface="Arial"/>
            </a:endParaRPr>
          </a:p>
          <a:p>
            <a:pPr algn="just">
              <a:lnSpc>
                <a:spcPts val="499"/>
              </a:lnSpc>
              <a:tabLst>
                <a:tab algn="l" pos="0"/>
              </a:tabLst>
            </a:pPr>
            <a:r>
              <a:rPr b="0" lang="en-IN" sz="550" spc="-1" strike="noStrike">
                <a:solidFill>
                  <a:srgbClr val="000000"/>
                </a:solidFill>
                <a:latin typeface="Times New Roman"/>
                <a:ea typeface="NSimSun"/>
              </a:rPr>
              <a:t> </a:t>
            </a: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NSimSun"/>
              </a:rPr>
              <a:t>e) </a:t>
            </a:r>
            <a:r>
              <a:rPr b="0" lang="en-IN" sz="550" spc="-1" strike="noStrike">
                <a:solidFill>
                  <a:srgbClr val="000000"/>
                </a:solidFill>
                <a:latin typeface="Times New Roman"/>
                <a:ea typeface="NSimSun"/>
              </a:rPr>
              <a:t>A prototype application, built on the Android platform, was used in the UNESCO World Heritage site in the city of Malacca, to study the effectiveness of smart glasses in the field of tourism. It aimed to provide visitors with an immersive and information-rich experience as the heritage site. </a:t>
            </a:r>
            <a:r>
              <a:rPr b="1" lang="en-IN" sz="550" spc="-1" strike="noStrike">
                <a:solidFill>
                  <a:srgbClr val="000000"/>
                </a:solidFill>
                <a:latin typeface="Times New Roman"/>
                <a:ea typeface="NSimSun"/>
              </a:rPr>
              <a:t>[5]</a:t>
            </a:r>
            <a:endParaRPr b="0" lang="en-US" sz="550" spc="-1" strike="noStrike">
              <a:solidFill>
                <a:srgbClr val="000000"/>
              </a:solidFill>
              <a:latin typeface="Arial"/>
            </a:endParaRPr>
          </a:p>
        </p:txBody>
      </p:sp>
      <p:sp>
        <p:nvSpPr>
          <p:cNvPr id="60" name="PlaceHolder 15"/>
          <p:cNvSpPr/>
          <p:nvPr/>
        </p:nvSpPr>
        <p:spPr>
          <a:xfrm>
            <a:off x="1892880" y="3822120"/>
            <a:ext cx="1443240" cy="28188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ADVANTAGES</a:t>
            </a:r>
            <a:endParaRPr b="0" lang="en-US" sz="800" spc="-1" strike="noStrike">
              <a:solidFill>
                <a:srgbClr val="000000"/>
              </a:solidFill>
              <a:latin typeface="Arial"/>
            </a:endParaRPr>
          </a:p>
        </p:txBody>
      </p:sp>
      <p:sp>
        <p:nvSpPr>
          <p:cNvPr id="61" name="PlaceHolder 1"/>
          <p:cNvSpPr/>
          <p:nvPr/>
        </p:nvSpPr>
        <p:spPr>
          <a:xfrm>
            <a:off x="0" y="1371960"/>
            <a:ext cx="1895400" cy="205524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a:t>
            </a:r>
            <a:r>
              <a:rPr b="0" lang="en-US" sz="550" spc="-1" strike="noStrike">
                <a:solidFill>
                  <a:srgbClr val="000000"/>
                </a:solidFill>
                <a:latin typeface="Times New Roman"/>
                <a:ea typeface="DejaVu Sans"/>
              </a:rPr>
              <a:t> Smart glasses are wearable computing devices that look like regular eyeglasses but have a built-in display and computer processing capabilities.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b)</a:t>
            </a:r>
            <a:r>
              <a:rPr b="0" lang="en-US" sz="550" spc="-1" strike="noStrike">
                <a:solidFill>
                  <a:srgbClr val="000000"/>
                </a:solidFill>
                <a:latin typeface="Times New Roman"/>
                <a:ea typeface="DejaVu Sans"/>
              </a:rPr>
              <a:t> Smart glasses are being used in various fields, including agriculture, healthcare, accessibility, and entertainment.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c)</a:t>
            </a:r>
            <a:r>
              <a:rPr b="0" lang="en-US" sz="550" spc="-1" strike="noStrike">
                <a:solidFill>
                  <a:srgbClr val="000000"/>
                </a:solidFill>
                <a:latin typeface="Times New Roman"/>
                <a:ea typeface="DejaVu Sans"/>
              </a:rPr>
              <a:t> The adoption of smart glasses is increasing rapidly, with over 1.5 million new users per year. </a:t>
            </a:r>
            <a:r>
              <a:rPr b="1" lang="en-US" sz="550" spc="-1" strike="noStrike">
                <a:solidFill>
                  <a:srgbClr val="000000"/>
                </a:solidFill>
                <a:latin typeface="Times New Roman"/>
                <a:ea typeface="DejaVu Sans"/>
              </a:rPr>
              <a:t>[1]</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d)</a:t>
            </a:r>
            <a:r>
              <a:rPr b="0" lang="en-US" sz="550" spc="-1" strike="noStrike">
                <a:solidFill>
                  <a:srgbClr val="000000"/>
                </a:solidFill>
                <a:latin typeface="Times New Roman"/>
                <a:ea typeface="DejaVu Sans"/>
              </a:rPr>
              <a:t> Smart glasses provide real-time data and instructions, reducing the need for manual input and increasing the speed and accuracy of tasks.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e)</a:t>
            </a:r>
            <a:r>
              <a:rPr b="0" lang="en-US" sz="550" spc="-1" strike="noStrike">
                <a:solidFill>
                  <a:srgbClr val="000000"/>
                </a:solidFill>
                <a:latin typeface="Times New Roman"/>
                <a:ea typeface="DejaVu Sans"/>
              </a:rPr>
              <a:t> Smart glasses have challenges such as battery life, input methods, wireless communication issues, device weight, and data privacy concerns.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0" lang="en-US" sz="550" spc="-1" strike="noStrike">
                <a:solidFill>
                  <a:srgbClr val="000000"/>
                </a:solidFill>
                <a:latin typeface="Times New Roman"/>
                <a:ea typeface="DejaVu Sans"/>
              </a:rPr>
              <a:t>Keywords: smart glass, computer processing capabilities, fields, sensors.</a:t>
            </a:r>
            <a:endParaRPr b="0" lang="en-US" sz="550" spc="-1" strike="noStrike">
              <a:solidFill>
                <a:srgbClr val="000000"/>
              </a:solidFill>
              <a:latin typeface="Arial"/>
            </a:endParaRPr>
          </a:p>
        </p:txBody>
      </p:sp>
      <p:sp>
        <p:nvSpPr>
          <p:cNvPr id="62" name="PlaceHolder 17"/>
          <p:cNvSpPr/>
          <p:nvPr/>
        </p:nvSpPr>
        <p:spPr>
          <a:xfrm>
            <a:off x="1673280" y="3877200"/>
            <a:ext cx="1895400" cy="205524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 </a:t>
            </a:r>
            <a:r>
              <a:rPr b="0" lang="en-US" sz="550" spc="-1" strike="noStrike">
                <a:solidFill>
                  <a:srgbClr val="000000"/>
                </a:solidFill>
                <a:latin typeface="Times New Roman"/>
                <a:ea typeface="Microsoft YaHei"/>
              </a:rPr>
              <a:t>Smart glasses increase work efficiency by freeing up both the hands of the worker. </a:t>
            </a:r>
            <a:r>
              <a:rPr b="1" lang="en-US" sz="550" spc="-1" strike="noStrike">
                <a:solidFill>
                  <a:srgbClr val="000000"/>
                </a:solidFill>
                <a:latin typeface="Times New Roman"/>
                <a:ea typeface="Microsoft YaHei"/>
              </a:rPr>
              <a:t>[1]</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 </a:t>
            </a:r>
            <a:r>
              <a:rPr b="0" lang="en-US" sz="550" spc="-1" strike="noStrike">
                <a:solidFill>
                  <a:srgbClr val="000000"/>
                </a:solidFill>
                <a:latin typeface="Times New Roman"/>
                <a:ea typeface="Microsoft YaHei"/>
              </a:rPr>
              <a:t>It can collect raw data using it’s sensors, which can then be analysed and represented in the form of charts and graphs.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a:t>
            </a:r>
            <a:r>
              <a:rPr b="0" lang="en-US" sz="550" spc="-1" strike="noStrike">
                <a:solidFill>
                  <a:srgbClr val="000000"/>
                </a:solidFill>
                <a:latin typeface="Times New Roman"/>
                <a:ea typeface="Microsoft YaHei"/>
              </a:rPr>
              <a:t>The data processing can be outsourced through a real-time database cloud, since the smart glasses is connected to the Internet.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 </a:t>
            </a:r>
            <a:r>
              <a:rPr b="0" lang="en-US" sz="550" spc="-1" strike="noStrike">
                <a:solidFill>
                  <a:srgbClr val="000000"/>
                </a:solidFill>
                <a:latin typeface="Times New Roman"/>
                <a:ea typeface="Microsoft YaHei"/>
              </a:rPr>
              <a:t>The smart glass can identify objects in front of it and provide audio &amp; visual cues about them. </a:t>
            </a:r>
            <a:r>
              <a:rPr b="1" lang="en-US" sz="550" spc="-1" strike="noStrike">
                <a:solidFill>
                  <a:srgbClr val="000000"/>
                </a:solidFill>
                <a:latin typeface="Times New Roman"/>
                <a:ea typeface="Microsoft YaHei"/>
              </a:rPr>
              <a:t>[2]</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e) </a:t>
            </a:r>
            <a:r>
              <a:rPr b="0" lang="en-US" sz="550" spc="-1" strike="noStrike">
                <a:solidFill>
                  <a:srgbClr val="000000"/>
                </a:solidFill>
                <a:latin typeface="Times New Roman"/>
                <a:ea typeface="Microsoft YaHei"/>
              </a:rPr>
              <a:t>Smart glasses do not need any muscle activation for holding,  which results in less physical demand for the user.</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f) </a:t>
            </a:r>
            <a:r>
              <a:rPr b="0" lang="en-US" sz="550" spc="-1" strike="noStrike">
                <a:solidFill>
                  <a:srgbClr val="000000"/>
                </a:solidFill>
                <a:latin typeface="Times New Roman"/>
                <a:ea typeface="Microsoft YaHei"/>
              </a:rPr>
              <a:t>They are helpful in overcome language barriers, by providing language translation services.</a:t>
            </a:r>
            <a:r>
              <a:rPr b="1" lang="en-US" sz="550" spc="-1" strike="noStrike">
                <a:solidFill>
                  <a:srgbClr val="000000"/>
                </a:solidFill>
                <a:latin typeface="Times New Roman"/>
                <a:ea typeface="Microsoft YaHei"/>
              </a:rPr>
              <a:t> [5]</a:t>
            </a:r>
            <a:endParaRPr b="0" lang="en-US" sz="550" spc="-1" strike="noStrike">
              <a:solidFill>
                <a:srgbClr val="000000"/>
              </a:solidFill>
              <a:latin typeface="Arial"/>
            </a:endParaRPr>
          </a:p>
        </p:txBody>
      </p:sp>
      <p:sp>
        <p:nvSpPr>
          <p:cNvPr id="63" name="PlaceHolder 18"/>
          <p:cNvSpPr/>
          <p:nvPr/>
        </p:nvSpPr>
        <p:spPr>
          <a:xfrm>
            <a:off x="1901880" y="5504760"/>
            <a:ext cx="1443240" cy="28188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DISADVANTAGES</a:t>
            </a:r>
            <a:endParaRPr b="0" lang="en-US" sz="800" spc="-1" strike="noStrike">
              <a:solidFill>
                <a:srgbClr val="000000"/>
              </a:solidFill>
              <a:latin typeface="Arial"/>
            </a:endParaRPr>
          </a:p>
        </p:txBody>
      </p:sp>
      <p:sp>
        <p:nvSpPr>
          <p:cNvPr id="64" name="PlaceHolder 19"/>
          <p:cNvSpPr/>
          <p:nvPr/>
        </p:nvSpPr>
        <p:spPr>
          <a:xfrm>
            <a:off x="1673280" y="5577840"/>
            <a:ext cx="1895400" cy="205524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DejaVu Sans"/>
              </a:rPr>
              <a:t>a) </a:t>
            </a:r>
            <a:r>
              <a:rPr b="0" lang="en-US" sz="550" spc="-1" strike="noStrike">
                <a:solidFill>
                  <a:srgbClr val="000000"/>
                </a:solidFill>
                <a:latin typeface="Times New Roman"/>
                <a:ea typeface="Microsoft YaHei"/>
              </a:rPr>
              <a:t>Battery life is a major concern, since the smart glasses have a lot of sensors, and there’s very little space to accommodate a long-lasting battery in that limited space.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 </a:t>
            </a:r>
            <a:r>
              <a:rPr b="0" lang="en-US" sz="550" spc="-1" strike="noStrike">
                <a:solidFill>
                  <a:srgbClr val="000000"/>
                </a:solidFill>
                <a:latin typeface="Times New Roman"/>
                <a:ea typeface="Microsoft YaHei"/>
              </a:rPr>
              <a:t>Voice control is primarily used as an input method, but it is not feasable in noisy environments. Keyboard input is another option, but it’s not always practical to input data in that manner which the workers are working in their fields.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a:t>
            </a:r>
            <a:r>
              <a:rPr b="0" lang="en-US" sz="550" spc="-1" strike="noStrike">
                <a:solidFill>
                  <a:srgbClr val="000000"/>
                </a:solidFill>
                <a:latin typeface="Times New Roman"/>
                <a:ea typeface="Microsoft YaHei"/>
              </a:rPr>
              <a:t>The visual cues given by the smart glasses may not be useful for colour blind people. </a:t>
            </a:r>
            <a:r>
              <a:rPr b="1" lang="en-US" sz="550" spc="-1" strike="noStrike">
                <a:solidFill>
                  <a:srgbClr val="000000"/>
                </a:solidFill>
                <a:latin typeface="Times New Roman"/>
                <a:ea typeface="Microsoft YaHei"/>
              </a:rPr>
              <a:t>[3]</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 </a:t>
            </a:r>
            <a:r>
              <a:rPr b="0" lang="en-US" sz="550" spc="-1" strike="noStrike">
                <a:solidFill>
                  <a:srgbClr val="000000"/>
                </a:solidFill>
                <a:latin typeface="Times New Roman"/>
                <a:ea typeface="Microsoft YaHei"/>
              </a:rPr>
              <a:t>Comfort of use, especially when the user is required to wear it for long hours, can still be improved. </a:t>
            </a:r>
            <a:r>
              <a:rPr b="1" lang="en-US" sz="550" spc="-1" strike="noStrike">
                <a:solidFill>
                  <a:srgbClr val="000000"/>
                </a:solidFill>
                <a:latin typeface="Times New Roman"/>
                <a:ea typeface="Microsoft YaHei"/>
              </a:rPr>
              <a:t>[4]</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e) </a:t>
            </a:r>
            <a:r>
              <a:rPr b="0" lang="en-US" sz="550" spc="-1" strike="noStrike">
                <a:solidFill>
                  <a:srgbClr val="000000"/>
                </a:solidFill>
                <a:latin typeface="Times New Roman"/>
                <a:ea typeface="Microsoft YaHei"/>
              </a:rPr>
              <a:t>Data privacy is a major concern since the data is transmitted over wireless networks, which can be prone to man-in-the-middle attacks.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f) </a:t>
            </a:r>
            <a:r>
              <a:rPr b="0" lang="en-US" sz="550" spc="-1" strike="noStrike">
                <a:solidFill>
                  <a:srgbClr val="000000"/>
                </a:solidFill>
                <a:latin typeface="Times New Roman"/>
                <a:ea typeface="Microsoft YaHei"/>
              </a:rPr>
              <a:t>Latency spikes when using the Internet, can make real-time communication difficult.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g) </a:t>
            </a:r>
            <a:r>
              <a:rPr b="0" lang="en-US" sz="550" spc="-1" strike="noStrike">
                <a:solidFill>
                  <a:srgbClr val="000000"/>
                </a:solidFill>
                <a:latin typeface="Times New Roman"/>
                <a:ea typeface="Microsoft YaHei"/>
              </a:rPr>
              <a:t>Troubleshooting of hardware/software issues can be difficult, especially if it’s used by physically or mentally disabled people.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h)</a:t>
            </a:r>
            <a:r>
              <a:rPr b="0" lang="en-US" sz="550" spc="-1" strike="noStrike">
                <a:solidFill>
                  <a:srgbClr val="000000"/>
                </a:solidFill>
                <a:latin typeface="Times New Roman"/>
                <a:ea typeface="Microsoft YaHei"/>
              </a:rPr>
              <a:t> Since it is a new technology for the workers, they need to get themselves familiar with the functionality of smart glasses. So, in the initial days, they may feel like their work is getting delayed.</a:t>
            </a:r>
            <a:endParaRPr b="0" lang="en-US" sz="550" spc="-1" strike="noStrike">
              <a:solidFill>
                <a:srgbClr val="000000"/>
              </a:solidFill>
              <a:latin typeface="Arial"/>
            </a:endParaRPr>
          </a:p>
        </p:txBody>
      </p:sp>
      <p:sp>
        <p:nvSpPr>
          <p:cNvPr id="65" name="Text Placeholder 1"/>
          <p:cNvSpPr/>
          <p:nvPr/>
        </p:nvSpPr>
        <p:spPr>
          <a:xfrm>
            <a:off x="5175360" y="5449680"/>
            <a:ext cx="1457640" cy="244080"/>
          </a:xfrm>
          <a:prstGeom prst="rect">
            <a:avLst/>
          </a:prstGeom>
          <a:solidFill>
            <a:srgbClr val="bbe33d"/>
          </a:solidFill>
          <a:ln w="0">
            <a:solidFill>
              <a:srgbClr val="ffc000"/>
            </a:solidFill>
          </a:ln>
        </p:spPr>
        <p:style>
          <a:lnRef idx="0"/>
          <a:fillRef idx="0"/>
          <a:effectRef idx="0"/>
          <a:fontRef idx="minor"/>
        </p:style>
        <p:txBody>
          <a:bodyPr lIns="90000" rIns="90000" tIns="61560" bIns="61560" anchor="ctr">
            <a:sp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REFERENCES</a:t>
            </a:r>
            <a:endParaRPr b="0" lang="en-US" sz="800" spc="-1" strike="noStrike">
              <a:solidFill>
                <a:srgbClr val="000000"/>
              </a:solidFill>
              <a:latin typeface="Arial"/>
            </a:endParaRPr>
          </a:p>
        </p:txBody>
      </p:sp>
      <p:sp>
        <p:nvSpPr>
          <p:cNvPr id="66" name="PlaceHolder 13"/>
          <p:cNvSpPr/>
          <p:nvPr/>
        </p:nvSpPr>
        <p:spPr>
          <a:xfrm>
            <a:off x="3346560" y="1417320"/>
            <a:ext cx="1883520" cy="2005920"/>
          </a:xfrm>
          <a:prstGeom prst="rect">
            <a:avLst/>
          </a:prstGeom>
          <a:noFill/>
          <a:ln w="0">
            <a:noFill/>
          </a:ln>
        </p:spPr>
        <p:style>
          <a:lnRef idx="0"/>
          <a:fillRef idx="0"/>
          <a:effectRef idx="0"/>
          <a:fontRef idx="minor"/>
        </p:style>
        <p:txBody>
          <a:bodyPr lIns="228600" rIns="228600" tIns="228600" bIns="228600" anchor="t">
            <a:noAutofit/>
          </a:bodyPr>
          <a:p>
            <a:pPr>
              <a:lnSpc>
                <a:spcPct val="100000"/>
              </a:lnSpc>
              <a:tabLst>
                <a:tab algn="l" pos="408240"/>
              </a:tabLst>
            </a:pPr>
            <a:r>
              <a:rPr b="0" lang="en-IN" sz="550" spc="-1" strike="noStrike">
                <a:solidFill>
                  <a:srgbClr val="000000"/>
                </a:solidFill>
                <a:latin typeface="Times New Roman"/>
                <a:ea typeface="Microsoft YaHei"/>
              </a:rPr>
              <a:t>A number of survey related to smart glasses have already been conducted in the past, and the impacts of the technology in various fields, were recorded. </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40" spc="-1" strike="noStrike">
                <a:solidFill>
                  <a:srgbClr val="000000"/>
                </a:solidFill>
                <a:latin typeface="Times New Roman"/>
                <a:ea typeface="Microsoft YaHei"/>
              </a:rPr>
              <a:t>Fig. 2: The number of articles published each year between January 2014 and October 2020. [6]</a:t>
            </a:r>
            <a:endParaRPr b="0" lang="en-US" sz="54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a) </a:t>
            </a:r>
            <a:r>
              <a:rPr b="0" lang="en-IN" sz="550" spc="-1" strike="noStrike">
                <a:solidFill>
                  <a:srgbClr val="000000"/>
                </a:solidFill>
                <a:latin typeface="Times New Roman"/>
                <a:ea typeface="Microsoft YaHei"/>
              </a:rPr>
              <a:t>This study analyzed the number of research papers published on smart glasses from January 2014 to October 2020 to determine research trends.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b)</a:t>
            </a:r>
            <a:r>
              <a:rPr b="0" lang="en-IN" sz="550" spc="-1" strike="noStrike">
                <a:solidFill>
                  <a:srgbClr val="000000"/>
                </a:solidFill>
                <a:latin typeface="Times New Roman"/>
                <a:ea typeface="Microsoft YaHei"/>
              </a:rPr>
              <a:t> The number of papers related to smart glasses had been increasing since 2014 but declined in 2017 due to the release of Google Glass. However, the number of published papers has skyrocketed since then and has been steadily increasing up to 2020.</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c)</a:t>
            </a:r>
            <a:r>
              <a:rPr b="0" lang="en-IN" sz="550" spc="-1" strike="noStrike">
                <a:solidFill>
                  <a:srgbClr val="000000"/>
                </a:solidFill>
                <a:latin typeface="Times New Roman"/>
                <a:ea typeface="Microsoft YaHei"/>
              </a:rPr>
              <a:t> Out of 57 papers, 43 were published after 2017. The study found that 74% of the papers were published during the last 3 years.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Fig 3: Frequency of use based on model of smart glasses. [6]</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a)</a:t>
            </a:r>
            <a:r>
              <a:rPr b="0" lang="en-IN" sz="550" spc="-1" strike="noStrike">
                <a:solidFill>
                  <a:srgbClr val="000000"/>
                </a:solidFill>
                <a:latin typeface="Times New Roman"/>
                <a:ea typeface="Microsoft YaHei"/>
              </a:rPr>
              <a:t> The smart glasses used in the research were categorized to understand the most used products among multiple smart glass products.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b) </a:t>
            </a:r>
            <a:r>
              <a:rPr b="0" lang="en-IN" sz="550" spc="-1" strike="noStrike">
                <a:solidFill>
                  <a:srgbClr val="000000"/>
                </a:solidFill>
                <a:latin typeface="Times New Roman"/>
                <a:ea typeface="Microsoft YaHei"/>
              </a:rPr>
              <a:t>As for the smart glasses used in the research, Google Glass was used the most, in 16 studies, followed by Microsoft HoloLens in 15 studies.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c)</a:t>
            </a:r>
            <a:r>
              <a:rPr b="0" lang="en-IN" sz="550" spc="-1" strike="noStrike">
                <a:solidFill>
                  <a:srgbClr val="000000"/>
                </a:solidFill>
                <a:latin typeface="Times New Roman"/>
                <a:ea typeface="Microsoft YaHei"/>
              </a:rPr>
              <a:t> Epson’s Movie series was used in eight studies, making it the third most popular among the commercialized products. Beyond commercially available smart glasses, there were four cases in which we made our own smart glasses to suit the research purpose.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40" spc="-1" strike="noStrike">
                <a:solidFill>
                  <a:srgbClr val="000000"/>
                </a:solidFill>
                <a:latin typeface="Times New Roman"/>
                <a:ea typeface="Microsoft YaHei"/>
              </a:rPr>
              <a:t>Fig. 4: Number of studies based on research purpose. [6]</a:t>
            </a:r>
            <a:endParaRPr b="0" lang="en-US" sz="54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a)</a:t>
            </a:r>
            <a:r>
              <a:rPr b="0" lang="en-IN" sz="550" spc="-1" strike="noStrike">
                <a:solidFill>
                  <a:srgbClr val="000000"/>
                </a:solidFill>
                <a:latin typeface="Times New Roman"/>
                <a:ea typeface="Microsoft YaHei"/>
              </a:rPr>
              <a:t> Smart glasses were found to be used in various fields, although the purpose of their application may be different.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b) </a:t>
            </a:r>
            <a:r>
              <a:rPr b="0" lang="en-IN" sz="550" spc="-1" strike="noStrike">
                <a:solidFill>
                  <a:srgbClr val="000000"/>
                </a:solidFill>
                <a:latin typeface="Times New Roman"/>
                <a:ea typeface="Microsoft YaHei"/>
              </a:rPr>
              <a:t>Smart glasses play the most visual role, so the research aims to convey other information to the user’s line of sight. Therefore, 32 studies were performed to convey the information obtained from smart glasses and then to visualize such information.</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IN" sz="550" spc="-1" strike="noStrike">
                <a:solidFill>
                  <a:srgbClr val="000000"/>
                </a:solidFill>
                <a:latin typeface="Times New Roman"/>
                <a:ea typeface="Microsoft YaHei"/>
              </a:rPr>
              <a:t>c) </a:t>
            </a:r>
            <a:r>
              <a:rPr b="0" lang="en-IN" sz="550" spc="-1" strike="noStrike">
                <a:solidFill>
                  <a:srgbClr val="000000"/>
                </a:solidFill>
                <a:latin typeface="Times New Roman"/>
                <a:ea typeface="Microsoft YaHei"/>
              </a:rPr>
              <a:t>In addition, nine studies were aimed at notifying users of dangers using acquired data and eight studies were aimed at sharing information.</a:t>
            </a:r>
            <a:endParaRPr b="0" lang="en-US" sz="550" spc="-1" strike="noStrike">
              <a:solidFill>
                <a:srgbClr val="000000"/>
              </a:solidFill>
              <a:latin typeface="Arial"/>
            </a:endParaRPr>
          </a:p>
          <a:p>
            <a:pPr>
              <a:lnSpc>
                <a:spcPct val="100000"/>
              </a:lnSpc>
              <a:spcBef>
                <a:spcPts val="79"/>
              </a:spcBef>
              <a:tabLst>
                <a:tab algn="l" pos="0"/>
              </a:tabLst>
            </a:pPr>
            <a:endParaRPr b="0" lang="en-US" sz="390" spc="-1" strike="noStrike">
              <a:solidFill>
                <a:srgbClr val="000000"/>
              </a:solidFill>
              <a:latin typeface="Arial"/>
            </a:endParaRPr>
          </a:p>
        </p:txBody>
      </p:sp>
      <p:pic>
        <p:nvPicPr>
          <p:cNvPr id="67" name="" descr=""/>
          <p:cNvPicPr/>
          <p:nvPr/>
        </p:nvPicPr>
        <p:blipFill>
          <a:blip r:embed="rId1"/>
          <a:stretch/>
        </p:blipFill>
        <p:spPr>
          <a:xfrm>
            <a:off x="3584520" y="2011680"/>
            <a:ext cx="1331280" cy="727560"/>
          </a:xfrm>
          <a:prstGeom prst="rect">
            <a:avLst/>
          </a:prstGeom>
          <a:ln w="0">
            <a:noFill/>
          </a:ln>
        </p:spPr>
      </p:pic>
      <p:pic>
        <p:nvPicPr>
          <p:cNvPr id="68" name="" descr=""/>
          <p:cNvPicPr/>
          <p:nvPr/>
        </p:nvPicPr>
        <p:blipFill>
          <a:blip r:embed="rId2"/>
          <a:stretch/>
        </p:blipFill>
        <p:spPr>
          <a:xfrm>
            <a:off x="3584520" y="4005000"/>
            <a:ext cx="1417680" cy="912960"/>
          </a:xfrm>
          <a:prstGeom prst="rect">
            <a:avLst/>
          </a:prstGeom>
          <a:ln w="0">
            <a:noFill/>
          </a:ln>
        </p:spPr>
      </p:pic>
      <p:pic>
        <p:nvPicPr>
          <p:cNvPr id="69" name="" descr=""/>
          <p:cNvPicPr/>
          <p:nvPr/>
        </p:nvPicPr>
        <p:blipFill>
          <a:blip r:embed="rId3"/>
          <a:stretch/>
        </p:blipFill>
        <p:spPr>
          <a:xfrm rot="23400">
            <a:off x="3603600" y="6083640"/>
            <a:ext cx="1364400" cy="1104840"/>
          </a:xfrm>
          <a:prstGeom prst="rect">
            <a:avLst/>
          </a:prstGeom>
          <a:ln w="0">
            <a:noFill/>
          </a:ln>
        </p:spPr>
      </p:pic>
      <p:sp>
        <p:nvSpPr>
          <p:cNvPr id="70" name="PlaceHolder 4"/>
          <p:cNvSpPr/>
          <p:nvPr/>
        </p:nvSpPr>
        <p:spPr>
          <a:xfrm>
            <a:off x="5175360" y="3364920"/>
            <a:ext cx="1443240" cy="29124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FUTURE SCOPE</a:t>
            </a:r>
            <a:endParaRPr b="0" lang="en-US" sz="800" spc="-1" strike="noStrike">
              <a:solidFill>
                <a:srgbClr val="000000"/>
              </a:solidFill>
              <a:latin typeface="Arial"/>
            </a:endParaRPr>
          </a:p>
        </p:txBody>
      </p:sp>
      <p:sp>
        <p:nvSpPr>
          <p:cNvPr id="71" name="PlaceHolder 14"/>
          <p:cNvSpPr/>
          <p:nvPr/>
        </p:nvSpPr>
        <p:spPr>
          <a:xfrm>
            <a:off x="4956120" y="3474720"/>
            <a:ext cx="1879200" cy="1941840"/>
          </a:xfrm>
          <a:prstGeom prst="rect">
            <a:avLst/>
          </a:prstGeom>
          <a:noFill/>
          <a:ln w="0">
            <a:noFill/>
          </a:ln>
        </p:spPr>
        <p:style>
          <a:lnRef idx="0"/>
          <a:fillRef idx="0"/>
          <a:effectRef idx="0"/>
          <a:fontRef idx="minor"/>
        </p:style>
        <p:txBody>
          <a:bodyPr lIns="228600" rIns="228600" tIns="228600" bIns="228600" anchor="t">
            <a:noAutofit/>
          </a:bodyPr>
          <a:p>
            <a:pPr>
              <a:lnSpc>
                <a:spcPct val="100000"/>
              </a:lnSpc>
              <a:tabLst>
                <a:tab algn="l" pos="408240"/>
              </a:tabLst>
            </a:pPr>
            <a:r>
              <a:rPr b="1" lang="en-US" sz="550" spc="-1" strike="noStrike">
                <a:solidFill>
                  <a:srgbClr val="000000"/>
                </a:solidFill>
                <a:latin typeface="Times New Roman"/>
                <a:ea typeface="Microsoft YaHei"/>
              </a:rPr>
              <a:t>These are some potential areas where smart glasses could have a significant impact.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a)</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Healthcare</a:t>
            </a:r>
            <a:r>
              <a:rPr b="0" lang="en-US" sz="550" spc="-1" strike="noStrike">
                <a:solidFill>
                  <a:srgbClr val="000000"/>
                </a:solidFill>
                <a:latin typeface="Times New Roman"/>
                <a:ea typeface="Microsoft YaHei"/>
              </a:rPr>
              <a:t>: Smart glasses can be used for remote medical consultations, telemedicine, and real-time monitoring of patients. They can aid in surgical procedures, provide hands-free access to medical records, and facilitate training for medical professionals.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Accessibility and Inclusion</a:t>
            </a:r>
            <a:r>
              <a:rPr b="0" lang="en-US" sz="550" spc="-1" strike="noStrike">
                <a:solidFill>
                  <a:srgbClr val="000000"/>
                </a:solidFill>
                <a:latin typeface="Times New Roman"/>
                <a:ea typeface="Microsoft YaHei"/>
              </a:rPr>
              <a:t>: Smart glasses can assist individuals with visual impairments, hearing impairments, and other disabilities, providing real-time information, navigation, and communication support.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Education</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and</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Training</a:t>
            </a:r>
            <a:r>
              <a:rPr b="0" lang="en-US" sz="550" spc="-1" strike="noStrike">
                <a:solidFill>
                  <a:srgbClr val="000000"/>
                </a:solidFill>
                <a:latin typeface="Times New Roman"/>
                <a:ea typeface="Microsoft YaHei"/>
              </a:rPr>
              <a:t>: Smart glasses can be used for remote learning, virtual classrooms, and interactive training in various fields, such as vocational training, technical skills development, and professional development.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a:t>
            </a:r>
            <a:r>
              <a:rPr b="0" lang="en-US" sz="550" spc="-1" strike="noStrike">
                <a:solidFill>
                  <a:srgbClr val="000000"/>
                </a:solidFill>
                <a:latin typeface="Times New Roman"/>
                <a:ea typeface="Microsoft YaHei"/>
              </a:rPr>
              <a:t> </a:t>
            </a:r>
            <a:r>
              <a:rPr b="1" lang="en-US" sz="550" spc="-1" strike="noStrike">
                <a:solidFill>
                  <a:srgbClr val="000000"/>
                </a:solidFill>
                <a:latin typeface="Times New Roman"/>
                <a:ea typeface="Microsoft YaHei"/>
              </a:rPr>
              <a:t>Field Service and Maintenance</a:t>
            </a:r>
            <a:r>
              <a:rPr b="0" lang="en-US" sz="550" spc="-1" strike="noStrike">
                <a:solidFill>
                  <a:srgbClr val="000000"/>
                </a:solidFill>
                <a:latin typeface="Times New Roman"/>
                <a:ea typeface="Microsoft YaHei"/>
              </a:rPr>
              <a:t>: Smart glasses can be used for remote assistance and guidance in field service and maintenance tasks, reducing downtime, and improving efficiency.</a:t>
            </a:r>
            <a:endParaRPr b="0" lang="en-US" sz="550" spc="-1" strike="noStrike">
              <a:solidFill>
                <a:srgbClr val="000000"/>
              </a:solidFill>
              <a:latin typeface="Arial"/>
            </a:endParaRPr>
          </a:p>
        </p:txBody>
      </p:sp>
      <p:sp>
        <p:nvSpPr>
          <p:cNvPr id="72" name="PlaceHolder 12"/>
          <p:cNvSpPr/>
          <p:nvPr/>
        </p:nvSpPr>
        <p:spPr>
          <a:xfrm>
            <a:off x="228600" y="5294520"/>
            <a:ext cx="1440720" cy="279000"/>
          </a:xfrm>
          <a:prstGeom prst="rect">
            <a:avLst/>
          </a:prstGeom>
          <a:solidFill>
            <a:srgbClr val="bbe33d"/>
          </a:solidFill>
          <a:ln w="0">
            <a:solidFill>
              <a:srgbClr val="ffc000"/>
            </a:solidFill>
          </a:ln>
        </p:spPr>
        <p:style>
          <a:lnRef idx="0"/>
          <a:fillRef idx="0"/>
          <a:effectRef idx="0"/>
          <a:fontRef idx="minor"/>
        </p:style>
        <p:txBody>
          <a:bodyPr lIns="90000" rIns="90000" tIns="91440" bIns="91440" anchor="ctr">
            <a:noAutofit/>
          </a:bodyPr>
          <a:p>
            <a:pPr algn="ctr">
              <a:lnSpc>
                <a:spcPct val="100000"/>
              </a:lnSpc>
              <a:spcBef>
                <a:spcPts val="159"/>
              </a:spcBef>
              <a:tabLst>
                <a:tab algn="l" pos="0"/>
              </a:tabLst>
            </a:pPr>
            <a:r>
              <a:rPr b="1" lang="en-US" sz="800" spc="-1" strike="noStrike" u="sng">
                <a:solidFill>
                  <a:schemeClr val="accent1">
                    <a:lumMod val="50000"/>
                  </a:schemeClr>
                </a:solidFill>
                <a:uFillTx/>
                <a:latin typeface="Calibri"/>
                <a:ea typeface="DejaVu Sans"/>
              </a:rPr>
              <a:t>FEATURES</a:t>
            </a:r>
            <a:endParaRPr b="0" lang="en-US" sz="800" spc="-1" strike="noStrike">
              <a:solidFill>
                <a:srgbClr val="000000"/>
              </a:solidFill>
              <a:latin typeface="Arial"/>
            </a:endParaRPr>
          </a:p>
        </p:txBody>
      </p:sp>
      <p:sp>
        <p:nvSpPr>
          <p:cNvPr id="73" name="PlaceHolder 20"/>
          <p:cNvSpPr/>
          <p:nvPr/>
        </p:nvSpPr>
        <p:spPr>
          <a:xfrm>
            <a:off x="0" y="5942880"/>
            <a:ext cx="1895400" cy="2055240"/>
          </a:xfrm>
          <a:prstGeom prst="rect">
            <a:avLst/>
          </a:prstGeom>
          <a:noFill/>
          <a:ln w="0">
            <a:noFill/>
          </a:ln>
        </p:spPr>
        <p:style>
          <a:lnRef idx="0"/>
          <a:fillRef idx="0"/>
          <a:effectRef idx="0"/>
          <a:fontRef idx="minor"/>
        </p:style>
        <p:txBody>
          <a:bodyPr lIns="228600" rIns="228600" tIns="228600" bIns="228600" anchor="t">
            <a:noAutofit/>
          </a:bodyPr>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endParaRPr b="0" lang="en-US" sz="600" spc="-1" strike="noStrike">
              <a:solidFill>
                <a:srgbClr val="000000"/>
              </a:solidFill>
              <a:latin typeface="Arial"/>
            </a:endParaRPr>
          </a:p>
          <a:p>
            <a:pPr algn="ctr">
              <a:lnSpc>
                <a:spcPts val="499"/>
              </a:lnSpc>
              <a:tabLst>
                <a:tab algn="l" pos="0"/>
              </a:tabLst>
            </a:pPr>
            <a:r>
              <a:rPr b="1" lang="en-IN" sz="600" spc="-1" strike="noStrike">
                <a:solidFill>
                  <a:srgbClr val="000000"/>
                </a:solidFill>
                <a:latin typeface="Times New Roman"/>
                <a:ea typeface="Microsoft YaHei"/>
              </a:rPr>
              <a:t>Fig 1: Smart Glass [8]</a:t>
            </a:r>
            <a:endParaRPr b="0" lang="en-US" sz="600" spc="-1" strike="noStrike">
              <a:solidFill>
                <a:srgbClr val="000000"/>
              </a:solidFill>
              <a:latin typeface="Arial"/>
            </a:endParaRPr>
          </a:p>
          <a:p>
            <a:pPr algn="ctr">
              <a:lnSpc>
                <a:spcPts val="499"/>
              </a:lnSpc>
              <a:tabLst>
                <a:tab algn="l" pos="0"/>
              </a:tabLst>
            </a:pPr>
            <a:endParaRPr b="0" lang="en-US" sz="600" spc="-1" strike="noStrike">
              <a:solidFill>
                <a:srgbClr val="000000"/>
              </a:solidFill>
              <a:latin typeface="Arial"/>
            </a:endParaRPr>
          </a:p>
          <a:p>
            <a:pPr algn="just">
              <a:lnSpc>
                <a:spcPts val="499"/>
              </a:lnSpc>
              <a:tabLst>
                <a:tab algn="l" pos="0"/>
              </a:tabLst>
            </a:pPr>
            <a:r>
              <a:rPr b="0" lang="en-US" sz="550" spc="-1" strike="noStrike">
                <a:solidFill>
                  <a:srgbClr val="000000"/>
                </a:solidFill>
                <a:latin typeface="Times New Roman"/>
                <a:ea typeface="Microsoft YaHei"/>
              </a:rPr>
              <a:t>Listed below are the main features of smart glasses:</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a) Display</a:t>
            </a:r>
            <a:r>
              <a:rPr b="0" lang="en-US" sz="550" spc="-1" strike="noStrike">
                <a:solidFill>
                  <a:srgbClr val="000000"/>
                </a:solidFill>
                <a:latin typeface="Times New Roman"/>
                <a:ea typeface="Microsoft YaHei"/>
              </a:rPr>
              <a:t>: Smart glasses typically have a small screen, which is positioned in front of the wearer's eye, which is used to display information as well as provide an immersive experience. It can be either transparent or opaque.</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b) Sensors</a:t>
            </a:r>
            <a:r>
              <a:rPr b="0" lang="en-US" sz="550" spc="-1" strike="noStrike">
                <a:solidFill>
                  <a:srgbClr val="000000"/>
                </a:solidFill>
                <a:latin typeface="Times New Roman"/>
                <a:ea typeface="Microsoft YaHei"/>
              </a:rPr>
              <a:t>: Smart glasses are equipped with multiple sensors such as accelerometers, gyroscopes, and magnetometers. These sensors track the wearer's head and eye movements, which helps the smart glass respond to gestures or voice commands, and provide features like object &amp; face recognition and environmental monitoring.</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c) Camera</a:t>
            </a:r>
            <a:r>
              <a:rPr b="0" lang="en-US" sz="550" spc="-1" strike="noStrike">
                <a:solidFill>
                  <a:srgbClr val="000000"/>
                </a:solidFill>
                <a:latin typeface="Times New Roman"/>
                <a:ea typeface="Microsoft YaHei"/>
              </a:rPr>
              <a:t>: Smart glasses have built-in cameras, thus enabling features such as image recognition or video conferencing.</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d) Microphone</a:t>
            </a:r>
            <a:r>
              <a:rPr b="0" lang="en-US" sz="550" spc="-1" strike="noStrike">
                <a:solidFill>
                  <a:srgbClr val="000000"/>
                </a:solidFill>
                <a:latin typeface="Times New Roman"/>
                <a:ea typeface="Microsoft YaHei"/>
              </a:rPr>
              <a:t>: Smart glasses are equipped with microphones, which the user can use to provide input.</a:t>
            </a:r>
            <a:endParaRPr b="0" lang="en-US" sz="550" spc="-1" strike="noStrike">
              <a:solidFill>
                <a:srgbClr val="000000"/>
              </a:solidFill>
              <a:latin typeface="Arial"/>
            </a:endParaRPr>
          </a:p>
          <a:p>
            <a:pPr algn="just">
              <a:lnSpc>
                <a:spcPts val="499"/>
              </a:lnSpc>
              <a:tabLst>
                <a:tab algn="l" pos="0"/>
              </a:tabLst>
            </a:pPr>
            <a:endParaRPr b="0" lang="en-US" sz="550" spc="-1" strike="noStrike">
              <a:solidFill>
                <a:srgbClr val="000000"/>
              </a:solidFill>
              <a:latin typeface="Arial"/>
            </a:endParaRPr>
          </a:p>
          <a:p>
            <a:pPr algn="just">
              <a:lnSpc>
                <a:spcPts val="499"/>
              </a:lnSpc>
              <a:tabLst>
                <a:tab algn="l" pos="0"/>
              </a:tabLst>
            </a:pPr>
            <a:r>
              <a:rPr b="1" lang="en-US" sz="550" spc="-1" strike="noStrike">
                <a:solidFill>
                  <a:srgbClr val="000000"/>
                </a:solidFill>
                <a:latin typeface="Times New Roman"/>
                <a:ea typeface="Microsoft YaHei"/>
              </a:rPr>
              <a:t>e) Wireless Connectivity</a:t>
            </a:r>
            <a:r>
              <a:rPr b="0" lang="en-US" sz="550" spc="-1" strike="noStrike">
                <a:solidFill>
                  <a:srgbClr val="000000"/>
                </a:solidFill>
                <a:latin typeface="Times New Roman"/>
                <a:ea typeface="Microsoft YaHei"/>
              </a:rPr>
              <a:t>: Smart glasses use wireless connectivity, like Bluetooth, Wi-Fi, or 5G, to transmit/receive data to/from other devices such as smartphones or computers. Thus, functions like data analysis, app usage, and remote collaboration can be performed externally, thus reducing the amount of on-board processing power required.</a:t>
            </a:r>
            <a:endParaRPr b="0" lang="en-US" sz="550" spc="-1" strike="noStrike">
              <a:solidFill>
                <a:srgbClr val="000000"/>
              </a:solidFill>
              <a:latin typeface="Arial"/>
            </a:endParaRPr>
          </a:p>
          <a:p>
            <a:pPr algn="just">
              <a:lnSpc>
                <a:spcPts val="499"/>
              </a:lnSpc>
              <a:tabLst>
                <a:tab algn="l" pos="0"/>
              </a:tabLst>
            </a:pPr>
            <a:endParaRPr b="0" lang="en-US" sz="1800" spc="-1" strike="noStrike">
              <a:solidFill>
                <a:srgbClr val="000000"/>
              </a:solidFill>
              <a:latin typeface="Arial"/>
            </a:endParaRPr>
          </a:p>
          <a:p>
            <a:pPr algn="just">
              <a:lnSpc>
                <a:spcPts val="499"/>
              </a:lnSpc>
              <a:tabLst>
                <a:tab algn="l" pos="0"/>
              </a:tabLst>
            </a:pPr>
            <a:endParaRPr b="0" lang="en-US" sz="600" spc="-1" strike="noStrike">
              <a:solidFill>
                <a:srgbClr val="000000"/>
              </a:solidFill>
              <a:latin typeface="Arial"/>
            </a:endParaRPr>
          </a:p>
        </p:txBody>
      </p:sp>
      <p:pic>
        <p:nvPicPr>
          <p:cNvPr id="74" name="" descr=""/>
          <p:cNvPicPr/>
          <p:nvPr/>
        </p:nvPicPr>
        <p:blipFill>
          <a:blip r:embed="rId4"/>
          <a:stretch/>
        </p:blipFill>
        <p:spPr>
          <a:xfrm>
            <a:off x="246960" y="5623560"/>
            <a:ext cx="1407600" cy="630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6x48-Template">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36x48-Template-V2b</Template>
  <Manager>A. Kotoulas</Manager>
  <TotalTime>16406</TotalTime>
  <Application>LibreOffice/7.5.2.2$Linux_X86_64 LibreOffice_project/50$Build-2</Application>
  <HyperlinkBase>https://www.posterpresentations.com/free-poster-templates.html</HyperlinkBase>
  <AppVersion>15.0000</AppVersion>
  <Words>1881</Words>
  <Paragraphs>193</Paragraphs>
  <Company>Canterbury Media Services,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Research poster templates</cp:category>
  <dcterms:created xsi:type="dcterms:W3CDTF">2012-02-03T19:11:35Z</dcterms:created>
  <dc:creator>PosterPresentations.com</dc:creator>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keywords>36x48 Powerpoint poster template scientific poster template research poster template</cp:keywords>
  <dc:language>en-US</dc:language>
  <cp:lastModifiedBy/>
  <dcterms:modified xsi:type="dcterms:W3CDTF">2023-04-18T14:38:46Z</dcterms:modified>
  <cp:revision>180</cp:revision>
  <dc:subject>Research poster presentation template</dc:subject>
  <dc:title>36x48 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vt:i4>
  </property>
</Properties>
</file>