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9" r:id="rId6"/>
    <p:sldId id="262" r:id="rId7"/>
    <p:sldId id="264" r:id="rId8"/>
    <p:sldId id="266" r:id="rId9"/>
    <p:sldId id="273" r:id="rId10"/>
    <p:sldId id="275" r:id="rId11"/>
    <p:sldId id="280" r:id="rId12"/>
    <p:sldId id="279" r:id="rId13"/>
    <p:sldId id="270" r:id="rId14"/>
    <p:sldId id="281"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CEB83C-1E4A-48F5-BB93-33D7469CEBCB}">
          <p14:sldIdLst>
            <p14:sldId id="257"/>
            <p14:sldId id="259"/>
            <p14:sldId id="262"/>
            <p14:sldId id="264"/>
            <p14:sldId id="266"/>
            <p14:sldId id="273"/>
            <p14:sldId id="275"/>
            <p14:sldId id="280"/>
            <p14:sldId id="279"/>
            <p14:sldId id="270"/>
            <p14:sldId id="281"/>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andip Ghosh" userId="a2bfb8256c146c4d" providerId="LiveId" clId="{EA4246F0-D92C-495A-87E7-5978BDF35A89}"/>
    <pc:docChg chg="custSel modSld">
      <pc:chgData name="Sayandip Ghosh" userId="a2bfb8256c146c4d" providerId="LiveId" clId="{EA4246F0-D92C-495A-87E7-5978BDF35A89}" dt="2024-04-18T09:36:26.642" v="41" actId="20577"/>
      <pc:docMkLst>
        <pc:docMk/>
      </pc:docMkLst>
      <pc:sldChg chg="modSp mod">
        <pc:chgData name="Sayandip Ghosh" userId="a2bfb8256c146c4d" providerId="LiveId" clId="{EA4246F0-D92C-495A-87E7-5978BDF35A89}" dt="2024-04-18T09:36:26.642" v="41" actId="20577"/>
        <pc:sldMkLst>
          <pc:docMk/>
          <pc:sldMk cId="465775822" sldId="259"/>
        </pc:sldMkLst>
        <pc:spChg chg="mod">
          <ac:chgData name="Sayandip Ghosh" userId="a2bfb8256c146c4d" providerId="LiveId" clId="{EA4246F0-D92C-495A-87E7-5978BDF35A89}" dt="2024-04-18T09:36:26.642" v="41" actId="20577"/>
          <ac:spMkLst>
            <pc:docMk/>
            <pc:sldMk cId="465775822" sldId="259"/>
            <ac:spMk id="2" creationId="{B34C8AF8-2EE7-C202-4CEC-AB0DEEE272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4/18/2024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6041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321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0976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597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214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992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462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942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5922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0588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4/18/2024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248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4/18/2024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05913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ayandip30882636/sayandip_repo/blob/2fb379986b45054e25aa35ed561a8c111e5b3f0b/Prediction-of-rain-tomorrow-in-australia-by-ANN%20FINAL(1).ipynb" TargetMode="External"/><Relationship Id="rId2" Type="http://schemas.openxmlformats.org/officeDocument/2006/relationships/hyperlink" Target="https://www.kaggle.com/datasets/arunavakrchakraborty/australia-weather-data/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arunavakrchakraborty/australia-weather-data/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35314" y="188261"/>
            <a:ext cx="6253317" cy="4862994"/>
          </a:xfrm>
        </p:spPr>
        <p:txBody>
          <a:bodyPr>
            <a:normAutofit fontScale="90000"/>
          </a:bodyPr>
          <a:lstStyle/>
          <a:p>
            <a:pPr rtl="0">
              <a:spcBef>
                <a:spcPts val="0"/>
              </a:spcBef>
              <a:spcAft>
                <a:spcPts val="800"/>
              </a:spcAft>
            </a:pPr>
            <a:r>
              <a:rPr lang="en-US" b="1" i="0" u="none" strike="noStrike" dirty="0">
                <a:solidFill>
                  <a:schemeClr val="accent5">
                    <a:lumMod val="75000"/>
                  </a:schemeClr>
                </a:solidFill>
                <a:effectLst/>
                <a:latin typeface="Algerian" panose="04020705040A02060702" pitchFamily="82" charset="0"/>
              </a:rPr>
              <a:t>CAPSTONE PROJECT WITH MACHINE LEARNING</a:t>
            </a:r>
            <a:br>
              <a:rPr lang="en-US" b="0" dirty="0">
                <a:solidFill>
                  <a:schemeClr val="accent5">
                    <a:lumMod val="75000"/>
                  </a:schemeClr>
                </a:solidFill>
                <a:effectLst/>
                <a:latin typeface="Algerian" panose="04020705040A02060702" pitchFamily="82" charset="0"/>
              </a:rPr>
            </a:br>
            <a:br>
              <a:rPr lang="en-US" sz="800" dirty="0">
                <a:solidFill>
                  <a:schemeClr val="accent5">
                    <a:lumMod val="75000"/>
                  </a:schemeClr>
                </a:solidFill>
                <a:latin typeface="Algerian" panose="04020705040A02060702" pitchFamily="82" charset="0"/>
              </a:rPr>
            </a:br>
            <a:br>
              <a:rPr lang="en-US" sz="2400" b="0" dirty="0">
                <a:solidFill>
                  <a:schemeClr val="accent5">
                    <a:lumMod val="75000"/>
                  </a:schemeClr>
                </a:solidFill>
                <a:effectLst/>
                <a:latin typeface="Algerian" panose="04020705040A02060702" pitchFamily="82" charset="0"/>
              </a:rPr>
            </a:br>
            <a:br>
              <a:rPr lang="en-US" sz="2400" dirty="0">
                <a:solidFill>
                  <a:schemeClr val="accent5">
                    <a:lumMod val="75000"/>
                  </a:schemeClr>
                </a:solidFill>
                <a:latin typeface="Algerian" panose="04020705040A02060702" pitchFamily="82" charset="0"/>
              </a:rPr>
            </a:br>
            <a:endParaRPr lang="en-US" sz="8000" dirty="0">
              <a:solidFill>
                <a:schemeClr val="accent5">
                  <a:lumMod val="7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635314" y="3556634"/>
            <a:ext cx="6269347" cy="1021498"/>
          </a:xfrm>
        </p:spPr>
        <p:txBody>
          <a:bodyPr>
            <a:normAutofit fontScale="25000" lnSpcReduction="20000"/>
          </a:bodyPr>
          <a:lstStyle/>
          <a:p>
            <a:pPr rtl="0">
              <a:spcBef>
                <a:spcPts val="0"/>
              </a:spcBef>
              <a:spcAft>
                <a:spcPts val="800"/>
              </a:spcAft>
            </a:pPr>
            <a:r>
              <a:rPr lang="en-US" sz="14400" b="1" dirty="0">
                <a:solidFill>
                  <a:schemeClr val="accent5">
                    <a:lumMod val="75000"/>
                  </a:schemeClr>
                </a:solidFill>
                <a:effectLst/>
                <a:latin typeface="Bahnschrift Condensed" panose="020B0502040204020203" pitchFamily="34" charset="0"/>
              </a:rPr>
              <a:t>BY SAYANDIP GHOSH &amp; KAUSTAV KONAR</a:t>
            </a:r>
          </a:p>
          <a:p>
            <a:pPr algn="ctr" rtl="0">
              <a:spcBef>
                <a:spcPts val="0"/>
              </a:spcBef>
              <a:spcAft>
                <a:spcPts val="800"/>
              </a:spcAft>
            </a:pPr>
            <a:endParaRPr lang="en-US" sz="8000" b="1" dirty="0">
              <a:solidFill>
                <a:schemeClr val="accent5">
                  <a:lumMod val="75000"/>
                </a:schemeClr>
              </a:solidFill>
              <a:latin typeface="Bahnschrift Condensed" panose="020B0502040204020203" pitchFamily="34" charset="0"/>
            </a:endParaRPr>
          </a:p>
          <a:p>
            <a:pPr algn="ctr" rtl="0">
              <a:spcBef>
                <a:spcPts val="0"/>
              </a:spcBef>
              <a:spcAft>
                <a:spcPts val="800"/>
              </a:spcAft>
            </a:pPr>
            <a:r>
              <a:rPr lang="en-US" sz="8000" b="1" dirty="0">
                <a:solidFill>
                  <a:schemeClr val="accent5">
                    <a:lumMod val="75000"/>
                  </a:schemeClr>
                </a:solidFill>
                <a:latin typeface="Bahnschrift Condensed" panose="020B0502040204020203" pitchFamily="34" charset="0"/>
              </a:rPr>
              <a:t>Pg Certificate course in data science  , ai/ml &amp; data engineering by </a:t>
            </a:r>
            <a:r>
              <a:rPr lang="en-US" sz="8000" b="1" dirty="0" err="1">
                <a:solidFill>
                  <a:schemeClr val="accent5">
                    <a:lumMod val="75000"/>
                  </a:schemeClr>
                </a:solidFill>
                <a:latin typeface="Bahnschrift Condensed" panose="020B0502040204020203" pitchFamily="34" charset="0"/>
              </a:rPr>
              <a:t>e&amp;ict</a:t>
            </a:r>
            <a:r>
              <a:rPr lang="en-US" sz="8000" b="1" dirty="0">
                <a:solidFill>
                  <a:schemeClr val="accent5">
                    <a:lumMod val="75000"/>
                  </a:schemeClr>
                </a:solidFill>
                <a:latin typeface="Bahnschrift Condensed" panose="020B0502040204020203" pitchFamily="34" charset="0"/>
              </a:rPr>
              <a:t> academy , </a:t>
            </a:r>
            <a:r>
              <a:rPr lang="en-US" sz="8000" b="1" dirty="0" err="1">
                <a:solidFill>
                  <a:schemeClr val="accent5">
                    <a:lumMod val="75000"/>
                  </a:schemeClr>
                </a:solidFill>
                <a:latin typeface="Bahnschrift Condensed" panose="020B0502040204020203" pitchFamily="34" charset="0"/>
              </a:rPr>
              <a:t>iit</a:t>
            </a:r>
            <a:r>
              <a:rPr lang="en-US" sz="8000" b="1" dirty="0">
                <a:solidFill>
                  <a:schemeClr val="accent5">
                    <a:lumMod val="75000"/>
                  </a:schemeClr>
                </a:solidFill>
                <a:latin typeface="Bahnschrift Condensed" panose="020B0502040204020203" pitchFamily="34" charset="0"/>
              </a:rPr>
              <a:t> Roorkee , batch 2023-’24</a:t>
            </a:r>
            <a:endParaRPr lang="en-US" sz="8000" b="1" dirty="0">
              <a:solidFill>
                <a:schemeClr val="accent5">
                  <a:lumMod val="75000"/>
                </a:schemeClr>
              </a:solidFill>
              <a:effectLst/>
              <a:latin typeface="Bahnschrift Condensed" panose="020B0502040204020203" pitchFamily="34" charset="0"/>
            </a:endParaRPr>
          </a:p>
          <a:p>
            <a:br>
              <a:rPr lang="en-US" sz="2400" dirty="0"/>
            </a:b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pic>
        <p:nvPicPr>
          <p:cNvPr id="6" name="Picture 5">
            <a:extLst>
              <a:ext uri="{FF2B5EF4-FFF2-40B4-BE49-F238E27FC236}">
                <a16:creationId xmlns:a16="http://schemas.microsoft.com/office/drawing/2014/main" id="{ED75C5EB-BF45-816F-17A6-97C674683DC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935695" y="188261"/>
            <a:ext cx="1056712" cy="1056712"/>
          </a:xfrm>
          <a:prstGeom prst="rect">
            <a:avLst/>
          </a:prstGeom>
          <a:ln w="3175">
            <a:solidFill>
              <a:schemeClr val="bg1"/>
            </a:solidFill>
          </a:ln>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3612-CCFA-5152-C7D5-EBF373869BE9}"/>
              </a:ext>
            </a:extLst>
          </p:cNvPr>
          <p:cNvSpPr>
            <a:spLocks noGrp="1"/>
          </p:cNvSpPr>
          <p:nvPr>
            <p:ph type="title"/>
          </p:nvPr>
        </p:nvSpPr>
        <p:spPr/>
        <p:txBody>
          <a:bodyPr>
            <a:normAutofit/>
          </a:bodyPr>
          <a:lstStyle/>
          <a:p>
            <a:pPr algn="ctr"/>
            <a:r>
              <a:rPr lang="en-IN" sz="5400" dirty="0">
                <a:latin typeface="Arial Black" panose="020B0A04020102020204" pitchFamily="34" charset="0"/>
              </a:rPr>
              <a:t>RESULTS</a:t>
            </a:r>
          </a:p>
        </p:txBody>
      </p:sp>
      <p:sp>
        <p:nvSpPr>
          <p:cNvPr id="3" name="Content Placeholder 2">
            <a:extLst>
              <a:ext uri="{FF2B5EF4-FFF2-40B4-BE49-F238E27FC236}">
                <a16:creationId xmlns:a16="http://schemas.microsoft.com/office/drawing/2014/main" id="{C71C9210-8AF7-6484-7F96-531A24712DA8}"/>
              </a:ext>
            </a:extLst>
          </p:cNvPr>
          <p:cNvSpPr>
            <a:spLocks noGrp="1"/>
          </p:cNvSpPr>
          <p:nvPr>
            <p:ph idx="1"/>
          </p:nvPr>
        </p:nvSpPr>
        <p:spPr>
          <a:xfrm>
            <a:off x="1451579" y="2015732"/>
            <a:ext cx="4922327" cy="5178444"/>
          </a:xfrm>
        </p:spPr>
        <p:txBody>
          <a:bodyPr>
            <a:normAutofit fontScale="40000" lnSpcReduction="20000"/>
          </a:bodyPr>
          <a:lstStyle/>
          <a:p>
            <a:pPr marL="0" indent="0" algn="ctr" rtl="0">
              <a:spcBef>
                <a:spcPts val="0"/>
              </a:spcBef>
              <a:spcAft>
                <a:spcPts val="0"/>
              </a:spcAft>
              <a:buNone/>
            </a:pPr>
            <a:r>
              <a:rPr lang="en-US" sz="6000" b="1" i="0" u="sng" strike="noStrike" dirty="0">
                <a:effectLst/>
                <a:latin typeface="Arial" panose="020B0604020202020204" pitchFamily="34" charset="0"/>
                <a:cs typeface="Arial" panose="020B0604020202020204" pitchFamily="34" charset="0"/>
              </a:rPr>
              <a:t>Performance Metrics </a:t>
            </a:r>
          </a:p>
          <a:p>
            <a:pPr marL="0" indent="0" algn="ctr" rtl="0">
              <a:spcBef>
                <a:spcPts val="0"/>
              </a:spcBef>
              <a:spcAft>
                <a:spcPts val="0"/>
              </a:spcAft>
              <a:buNone/>
            </a:pPr>
            <a:endParaRPr lang="en-US" b="0" dirty="0">
              <a:effectLst/>
              <a:latin typeface="Arial" panose="020B0604020202020204" pitchFamily="34" charset="0"/>
              <a:cs typeface="Arial" panose="020B0604020202020204" pitchFamily="34" charset="0"/>
            </a:endParaRPr>
          </a:p>
          <a:p>
            <a:pPr rtl="0">
              <a:spcBef>
                <a:spcPts val="0"/>
              </a:spcBef>
              <a:spcAft>
                <a:spcPts val="0"/>
              </a:spcAft>
            </a:pPr>
            <a:r>
              <a:rPr lang="en-US" sz="3500" b="1" i="0" u="none" strike="noStrike"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 our Artificial Neural Network (ANN) project, several performance metrics are commonly used to evaluate the effectiveness of the model in solving our problem. Some of the key performance metrics for ANN projects include : </a:t>
            </a:r>
          </a:p>
          <a:p>
            <a:pPr rtl="0">
              <a:spcBef>
                <a:spcPts val="0"/>
              </a:spcBef>
              <a:spcAft>
                <a:spcPts val="0"/>
              </a:spcAft>
            </a:pPr>
            <a:endParaRPr lang="en-US" sz="3500" b="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3500" b="1" i="0" u="sng" strike="noStrike"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Accuracy</a:t>
            </a:r>
            <a:r>
              <a:rPr lang="en-US" sz="3500" b="1" dirty="0">
                <a:solidFill>
                  <a:schemeClr val="accent1"/>
                </a:solidFill>
                <a:latin typeface="Calibri" panose="020F0502020204030204" pitchFamily="34" charset="0"/>
                <a:ea typeface="Calibri" panose="020F0502020204030204" pitchFamily="34" charset="0"/>
                <a:cs typeface="Calibri" panose="020F0502020204030204" pitchFamily="34" charset="0"/>
              </a:rPr>
              <a:t> : </a:t>
            </a:r>
            <a:r>
              <a:rPr lang="en-US" sz="3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Here we get 89% accuracy measures the proportion of correctly classified instances, out of the total instances present in our data .Our model predicts the correct outcome.</a:t>
            </a:r>
          </a:p>
          <a:p>
            <a:pPr rtl="0">
              <a:spcBef>
                <a:spcPts val="0"/>
              </a:spcBef>
              <a:spcAft>
                <a:spcPts val="0"/>
              </a:spcAft>
            </a:pPr>
            <a:endParaRPr lang="en-US" sz="3500" b="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3500" b="1" i="0" u="sng" strike="noStrike"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R-squared (R2)</a:t>
            </a:r>
            <a:r>
              <a:rPr lang="en-US" sz="3500" b="1" u="sng" dirty="0">
                <a:solidFill>
                  <a:schemeClr val="accent1"/>
                </a:solidFill>
                <a:latin typeface="Calibri" panose="020F0502020204030204" pitchFamily="34" charset="0"/>
                <a:ea typeface="Calibri" panose="020F0502020204030204" pitchFamily="34" charset="0"/>
                <a:cs typeface="Calibri" panose="020F0502020204030204" pitchFamily="34" charset="0"/>
              </a:rPr>
              <a:t>:</a:t>
            </a:r>
            <a:r>
              <a:rPr lang="en-US" sz="3500" b="1" i="0" u="none" strike="noStrike" dirty="0">
                <a:solidFill>
                  <a:schemeClr val="accent1"/>
                </a:solidFill>
                <a:effectLst/>
                <a:latin typeface="Calibri" panose="020F0502020204030204" pitchFamily="34" charset="0"/>
                <a:ea typeface="Calibri" panose="020F0502020204030204" pitchFamily="34" charset="0"/>
                <a:cs typeface="Calibri" panose="020F0502020204030204" pitchFamily="34" charset="0"/>
              </a:rPr>
              <a:t> </a:t>
            </a:r>
            <a:r>
              <a:rPr lang="en-US" sz="35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R-squared measures the proportion of the variance in the dependent variable that is predictable from the independent variables. It's commonly used to evaluate the goodness of fit of a regression model. Here we get R2 score 0.63 which indicates our model is very well trained.</a:t>
            </a:r>
            <a:endParaRPr lang="en-US" sz="35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sz="2300" b="1" dirty="0">
                <a:latin typeface="Calibri" panose="020F0502020204030204" pitchFamily="34" charset="0"/>
                <a:ea typeface="Calibri" panose="020F0502020204030204" pitchFamily="34" charset="0"/>
                <a:cs typeface="Calibri" panose="020F0502020204030204" pitchFamily="34" charset="0"/>
              </a:rPr>
            </a:br>
            <a:endParaRPr lang="en-IN" sz="23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D9C2E0C-CCF3-7E64-86FF-83ABD99257BD}"/>
              </a:ext>
            </a:extLst>
          </p:cNvPr>
          <p:cNvPicPr>
            <a:picLocks noChangeAspect="1"/>
          </p:cNvPicPr>
          <p:nvPr/>
        </p:nvPicPr>
        <p:blipFill>
          <a:blip r:embed="rId2"/>
          <a:stretch>
            <a:fillRect/>
          </a:stretch>
        </p:blipFill>
        <p:spPr>
          <a:xfrm>
            <a:off x="6922109" y="2488501"/>
            <a:ext cx="4232747" cy="3132370"/>
          </a:xfrm>
          <a:prstGeom prst="rect">
            <a:avLst/>
          </a:prstGeom>
          <a:ln w="38100">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50172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CF98-7C56-F78E-2778-B417811C4C9F}"/>
              </a:ext>
            </a:extLst>
          </p:cNvPr>
          <p:cNvSpPr>
            <a:spLocks noGrp="1"/>
          </p:cNvSpPr>
          <p:nvPr>
            <p:ph type="title"/>
          </p:nvPr>
        </p:nvSpPr>
        <p:spPr/>
        <p:txBody>
          <a:bodyPr>
            <a:normAutofit/>
          </a:bodyPr>
          <a:lstStyle/>
          <a:p>
            <a:pPr algn="ctr"/>
            <a:r>
              <a:rPr lang="en-IN" sz="5400" dirty="0">
                <a:latin typeface="Arial Black" panose="020B0A04020102020204" pitchFamily="34" charset="0"/>
              </a:rPr>
              <a:t>RESULTS</a:t>
            </a:r>
            <a:endParaRPr lang="en-IN" sz="5400" dirty="0"/>
          </a:p>
        </p:txBody>
      </p:sp>
      <p:sp>
        <p:nvSpPr>
          <p:cNvPr id="3" name="Content Placeholder 2">
            <a:extLst>
              <a:ext uri="{FF2B5EF4-FFF2-40B4-BE49-F238E27FC236}">
                <a16:creationId xmlns:a16="http://schemas.microsoft.com/office/drawing/2014/main" id="{20F2353A-C1C1-DF87-1A40-B58576CC595A}"/>
              </a:ext>
            </a:extLst>
          </p:cNvPr>
          <p:cNvSpPr>
            <a:spLocks noGrp="1"/>
          </p:cNvSpPr>
          <p:nvPr>
            <p:ph idx="1"/>
          </p:nvPr>
        </p:nvSpPr>
        <p:spPr>
          <a:xfrm>
            <a:off x="1451579" y="2015732"/>
            <a:ext cx="4758721" cy="4037749"/>
          </a:xfrm>
        </p:spPr>
        <p:txBody>
          <a:bodyPr>
            <a:normAutofit fontScale="25000" lnSpcReduction="20000"/>
          </a:bodyPr>
          <a:lstStyle/>
          <a:p>
            <a:pPr marL="0" indent="0">
              <a:buNone/>
            </a:pPr>
            <a:r>
              <a:rPr lang="en-IN" sz="6400" b="1" dirty="0">
                <a:latin typeface="+mj-lt"/>
                <a:ea typeface="Calibri" panose="020F0502020204030204" pitchFamily="34" charset="0"/>
                <a:cs typeface="Calibri" panose="020F0502020204030204" pitchFamily="34" charset="0"/>
              </a:rPr>
              <a:t>From the logistic Regression Curve we see that  ROC curve hugs the upper left corner of the plot, indicating high sensitivity and low false rate ROC AUC value  0.82 and observing other performance metrics we make a random forest classification model with more detailed breakdown by showing True Positive , True Negative , False Positive , False Negative predictions in confusion matrix where we get 84% accuracy , f1 score , precision score and recall score also around 84-85% which denotes our ML model’s goodness in the comparison with other performance metrics by using different another classifier model .</a:t>
            </a:r>
          </a:p>
          <a:p>
            <a:pPr marL="0" indent="0">
              <a:buNone/>
            </a:pPr>
            <a:endParaRPr lang="en-IN" dirty="0"/>
          </a:p>
        </p:txBody>
      </p:sp>
      <p:pic>
        <p:nvPicPr>
          <p:cNvPr id="5" name="Picture 4">
            <a:extLst>
              <a:ext uri="{FF2B5EF4-FFF2-40B4-BE49-F238E27FC236}">
                <a16:creationId xmlns:a16="http://schemas.microsoft.com/office/drawing/2014/main" id="{472B1FFD-3535-2DE2-3BAE-E90CD388A211}"/>
              </a:ext>
            </a:extLst>
          </p:cNvPr>
          <p:cNvPicPr>
            <a:picLocks noChangeAspect="1"/>
          </p:cNvPicPr>
          <p:nvPr/>
        </p:nvPicPr>
        <p:blipFill>
          <a:blip r:embed="rId2"/>
          <a:stretch>
            <a:fillRect/>
          </a:stretch>
        </p:blipFill>
        <p:spPr>
          <a:xfrm>
            <a:off x="6502401" y="2015732"/>
            <a:ext cx="2336800" cy="2060968"/>
          </a:xfrm>
          <a:prstGeom prst="rect">
            <a:avLst/>
          </a:prstGeom>
          <a:ln w="38100">
            <a:solidFill>
              <a:schemeClr val="tx1"/>
            </a:solidFill>
          </a:ln>
          <a:effectLst>
            <a:outerShdw blurRad="50800" dist="38100" dir="5400000" algn="t" rotWithShape="0">
              <a:prstClr val="black">
                <a:alpha val="40000"/>
              </a:prstClr>
            </a:outerShdw>
          </a:effectLst>
        </p:spPr>
      </p:pic>
      <p:pic>
        <p:nvPicPr>
          <p:cNvPr id="7" name="Picture 6">
            <a:extLst>
              <a:ext uri="{FF2B5EF4-FFF2-40B4-BE49-F238E27FC236}">
                <a16:creationId xmlns:a16="http://schemas.microsoft.com/office/drawing/2014/main" id="{CD9C8456-1DFD-A40F-47DB-6FFA5D869DA5}"/>
              </a:ext>
            </a:extLst>
          </p:cNvPr>
          <p:cNvPicPr>
            <a:picLocks noChangeAspect="1"/>
          </p:cNvPicPr>
          <p:nvPr/>
        </p:nvPicPr>
        <p:blipFill>
          <a:blip r:embed="rId3"/>
          <a:stretch>
            <a:fillRect/>
          </a:stretch>
        </p:blipFill>
        <p:spPr>
          <a:xfrm>
            <a:off x="8978902" y="2015732"/>
            <a:ext cx="2462476" cy="2060968"/>
          </a:xfrm>
          <a:prstGeom prst="rect">
            <a:avLst/>
          </a:prstGeom>
          <a:ln w="38100">
            <a:solidFill>
              <a:schemeClr val="tx1"/>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C50200D0-B350-76D8-4457-08F3D3B3194E}"/>
              </a:ext>
            </a:extLst>
          </p:cNvPr>
          <p:cNvPicPr>
            <a:picLocks noChangeAspect="1"/>
          </p:cNvPicPr>
          <p:nvPr/>
        </p:nvPicPr>
        <p:blipFill>
          <a:blip r:embed="rId4"/>
          <a:stretch>
            <a:fillRect/>
          </a:stretch>
        </p:blipFill>
        <p:spPr>
          <a:xfrm>
            <a:off x="6502401" y="4177691"/>
            <a:ext cx="2336800" cy="1689710"/>
          </a:xfrm>
          <a:prstGeom prst="rect">
            <a:avLst/>
          </a:prstGeom>
          <a:ln w="38100">
            <a:solidFill>
              <a:schemeClr val="tx1"/>
            </a:solidFill>
          </a:ln>
          <a:effectLst>
            <a:outerShdw blurRad="50800" dist="38100" dir="5400000" algn="t" rotWithShape="0">
              <a:prstClr val="black">
                <a:alpha val="40000"/>
              </a:prstClr>
            </a:outerShdw>
          </a:effectLst>
        </p:spPr>
      </p:pic>
      <p:pic>
        <p:nvPicPr>
          <p:cNvPr id="11" name="Picture 10">
            <a:extLst>
              <a:ext uri="{FF2B5EF4-FFF2-40B4-BE49-F238E27FC236}">
                <a16:creationId xmlns:a16="http://schemas.microsoft.com/office/drawing/2014/main" id="{84162D22-688B-F12C-8ACB-4CFC3B5EFD45}"/>
              </a:ext>
            </a:extLst>
          </p:cNvPr>
          <p:cNvPicPr>
            <a:picLocks noChangeAspect="1"/>
          </p:cNvPicPr>
          <p:nvPr/>
        </p:nvPicPr>
        <p:blipFill>
          <a:blip r:embed="rId5"/>
          <a:stretch>
            <a:fillRect/>
          </a:stretch>
        </p:blipFill>
        <p:spPr>
          <a:xfrm>
            <a:off x="8978902" y="4177690"/>
            <a:ext cx="2462476" cy="1689711"/>
          </a:xfrm>
          <a:prstGeom prst="rect">
            <a:avLst/>
          </a:prstGeom>
          <a:ln w="38100">
            <a:solidFill>
              <a:schemeClr val="tx1"/>
            </a:solidFill>
          </a:ln>
        </p:spPr>
      </p:pic>
    </p:spTree>
    <p:extLst>
      <p:ext uri="{BB962C8B-B14F-4D97-AF65-F5344CB8AC3E}">
        <p14:creationId xmlns:p14="http://schemas.microsoft.com/office/powerpoint/2010/main" val="1634228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D2E9E-359E-01D6-A2CC-90982D4C7346}"/>
              </a:ext>
            </a:extLst>
          </p:cNvPr>
          <p:cNvSpPr>
            <a:spLocks noGrp="1"/>
          </p:cNvSpPr>
          <p:nvPr>
            <p:ph type="title"/>
          </p:nvPr>
        </p:nvSpPr>
        <p:spPr>
          <a:xfrm>
            <a:off x="1451579" y="629708"/>
            <a:ext cx="9603275" cy="1049235"/>
          </a:xfrm>
        </p:spPr>
        <p:txBody>
          <a:bodyPr/>
          <a:lstStyle/>
          <a:p>
            <a:pPr algn="ctr"/>
            <a:r>
              <a:rPr lang="en-IN" sz="6000" dirty="0">
                <a:latin typeface="Arial Black" panose="020B0A04020102020204" pitchFamily="34" charset="0"/>
              </a:rPr>
              <a:t>RESULTS</a:t>
            </a:r>
            <a:r>
              <a:rPr lang="en-IN" dirty="0"/>
              <a:t> </a:t>
            </a:r>
          </a:p>
        </p:txBody>
      </p:sp>
      <p:sp>
        <p:nvSpPr>
          <p:cNvPr id="3" name="Content Placeholder 2">
            <a:extLst>
              <a:ext uri="{FF2B5EF4-FFF2-40B4-BE49-F238E27FC236}">
                <a16:creationId xmlns:a16="http://schemas.microsoft.com/office/drawing/2014/main" id="{A2867B1B-2C93-7D56-E203-8E5333F40229}"/>
              </a:ext>
            </a:extLst>
          </p:cNvPr>
          <p:cNvSpPr>
            <a:spLocks noGrp="1"/>
          </p:cNvSpPr>
          <p:nvPr>
            <p:ph idx="1"/>
          </p:nvPr>
        </p:nvSpPr>
        <p:spPr/>
        <p:txBody>
          <a:bodyPr>
            <a:normAutofit fontScale="77500" lnSpcReduction="20000"/>
          </a:bodyPr>
          <a:lstStyle/>
          <a:p>
            <a:pPr marL="0" indent="0" algn="ctr" rtl="0">
              <a:spcBef>
                <a:spcPts val="0"/>
              </a:spcBef>
              <a:spcAft>
                <a:spcPts val="0"/>
              </a:spcAft>
              <a:buNone/>
            </a:pPr>
            <a:r>
              <a:rPr lang="en-US" sz="1800" b="1" i="0" u="none" strike="noStrike" dirty="0">
                <a:solidFill>
                  <a:schemeClr val="accent1"/>
                </a:solidFill>
                <a:effectLst/>
                <a:latin typeface="Arial Black" panose="020B0A04020102020204" pitchFamily="34" charset="0"/>
              </a:rPr>
              <a:t> </a:t>
            </a:r>
            <a:r>
              <a:rPr lang="en-US" sz="2400" b="1" i="0" u="sng" strike="noStrike" dirty="0">
                <a:effectLst/>
                <a:latin typeface="Arial Black" panose="020B0A04020102020204" pitchFamily="34" charset="0"/>
              </a:rPr>
              <a:t>Comparison with Existing </a:t>
            </a:r>
          </a:p>
          <a:p>
            <a:pPr marL="0" indent="0" algn="ctr" rtl="0">
              <a:spcBef>
                <a:spcPts val="0"/>
              </a:spcBef>
              <a:spcAft>
                <a:spcPts val="0"/>
              </a:spcAft>
              <a:buNone/>
            </a:pPr>
            <a:endParaRPr lang="en-US" sz="2400" b="0" dirty="0">
              <a:solidFill>
                <a:schemeClr val="accent1"/>
              </a:solidFill>
              <a:effectLst/>
              <a:latin typeface="Arial Black" panose="020B0A04020102020204" pitchFamily="34" charset="0"/>
            </a:endParaRPr>
          </a:p>
          <a:p>
            <a:pPr rtl="0">
              <a:spcBef>
                <a:spcPts val="0"/>
              </a:spcBef>
              <a:spcAft>
                <a:spcPts val="0"/>
              </a:spcAft>
            </a:pPr>
            <a:r>
              <a:rPr lang="en-US" sz="23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our model’s prediction, the training loss curve is very low compared to the valid loss curve and due to that the accuracy is very high. Which denotes our model’s performance is very good.</a:t>
            </a:r>
            <a:endParaRPr lang="en-US" sz="2300" b="1" dirty="0">
              <a:effectLst/>
              <a:latin typeface="Calibri" panose="020F0502020204030204" pitchFamily="34" charset="0"/>
              <a:ea typeface="Calibri" panose="020F0502020204030204" pitchFamily="34" charset="0"/>
              <a:cs typeface="Calibri" panose="020F0502020204030204" pitchFamily="34" charset="0"/>
            </a:endParaRPr>
          </a:p>
          <a:p>
            <a:pPr marL="0" indent="0" algn="ctr" rtl="0">
              <a:spcBef>
                <a:spcPts val="0"/>
              </a:spcBef>
              <a:spcAft>
                <a:spcPts val="0"/>
              </a:spcAft>
              <a:buNone/>
            </a:pPr>
            <a:br>
              <a:rPr lang="en-US" b="0" dirty="0">
                <a:effectLst/>
              </a:rPr>
            </a:br>
            <a:r>
              <a:rPr lang="en-US" sz="2800" b="1" i="0" u="sng" strike="noStrike" dirty="0">
                <a:effectLst/>
                <a:latin typeface="Arial Black" panose="020B0A04020102020204" pitchFamily="34" charset="0"/>
              </a:rPr>
              <a:t>Novelty</a:t>
            </a:r>
            <a:endParaRPr lang="en-US" sz="2800" b="0" u="sng" dirty="0">
              <a:effectLst/>
              <a:latin typeface="Arial Black" panose="020B0A04020102020204" pitchFamily="34" charset="0"/>
            </a:endParaRPr>
          </a:p>
          <a:p>
            <a:pPr algn="just" rtl="0">
              <a:spcBef>
                <a:spcPts val="0"/>
              </a:spcBef>
              <a:spcAft>
                <a:spcPts val="0"/>
              </a:spcAft>
            </a:pPr>
            <a:r>
              <a:rPr lang="en-US" sz="2300" b="1" i="0" u="none" strike="noStrike" dirty="0">
                <a:effectLst/>
                <a:latin typeface="Calibri" panose="020F0502020204030204" pitchFamily="34" charset="0"/>
                <a:ea typeface="Calibri" panose="020F0502020204030204" pitchFamily="34" charset="0"/>
                <a:cs typeface="Calibri" panose="020F0502020204030204" pitchFamily="34" charset="0"/>
              </a:rPr>
              <a:t>The novelty in our approach makes it stand out from existing methods. The originality, contributions, and potential impact of our methodology is in a different way of model prediction. Here we use ANN for identifying and highlighting our method’s uniqueness.</a:t>
            </a:r>
            <a:endParaRPr lang="en-US" sz="2300" b="1"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br>
              <a:rPr lang="en-US" dirty="0"/>
            </a:br>
            <a:endParaRPr lang="en-IN" dirty="0"/>
          </a:p>
        </p:txBody>
      </p:sp>
    </p:spTree>
    <p:extLst>
      <p:ext uri="{BB962C8B-B14F-4D97-AF65-F5344CB8AC3E}">
        <p14:creationId xmlns:p14="http://schemas.microsoft.com/office/powerpoint/2010/main" val="329254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1A16-E9F6-8884-A70C-EC1CC6CE52EE}"/>
              </a:ext>
            </a:extLst>
          </p:cNvPr>
          <p:cNvSpPr>
            <a:spLocks noGrp="1"/>
          </p:cNvSpPr>
          <p:nvPr>
            <p:ph type="title"/>
          </p:nvPr>
        </p:nvSpPr>
        <p:spPr/>
        <p:txBody>
          <a:bodyPr>
            <a:normAutofit/>
          </a:bodyPr>
          <a:lstStyle/>
          <a:p>
            <a:pPr algn="ctr"/>
            <a:r>
              <a:rPr lang="en-IN" sz="6000"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587BA585-882F-501A-572D-E16488A58F8A}"/>
              </a:ext>
            </a:extLst>
          </p:cNvPr>
          <p:cNvSpPr>
            <a:spLocks noGrp="1"/>
          </p:cNvSpPr>
          <p:nvPr>
            <p:ph idx="1"/>
          </p:nvPr>
        </p:nvSpPr>
        <p:spPr>
          <a:xfrm>
            <a:off x="1451578" y="1853753"/>
            <a:ext cx="9603275" cy="4318447"/>
          </a:xfrm>
        </p:spPr>
        <p:txBody>
          <a:bodyPr>
            <a:normAutofit fontScale="25000" lnSpcReduction="20000"/>
          </a:bodyPr>
          <a:lstStyle/>
          <a:p>
            <a:pPr rtl="0">
              <a:spcBef>
                <a:spcPts val="0"/>
              </a:spcBef>
              <a:spcAft>
                <a:spcPts val="0"/>
              </a:spcAft>
            </a:pPr>
            <a:r>
              <a:rPr lang="en-US" sz="6400" b="1" i="0" u="none" strike="noStrike" dirty="0">
                <a:effectLst/>
                <a:latin typeface="Calibri" panose="020F0502020204030204" pitchFamily="34" charset="0"/>
                <a:ea typeface="Calibri" panose="020F0502020204030204" pitchFamily="34" charset="0"/>
                <a:cs typeface="Calibri" panose="020F0502020204030204" pitchFamily="34" charset="0"/>
              </a:rPr>
              <a:t>By doing this capstone project we learned the process of ANN in ML and how it works over the real time data set. Here we observed that if the input data set is more appropriate and calculative then the output will be more accurate. In ANN model if we increase the no of hidden layers and increase the epoch then our model will be more accurate . Also we use this dataset in different model procedure like SVM, Decision tree etc. Here we also prepare roc curve , confusion matrix in different way . In future we will stick to the above points to get more accuracy in th</a:t>
            </a:r>
            <a:r>
              <a:rPr lang="en-US" sz="6400" b="1" dirty="0">
                <a:latin typeface="Calibri" panose="020F0502020204030204" pitchFamily="34" charset="0"/>
                <a:ea typeface="Calibri" panose="020F0502020204030204" pitchFamily="34" charset="0"/>
                <a:cs typeface="Calibri" panose="020F0502020204030204" pitchFamily="34" charset="0"/>
              </a:rPr>
              <a:t>e field of weather forecast.</a:t>
            </a:r>
          </a:p>
          <a:p>
            <a:pPr marL="0" indent="0" algn="ctr" rtl="0">
              <a:spcBef>
                <a:spcPts val="0"/>
              </a:spcBef>
              <a:spcAft>
                <a:spcPts val="0"/>
              </a:spcAft>
              <a:buNone/>
            </a:pPr>
            <a:r>
              <a:rPr lang="en-US" sz="9600" b="1" u="sng" dirty="0">
                <a:latin typeface="Calibri" panose="020F0502020204030204" pitchFamily="34" charset="0"/>
                <a:ea typeface="Calibri" panose="020F0502020204030204" pitchFamily="34" charset="0"/>
                <a:cs typeface="Calibri" panose="020F0502020204030204" pitchFamily="34" charset="0"/>
              </a:rPr>
              <a:t>Reference  &amp; Links</a:t>
            </a:r>
          </a:p>
          <a:p>
            <a:pPr marL="0" indent="0" rtl="0">
              <a:spcBef>
                <a:spcPts val="0"/>
              </a:spcBef>
              <a:spcAft>
                <a:spcPts val="0"/>
              </a:spcAft>
              <a:buNone/>
            </a:pPr>
            <a:endParaRPr lang="en-US" sz="6400" b="1"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IN" sz="6400" b="1" dirty="0"/>
              <a:t>We observe several projects in Kaggle library , Cloud-x-Lab Course, YouTube to make our project</a:t>
            </a:r>
          </a:p>
          <a:p>
            <a:r>
              <a:rPr lang="en-IN" sz="6400" b="1" dirty="0"/>
              <a:t>Dataset : </a:t>
            </a:r>
            <a:r>
              <a:rPr lang="en-IN" sz="6400" dirty="0">
                <a:hlinkClick r:id="rId2"/>
              </a:rPr>
              <a:t>https://www.kaggle.com/datasets/arunavakrchakraborty/australia-weather-data/data</a:t>
            </a:r>
            <a:endParaRPr lang="en-IN" sz="6400" dirty="0"/>
          </a:p>
          <a:p>
            <a:r>
              <a:rPr lang="en-IN" sz="6400" b="1" dirty="0">
                <a:latin typeface="Calibri" panose="020F0502020204030204" pitchFamily="34" charset="0"/>
                <a:ea typeface="Calibri" panose="020F0502020204030204" pitchFamily="34" charset="0"/>
                <a:cs typeface="Calibri" panose="020F0502020204030204" pitchFamily="34" charset="0"/>
              </a:rPr>
              <a:t>Python code : </a:t>
            </a:r>
            <a:r>
              <a:rPr lang="en-IN" sz="6400" u="sng" dirty="0">
                <a:solidFill>
                  <a:srgbClr val="1155CC"/>
                </a:solidFill>
                <a:latin typeface="Calibri" panose="020F0502020204030204" pitchFamily="34" charset="0"/>
                <a:hlinkClick r:id="rId3"/>
              </a:rPr>
              <a:t>https://github.com/sayandip30882636/sayandip_repo/blob/2fb379986b45054e25aa35ed561a8c111e5b3f0b/Prediction-of-rain-tomorrow-in-australia-by-ANN%20FINAL(1).ipynb</a:t>
            </a:r>
            <a:endParaRPr lang="en-IN" sz="6400" dirty="0"/>
          </a:p>
          <a:p>
            <a:pPr marL="0" indent="0">
              <a:buNone/>
            </a:pPr>
            <a:endParaRPr lang="en-IN" sz="6400" dirty="0"/>
          </a:p>
          <a:p>
            <a:pPr marL="0" indent="0">
              <a:buNone/>
            </a:pPr>
            <a:br>
              <a:rPr lang="en-IN" sz="6600" dirty="0"/>
            </a:br>
            <a:endParaRPr lang="en-IN" sz="7200" b="0" dirty="0">
              <a:effectLst/>
            </a:endParaRPr>
          </a:p>
          <a:p>
            <a:pPr marL="0" indent="0">
              <a:buNone/>
            </a:pPr>
            <a:br>
              <a:rPr lang="en-IN" sz="7200" dirty="0"/>
            </a:br>
            <a:endParaRPr lang="en-IN" sz="7200" b="0" dirty="0">
              <a:effectLst/>
            </a:endParaRPr>
          </a:p>
          <a:p>
            <a:pPr marL="0" indent="0">
              <a:buNone/>
            </a:pPr>
            <a:br>
              <a:rPr lang="en-IN" sz="3600" dirty="0"/>
            </a:br>
            <a:endParaRPr lang="en-IN" sz="4000" b="0" dirty="0">
              <a:effectLst/>
            </a:endParaRPr>
          </a:p>
          <a:p>
            <a:br>
              <a:rPr lang="en-IN" sz="3200" dirty="0"/>
            </a:br>
            <a:endParaRPr lang="en-IN" sz="3600" b="0" dirty="0">
              <a:effectLst/>
            </a:endParaRPr>
          </a:p>
          <a:p>
            <a:pPr marL="0" indent="0">
              <a:buNone/>
            </a:pPr>
            <a:br>
              <a:rPr lang="en-IN" sz="3600" b="0" dirty="0">
                <a:effectLst/>
              </a:rPr>
            </a:br>
            <a:endParaRPr lang="en-IN" sz="3800" b="1"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IN" sz="2000" b="1" dirty="0"/>
          </a:p>
          <a:p>
            <a:pPr rtl="0">
              <a:spcBef>
                <a:spcPts val="0"/>
              </a:spcBef>
              <a:spcAft>
                <a:spcPts val="0"/>
              </a:spcAft>
            </a:pP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361172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8AF8-2EE7-C202-4CEC-AB0DEEE27284}"/>
              </a:ext>
            </a:extLst>
          </p:cNvPr>
          <p:cNvSpPr>
            <a:spLocks noGrp="1"/>
          </p:cNvSpPr>
          <p:nvPr>
            <p:ph type="title"/>
          </p:nvPr>
        </p:nvSpPr>
        <p:spPr/>
        <p:txBody>
          <a:bodyPr>
            <a:normAutofit fontScale="90000"/>
          </a:bodyPr>
          <a:lstStyle/>
          <a:p>
            <a:pPr algn="ctr" rtl="0">
              <a:spcBef>
                <a:spcPts val="0"/>
              </a:spcBef>
              <a:spcAft>
                <a:spcPts val="800"/>
              </a:spcAft>
            </a:pPr>
            <a:r>
              <a:rPr lang="en-US" sz="2700" b="1" i="0" u="none" strike="noStrike" dirty="0">
                <a:solidFill>
                  <a:srgbClr val="000000"/>
                </a:solidFill>
                <a:effectLst/>
              </a:rPr>
              <a:t>PROJECT  TITLE </a:t>
            </a:r>
            <a:br>
              <a:rPr lang="en-US" sz="2700" b="1" i="0" u="none" strike="noStrike" dirty="0">
                <a:solidFill>
                  <a:srgbClr val="000000"/>
                </a:solidFill>
                <a:effectLst/>
              </a:rPr>
            </a:br>
            <a:br>
              <a:rPr lang="en-US" sz="2700" b="1" i="0" u="none" strike="noStrike" dirty="0">
                <a:solidFill>
                  <a:srgbClr val="000000"/>
                </a:solidFill>
                <a:effectLst/>
              </a:rPr>
            </a:br>
            <a:r>
              <a:rPr lang="en-US" sz="1600" b="1" i="0" u="none" strike="noStrike" dirty="0">
                <a:solidFill>
                  <a:srgbClr val="000000"/>
                </a:solidFill>
                <a:effectLst/>
                <a:latin typeface="Arial Black" panose="020B0A04020102020204" pitchFamily="34" charset="0"/>
              </a:rPr>
              <a:t>rain </a:t>
            </a:r>
            <a:r>
              <a:rPr lang="en-US" sz="1600" b="1" i="0" u="none" strike="noStrike">
                <a:solidFill>
                  <a:srgbClr val="000000"/>
                </a:solidFill>
                <a:effectLst/>
                <a:latin typeface="Arial Black" panose="020B0A04020102020204" pitchFamily="34" charset="0"/>
              </a:rPr>
              <a:t>prediction of Tomorrow </a:t>
            </a:r>
            <a:r>
              <a:rPr lang="en-US" sz="1600" b="1" i="0" u="none" strike="noStrike" dirty="0">
                <a:solidFill>
                  <a:srgbClr val="000000"/>
                </a:solidFill>
                <a:effectLst/>
                <a:latin typeface="Arial Black" panose="020B0A04020102020204" pitchFamily="34" charset="0"/>
              </a:rPr>
              <a:t>in Australia by Artificial Neural Network</a:t>
            </a:r>
            <a:br>
              <a:rPr lang="en-US" sz="1300" b="0" dirty="0">
                <a:effectLst/>
              </a:rPr>
            </a:br>
            <a:br>
              <a:rPr lang="en-US" sz="1300" dirty="0"/>
            </a:br>
            <a:endParaRPr lang="en-IN" sz="1300" dirty="0"/>
          </a:p>
        </p:txBody>
      </p:sp>
      <p:sp>
        <p:nvSpPr>
          <p:cNvPr id="7" name="Content Placeholder 6">
            <a:extLst>
              <a:ext uri="{FF2B5EF4-FFF2-40B4-BE49-F238E27FC236}">
                <a16:creationId xmlns:a16="http://schemas.microsoft.com/office/drawing/2014/main" id="{E6D260C9-0F2D-DC5A-0A7B-2D07E0511674}"/>
              </a:ext>
            </a:extLst>
          </p:cNvPr>
          <p:cNvSpPr>
            <a:spLocks noGrp="1"/>
          </p:cNvSpPr>
          <p:nvPr>
            <p:ph idx="1"/>
          </p:nvPr>
        </p:nvSpPr>
        <p:spPr/>
        <p:txBody>
          <a:bodyPr/>
          <a:lstStyle/>
          <a:p>
            <a:pPr marL="0" indent="0" algn="ctr" rtl="0">
              <a:spcBef>
                <a:spcPts val="0"/>
              </a:spcBef>
              <a:spcAft>
                <a:spcPts val="800"/>
              </a:spcAft>
              <a:buNone/>
            </a:pPr>
            <a:r>
              <a:rPr lang="en-US" sz="2400" b="1" i="0" u="none" strike="noStrike" dirty="0">
                <a:solidFill>
                  <a:srgbClr val="000000"/>
                </a:solidFill>
                <a:effectLst/>
                <a:latin typeface="Calibri" panose="020F0502020204030204" pitchFamily="34" charset="0"/>
              </a:rPr>
              <a:t>Introduction</a:t>
            </a:r>
            <a:endParaRPr lang="en-US" sz="2400" b="0" dirty="0">
              <a:effectLst/>
            </a:endParaRPr>
          </a:p>
          <a:p>
            <a:pPr marL="0" indent="0" algn="ctr" rtl="0">
              <a:spcBef>
                <a:spcPts val="0"/>
              </a:spcBef>
              <a:spcAft>
                <a:spcPts val="800"/>
              </a:spcAft>
              <a:buNone/>
            </a:pPr>
            <a:r>
              <a:rPr lang="en-US" sz="2400" b="0" i="0" u="none" strike="noStrike" dirty="0">
                <a:solidFill>
                  <a:srgbClr val="000000"/>
                </a:solidFill>
                <a:effectLst/>
                <a:latin typeface="Calibri" panose="020F0502020204030204" pitchFamily="34" charset="0"/>
              </a:rPr>
              <a:t>Artificial Neural Networks (ANNs) are computational models inspired by the human brain. They consist of interconnected nodes organized in layers, and they learn from data through a training process where weights between nodes are adjusted. ANNs excel at tasks like classification, regression, and pattern recognition. Despite their power, challenges remain, such as the need for large datasets and interpretability of results.</a:t>
            </a:r>
            <a:endParaRPr lang="en-US" sz="2400" b="0" dirty="0">
              <a:effectLst/>
            </a:endParaRPr>
          </a:p>
          <a:p>
            <a:pPr marL="0" indent="0">
              <a:buNone/>
            </a:pPr>
            <a:endParaRPr lang="en-IN" dirty="0"/>
          </a:p>
        </p:txBody>
      </p:sp>
    </p:spTree>
    <p:extLst>
      <p:ext uri="{BB962C8B-B14F-4D97-AF65-F5344CB8AC3E}">
        <p14:creationId xmlns:p14="http://schemas.microsoft.com/office/powerpoint/2010/main" val="46577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08A3-C333-6292-87B2-1C6BC7B9DCEF}"/>
              </a:ext>
            </a:extLst>
          </p:cNvPr>
          <p:cNvSpPr>
            <a:spLocks noGrp="1"/>
          </p:cNvSpPr>
          <p:nvPr>
            <p:ph type="title"/>
          </p:nvPr>
        </p:nvSpPr>
        <p:spPr/>
        <p:txBody>
          <a:bodyPr>
            <a:normAutofit/>
          </a:bodyPr>
          <a:lstStyle/>
          <a:p>
            <a:pPr algn="ctr"/>
            <a:r>
              <a:rPr lang="en-IN" sz="4800" b="1" dirty="0"/>
              <a:t>objective</a:t>
            </a:r>
          </a:p>
        </p:txBody>
      </p:sp>
      <p:sp>
        <p:nvSpPr>
          <p:cNvPr id="3" name="Content Placeholder 2">
            <a:extLst>
              <a:ext uri="{FF2B5EF4-FFF2-40B4-BE49-F238E27FC236}">
                <a16:creationId xmlns:a16="http://schemas.microsoft.com/office/drawing/2014/main" id="{B00BF7B4-C4A9-C079-B186-31315CB82A6C}"/>
              </a:ext>
            </a:extLst>
          </p:cNvPr>
          <p:cNvSpPr>
            <a:spLocks noGrp="1"/>
          </p:cNvSpPr>
          <p:nvPr>
            <p:ph idx="1"/>
          </p:nvPr>
        </p:nvSpPr>
        <p:spPr/>
        <p:txBody>
          <a:bodyPr>
            <a:normAutofit fontScale="85000" lnSpcReduction="20000"/>
          </a:bodyPr>
          <a:lstStyle/>
          <a:p>
            <a:pPr marL="0" indent="0" rtl="0">
              <a:spcBef>
                <a:spcPts val="0"/>
              </a:spcBef>
              <a:spcAft>
                <a:spcPts val="800"/>
              </a:spcAft>
              <a:buNone/>
            </a:pPr>
            <a:r>
              <a:rPr lang="en-US" sz="2600" i="0" u="none" strike="noStrike" dirty="0">
                <a:solidFill>
                  <a:srgbClr val="000000"/>
                </a:solidFill>
                <a:effectLst/>
                <a:latin typeface="Calibri" panose="020F0502020204030204" pitchFamily="34" charset="0"/>
              </a:rPr>
              <a:t>To develop and implement an innovative application of Artificial Neural Networks to solve a real-world problem, aiming to demonstrate a deep understanding of ANN’s principles, optimize their performance, and contribute valuable insights to the field of machine learning.</a:t>
            </a:r>
            <a:endParaRPr lang="en-US" sz="2600" dirty="0">
              <a:effectLst/>
            </a:endParaRPr>
          </a:p>
          <a:p>
            <a:pPr marL="0" indent="0" rtl="0">
              <a:spcBef>
                <a:spcPts val="0"/>
              </a:spcBef>
              <a:spcAft>
                <a:spcPts val="800"/>
              </a:spcAft>
              <a:buNone/>
            </a:pPr>
            <a:r>
              <a:rPr lang="en-US" sz="2600" i="0" u="none" strike="noStrike" dirty="0">
                <a:solidFill>
                  <a:srgbClr val="000000"/>
                </a:solidFill>
                <a:effectLst/>
                <a:latin typeface="Calibri" panose="020F0502020204030204" pitchFamily="34" charset="0"/>
              </a:rPr>
              <a:t>Here we use weather forecast related data set over the rainfall in Australia and predict the rainfall of next day depending on the previous day’s results of rainfall and weather report by making a Machine Learning model using ANN. Here we see how our model predicts the rainfall report and give the accuracy with the actual data set.</a:t>
            </a:r>
            <a:endParaRPr lang="en-US" sz="2600" dirty="0">
              <a:effectLst/>
            </a:endParaRPr>
          </a:p>
          <a:p>
            <a:endParaRPr lang="en-IN" dirty="0"/>
          </a:p>
        </p:txBody>
      </p:sp>
    </p:spTree>
    <p:extLst>
      <p:ext uri="{BB962C8B-B14F-4D97-AF65-F5344CB8AC3E}">
        <p14:creationId xmlns:p14="http://schemas.microsoft.com/office/powerpoint/2010/main" val="158515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6BD7-C17D-419D-B43A-833B6A9C93A7}"/>
              </a:ext>
            </a:extLst>
          </p:cNvPr>
          <p:cNvSpPr>
            <a:spLocks noGrp="1"/>
          </p:cNvSpPr>
          <p:nvPr>
            <p:ph type="title"/>
          </p:nvPr>
        </p:nvSpPr>
        <p:spPr/>
        <p:txBody>
          <a:bodyPr>
            <a:normAutofit fontScale="90000"/>
          </a:bodyPr>
          <a:lstStyle/>
          <a:p>
            <a:pPr rtl="0">
              <a:spcBef>
                <a:spcPts val="0"/>
              </a:spcBef>
              <a:spcAft>
                <a:spcPts val="800"/>
              </a:spcAft>
            </a:pPr>
            <a:r>
              <a:rPr lang="en-US" sz="4400" b="1" i="0" u="none" strike="noStrike" dirty="0">
                <a:solidFill>
                  <a:srgbClr val="000000"/>
                </a:solidFill>
                <a:effectLst/>
                <a:latin typeface="Calibri" panose="020F0502020204030204" pitchFamily="34" charset="0"/>
              </a:rPr>
              <a:t>ANN’s Approach to solve the problem</a:t>
            </a:r>
            <a:br>
              <a:rPr lang="en-US" b="1" dirty="0">
                <a:effectLst/>
              </a:rPr>
            </a:br>
            <a:br>
              <a:rPr lang="en-US" b="1" dirty="0"/>
            </a:br>
            <a:endParaRPr lang="en-IN" b="1" dirty="0"/>
          </a:p>
        </p:txBody>
      </p:sp>
      <p:sp>
        <p:nvSpPr>
          <p:cNvPr id="3" name="Content Placeholder 2">
            <a:extLst>
              <a:ext uri="{FF2B5EF4-FFF2-40B4-BE49-F238E27FC236}">
                <a16:creationId xmlns:a16="http://schemas.microsoft.com/office/drawing/2014/main" id="{9D3A11D8-A40D-8A9C-2FBA-429FAE75923C}"/>
              </a:ext>
            </a:extLst>
          </p:cNvPr>
          <p:cNvSpPr>
            <a:spLocks noGrp="1"/>
          </p:cNvSpPr>
          <p:nvPr>
            <p:ph idx="1"/>
          </p:nvPr>
        </p:nvSpPr>
        <p:spPr/>
        <p:txBody>
          <a:bodyPr>
            <a:normAutofit fontScale="92500" lnSpcReduction="20000"/>
          </a:bodyPr>
          <a:lstStyle/>
          <a:p>
            <a:pPr marL="0" indent="0" rtl="0">
              <a:spcBef>
                <a:spcPts val="0"/>
              </a:spcBef>
              <a:spcAft>
                <a:spcPts val="800"/>
              </a:spcAft>
              <a:buNone/>
            </a:pPr>
            <a:r>
              <a:rPr lang="en-US" sz="1600" b="1" i="0" u="none" strike="noStrike" dirty="0">
                <a:solidFill>
                  <a:srgbClr val="000000"/>
                </a:solidFill>
                <a:effectLst/>
                <a:latin typeface="Calibri" panose="020F0502020204030204" pitchFamily="34" charset="0"/>
              </a:rPr>
              <a:t>In order for a network to perform rainfall prediction, it must understand the input data set. This requires taking the raw data as input that converts the raw information into a complex understanding of the features present within the report. Starting from the network's input layer the data is fed into the network. Each neuron in the input layer passes its signal to neurons in the next layer, called the hidden layer, where computations are performed based on weights and biases analyzed from our trained data set. This process continues through multiple hidden layers until the final output layer produces the network's prediction.</a:t>
            </a:r>
          </a:p>
          <a:p>
            <a:pPr marL="0" indent="0" algn="ctr" rtl="0">
              <a:spcBef>
                <a:spcPts val="0"/>
              </a:spcBef>
              <a:spcAft>
                <a:spcPts val="800"/>
              </a:spcAft>
              <a:buNone/>
            </a:pPr>
            <a:r>
              <a:rPr lang="en-US" sz="1900" b="1" i="0" u="sng" strike="noStrike" dirty="0">
                <a:solidFill>
                  <a:srgbClr val="000000"/>
                </a:solidFill>
                <a:effectLst/>
                <a:latin typeface="+mj-lt"/>
              </a:rPr>
              <a:t>Problem Statement</a:t>
            </a:r>
            <a:endParaRPr lang="en-US" sz="1900" b="1" u="sng" dirty="0">
              <a:effectLst/>
              <a:latin typeface="+mj-lt"/>
            </a:endParaRPr>
          </a:p>
          <a:p>
            <a:pPr marL="0" indent="0" rtl="0">
              <a:spcBef>
                <a:spcPts val="0"/>
              </a:spcBef>
              <a:spcAft>
                <a:spcPts val="800"/>
              </a:spcAft>
              <a:buNone/>
            </a:pPr>
            <a:r>
              <a:rPr lang="en-US" sz="1600" b="1" i="0" u="none" strike="noStrike" dirty="0">
                <a:solidFill>
                  <a:srgbClr val="000000"/>
                </a:solidFill>
                <a:effectLst/>
                <a:latin typeface="Calibri" panose="020F0502020204030204" pitchFamily="34" charset="0"/>
              </a:rPr>
              <a:t>Predict tomorrow’s rainfall from Australia’s Weather Data using Artificial Neural Network</a:t>
            </a:r>
            <a:r>
              <a:rPr lang="en-US" sz="1600" i="0" u="none" strike="noStrike" dirty="0">
                <a:solidFill>
                  <a:srgbClr val="000000"/>
                </a:solidFill>
                <a:effectLst/>
                <a:latin typeface="Calibri" panose="020F0502020204030204" pitchFamily="34" charset="0"/>
              </a:rPr>
              <a:t>.</a:t>
            </a:r>
          </a:p>
          <a:p>
            <a:pPr marL="0" indent="0" algn="ctr" rtl="0">
              <a:spcBef>
                <a:spcPts val="0"/>
              </a:spcBef>
              <a:spcAft>
                <a:spcPts val="800"/>
              </a:spcAft>
              <a:buNone/>
            </a:pPr>
            <a:r>
              <a:rPr lang="en-US" sz="1900" b="1" i="0" u="sng" strike="noStrike" dirty="0">
                <a:solidFill>
                  <a:srgbClr val="000000"/>
                </a:solidFill>
                <a:effectLst/>
                <a:latin typeface="+mj-lt"/>
              </a:rPr>
              <a:t>What we solve </a:t>
            </a:r>
            <a:endParaRPr lang="en-US" sz="1900" u="sng" dirty="0">
              <a:effectLst/>
              <a:latin typeface="+mj-lt"/>
            </a:endParaRPr>
          </a:p>
          <a:p>
            <a:pPr marL="0" indent="0" rtl="0">
              <a:spcBef>
                <a:spcPts val="0"/>
              </a:spcBef>
              <a:spcAft>
                <a:spcPts val="800"/>
              </a:spcAft>
              <a:buNone/>
            </a:pPr>
            <a:r>
              <a:rPr lang="en-US" sz="1600" b="1" i="0" u="none" strike="noStrike" dirty="0">
                <a:solidFill>
                  <a:srgbClr val="000000"/>
                </a:solidFill>
                <a:effectLst/>
                <a:latin typeface="Calibri" panose="020F0502020204030204" pitchFamily="34" charset="0"/>
              </a:rPr>
              <a:t>Here our data set is imbalanced and using this we aim to make a machine learning model by solving this problem which will give more than 80% accuracy in prediction.</a:t>
            </a:r>
            <a:endParaRPr lang="en-US" sz="1600" b="1" dirty="0">
              <a:effectLst/>
            </a:endParaRPr>
          </a:p>
          <a:p>
            <a:endParaRPr lang="en-IN" dirty="0"/>
          </a:p>
        </p:txBody>
      </p:sp>
    </p:spTree>
    <p:extLst>
      <p:ext uri="{BB962C8B-B14F-4D97-AF65-F5344CB8AC3E}">
        <p14:creationId xmlns:p14="http://schemas.microsoft.com/office/powerpoint/2010/main" val="400546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3C86A-6A6F-D1C3-02FC-CCFDC25EB574}"/>
              </a:ext>
            </a:extLst>
          </p:cNvPr>
          <p:cNvSpPr>
            <a:spLocks noGrp="1"/>
          </p:cNvSpPr>
          <p:nvPr>
            <p:ph type="title"/>
          </p:nvPr>
        </p:nvSpPr>
        <p:spPr/>
        <p:txBody>
          <a:bodyPr>
            <a:normAutofit fontScale="90000"/>
          </a:bodyPr>
          <a:lstStyle/>
          <a:p>
            <a:pPr algn="ctr" rtl="0">
              <a:spcBef>
                <a:spcPts val="0"/>
              </a:spcBef>
              <a:spcAft>
                <a:spcPts val="800"/>
              </a:spcAft>
            </a:pPr>
            <a:r>
              <a:rPr lang="en-IN" sz="6000" b="1" i="0" u="none" strike="noStrike" dirty="0">
                <a:solidFill>
                  <a:srgbClr val="000000"/>
                </a:solidFill>
                <a:effectLst/>
                <a:latin typeface="Calibri" panose="020F0502020204030204" pitchFamily="34" charset="0"/>
              </a:rPr>
              <a:t>Procedure of making model</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C9557E28-1C6F-23A8-ED2B-AC25FA2C2623}"/>
              </a:ext>
            </a:extLst>
          </p:cNvPr>
          <p:cNvSpPr>
            <a:spLocks noGrp="1"/>
          </p:cNvSpPr>
          <p:nvPr>
            <p:ph idx="1"/>
          </p:nvPr>
        </p:nvSpPr>
        <p:spPr>
          <a:xfrm>
            <a:off x="1451579" y="2006600"/>
            <a:ext cx="9603275" cy="4851400"/>
          </a:xfrm>
        </p:spPr>
        <p:txBody>
          <a:bodyPr>
            <a:normAutofit fontScale="55000" lnSpcReduction="20000"/>
          </a:bodyPr>
          <a:lstStyle/>
          <a:p>
            <a:pPr marL="0" indent="0" rtl="0">
              <a:spcBef>
                <a:spcPts val="0"/>
              </a:spcBef>
              <a:spcAft>
                <a:spcPts val="800"/>
              </a:spcAft>
              <a:buNone/>
            </a:pPr>
            <a:endParaRPr lang="en-IN"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800"/>
              </a:spcAft>
            </a:pPr>
            <a:r>
              <a:rPr lang="en-IN"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raw data is set to get pre-processed for handling the missing values , null values , unnecessary columns , categorical variables and feature scaling and dividing the final data into test and train set .</a:t>
            </a:r>
          </a:p>
          <a:p>
            <a:pPr rtl="0">
              <a:spcBef>
                <a:spcPts val="0"/>
              </a:spcBef>
              <a:spcAft>
                <a:spcPts val="800"/>
              </a:spcAft>
            </a:pPr>
            <a:r>
              <a:rPr lang="en-US"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Model Architecture for an ANN model is constructed using TensorFlow and Python3 in Kaggle Notebook . The  architecture includes an input layer, one or more hidden layers, and an output layer. Activation functions and batch normalization technique .</a:t>
            </a:r>
          </a:p>
          <a:p>
            <a:pPr rtl="0">
              <a:spcBef>
                <a:spcPts val="0"/>
              </a:spcBef>
              <a:spcAft>
                <a:spcPts val="800"/>
              </a:spcAft>
            </a:pPr>
            <a:r>
              <a:rPr lang="en-US"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ANN model is trained using the preprocessed training dataset. </a:t>
            </a:r>
            <a:r>
              <a:rPr lang="en-US" sz="2900" b="1" dirty="0">
                <a:solidFill>
                  <a:srgbClr val="000000"/>
                </a:solidFill>
                <a:latin typeface="Calibri" panose="020F0502020204030204" pitchFamily="34" charset="0"/>
                <a:ea typeface="Calibri" panose="020F0502020204030204" pitchFamily="34" charset="0"/>
                <a:cs typeface="Calibri" panose="020F0502020204030204" pitchFamily="34" charset="0"/>
              </a:rPr>
              <a:t>Tr</a:t>
            </a:r>
            <a:r>
              <a:rPr lang="en-US"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aining process involves forward propagation, backpropagation, and weight optimization using gradient descent algorithms. The model is iteratively trained on the data to minimize the prediction error. The trained model is evaluated using the preprocessed testing dataset. Evaluation metrics such as r2-score , f1 score , confusion matrix , precision , recall are calculated for predicting the </a:t>
            </a:r>
            <a:r>
              <a:rPr lang="en-US" sz="2900" b="1" dirty="0">
                <a:solidFill>
                  <a:srgbClr val="000000"/>
                </a:solidFill>
                <a:latin typeface="Calibri" panose="020F0502020204030204" pitchFamily="34" charset="0"/>
                <a:ea typeface="Calibri" panose="020F0502020204030204" pitchFamily="34" charset="0"/>
                <a:cs typeface="Calibri" panose="020F0502020204030204" pitchFamily="34" charset="0"/>
              </a:rPr>
              <a:t>O</a:t>
            </a:r>
            <a:r>
              <a:rPr lang="en-US"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utput. Here we see high accuracy cause it hugs the upper left corner of plot indicating high sensitivity and low false positive rate in ROC curve.</a:t>
            </a:r>
          </a:p>
          <a:p>
            <a:pPr rtl="0">
              <a:spcBef>
                <a:spcPts val="0"/>
              </a:spcBef>
              <a:spcAft>
                <a:spcPts val="800"/>
              </a:spcAft>
            </a:pPr>
            <a:r>
              <a:rPr lang="en-US"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trained model can be used to make predictions on new, unseen </a:t>
            </a:r>
            <a:r>
              <a:rPr lang="en-US" sz="2900" b="1" dirty="0">
                <a:solidFill>
                  <a:srgbClr val="000000"/>
                </a:solidFill>
                <a:latin typeface="Calibri" panose="020F0502020204030204" pitchFamily="34" charset="0"/>
                <a:ea typeface="Calibri" panose="020F0502020204030204" pitchFamily="34" charset="0"/>
                <a:cs typeface="Calibri" panose="020F0502020204030204" pitchFamily="34" charset="0"/>
              </a:rPr>
              <a:t>weather - rainfall </a:t>
            </a:r>
            <a:r>
              <a:rPr lang="en-US"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 The input data needs to be preprocessed in the same manner as the training data before being fed into the mode</a:t>
            </a:r>
            <a:endParaRPr lang="en-IN" sz="29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800"/>
              </a:spcAft>
            </a:pPr>
            <a:endParaRPr lang="en-IN" sz="1800" b="1" i="0" u="none" strike="noStrike" dirty="0">
              <a:solidFill>
                <a:srgbClr val="000000"/>
              </a:solidFill>
              <a:effectLst/>
              <a:latin typeface="Calibri" panose="020F0502020204030204" pitchFamily="34" charset="0"/>
            </a:endParaRPr>
          </a:p>
          <a:p>
            <a:pPr rtl="0">
              <a:spcBef>
                <a:spcPts val="0"/>
              </a:spcBef>
              <a:spcAft>
                <a:spcPts val="800"/>
              </a:spcAft>
            </a:pPr>
            <a:endParaRPr lang="en-IN" b="0" dirty="0">
              <a:effectLst/>
            </a:endParaRPr>
          </a:p>
          <a:p>
            <a:pPr marL="0" indent="0" rtl="0">
              <a:spcBef>
                <a:spcPts val="0"/>
              </a:spcBef>
              <a:spcAft>
                <a:spcPts val="0"/>
              </a:spcAft>
              <a:buNone/>
            </a:pPr>
            <a:br>
              <a:rPr lang="en-IN" dirty="0"/>
            </a:br>
            <a:endParaRPr lang="en-IN" dirty="0"/>
          </a:p>
        </p:txBody>
      </p:sp>
    </p:spTree>
    <p:extLst>
      <p:ext uri="{BB962C8B-B14F-4D97-AF65-F5344CB8AC3E}">
        <p14:creationId xmlns:p14="http://schemas.microsoft.com/office/powerpoint/2010/main" val="693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30D7-EFF2-9A97-35AB-282AA9DC8200}"/>
              </a:ext>
            </a:extLst>
          </p:cNvPr>
          <p:cNvSpPr>
            <a:spLocks noGrp="1"/>
          </p:cNvSpPr>
          <p:nvPr>
            <p:ph type="title"/>
          </p:nvPr>
        </p:nvSpPr>
        <p:spPr/>
        <p:txBody>
          <a:bodyPr>
            <a:normAutofit/>
          </a:bodyPr>
          <a:lstStyle/>
          <a:p>
            <a:pPr algn="ctr"/>
            <a:r>
              <a:rPr lang="en-IN" sz="6000" dirty="0">
                <a:latin typeface="Arial Black" panose="020B0A04020102020204" pitchFamily="34" charset="0"/>
              </a:rPr>
              <a:t>ANN MODEL </a:t>
            </a:r>
          </a:p>
        </p:txBody>
      </p:sp>
      <p:pic>
        <p:nvPicPr>
          <p:cNvPr id="5" name="Content Placeholder 4">
            <a:extLst>
              <a:ext uri="{FF2B5EF4-FFF2-40B4-BE49-F238E27FC236}">
                <a16:creationId xmlns:a16="http://schemas.microsoft.com/office/drawing/2014/main" id="{A4730E84-04FA-1B63-60C9-F8B7E4C0908B}"/>
              </a:ext>
            </a:extLst>
          </p:cNvPr>
          <p:cNvPicPr>
            <a:picLocks noGrp="1" noChangeAspect="1"/>
          </p:cNvPicPr>
          <p:nvPr>
            <p:ph idx="1"/>
          </p:nvPr>
        </p:nvPicPr>
        <p:blipFill>
          <a:blip r:embed="rId2"/>
          <a:stretch>
            <a:fillRect/>
          </a:stretch>
        </p:blipFill>
        <p:spPr>
          <a:xfrm>
            <a:off x="3500086" y="2016125"/>
            <a:ext cx="5506153" cy="3449638"/>
          </a:xfrm>
          <a:ln w="57150">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40834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3840-F908-8FC3-5D7B-698C62B4F334}"/>
              </a:ext>
            </a:extLst>
          </p:cNvPr>
          <p:cNvSpPr>
            <a:spLocks noGrp="1"/>
          </p:cNvSpPr>
          <p:nvPr>
            <p:ph type="title"/>
          </p:nvPr>
        </p:nvSpPr>
        <p:spPr/>
        <p:txBody>
          <a:bodyPr>
            <a:normAutofit/>
          </a:bodyPr>
          <a:lstStyle/>
          <a:p>
            <a:r>
              <a:rPr lang="en-IN" sz="5400" b="1" dirty="0">
                <a:latin typeface="Arial Black" panose="020B0A04020102020204" pitchFamily="34" charset="0"/>
              </a:rPr>
              <a:t>     Model summary </a:t>
            </a:r>
          </a:p>
        </p:txBody>
      </p:sp>
      <p:sp>
        <p:nvSpPr>
          <p:cNvPr id="3" name="Content Placeholder 2">
            <a:extLst>
              <a:ext uri="{FF2B5EF4-FFF2-40B4-BE49-F238E27FC236}">
                <a16:creationId xmlns:a16="http://schemas.microsoft.com/office/drawing/2014/main" id="{41F601C6-D91C-DA90-3F8C-9441316DA2E4}"/>
              </a:ext>
            </a:extLst>
          </p:cNvPr>
          <p:cNvSpPr>
            <a:spLocks noGrp="1"/>
          </p:cNvSpPr>
          <p:nvPr>
            <p:ph idx="1"/>
          </p:nvPr>
        </p:nvSpPr>
        <p:spPr/>
        <p:txBody>
          <a:bodyPr/>
          <a:lstStyle/>
          <a:p>
            <a:r>
              <a:rPr lang="en-IN" dirty="0">
                <a:latin typeface="Arial Black" panose="020B0A04020102020204" pitchFamily="34" charset="0"/>
              </a:rPr>
              <a:t>Exploring The Dataset &amp; Exploratory Data Analysis </a:t>
            </a: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The dataset  which we use here for prediction is sourced from Kaggle Dataset Library , providing a weather dataset of Australia’s Rainfall . In our dataset there are many independent variables like cloud3pm , cloud9pm , humidity3pm , humidity9am etc which play a significant role in predicting next day’s rainfall . Understanding the dataset is important so we can easily create ML model by ANN which will give perfect accuracy.</a:t>
            </a:r>
          </a:p>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Dataset : </a:t>
            </a:r>
            <a:r>
              <a:rPr lang="en-IN" sz="2400" dirty="0">
                <a:hlinkClick r:id="rId2"/>
              </a:rPr>
              <a:t>https://www.kaggle.com/datasets/arunavakrchakraborty/australia-weather-data/data</a:t>
            </a:r>
            <a:endParaRPr lang="en-IN" sz="2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6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CA52-D0A5-4AB3-97D8-F880A60E3E7C}"/>
              </a:ext>
            </a:extLst>
          </p:cNvPr>
          <p:cNvSpPr>
            <a:spLocks noGrp="1"/>
          </p:cNvSpPr>
          <p:nvPr>
            <p:ph type="title"/>
          </p:nvPr>
        </p:nvSpPr>
        <p:spPr/>
        <p:txBody>
          <a:bodyPr>
            <a:normAutofit/>
          </a:bodyPr>
          <a:lstStyle/>
          <a:p>
            <a:pPr algn="ctr"/>
            <a:r>
              <a:rPr lang="en-IN" sz="6000" b="1" dirty="0"/>
              <a:t>Model summary</a:t>
            </a:r>
            <a:endParaRPr lang="en-IN" sz="6000" dirty="0"/>
          </a:p>
        </p:txBody>
      </p:sp>
      <p:sp>
        <p:nvSpPr>
          <p:cNvPr id="3" name="Content Placeholder 2">
            <a:extLst>
              <a:ext uri="{FF2B5EF4-FFF2-40B4-BE49-F238E27FC236}">
                <a16:creationId xmlns:a16="http://schemas.microsoft.com/office/drawing/2014/main" id="{8CCA2B13-E82A-70A7-2F08-D281628691FF}"/>
              </a:ext>
            </a:extLst>
          </p:cNvPr>
          <p:cNvSpPr>
            <a:spLocks noGrp="1"/>
          </p:cNvSpPr>
          <p:nvPr>
            <p:ph idx="1"/>
          </p:nvPr>
        </p:nvSpPr>
        <p:spPr/>
        <p:txBody>
          <a:bodyPr/>
          <a:lstStyle/>
          <a:p>
            <a:r>
              <a:rPr lang="en-IN" dirty="0"/>
              <a:t>Now conclude our prediction observing the train-loss and valid-loss with train and valid accuracy . We also see the r2 score and accuracy-value to know the model’s goodness </a:t>
            </a:r>
          </a:p>
        </p:txBody>
      </p:sp>
      <p:pic>
        <p:nvPicPr>
          <p:cNvPr id="4" name="Content Placeholder 4">
            <a:extLst>
              <a:ext uri="{FF2B5EF4-FFF2-40B4-BE49-F238E27FC236}">
                <a16:creationId xmlns:a16="http://schemas.microsoft.com/office/drawing/2014/main" id="{63E8876D-5432-F7EE-9539-7AF3121A003E}"/>
              </a:ext>
            </a:extLst>
          </p:cNvPr>
          <p:cNvPicPr>
            <a:picLocks noChangeAspect="1"/>
          </p:cNvPicPr>
          <p:nvPr/>
        </p:nvPicPr>
        <p:blipFill>
          <a:blip r:embed="rId2"/>
          <a:stretch>
            <a:fillRect/>
          </a:stretch>
        </p:blipFill>
        <p:spPr>
          <a:xfrm>
            <a:off x="1700704" y="3115432"/>
            <a:ext cx="2945609" cy="2444693"/>
          </a:xfrm>
          <a:prstGeom prst="rect">
            <a:avLst/>
          </a:prstGeom>
          <a:ln w="38100">
            <a:solidFill>
              <a:schemeClr val="tx1"/>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B980763B-1DC9-16FF-A21F-E3F2535F5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439" y="3115432"/>
            <a:ext cx="3092862" cy="2444693"/>
          </a:xfrm>
          <a:prstGeom prst="rect">
            <a:avLst/>
          </a:prstGeom>
          <a:ln w="38100">
            <a:solidFill>
              <a:schemeClr val="tx1"/>
            </a:solidFill>
          </a:ln>
        </p:spPr>
      </p:pic>
      <p:pic>
        <p:nvPicPr>
          <p:cNvPr id="11" name="Picture 10">
            <a:extLst>
              <a:ext uri="{FF2B5EF4-FFF2-40B4-BE49-F238E27FC236}">
                <a16:creationId xmlns:a16="http://schemas.microsoft.com/office/drawing/2014/main" id="{F2C9BCAF-A653-BBEB-60A1-E68D46EE3E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7427" y="3098063"/>
            <a:ext cx="3421173" cy="2462062"/>
          </a:xfrm>
          <a:prstGeom prst="rect">
            <a:avLst/>
          </a:prstGeom>
          <a:ln w="38100">
            <a:solidFill>
              <a:schemeClr val="tx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16848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3ABF-1548-D94A-426B-D9C05B45DC4F}"/>
              </a:ext>
            </a:extLst>
          </p:cNvPr>
          <p:cNvSpPr>
            <a:spLocks noGrp="1"/>
          </p:cNvSpPr>
          <p:nvPr>
            <p:ph type="title"/>
          </p:nvPr>
        </p:nvSpPr>
        <p:spPr/>
        <p:txBody>
          <a:bodyPr>
            <a:normAutofit/>
          </a:bodyPr>
          <a:lstStyle/>
          <a:p>
            <a:pPr algn="ctr"/>
            <a:r>
              <a:rPr lang="en-IN" sz="4800" b="1" dirty="0"/>
              <a:t>Model summary</a:t>
            </a:r>
          </a:p>
        </p:txBody>
      </p:sp>
      <p:sp>
        <p:nvSpPr>
          <p:cNvPr id="3" name="Content Placeholder 2">
            <a:extLst>
              <a:ext uri="{FF2B5EF4-FFF2-40B4-BE49-F238E27FC236}">
                <a16:creationId xmlns:a16="http://schemas.microsoft.com/office/drawing/2014/main" id="{6DB2A6E7-F143-675E-14D4-62C66B099C3E}"/>
              </a:ext>
            </a:extLst>
          </p:cNvPr>
          <p:cNvSpPr>
            <a:spLocks noGrp="1"/>
          </p:cNvSpPr>
          <p:nvPr>
            <p:ph idx="1"/>
          </p:nvPr>
        </p:nvSpPr>
        <p:spPr/>
        <p:txBody>
          <a:bodyPr>
            <a:normAutofit fontScale="92500" lnSpcReduction="10000"/>
          </a:bodyPr>
          <a:lstStyle/>
          <a:p>
            <a:r>
              <a:rPr lang="en-IN" dirty="0"/>
              <a:t>Dataset has many null values and some input values of rain tomorrow column is missing that makes our dataset imbalanced and incomplete so we will cover those errors in order to make our model perfectly . </a:t>
            </a:r>
          </a:p>
          <a:p>
            <a:r>
              <a:rPr lang="en-IN" dirty="0"/>
              <a:t>In our data , by EDA we see that with rain tomorrow , humidity , min-temp ,windspeed , Wind Gust Speed , cloud-level , rain-today and rainfall correlates positively.</a:t>
            </a:r>
          </a:p>
          <a:p>
            <a:r>
              <a:rPr lang="en-IN" dirty="0"/>
              <a:t>After balancing the dataset , we split the data into train and test part .</a:t>
            </a:r>
          </a:p>
          <a:p>
            <a:r>
              <a:rPr lang="en-IN" dirty="0"/>
              <a:t>Using standard scale we fit the train and test part . Then make model using sequential and ANN formation by creating hidden layers and using binary cross entropy as activation function with 100 epochs.</a:t>
            </a:r>
          </a:p>
        </p:txBody>
      </p:sp>
    </p:spTree>
    <p:extLst>
      <p:ext uri="{BB962C8B-B14F-4D97-AF65-F5344CB8AC3E}">
        <p14:creationId xmlns:p14="http://schemas.microsoft.com/office/powerpoint/2010/main" val="11561428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1754</TotalTime>
  <Words>1380</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Arial Black</vt:lpstr>
      <vt:lpstr>Bahnschrift Condensed</vt:lpstr>
      <vt:lpstr>Calibri</vt:lpstr>
      <vt:lpstr>Gill Sans MT</vt:lpstr>
      <vt:lpstr>Gallery</vt:lpstr>
      <vt:lpstr>CAPSTONE PROJECT WITH MACHINE LEARNING    </vt:lpstr>
      <vt:lpstr>PROJECT  TITLE   rain prediction of Tomorrow in Australia by Artificial Neural Network  </vt:lpstr>
      <vt:lpstr>objective</vt:lpstr>
      <vt:lpstr>ANN’s Approach to solve the problem  </vt:lpstr>
      <vt:lpstr>Procedure of making model  </vt:lpstr>
      <vt:lpstr>ANN MODEL </vt:lpstr>
      <vt:lpstr>     Model summary </vt:lpstr>
      <vt:lpstr>Model summary</vt:lpstr>
      <vt:lpstr>Model summary</vt:lpstr>
      <vt:lpstr>RESULTS</vt:lpstr>
      <vt:lpstr>RESULTS</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WITH MACHINE LEARNING</dc:title>
  <dc:creator>Sayandip Ghosh</dc:creator>
  <cp:lastModifiedBy>Sayandip Ghosh</cp:lastModifiedBy>
  <cp:revision>4</cp:revision>
  <dcterms:created xsi:type="dcterms:W3CDTF">2024-04-15T12:34:10Z</dcterms:created>
  <dcterms:modified xsi:type="dcterms:W3CDTF">2024-04-18T09:36:35Z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