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2" r:id="rId22"/>
    <p:sldId id="273"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name" id="{B446F073-C333-4E90-9DC0-8938107EABF7}">
          <p14:sldIdLst>
            <p14:sldId id="256"/>
          </p14:sldIdLst>
        </p14:section>
        <p14:section name="Business understanding" id="{C5907F69-D25A-4CEE-9FF6-D1D62DE1E6E8}">
          <p14:sldIdLst>
            <p14:sldId id="257"/>
            <p14:sldId id="258"/>
          </p14:sldIdLst>
        </p14:section>
        <p14:section name="Procedures-" id="{87E35431-1398-4A1A-B201-09B1F12BA535}">
          <p14:sldIdLst>
            <p14:sldId id="259"/>
          </p14:sldIdLst>
        </p14:section>
        <p14:section name="Identifying the outliers" id="{95135615-1A0C-4283-9A21-14D506848705}">
          <p14:sldIdLst>
            <p14:sldId id="260"/>
            <p14:sldId id="262"/>
            <p14:sldId id="261"/>
          </p14:sldIdLst>
        </p14:section>
        <p14:section name="Univariate analysis" id="{5352B8F7-F740-44FB-BB7D-E81162468F2D}">
          <p14:sldIdLst>
            <p14:sldId id="263"/>
            <p14:sldId id="264"/>
            <p14:sldId id="265"/>
            <p14:sldId id="266"/>
            <p14:sldId id="267"/>
            <p14:sldId id="268"/>
            <p14:sldId id="269"/>
            <p14:sldId id="270"/>
            <p14:sldId id="271"/>
          </p14:sldIdLst>
        </p14:section>
        <p14:section name="Bivariate analysis" id="{F0F8AF9C-CDE0-4315-87E9-44E97BE6A9D5}">
          <p14:sldIdLst>
            <p14:sldId id="274"/>
            <p14:sldId id="275"/>
            <p14:sldId id="276"/>
            <p14:sldId id="277"/>
          </p14:sldIdLst>
        </p14:section>
        <p14:section name="Multivariate analysis and heatmap" id="{B553F905-17FC-4EDA-BC3B-579DD3E9D277}">
          <p14:sldIdLst>
            <p14:sldId id="272"/>
            <p14:sldId id="273"/>
          </p14:sldIdLst>
        </p14:section>
        <p14:section name="Merging dataset" id="{A3CEC985-E72F-46EA-A257-F2E4A587071A}">
          <p14:sldIdLst>
            <p14:sldId id="278"/>
            <p14:sldId id="279"/>
            <p14:sldId id="280"/>
            <p14:sldId id="281"/>
          </p14:sldIdLst>
        </p14:section>
        <p14:section name="Conclusion" id="{781AEB29-ACAA-4146-8256-F068E1CF5C3C}">
          <p14:sldIdLst>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627063"/>
            <a:ext cx="6467476" cy="1227137"/>
          </a:xfrm>
        </p:spPr>
        <p:txBody>
          <a:bodyPr/>
          <a:lstStyle/>
          <a:p>
            <a:r>
              <a:rPr lang="en-US" i="1" u="sng" dirty="0" smtClean="0">
                <a:solidFill>
                  <a:schemeClr val="bg2"/>
                </a:solidFill>
              </a:rPr>
              <a:t>Eda case study</a:t>
            </a:r>
            <a:endParaRPr lang="en-US" i="1" u="sng" dirty="0">
              <a:solidFill>
                <a:schemeClr val="bg2"/>
              </a:solidFill>
            </a:endParaRPr>
          </a:p>
        </p:txBody>
      </p:sp>
      <p:sp>
        <p:nvSpPr>
          <p:cNvPr id="3" name="Subtitle 2"/>
          <p:cNvSpPr>
            <a:spLocks noGrp="1"/>
          </p:cNvSpPr>
          <p:nvPr>
            <p:ph type="subTitle" idx="1"/>
          </p:nvPr>
        </p:nvSpPr>
        <p:spPr>
          <a:xfrm>
            <a:off x="1876424" y="2019300"/>
            <a:ext cx="8791575" cy="3238500"/>
          </a:xfrm>
        </p:spPr>
        <p:txBody>
          <a:bodyPr>
            <a:normAutofit/>
          </a:bodyPr>
          <a:lstStyle/>
          <a:p>
            <a:pPr marL="342900" indent="-342900">
              <a:buFont typeface="Arial" panose="020B0604020202020204" pitchFamily="34" charset="0"/>
              <a:buChar char="•"/>
            </a:pPr>
            <a:r>
              <a:rPr lang="en-US" sz="2400" dirty="0" smtClean="0">
                <a:solidFill>
                  <a:schemeClr val="accent2">
                    <a:lumMod val="40000"/>
                    <a:lumOff val="60000"/>
                  </a:schemeClr>
                </a:solidFill>
              </a:rPr>
              <a:t>Sayan Dutta</a:t>
            </a:r>
          </a:p>
          <a:p>
            <a:endParaRPr lang="en-US" sz="2400" dirty="0"/>
          </a:p>
        </p:txBody>
      </p:sp>
    </p:spTree>
    <p:extLst>
      <p:ext uri="{BB962C8B-B14F-4D97-AF65-F5344CB8AC3E}">
        <p14:creationId xmlns:p14="http://schemas.microsoft.com/office/powerpoint/2010/main" val="412877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908043"/>
            <a:ext cx="9067800" cy="2352517"/>
          </a:xfrm>
        </p:spPr>
        <p:txBody>
          <a:bodyPr>
            <a:normAutofit/>
          </a:bodyPr>
          <a:lstStyle/>
          <a:p>
            <a:pPr marL="571500" indent="-571500">
              <a:buFont typeface="Arial" panose="020B0604020202020204" pitchFamily="34" charset="0"/>
              <a:buChar char="•"/>
            </a:pPr>
            <a:r>
              <a:rPr lang="en-US" sz="2200" dirty="0"/>
              <a:t>Number of days employed doesn’t effect on whether applicant who are defaulted(Target 1) than who are not (Target 2) </a:t>
            </a:r>
            <a:r>
              <a:rPr lang="en-US" dirty="0"/>
              <a:t/>
            </a:r>
            <a:br>
              <a:rPr lang="en-US" dirty="0"/>
            </a:br>
            <a:endParaRPr lang="en-US" dirty="0"/>
          </a:p>
        </p:txBody>
      </p:sp>
      <p:sp>
        <p:nvSpPr>
          <p:cNvPr id="3" name="Text Placeholder 2"/>
          <p:cNvSpPr>
            <a:spLocks noGrp="1"/>
          </p:cNvSpPr>
          <p:nvPr>
            <p:ph type="body" idx="1"/>
          </p:nvPr>
        </p:nvSpPr>
        <p:spPr>
          <a:xfrm>
            <a:off x="1028700" y="2249485"/>
            <a:ext cx="4956181" cy="823912"/>
          </a:xfrm>
        </p:spPr>
        <p:txBody>
          <a:bodyPr/>
          <a:lstStyle/>
          <a:p>
            <a:r>
              <a:rPr lang="en-US" dirty="0" smtClean="0"/>
              <a:t>Target defaulter-days employed</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7825" y="3260560"/>
            <a:ext cx="4360585" cy="2733839"/>
          </a:xfrm>
        </p:spPr>
      </p:pic>
      <p:sp>
        <p:nvSpPr>
          <p:cNvPr id="5" name="Text Placeholder 4"/>
          <p:cNvSpPr>
            <a:spLocks noGrp="1"/>
          </p:cNvSpPr>
          <p:nvPr>
            <p:ph type="body" sz="quarter" idx="3"/>
          </p:nvPr>
        </p:nvSpPr>
        <p:spPr>
          <a:xfrm>
            <a:off x="6400808" y="2249485"/>
            <a:ext cx="5029192" cy="823912"/>
          </a:xfrm>
        </p:spPr>
        <p:txBody>
          <a:bodyPr/>
          <a:lstStyle/>
          <a:p>
            <a:r>
              <a:rPr lang="en-US" dirty="0" smtClean="0"/>
              <a:t>Target all others-days employed</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28355" y="3260561"/>
            <a:ext cx="4389699" cy="2733838"/>
          </a:xfrm>
        </p:spPr>
      </p:pic>
    </p:spTree>
    <p:extLst>
      <p:ext uri="{BB962C8B-B14F-4D97-AF65-F5344CB8AC3E}">
        <p14:creationId xmlns:p14="http://schemas.microsoft.com/office/powerpoint/2010/main" val="210768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1031084"/>
            <a:ext cx="9905999" cy="1630357"/>
          </a:xfrm>
        </p:spPr>
        <p:txBody>
          <a:bodyPr>
            <a:normAutofit fontScale="90000"/>
          </a:bodyPr>
          <a:lstStyle/>
          <a:p>
            <a:pPr marL="342900" indent="-342900">
              <a:buFont typeface="Arial" panose="020B0604020202020204" pitchFamily="34" charset="0"/>
              <a:buChar char="•"/>
            </a:pPr>
            <a:r>
              <a:rPr lang="en-US" sz="2200" dirty="0"/>
              <a:t>As per </a:t>
            </a:r>
            <a:r>
              <a:rPr lang="en-US" sz="2200" dirty="0" smtClean="0"/>
              <a:t>Target defaulter, </a:t>
            </a:r>
            <a:r>
              <a:rPr lang="en-US" sz="2200" dirty="0"/>
              <a:t>chances of default  are more in 25-35 age group</a:t>
            </a:r>
            <a:r>
              <a:rPr lang="en-US" sz="2200" dirty="0" smtClean="0"/>
              <a:t>.</a:t>
            </a:r>
            <a:br>
              <a:rPr lang="en-US" sz="2200" dirty="0" smtClean="0"/>
            </a:br>
            <a:r>
              <a:rPr lang="en-US" sz="2200" dirty="0"/>
              <a:t>	</a:t>
            </a:r>
            <a:r>
              <a:rPr lang="en-US" sz="2200" dirty="0" smtClean="0"/>
              <a:t>	</a:t>
            </a:r>
            <a:r>
              <a:rPr lang="en-US" sz="2200" dirty="0"/>
              <a:t/>
            </a:r>
            <a:br>
              <a:rPr lang="en-US" sz="2200" dirty="0"/>
            </a:br>
            <a:r>
              <a:rPr lang="en-US" sz="2200" dirty="0"/>
              <a:t>With Analysis of target </a:t>
            </a:r>
            <a:r>
              <a:rPr lang="en-US" sz="2200" dirty="0" smtClean="0"/>
              <a:t>all others </a:t>
            </a:r>
            <a:r>
              <a:rPr lang="en-US" sz="2200" dirty="0"/>
              <a:t>there are only 10% of total applicant who are defaulting as per age </a:t>
            </a:r>
            <a:r>
              <a:rPr lang="en-US" sz="2200" dirty="0" smtClean="0"/>
              <a:t>group.</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smtClean="0"/>
              <a:t>Target defaulter-days birth</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0019" y="3073397"/>
            <a:ext cx="4329549" cy="2817986"/>
          </a:xfrm>
        </p:spPr>
      </p:pic>
      <p:sp>
        <p:nvSpPr>
          <p:cNvPr id="5" name="Text Placeholder 4"/>
          <p:cNvSpPr>
            <a:spLocks noGrp="1"/>
          </p:cNvSpPr>
          <p:nvPr>
            <p:ph type="body" sz="quarter" idx="3"/>
          </p:nvPr>
        </p:nvSpPr>
        <p:spPr/>
        <p:txBody>
          <a:bodyPr/>
          <a:lstStyle/>
          <a:p>
            <a:r>
              <a:rPr lang="en-US" dirty="0" smtClean="0"/>
              <a:t>Target all others-days birth</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77322" y="3073397"/>
            <a:ext cx="4495359" cy="2817986"/>
          </a:xfrm>
        </p:spPr>
      </p:pic>
    </p:spTree>
    <p:extLst>
      <p:ext uri="{BB962C8B-B14F-4D97-AF65-F5344CB8AC3E}">
        <p14:creationId xmlns:p14="http://schemas.microsoft.com/office/powerpoint/2010/main" val="1275403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211" y="1089027"/>
            <a:ext cx="9361489" cy="1323974"/>
          </a:xfrm>
        </p:spPr>
        <p:txBody>
          <a:bodyPr>
            <a:normAutofit/>
          </a:bodyPr>
          <a:lstStyle/>
          <a:p>
            <a:pPr marL="571500" indent="-571500">
              <a:buFont typeface="Arial" panose="020B0604020202020204" pitchFamily="34" charset="0"/>
              <a:buChar char="•"/>
            </a:pPr>
            <a:r>
              <a:rPr lang="en-US" sz="2200" dirty="0"/>
              <a:t>Days of last phone change pattern in both data set are identical  and it do not effect on applicant chance on default</a:t>
            </a:r>
            <a:r>
              <a:rPr lang="en-US" dirty="0"/>
              <a:t/>
            </a:r>
            <a:br>
              <a:rPr lang="en-US" dirty="0"/>
            </a:br>
            <a:endParaRPr lang="en-US" dirty="0"/>
          </a:p>
        </p:txBody>
      </p:sp>
      <p:sp>
        <p:nvSpPr>
          <p:cNvPr id="3" name="Text Placeholder 2"/>
          <p:cNvSpPr>
            <a:spLocks noGrp="1"/>
          </p:cNvSpPr>
          <p:nvPr>
            <p:ph type="body" idx="1"/>
          </p:nvPr>
        </p:nvSpPr>
        <p:spPr/>
        <p:txBody>
          <a:bodyPr/>
          <a:lstStyle/>
          <a:p>
            <a:r>
              <a:rPr lang="en-US" dirty="0" smtClean="0"/>
              <a:t>Target defaulter-days last phone change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63751" y="3073397"/>
            <a:ext cx="4233705" cy="2717801"/>
          </a:xfrm>
        </p:spPr>
      </p:pic>
      <p:sp>
        <p:nvSpPr>
          <p:cNvPr id="5" name="Text Placeholder 4"/>
          <p:cNvSpPr>
            <a:spLocks noGrp="1"/>
          </p:cNvSpPr>
          <p:nvPr>
            <p:ph type="body" sz="quarter" idx="3"/>
          </p:nvPr>
        </p:nvSpPr>
        <p:spPr/>
        <p:txBody>
          <a:bodyPr/>
          <a:lstStyle/>
          <a:p>
            <a:r>
              <a:rPr lang="en-US" dirty="0" smtClean="0"/>
              <a:t>Target all others-days last phone change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39374" y="3073396"/>
            <a:ext cx="4540853" cy="2717801"/>
          </a:xfrm>
        </p:spPr>
      </p:pic>
    </p:spTree>
    <p:extLst>
      <p:ext uri="{BB962C8B-B14F-4D97-AF65-F5344CB8AC3E}">
        <p14:creationId xmlns:p14="http://schemas.microsoft.com/office/powerpoint/2010/main" val="324967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470" y="1246801"/>
            <a:ext cx="9906000" cy="1477961"/>
          </a:xfrm>
        </p:spPr>
        <p:txBody>
          <a:bodyPr>
            <a:normAutofit fontScale="90000"/>
          </a:bodyPr>
          <a:lstStyle/>
          <a:p>
            <a:pPr marL="342900" indent="-342900">
              <a:buFont typeface="Arial" panose="020B0604020202020204" pitchFamily="34" charset="0"/>
              <a:buChar char="•"/>
            </a:pPr>
            <a:r>
              <a:rPr lang="en-US" sz="2200" dirty="0"/>
              <a:t>In Target </a:t>
            </a:r>
            <a:r>
              <a:rPr lang="en-US" sz="2200" dirty="0" smtClean="0"/>
              <a:t>defaulter, </a:t>
            </a:r>
            <a:r>
              <a:rPr lang="en-US" sz="2200" dirty="0"/>
              <a:t>most of female are defaulting than male. But when compare to all others in Target 2 ,8-10%  are defaulting case than all others  </a:t>
            </a:r>
            <a:r>
              <a:rPr lang="en-US" dirty="0"/>
              <a:t/>
            </a:r>
            <a:br>
              <a:rPr lang="en-US" dirty="0"/>
            </a:br>
            <a:endParaRPr lang="en-US" dirty="0"/>
          </a:p>
        </p:txBody>
      </p:sp>
      <p:sp>
        <p:nvSpPr>
          <p:cNvPr id="3" name="Text Placeholder 2"/>
          <p:cNvSpPr>
            <a:spLocks noGrp="1"/>
          </p:cNvSpPr>
          <p:nvPr>
            <p:ph type="body" idx="1"/>
          </p:nvPr>
        </p:nvSpPr>
        <p:spPr>
          <a:xfrm>
            <a:off x="1312348" y="2312806"/>
            <a:ext cx="4649783" cy="823912"/>
          </a:xfrm>
        </p:spPr>
        <p:txBody>
          <a:bodyPr/>
          <a:lstStyle/>
          <a:p>
            <a:r>
              <a:rPr lang="en-US" dirty="0" smtClean="0"/>
              <a:t>Target defaulter-code gender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2348" y="3136718"/>
            <a:ext cx="4707454" cy="2984680"/>
          </a:xfrm>
        </p:spPr>
      </p:pic>
      <p:sp>
        <p:nvSpPr>
          <p:cNvPr id="5" name="Text Placeholder 4"/>
          <p:cNvSpPr>
            <a:spLocks noGrp="1"/>
          </p:cNvSpPr>
          <p:nvPr>
            <p:ph type="body" sz="quarter" idx="3"/>
          </p:nvPr>
        </p:nvSpPr>
        <p:spPr>
          <a:xfrm>
            <a:off x="6400808" y="2249485"/>
            <a:ext cx="4889492" cy="823912"/>
          </a:xfrm>
        </p:spPr>
        <p:txBody>
          <a:bodyPr/>
          <a:lstStyle/>
          <a:p>
            <a:r>
              <a:rPr lang="en-US" dirty="0" smtClean="0"/>
              <a:t>Target all others-code gender</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6882" y="3136718"/>
            <a:ext cx="4729402" cy="2984681"/>
          </a:xfrm>
        </p:spPr>
      </p:pic>
    </p:spTree>
    <p:extLst>
      <p:ext uri="{BB962C8B-B14F-4D97-AF65-F5344CB8AC3E}">
        <p14:creationId xmlns:p14="http://schemas.microsoft.com/office/powerpoint/2010/main" val="145962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65" y="1355726"/>
            <a:ext cx="9906000" cy="1477961"/>
          </a:xfrm>
        </p:spPr>
        <p:txBody>
          <a:bodyPr>
            <a:normAutofit fontScale="90000"/>
          </a:bodyPr>
          <a:lstStyle/>
          <a:p>
            <a:pPr marL="571500" indent="-571500">
              <a:buFont typeface="Arial" panose="020B0604020202020204" pitchFamily="34" charset="0"/>
              <a:buChar char="•"/>
            </a:pPr>
            <a:r>
              <a:rPr lang="en-US" sz="2200" dirty="0"/>
              <a:t>Applicant who are accompained are does not show any indication of default, those who are unaccompanied have higher chance of default</a:t>
            </a:r>
            <a:r>
              <a:rPr lang="en-US" dirty="0"/>
              <a:t/>
            </a:r>
            <a:br>
              <a:rPr lang="en-US" dirty="0"/>
            </a:br>
            <a:endParaRPr lang="en-US" dirty="0"/>
          </a:p>
        </p:txBody>
      </p:sp>
      <p:sp>
        <p:nvSpPr>
          <p:cNvPr id="3" name="Text Placeholder 2"/>
          <p:cNvSpPr>
            <a:spLocks noGrp="1"/>
          </p:cNvSpPr>
          <p:nvPr>
            <p:ph type="body" idx="1"/>
          </p:nvPr>
        </p:nvSpPr>
        <p:spPr>
          <a:xfrm>
            <a:off x="1008065" y="2251070"/>
            <a:ext cx="4916481" cy="823912"/>
          </a:xfrm>
        </p:spPr>
        <p:txBody>
          <a:bodyPr/>
          <a:lstStyle/>
          <a:p>
            <a:r>
              <a:rPr lang="en-US" dirty="0" smtClean="0"/>
              <a:t>Target defaulter-name type suits</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98564" y="3073397"/>
            <a:ext cx="4351336" cy="3253788"/>
          </a:xfrm>
        </p:spPr>
      </p:pic>
      <p:sp>
        <p:nvSpPr>
          <p:cNvPr id="5" name="Text Placeholder 4"/>
          <p:cNvSpPr>
            <a:spLocks noGrp="1"/>
          </p:cNvSpPr>
          <p:nvPr>
            <p:ph type="body" sz="quarter" idx="3"/>
          </p:nvPr>
        </p:nvSpPr>
        <p:spPr>
          <a:xfrm>
            <a:off x="6094410" y="2228840"/>
            <a:ext cx="5145089" cy="823912"/>
          </a:xfrm>
        </p:spPr>
        <p:txBody>
          <a:bodyPr/>
          <a:lstStyle/>
          <a:p>
            <a:r>
              <a:rPr lang="en-US" dirty="0" smtClean="0"/>
              <a:t>Target all others-name type suits</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86304" y="3073397"/>
            <a:ext cx="4419796" cy="3218664"/>
          </a:xfrm>
        </p:spPr>
      </p:pic>
    </p:spTree>
    <p:extLst>
      <p:ext uri="{BB962C8B-B14F-4D97-AF65-F5344CB8AC3E}">
        <p14:creationId xmlns:p14="http://schemas.microsoft.com/office/powerpoint/2010/main" val="76328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158" y="1104893"/>
            <a:ext cx="9513889" cy="1354933"/>
          </a:xfrm>
        </p:spPr>
        <p:txBody>
          <a:bodyPr>
            <a:normAutofit fontScale="90000"/>
          </a:bodyPr>
          <a:lstStyle/>
          <a:p>
            <a:pPr marL="571500" indent="-571500">
              <a:buFont typeface="Arial" panose="020B0604020202020204" pitchFamily="34" charset="0"/>
              <a:buChar char="•"/>
            </a:pPr>
            <a:r>
              <a:rPr lang="en-US" sz="2200" dirty="0"/>
              <a:t>Target </a:t>
            </a:r>
            <a:r>
              <a:rPr lang="en-US" sz="2200" dirty="0" smtClean="0"/>
              <a:t>defaulter </a:t>
            </a:r>
            <a:r>
              <a:rPr lang="en-US" sz="2200" dirty="0"/>
              <a:t>, applicant who are defaulted are 10% of  </a:t>
            </a:r>
            <a:r>
              <a:rPr lang="en-US" sz="2200" dirty="0" smtClean="0"/>
              <a:t>Target all </a:t>
            </a:r>
            <a:r>
              <a:rPr lang="en-US" sz="2200" dirty="0"/>
              <a:t>others.  Secondary education applicant are higher  number of default than compare to others </a:t>
            </a:r>
            <a:r>
              <a:rPr lang="en-US" dirty="0"/>
              <a:t/>
            </a:r>
            <a:br>
              <a:rPr lang="en-US" dirty="0"/>
            </a:br>
            <a:endParaRPr lang="en-US" dirty="0"/>
          </a:p>
        </p:txBody>
      </p:sp>
      <p:sp>
        <p:nvSpPr>
          <p:cNvPr id="3" name="Text Placeholder 2"/>
          <p:cNvSpPr>
            <a:spLocks noGrp="1"/>
          </p:cNvSpPr>
          <p:nvPr>
            <p:ph type="body" idx="1"/>
          </p:nvPr>
        </p:nvSpPr>
        <p:spPr>
          <a:xfrm>
            <a:off x="146490" y="2205828"/>
            <a:ext cx="5703889" cy="507997"/>
          </a:xfrm>
        </p:spPr>
        <p:txBody>
          <a:bodyPr/>
          <a:lstStyle/>
          <a:p>
            <a:r>
              <a:rPr lang="en-US" dirty="0" smtClean="0"/>
              <a:t>Target defaulter-name education type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9158" y="2713825"/>
            <a:ext cx="4835933" cy="3409955"/>
          </a:xfrm>
        </p:spPr>
      </p:pic>
      <p:sp>
        <p:nvSpPr>
          <p:cNvPr id="5" name="Text Placeholder 4"/>
          <p:cNvSpPr>
            <a:spLocks noGrp="1"/>
          </p:cNvSpPr>
          <p:nvPr>
            <p:ph type="body" sz="quarter" idx="3"/>
          </p:nvPr>
        </p:nvSpPr>
        <p:spPr>
          <a:xfrm>
            <a:off x="6131336" y="2256626"/>
            <a:ext cx="5892792" cy="457199"/>
          </a:xfrm>
        </p:spPr>
        <p:txBody>
          <a:bodyPr/>
          <a:lstStyle/>
          <a:p>
            <a:r>
              <a:rPr lang="en-US" dirty="0" smtClean="0"/>
              <a:t>Target all others-name education type</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67005" y="2713825"/>
            <a:ext cx="4780406" cy="3411811"/>
          </a:xfrm>
        </p:spPr>
      </p:pic>
    </p:spTree>
    <p:extLst>
      <p:ext uri="{BB962C8B-B14F-4D97-AF65-F5344CB8AC3E}">
        <p14:creationId xmlns:p14="http://schemas.microsoft.com/office/powerpoint/2010/main" val="149119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89000" y="962024"/>
            <a:ext cx="9906000" cy="1477961"/>
          </a:xfrm>
        </p:spPr>
        <p:txBody>
          <a:bodyPr>
            <a:normAutofit/>
          </a:bodyPr>
          <a:lstStyle/>
          <a:p>
            <a:pPr marL="571500" indent="-571500">
              <a:buFont typeface="Arial" panose="020B0604020202020204" pitchFamily="34" charset="0"/>
              <a:buChar char="•"/>
            </a:pPr>
            <a:r>
              <a:rPr lang="en-US" sz="2000" dirty="0" smtClean="0"/>
              <a:t>Occupation type – the labourers are above 10000 in the target defaulter followed by sales staff and drivers and so on,whereas in the target all others labourers are again at the top followed by sales staff and managers.</a:t>
            </a:r>
            <a:endParaRPr lang="en-US" sz="2000" dirty="0"/>
          </a:p>
        </p:txBody>
      </p:sp>
      <p:sp>
        <p:nvSpPr>
          <p:cNvPr id="9" name="Text Placeholder 8"/>
          <p:cNvSpPr>
            <a:spLocks noGrp="1"/>
          </p:cNvSpPr>
          <p:nvPr>
            <p:ph type="body" idx="1"/>
          </p:nvPr>
        </p:nvSpPr>
        <p:spPr>
          <a:xfrm>
            <a:off x="528859" y="2276470"/>
            <a:ext cx="5224241" cy="823912"/>
          </a:xfrm>
        </p:spPr>
        <p:txBody>
          <a:bodyPr/>
          <a:lstStyle/>
          <a:p>
            <a:r>
              <a:rPr lang="en-US" dirty="0" smtClean="0"/>
              <a:t>Target defaulter-occupation type</a:t>
            </a:r>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4089" y="3091320"/>
            <a:ext cx="4751211" cy="3110146"/>
          </a:xfrm>
        </p:spPr>
      </p:pic>
      <p:sp>
        <p:nvSpPr>
          <p:cNvPr id="11" name="Text Placeholder 10"/>
          <p:cNvSpPr>
            <a:spLocks noGrp="1"/>
          </p:cNvSpPr>
          <p:nvPr>
            <p:ph type="body" sz="quarter" idx="3"/>
          </p:nvPr>
        </p:nvSpPr>
        <p:spPr>
          <a:xfrm>
            <a:off x="5753100" y="2603500"/>
            <a:ext cx="5359392" cy="496882"/>
          </a:xfrm>
        </p:spPr>
        <p:txBody>
          <a:bodyPr/>
          <a:lstStyle/>
          <a:p>
            <a:r>
              <a:rPr lang="en-US" dirty="0" smtClean="0"/>
              <a:t>Target all others-occupation type</a:t>
            </a:r>
            <a:endParaRPr lang="en-US" dirty="0"/>
          </a:p>
        </p:txBody>
      </p:sp>
      <p:pic>
        <p:nvPicPr>
          <p:cNvPr id="14"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30899" y="3091320"/>
            <a:ext cx="5116511" cy="3101084"/>
          </a:xfrm>
        </p:spPr>
      </p:pic>
    </p:spTree>
    <p:extLst>
      <p:ext uri="{BB962C8B-B14F-4D97-AF65-F5344CB8AC3E}">
        <p14:creationId xmlns:p14="http://schemas.microsoft.com/office/powerpoint/2010/main" val="3890357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4849" y="444500"/>
            <a:ext cx="9906000" cy="1477961"/>
          </a:xfrm>
        </p:spPr>
        <p:txBody>
          <a:bodyPr>
            <a:normAutofit/>
          </a:bodyPr>
          <a:lstStyle/>
          <a:p>
            <a:pPr marL="571500" indent="-571500">
              <a:buFont typeface="Arial" panose="020B0604020202020204" pitchFamily="34" charset="0"/>
              <a:buChar char="•"/>
            </a:pPr>
            <a:r>
              <a:rPr lang="en-US" sz="2000" dirty="0" smtClean="0"/>
              <a:t>Bivariate analysis of target defaulter and target all others datsaset based on region population relative &amp; income band</a:t>
            </a:r>
            <a:endParaRPr lang="en-US" sz="2000" dirty="0"/>
          </a:p>
        </p:txBody>
      </p:sp>
      <p:sp>
        <p:nvSpPr>
          <p:cNvPr id="7" name="Text Placeholder 6"/>
          <p:cNvSpPr>
            <a:spLocks noGrp="1"/>
          </p:cNvSpPr>
          <p:nvPr>
            <p:ph type="body" idx="1"/>
          </p:nvPr>
        </p:nvSpPr>
        <p:spPr>
          <a:xfrm>
            <a:off x="1148066" y="1510505"/>
            <a:ext cx="4649783" cy="823912"/>
          </a:xfrm>
        </p:spPr>
        <p:txBody>
          <a:bodyPr/>
          <a:lstStyle/>
          <a:p>
            <a:r>
              <a:rPr lang="en-US" dirty="0" smtClean="0"/>
              <a:t>Target defaulter</a:t>
            </a:r>
            <a:endParaRPr lang="en-US"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8066" y="2334417"/>
            <a:ext cx="4792198" cy="3695680"/>
          </a:xfrm>
        </p:spPr>
      </p:pic>
      <p:sp>
        <p:nvSpPr>
          <p:cNvPr id="9" name="Text Placeholder 8"/>
          <p:cNvSpPr>
            <a:spLocks noGrp="1"/>
          </p:cNvSpPr>
          <p:nvPr>
            <p:ph type="body" sz="quarter" idx="3"/>
          </p:nvPr>
        </p:nvSpPr>
        <p:spPr>
          <a:xfrm>
            <a:off x="6334519" y="1816443"/>
            <a:ext cx="4646602" cy="517974"/>
          </a:xfrm>
        </p:spPr>
        <p:txBody>
          <a:bodyPr/>
          <a:lstStyle/>
          <a:p>
            <a:r>
              <a:rPr lang="en-US" dirty="0" smtClean="0"/>
              <a:t>Target all others</a:t>
            </a:r>
            <a:endParaRPr lang="en-US" dirty="0"/>
          </a:p>
        </p:txBody>
      </p:sp>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01066" y="2334417"/>
            <a:ext cx="5022325" cy="3695680"/>
          </a:xfrm>
        </p:spPr>
      </p:pic>
    </p:spTree>
    <p:extLst>
      <p:ext uri="{BB962C8B-B14F-4D97-AF65-F5344CB8AC3E}">
        <p14:creationId xmlns:p14="http://schemas.microsoft.com/office/powerpoint/2010/main" val="46970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112499"/>
            <a:ext cx="9906000" cy="1477961"/>
          </a:xfrm>
        </p:spPr>
        <p:txBody>
          <a:bodyPr>
            <a:normAutofit/>
          </a:bodyPr>
          <a:lstStyle/>
          <a:p>
            <a:pPr marL="571500" indent="-571500">
              <a:buFont typeface="Arial" panose="020B0604020202020204" pitchFamily="34" charset="0"/>
              <a:buChar char="•"/>
            </a:pPr>
            <a:r>
              <a:rPr lang="en-US" sz="2000" dirty="0"/>
              <a:t>Bivariate analysis of target defaulter and target all others datsaset based </a:t>
            </a:r>
            <a:r>
              <a:rPr lang="en-US" sz="2000" dirty="0" smtClean="0"/>
              <a:t>on amt_goods_price </a:t>
            </a:r>
            <a:r>
              <a:rPr lang="en-US" sz="2000" dirty="0"/>
              <a:t>&amp; </a:t>
            </a:r>
            <a:r>
              <a:rPr lang="en-US" sz="2000" dirty="0" smtClean="0"/>
              <a:t>code_gender.</a:t>
            </a:r>
            <a:endParaRPr lang="en-US" sz="2000" dirty="0"/>
          </a:p>
        </p:txBody>
      </p:sp>
      <p:sp>
        <p:nvSpPr>
          <p:cNvPr id="3" name="Text Placeholder 2"/>
          <p:cNvSpPr>
            <a:spLocks noGrp="1"/>
          </p:cNvSpPr>
          <p:nvPr>
            <p:ph type="body" idx="1"/>
          </p:nvPr>
        </p:nvSpPr>
        <p:spPr>
          <a:xfrm>
            <a:off x="1066802" y="1336836"/>
            <a:ext cx="4649783" cy="507248"/>
          </a:xfrm>
        </p:spPr>
        <p:txBody>
          <a:bodyPr/>
          <a:lstStyle/>
          <a:p>
            <a:r>
              <a:rPr lang="en-US" dirty="0" smtClean="0"/>
              <a:t>Target defaulter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70646" y="1844083"/>
            <a:ext cx="4216900" cy="3728813"/>
          </a:xfrm>
        </p:spPr>
      </p:pic>
      <p:sp>
        <p:nvSpPr>
          <p:cNvPr id="5" name="Text Placeholder 4"/>
          <p:cNvSpPr>
            <a:spLocks noGrp="1"/>
          </p:cNvSpPr>
          <p:nvPr>
            <p:ph type="body" sz="quarter" idx="3"/>
          </p:nvPr>
        </p:nvSpPr>
        <p:spPr>
          <a:xfrm>
            <a:off x="6019802" y="1336836"/>
            <a:ext cx="4646602" cy="515548"/>
          </a:xfrm>
        </p:spPr>
        <p:txBody>
          <a:bodyPr/>
          <a:lstStyle/>
          <a:p>
            <a:r>
              <a:rPr lang="en-US" dirty="0" smtClean="0"/>
              <a:t>Target all others</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871737" y="1852384"/>
            <a:ext cx="4199020" cy="3720512"/>
          </a:xfrm>
        </p:spPr>
      </p:pic>
    </p:spTree>
    <p:extLst>
      <p:ext uri="{BB962C8B-B14F-4D97-AF65-F5344CB8AC3E}">
        <p14:creationId xmlns:p14="http://schemas.microsoft.com/office/powerpoint/2010/main" val="2804804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4" y="260780"/>
            <a:ext cx="9906000" cy="1477961"/>
          </a:xfrm>
        </p:spPr>
        <p:txBody>
          <a:bodyPr>
            <a:normAutofit/>
          </a:bodyPr>
          <a:lstStyle/>
          <a:p>
            <a:pPr marL="571500" indent="-571500">
              <a:buFont typeface="Arial" panose="020B0604020202020204" pitchFamily="34" charset="0"/>
              <a:buChar char="•"/>
            </a:pPr>
            <a:r>
              <a:rPr lang="en-US" sz="2000" dirty="0"/>
              <a:t>Bivariate analysis of target defaulter and target all others datsaset based on </a:t>
            </a:r>
            <a:r>
              <a:rPr lang="en-US" sz="2000" dirty="0" smtClean="0"/>
              <a:t>name_education_type &amp; name_occupation_type.</a:t>
            </a:r>
            <a:endParaRPr lang="en-US" sz="2000" dirty="0"/>
          </a:p>
        </p:txBody>
      </p:sp>
      <p:sp>
        <p:nvSpPr>
          <p:cNvPr id="3" name="Text Placeholder 2"/>
          <p:cNvSpPr>
            <a:spLocks noGrp="1"/>
          </p:cNvSpPr>
          <p:nvPr>
            <p:ph type="body" idx="1"/>
          </p:nvPr>
        </p:nvSpPr>
        <p:spPr>
          <a:xfrm>
            <a:off x="972541" y="1276949"/>
            <a:ext cx="4649783" cy="478479"/>
          </a:xfrm>
        </p:spPr>
        <p:txBody>
          <a:bodyPr/>
          <a:lstStyle/>
          <a:p>
            <a:r>
              <a:rPr lang="en-US" dirty="0" smtClean="0"/>
              <a:t>Target defaulter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83646" y="1755428"/>
            <a:ext cx="4773025" cy="4336453"/>
          </a:xfrm>
        </p:spPr>
      </p:pic>
      <p:sp>
        <p:nvSpPr>
          <p:cNvPr id="5" name="Text Placeholder 4"/>
          <p:cNvSpPr>
            <a:spLocks noGrp="1"/>
          </p:cNvSpPr>
          <p:nvPr>
            <p:ph type="body" sz="quarter" idx="3"/>
          </p:nvPr>
        </p:nvSpPr>
        <p:spPr>
          <a:xfrm>
            <a:off x="6097592" y="1289307"/>
            <a:ext cx="4646602" cy="466121"/>
          </a:xfrm>
        </p:spPr>
        <p:txBody>
          <a:bodyPr/>
          <a:lstStyle/>
          <a:p>
            <a:r>
              <a:rPr lang="en-US" dirty="0" smtClean="0"/>
              <a:t>Target all others</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7591" y="1755427"/>
            <a:ext cx="4987524" cy="4336453"/>
          </a:xfrm>
        </p:spPr>
      </p:pic>
    </p:spTree>
    <p:extLst>
      <p:ext uri="{BB962C8B-B14F-4D97-AF65-F5344CB8AC3E}">
        <p14:creationId xmlns:p14="http://schemas.microsoft.com/office/powerpoint/2010/main" val="180568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1" y="1457325"/>
            <a:ext cx="7035799" cy="681037"/>
          </a:xfrm>
        </p:spPr>
        <p:txBody>
          <a:bodyPr>
            <a:normAutofit fontScale="90000"/>
          </a:bodyPr>
          <a:lstStyle/>
          <a:p>
            <a:r>
              <a:rPr lang="en-US" dirty="0" smtClean="0">
                <a:solidFill>
                  <a:schemeClr val="bg2"/>
                </a:solidFill>
              </a:rPr>
              <a:t>Business understanding</a:t>
            </a:r>
            <a:r>
              <a:rPr lang="en-US" dirty="0"/>
              <a:t/>
            </a:r>
            <a:br>
              <a:rPr lang="en-US" dirty="0"/>
            </a:br>
            <a:endParaRPr lang="en-US" dirty="0"/>
          </a:p>
        </p:txBody>
      </p:sp>
      <p:sp>
        <p:nvSpPr>
          <p:cNvPr id="3" name="Subtitle 2"/>
          <p:cNvSpPr>
            <a:spLocks noGrp="1"/>
          </p:cNvSpPr>
          <p:nvPr>
            <p:ph type="subTitle" idx="1"/>
          </p:nvPr>
        </p:nvSpPr>
        <p:spPr>
          <a:xfrm>
            <a:off x="1981201" y="1797844"/>
            <a:ext cx="8648698" cy="3856037"/>
          </a:xfrm>
        </p:spPr>
        <p:txBody>
          <a:bodyPr/>
          <a:lstStyle/>
          <a:p>
            <a:r>
              <a:rPr lang="en-US" dirty="0">
                <a:solidFill>
                  <a:schemeClr val="accent2">
                    <a:lumMod val="40000"/>
                    <a:lumOff val="60000"/>
                  </a:schemeClr>
                </a:solidFill>
              </a:rPr>
              <a:t>A consumer finance company specializes in lending various types of loans to urban customers. When the company receives a loan application, the company has to make a decision for loan approval based on the applicant’s profile. </a:t>
            </a:r>
          </a:p>
          <a:p>
            <a:r>
              <a:rPr lang="en-US" dirty="0">
                <a:solidFill>
                  <a:schemeClr val="accent2">
                    <a:lumMod val="40000"/>
                    <a:lumOff val="60000"/>
                  </a:schemeClr>
                </a:solidFill>
              </a:rPr>
              <a:t>Two types of risks are associated with the bank’s decision: </a:t>
            </a:r>
          </a:p>
          <a:p>
            <a:pPr lvl="0" fontAlgn="base"/>
            <a:r>
              <a:rPr lang="en-US" dirty="0" smtClean="0">
                <a:solidFill>
                  <a:schemeClr val="accent2">
                    <a:lumMod val="40000"/>
                    <a:lumOff val="60000"/>
                  </a:schemeClr>
                </a:solidFill>
              </a:rPr>
              <a:t>1. If </a:t>
            </a:r>
            <a:r>
              <a:rPr lang="en-US" dirty="0">
                <a:solidFill>
                  <a:schemeClr val="accent2">
                    <a:lumMod val="40000"/>
                    <a:lumOff val="60000"/>
                  </a:schemeClr>
                </a:solidFill>
              </a:rPr>
              <a:t>the applicant is likely to repay the loan, then not approving the loan results in a loss of business to the company</a:t>
            </a:r>
          </a:p>
          <a:p>
            <a:endParaRPr lang="en-US" dirty="0"/>
          </a:p>
        </p:txBody>
      </p:sp>
    </p:spTree>
    <p:extLst>
      <p:ext uri="{BB962C8B-B14F-4D97-AF65-F5344CB8AC3E}">
        <p14:creationId xmlns:p14="http://schemas.microsoft.com/office/powerpoint/2010/main" val="104835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2" y="617837"/>
            <a:ext cx="9906000" cy="997336"/>
          </a:xfrm>
        </p:spPr>
        <p:txBody>
          <a:bodyPr>
            <a:normAutofit/>
          </a:bodyPr>
          <a:lstStyle/>
          <a:p>
            <a:pPr marL="342900" indent="-342900">
              <a:buFont typeface="Arial" panose="020B0604020202020204" pitchFamily="34" charset="0"/>
              <a:buChar char="•"/>
            </a:pPr>
            <a:r>
              <a:rPr lang="en-US" sz="2000" dirty="0"/>
              <a:t>Bivariate analysis of target defaulter and target all others datsaset based on </a:t>
            </a:r>
            <a:r>
              <a:rPr lang="en-US" sz="2000" dirty="0" smtClean="0"/>
              <a:t>name_type_suite &amp; code_gender.</a:t>
            </a:r>
            <a:endParaRPr lang="en-US" sz="2000" dirty="0"/>
          </a:p>
        </p:txBody>
      </p:sp>
      <p:sp>
        <p:nvSpPr>
          <p:cNvPr id="3" name="Text Placeholder 2"/>
          <p:cNvSpPr>
            <a:spLocks noGrp="1"/>
          </p:cNvSpPr>
          <p:nvPr>
            <p:ph type="body" idx="1"/>
          </p:nvPr>
        </p:nvSpPr>
        <p:spPr>
          <a:xfrm>
            <a:off x="1255714" y="1645103"/>
            <a:ext cx="4649783" cy="466122"/>
          </a:xfrm>
        </p:spPr>
        <p:txBody>
          <a:bodyPr/>
          <a:lstStyle/>
          <a:p>
            <a:r>
              <a:rPr lang="en-US" dirty="0" smtClean="0"/>
              <a:t>Target defaulter</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02287" y="2141155"/>
            <a:ext cx="4455962" cy="3814802"/>
          </a:xfrm>
        </p:spPr>
      </p:pic>
      <p:sp>
        <p:nvSpPr>
          <p:cNvPr id="5" name="Text Placeholder 4"/>
          <p:cNvSpPr>
            <a:spLocks noGrp="1"/>
          </p:cNvSpPr>
          <p:nvPr>
            <p:ph type="body" sz="quarter" idx="3"/>
          </p:nvPr>
        </p:nvSpPr>
        <p:spPr>
          <a:xfrm>
            <a:off x="6019802" y="1699747"/>
            <a:ext cx="4646602" cy="441408"/>
          </a:xfrm>
        </p:spPr>
        <p:txBody>
          <a:bodyPr/>
          <a:lstStyle/>
          <a:p>
            <a:r>
              <a:rPr lang="en-US" dirty="0" smtClean="0"/>
              <a:t>Target all others</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19802" y="2111225"/>
            <a:ext cx="4760907" cy="3844732"/>
          </a:xfrm>
        </p:spPr>
      </p:pic>
    </p:spTree>
    <p:extLst>
      <p:ext uri="{BB962C8B-B14F-4D97-AF65-F5344CB8AC3E}">
        <p14:creationId xmlns:p14="http://schemas.microsoft.com/office/powerpoint/2010/main" val="360201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775" y="944399"/>
            <a:ext cx="10671646" cy="712451"/>
          </a:xfrm>
        </p:spPr>
        <p:txBody>
          <a:bodyPr>
            <a:normAutofit fontScale="90000"/>
          </a:bodyPr>
          <a:lstStyle/>
          <a:p>
            <a:pPr marL="342900" indent="-342900">
              <a:buFont typeface="Arial" panose="020B0604020202020204" pitchFamily="34" charset="0"/>
              <a:buChar char="•"/>
            </a:pPr>
            <a:r>
              <a:rPr lang="en-US" sz="2000" dirty="0" smtClean="0"/>
              <a:t>Target defaulter correlation and heatmap –</a:t>
            </a:r>
            <a:r>
              <a:rPr lang="en-US" b="1" i="1" dirty="0" smtClean="0"/>
              <a:t> </a:t>
            </a:r>
            <a:r>
              <a:rPr lang="en-US" sz="2200" i="1" dirty="0" smtClean="0"/>
              <a:t>Inferences-</a:t>
            </a:r>
            <a:r>
              <a:rPr lang="en-US" dirty="0"/>
              <a:t/>
            </a:r>
            <a:br>
              <a:rPr lang="en-US" dirty="0"/>
            </a:br>
            <a:r>
              <a:rPr lang="en-US" sz="2200" i="1" dirty="0"/>
              <a:t>Very high correlation between AMT_CREDIT and AMT_GOODS_PRICE </a:t>
            </a:r>
            <a:r>
              <a:rPr lang="en-US" sz="2200" i="1" dirty="0" smtClean="0"/>
              <a:t>. </a:t>
            </a:r>
            <a:r>
              <a:rPr lang="en-US" sz="2200" i="1" dirty="0"/>
              <a:t>Applicants owning goods of high value can take loans of higher amounts.</a:t>
            </a:r>
            <a:r>
              <a:rPr lang="en-US" dirty="0"/>
              <a:t/>
            </a:r>
            <a:br>
              <a:rPr lang="en-US" dirty="0"/>
            </a:b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1067" y="1656850"/>
            <a:ext cx="6628534" cy="5082406"/>
          </a:xfrm>
        </p:spPr>
      </p:pic>
    </p:spTree>
    <p:extLst>
      <p:ext uri="{BB962C8B-B14F-4D97-AF65-F5344CB8AC3E}">
        <p14:creationId xmlns:p14="http://schemas.microsoft.com/office/powerpoint/2010/main" val="1691880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6562"/>
            <a:ext cx="9905998" cy="1478570"/>
          </a:xfrm>
        </p:spPr>
        <p:txBody>
          <a:bodyPr>
            <a:normAutofit/>
          </a:bodyPr>
          <a:lstStyle/>
          <a:p>
            <a:r>
              <a:rPr lang="en-US" sz="2000" dirty="0" smtClean="0"/>
              <a:t>Target all others correlation and heatmap-</a:t>
            </a:r>
            <a:r>
              <a:rPr lang="en-US" sz="2000" i="1" dirty="0"/>
              <a:t>Very high correlation between AMT_CREDIT and AMT_GOODS_PRICE . Applicants owning goods of high value can take loans of higher amounts.</a:t>
            </a:r>
            <a:r>
              <a:rPr lang="en-US" sz="2000" dirty="0"/>
              <a:t/>
            </a:r>
            <a:br>
              <a:rPr lang="en-US" sz="2000" dirty="0"/>
            </a:b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031" y="1355681"/>
            <a:ext cx="7928443" cy="5391108"/>
          </a:xfrm>
        </p:spPr>
      </p:pic>
    </p:spTree>
    <p:extLst>
      <p:ext uri="{BB962C8B-B14F-4D97-AF65-F5344CB8AC3E}">
        <p14:creationId xmlns:p14="http://schemas.microsoft.com/office/powerpoint/2010/main" val="2392842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anose="020B0604020202020204" pitchFamily="34" charset="0"/>
              <a:buChar char="•"/>
            </a:pPr>
            <a:r>
              <a:rPr lang="en-US" sz="2000" dirty="0" smtClean="0"/>
              <a:t>Univariate analysis of the merged dataset</a:t>
            </a:r>
            <a:endParaRPr lang="en-US" sz="2000" dirty="0"/>
          </a:p>
        </p:txBody>
      </p:sp>
      <p:sp>
        <p:nvSpPr>
          <p:cNvPr id="3" name="Text Placeholder 2"/>
          <p:cNvSpPr>
            <a:spLocks noGrp="1"/>
          </p:cNvSpPr>
          <p:nvPr>
            <p:ph type="body" idx="1"/>
          </p:nvPr>
        </p:nvSpPr>
        <p:spPr>
          <a:xfrm>
            <a:off x="1255714" y="1808076"/>
            <a:ext cx="4649783" cy="441409"/>
          </a:xfrm>
        </p:spPr>
        <p:txBody>
          <a:bodyPr/>
          <a:lstStyle/>
          <a:p>
            <a:r>
              <a:rPr lang="en-US" dirty="0" smtClean="0"/>
              <a:t>target</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5714" y="2249485"/>
            <a:ext cx="4193616" cy="3051564"/>
          </a:xfrm>
        </p:spPr>
      </p:pic>
      <p:sp>
        <p:nvSpPr>
          <p:cNvPr id="5" name="Text Placeholder 4"/>
          <p:cNvSpPr>
            <a:spLocks noGrp="1"/>
          </p:cNvSpPr>
          <p:nvPr>
            <p:ph type="body" sz="quarter" idx="3"/>
          </p:nvPr>
        </p:nvSpPr>
        <p:spPr>
          <a:xfrm>
            <a:off x="6094411" y="1659796"/>
            <a:ext cx="4646602" cy="589689"/>
          </a:xfrm>
        </p:spPr>
        <p:txBody>
          <a:bodyPr/>
          <a:lstStyle/>
          <a:p>
            <a:r>
              <a:rPr lang="en-US" dirty="0" smtClean="0"/>
              <a:t>Name_contract_type_x</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8250" y="2249485"/>
            <a:ext cx="4673060" cy="3051564"/>
          </a:xfrm>
        </p:spPr>
      </p:pic>
    </p:spTree>
    <p:extLst>
      <p:ext uri="{BB962C8B-B14F-4D97-AF65-F5344CB8AC3E}">
        <p14:creationId xmlns:p14="http://schemas.microsoft.com/office/powerpoint/2010/main" val="214440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anose="020B0604020202020204" pitchFamily="34" charset="0"/>
              <a:buChar char="•"/>
            </a:pPr>
            <a:r>
              <a:rPr lang="en-US" sz="2000" dirty="0" smtClean="0"/>
              <a:t>Bivariate analysis of merged dataset.</a:t>
            </a:r>
            <a:endParaRPr lang="en-US" sz="2000" dirty="0"/>
          </a:p>
        </p:txBody>
      </p:sp>
      <p:sp>
        <p:nvSpPr>
          <p:cNvPr id="3" name="Text Placeholder 2"/>
          <p:cNvSpPr>
            <a:spLocks noGrp="1"/>
          </p:cNvSpPr>
          <p:nvPr>
            <p:ph type="body" idx="1"/>
          </p:nvPr>
        </p:nvSpPr>
        <p:spPr>
          <a:xfrm>
            <a:off x="927524" y="2024212"/>
            <a:ext cx="5945180" cy="309045"/>
          </a:xfrm>
        </p:spPr>
        <p:txBody>
          <a:bodyPr>
            <a:normAutofit fontScale="92500" lnSpcReduction="20000"/>
          </a:bodyPr>
          <a:lstStyle/>
          <a:p>
            <a:r>
              <a:rPr lang="en-US" sz="2000" dirty="0" smtClean="0"/>
              <a:t>Cnt_fam_members &amp; name_contract_type_x-</a:t>
            </a:r>
            <a:endParaRPr lang="en-US" sz="20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30222" y="2324247"/>
            <a:ext cx="4767769" cy="3310434"/>
          </a:xfrm>
        </p:spPr>
      </p:pic>
      <p:sp>
        <p:nvSpPr>
          <p:cNvPr id="5" name="Text Placeholder 4"/>
          <p:cNvSpPr>
            <a:spLocks noGrp="1"/>
          </p:cNvSpPr>
          <p:nvPr>
            <p:ph type="body" sz="quarter" idx="3"/>
          </p:nvPr>
        </p:nvSpPr>
        <p:spPr>
          <a:xfrm>
            <a:off x="6779985" y="1833412"/>
            <a:ext cx="4646602" cy="490835"/>
          </a:xfrm>
        </p:spPr>
        <p:txBody>
          <a:bodyPr>
            <a:normAutofit fontScale="77500" lnSpcReduction="20000"/>
          </a:bodyPr>
          <a:lstStyle/>
          <a:p>
            <a:r>
              <a:rPr lang="en-US" dirty="0" smtClean="0"/>
              <a:t>Cnt_fam_members &amp; name_type_suite_x</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72704" y="2324247"/>
            <a:ext cx="4461163" cy="3310434"/>
          </a:xfrm>
        </p:spPr>
      </p:pic>
    </p:spTree>
    <p:extLst>
      <p:ext uri="{BB962C8B-B14F-4D97-AF65-F5344CB8AC3E}">
        <p14:creationId xmlns:p14="http://schemas.microsoft.com/office/powerpoint/2010/main" val="810392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anose="020B0604020202020204" pitchFamily="34" charset="0"/>
              <a:buChar char="•"/>
            </a:pPr>
            <a:r>
              <a:rPr lang="en-US" sz="2000" dirty="0" smtClean="0"/>
              <a:t>Bivariate analysis of merged dataset based on cnt_fam_members &amp; occupation type.</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008" y="1862309"/>
            <a:ext cx="6489921" cy="4340782"/>
          </a:xfrm>
        </p:spPr>
      </p:pic>
    </p:spTree>
    <p:extLst>
      <p:ext uri="{BB962C8B-B14F-4D97-AF65-F5344CB8AC3E}">
        <p14:creationId xmlns:p14="http://schemas.microsoft.com/office/powerpoint/2010/main" val="1078950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Arial" panose="020B0604020202020204" pitchFamily="34" charset="0"/>
              <a:buChar char="•"/>
            </a:pPr>
            <a:r>
              <a:rPr lang="en-US" sz="2000" dirty="0" smtClean="0"/>
              <a:t>Correlation of the final merged dataset.</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2119" y="1631649"/>
            <a:ext cx="5152767" cy="4942145"/>
          </a:xfrm>
        </p:spPr>
      </p:pic>
    </p:spTree>
    <p:extLst>
      <p:ext uri="{BB962C8B-B14F-4D97-AF65-F5344CB8AC3E}">
        <p14:creationId xmlns:p14="http://schemas.microsoft.com/office/powerpoint/2010/main" val="3446124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4834" y="543698"/>
            <a:ext cx="8791575" cy="816190"/>
          </a:xfrm>
        </p:spPr>
        <p:txBody>
          <a:bodyPr/>
          <a:lstStyle/>
          <a:p>
            <a:r>
              <a:rPr lang="en-US" i="1" u="sng" dirty="0" smtClean="0"/>
              <a:t>Conclusion --</a:t>
            </a:r>
            <a:endParaRPr lang="en-US" i="1" u="sng" dirty="0"/>
          </a:p>
        </p:txBody>
      </p:sp>
      <p:sp>
        <p:nvSpPr>
          <p:cNvPr id="3" name="Subtitle 2"/>
          <p:cNvSpPr>
            <a:spLocks noGrp="1"/>
          </p:cNvSpPr>
          <p:nvPr>
            <p:ph type="subTitle" idx="1"/>
          </p:nvPr>
        </p:nvSpPr>
        <p:spPr>
          <a:xfrm>
            <a:off x="2086488" y="1359888"/>
            <a:ext cx="9788355" cy="4806134"/>
          </a:xfrm>
        </p:spPr>
        <p:txBody>
          <a:bodyPr>
            <a:normAutofit fontScale="77500" lnSpcReduction="20000"/>
          </a:bodyPr>
          <a:lstStyle/>
          <a:p>
            <a:pPr marL="342900" indent="-342900">
              <a:buFont typeface="Arial" panose="020B0604020202020204" pitchFamily="34" charset="0"/>
              <a:buChar char="•"/>
            </a:pPr>
            <a:r>
              <a:rPr lang="en-US" dirty="0" smtClean="0"/>
              <a:t>Through this analysis we can conclude that persons with goods price in higher range of 70,000 or above are not likely to be defaulted.</a:t>
            </a:r>
          </a:p>
          <a:p>
            <a:pPr marL="342900" indent="-342900">
              <a:buFont typeface="Arial" panose="020B0604020202020204" pitchFamily="34" charset="0"/>
              <a:buChar char="•"/>
            </a:pPr>
            <a:r>
              <a:rPr lang="en-US" dirty="0" smtClean="0"/>
              <a:t>High salary persons are also not to be defaulter.</a:t>
            </a:r>
          </a:p>
          <a:p>
            <a:pPr marL="342900" indent="-342900">
              <a:buFont typeface="Arial" panose="020B0604020202020204" pitchFamily="34" charset="0"/>
              <a:buChar char="•"/>
            </a:pPr>
            <a:r>
              <a:rPr lang="en-US" dirty="0" smtClean="0"/>
              <a:t>Number of days employed doesn’t matters much to the defaulter or the repayer group.</a:t>
            </a:r>
          </a:p>
          <a:p>
            <a:pPr marL="342900" indent="-342900">
              <a:buFont typeface="Arial" panose="020B0604020202020204" pitchFamily="34" charset="0"/>
              <a:buChar char="•"/>
            </a:pPr>
            <a:r>
              <a:rPr lang="en-US" dirty="0"/>
              <a:t>As per Target </a:t>
            </a:r>
            <a:r>
              <a:rPr lang="en-US" dirty="0" smtClean="0"/>
              <a:t>default, </a:t>
            </a:r>
            <a:r>
              <a:rPr lang="en-US" dirty="0"/>
              <a:t>chances of default  are more in 25-35 age group.</a:t>
            </a:r>
          </a:p>
          <a:p>
            <a:pPr marL="342900" indent="-342900">
              <a:buFont typeface="Arial" panose="020B0604020202020204" pitchFamily="34" charset="0"/>
              <a:buChar char="•"/>
            </a:pPr>
            <a:r>
              <a:rPr lang="en-US" dirty="0"/>
              <a:t>With Analysis of target </a:t>
            </a:r>
            <a:r>
              <a:rPr lang="en-US" dirty="0" smtClean="0"/>
              <a:t>all others </a:t>
            </a:r>
            <a:r>
              <a:rPr lang="en-US" dirty="0"/>
              <a:t>there are only 10% of total applicant who are defaulting as per age </a:t>
            </a:r>
            <a:r>
              <a:rPr lang="en-US" dirty="0" smtClean="0"/>
              <a:t>group.</a:t>
            </a:r>
          </a:p>
          <a:p>
            <a:pPr marL="342900" indent="-342900">
              <a:buFont typeface="Arial" panose="020B0604020202020204" pitchFamily="34" charset="0"/>
              <a:buChar char="•"/>
            </a:pPr>
            <a:r>
              <a:rPr lang="en-US" dirty="0"/>
              <a:t>Days of last phone change pattern in both data set are identical  and it do not effect on applicant chance on </a:t>
            </a:r>
            <a:r>
              <a:rPr lang="en-US" dirty="0" smtClean="0"/>
              <a:t>default.</a:t>
            </a:r>
          </a:p>
          <a:p>
            <a:pPr marL="342900" indent="-342900">
              <a:buFont typeface="Arial" panose="020B0604020202020204" pitchFamily="34" charset="0"/>
              <a:buChar char="•"/>
            </a:pPr>
            <a:r>
              <a:rPr lang="en-US" dirty="0"/>
              <a:t>In Target </a:t>
            </a:r>
            <a:r>
              <a:rPr lang="en-US" dirty="0" smtClean="0"/>
              <a:t>defaulter, </a:t>
            </a:r>
            <a:r>
              <a:rPr lang="en-US" dirty="0"/>
              <a:t>most of female are defaulting than male. But when compare to </a:t>
            </a:r>
            <a:r>
              <a:rPr lang="en-US" dirty="0" smtClean="0"/>
              <a:t>target all others </a:t>
            </a:r>
            <a:r>
              <a:rPr lang="en-US" dirty="0"/>
              <a:t>,8-10%  are defaulting case than all </a:t>
            </a:r>
            <a:r>
              <a:rPr lang="en-US" dirty="0" smtClean="0"/>
              <a:t>others.</a:t>
            </a:r>
          </a:p>
          <a:p>
            <a:pPr marL="342900" indent="-342900">
              <a:buFont typeface="Arial" panose="020B0604020202020204" pitchFamily="34" charset="0"/>
              <a:buChar char="•"/>
            </a:pPr>
            <a:r>
              <a:rPr lang="en-US" dirty="0" smtClean="0"/>
              <a:t>  </a:t>
            </a:r>
            <a:r>
              <a:rPr lang="en-US" dirty="0"/>
              <a:t>Applicant who are </a:t>
            </a:r>
            <a:r>
              <a:rPr lang="en-US" dirty="0" smtClean="0"/>
              <a:t>accompained </a:t>
            </a:r>
            <a:r>
              <a:rPr lang="en-US" dirty="0"/>
              <a:t>does not show any indication of default, those who are unaccompanied have higher chance of </a:t>
            </a:r>
            <a:r>
              <a:rPr lang="en-US" dirty="0" smtClean="0"/>
              <a:t>default.</a:t>
            </a:r>
          </a:p>
          <a:p>
            <a:pPr marL="342900" indent="-342900">
              <a:buFont typeface="Arial" panose="020B0604020202020204" pitchFamily="34" charset="0"/>
              <a:buChar char="•"/>
            </a:pPr>
            <a:r>
              <a:rPr lang="en-US" dirty="0"/>
              <a:t>Target </a:t>
            </a:r>
            <a:r>
              <a:rPr lang="en-US" dirty="0" smtClean="0"/>
              <a:t>defaulter </a:t>
            </a:r>
            <a:r>
              <a:rPr lang="en-US" dirty="0"/>
              <a:t>, applicant who are defaulted are 10% of  </a:t>
            </a:r>
            <a:r>
              <a:rPr lang="en-US" dirty="0" smtClean="0"/>
              <a:t>Target all </a:t>
            </a:r>
            <a:r>
              <a:rPr lang="en-US" dirty="0"/>
              <a:t>others.  Secondary education applicant are higher  number of default than compare to others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5299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141412" y="618518"/>
            <a:ext cx="10110787" cy="4702782"/>
          </a:xfrm>
        </p:spPr>
        <p:txBody>
          <a:bodyPr>
            <a:normAutofit/>
          </a:bodyPr>
          <a:lstStyle/>
          <a:p>
            <a:pPr lvl="0" fontAlgn="base"/>
            <a:r>
              <a:rPr lang="en-US" sz="2400" dirty="0" smtClean="0"/>
              <a:t>2. If </a:t>
            </a:r>
            <a:r>
              <a:rPr lang="en-US" sz="2400" dirty="0"/>
              <a:t>the applicant is not likely to repay the loan, i.e. he/she is likely to default, then approving the loan may lead to a financial loss for the company </a:t>
            </a:r>
            <a:br>
              <a:rPr lang="en-US" sz="2400" dirty="0"/>
            </a:br>
            <a:r>
              <a:rPr lang="en-US" sz="2400" dirty="0"/>
              <a:t>The company wants to understand the driving factors (or driver variables) behind loan default, i.e. the variables which are strong indicators of default. The company can utilize this knowledge for its portfolio and risk assessment.</a:t>
            </a:r>
            <a:r>
              <a:rPr lang="en-US" sz="2800" dirty="0"/>
              <a:t/>
            </a:r>
            <a:br>
              <a:rPr lang="en-US" sz="2800" dirty="0"/>
            </a:br>
            <a:endParaRPr lang="en-US" sz="2800" dirty="0"/>
          </a:p>
        </p:txBody>
      </p:sp>
    </p:spTree>
    <p:extLst>
      <p:ext uri="{BB962C8B-B14F-4D97-AF65-F5344CB8AC3E}">
        <p14:creationId xmlns:p14="http://schemas.microsoft.com/office/powerpoint/2010/main" val="322561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bg2"/>
                </a:solidFill>
              </a:rPr>
              <a:t>Procedures applied -</a:t>
            </a:r>
            <a:endParaRPr lang="en-US" i="1" dirty="0">
              <a:solidFill>
                <a:schemeClr val="bg2"/>
              </a:solidFill>
            </a:endParaRPr>
          </a:p>
        </p:txBody>
      </p:sp>
      <p:sp>
        <p:nvSpPr>
          <p:cNvPr id="3" name="Content Placeholder 2"/>
          <p:cNvSpPr>
            <a:spLocks noGrp="1"/>
          </p:cNvSpPr>
          <p:nvPr>
            <p:ph idx="1"/>
          </p:nvPr>
        </p:nvSpPr>
        <p:spPr>
          <a:xfrm>
            <a:off x="1281114" y="1716086"/>
            <a:ext cx="9374186" cy="4760914"/>
          </a:xfrm>
        </p:spPr>
        <p:txBody>
          <a:bodyPr>
            <a:normAutofit fontScale="85000" lnSpcReduction="20000"/>
          </a:bodyPr>
          <a:lstStyle/>
          <a:p>
            <a:r>
              <a:rPr lang="en-US" dirty="0" smtClean="0"/>
              <a:t>Importing Dataset.</a:t>
            </a:r>
          </a:p>
          <a:p>
            <a:r>
              <a:rPr lang="en-US" dirty="0" smtClean="0"/>
              <a:t>Reading the Datasets.</a:t>
            </a:r>
          </a:p>
          <a:p>
            <a:r>
              <a:rPr lang="en-US" dirty="0" smtClean="0"/>
              <a:t>Checking the null values(in the notebook file).</a:t>
            </a:r>
          </a:p>
          <a:p>
            <a:r>
              <a:rPr lang="en-US" dirty="0" smtClean="0"/>
              <a:t>Automated Univariate Analysis(in the notebook file).</a:t>
            </a:r>
          </a:p>
          <a:p>
            <a:r>
              <a:rPr lang="en-US" dirty="0" smtClean="0"/>
              <a:t>Data Imputation(in the notebook file).</a:t>
            </a:r>
          </a:p>
          <a:p>
            <a:r>
              <a:rPr lang="en-US" dirty="0" smtClean="0"/>
              <a:t>Identifying the outliers.</a:t>
            </a:r>
          </a:p>
          <a:p>
            <a:r>
              <a:rPr lang="en-US" dirty="0" smtClean="0"/>
              <a:t>Visualization of selected data.</a:t>
            </a:r>
          </a:p>
          <a:p>
            <a:r>
              <a:rPr lang="en-US" dirty="0" smtClean="0"/>
              <a:t>Correlation o columns of two datasets.</a:t>
            </a:r>
          </a:p>
          <a:p>
            <a:r>
              <a:rPr lang="en-US" dirty="0" smtClean="0"/>
              <a:t>Bivariate &amp; Multi-variate Analysis</a:t>
            </a:r>
          </a:p>
          <a:p>
            <a:r>
              <a:rPr lang="en-US" dirty="0" smtClean="0"/>
              <a:t>Merging two datasets.</a:t>
            </a:r>
          </a:p>
          <a:p>
            <a:r>
              <a:rPr lang="en-US" dirty="0" smtClean="0"/>
              <a:t>Final Analysis.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891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113" y="282574"/>
            <a:ext cx="9905998" cy="1478570"/>
          </a:xfrm>
        </p:spPr>
        <p:txBody>
          <a:bodyPr/>
          <a:lstStyle/>
          <a:p>
            <a:r>
              <a:rPr lang="en-US" dirty="0" smtClean="0">
                <a:solidFill>
                  <a:schemeClr val="bg2"/>
                </a:solidFill>
              </a:rPr>
              <a:t>IDENTIFYING THE OUTLIERS</a:t>
            </a:r>
            <a:endParaRPr lang="en-US" dirty="0">
              <a:solidFill>
                <a:schemeClr val="bg2"/>
              </a:solidFill>
            </a:endParaRPr>
          </a:p>
        </p:txBody>
      </p:sp>
      <p:sp>
        <p:nvSpPr>
          <p:cNvPr id="5" name="Text Placeholder 4"/>
          <p:cNvSpPr>
            <a:spLocks noGrp="1"/>
          </p:cNvSpPr>
          <p:nvPr>
            <p:ph idx="1"/>
          </p:nvPr>
        </p:nvSpPr>
        <p:spPr>
          <a:xfrm>
            <a:off x="938212" y="1641474"/>
            <a:ext cx="10326688" cy="2016126"/>
          </a:xfrm>
        </p:spPr>
        <p:txBody>
          <a:bodyPr>
            <a:normAutofit fontScale="70000" lnSpcReduction="20000"/>
          </a:bodyPr>
          <a:lstStyle/>
          <a:p>
            <a:pPr marL="342900" indent="-342900" algn="just">
              <a:buFont typeface="Arial" panose="020B0604020202020204" pitchFamily="34" charset="0"/>
              <a:buChar char="•"/>
            </a:pPr>
            <a:r>
              <a:rPr lang="en-US" sz="2600" dirty="0"/>
              <a:t>Days_ Employed-As it calculate number of years applicant is employed. Though the data points outside the range are continuous, for loan application, Its feasible to consider till 10000-12000 day(27-35 years of employment), considering more will have effect on repayable capacity of the customer.</a:t>
            </a:r>
          </a:p>
          <a:p>
            <a:pPr marL="342900" indent="-342900" algn="just">
              <a:buFont typeface="Arial" panose="020B0604020202020204" pitchFamily="34" charset="0"/>
              <a:buChar char="•"/>
            </a:pPr>
            <a:r>
              <a:rPr lang="en-US" sz="2600" dirty="0"/>
              <a:t>Here in Box plot we see some outliers above 12000 days</a:t>
            </a:r>
          </a:p>
          <a:p>
            <a:pPr marL="342900" indent="-342900" algn="just">
              <a:buFont typeface="Arial" panose="020B0604020202020204" pitchFamily="34" charset="0"/>
              <a:buChar char="•"/>
            </a:pPr>
            <a:r>
              <a:rPr lang="en-US" sz="2600" dirty="0"/>
              <a:t>As per analysis of IQR most of the customer falls between  1000-4000 days(2-8 years) range.</a:t>
            </a:r>
          </a:p>
          <a:p>
            <a:endParaRPr lang="en-US" dirty="0"/>
          </a:p>
        </p:txBody>
      </p:sp>
      <p:pic>
        <p:nvPicPr>
          <p:cNvPr id="9" name="Content Placeholder 8"/>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814513" y="3530600"/>
            <a:ext cx="4980106" cy="3124200"/>
          </a:xfrm>
        </p:spPr>
      </p:pic>
    </p:spTree>
    <p:extLst>
      <p:ext uri="{BB962C8B-B14F-4D97-AF65-F5344CB8AC3E}">
        <p14:creationId xmlns:p14="http://schemas.microsoft.com/office/powerpoint/2010/main" val="4732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170987" cy="2912082"/>
          </a:xfrm>
        </p:spPr>
        <p:txBody>
          <a:bodyPr>
            <a:normAutofit/>
          </a:bodyPr>
          <a:lstStyle/>
          <a:p>
            <a:pPr marL="457200" indent="-457200">
              <a:buFont typeface="Arial" panose="020B0604020202020204" pitchFamily="34" charset="0"/>
              <a:buChar char="•"/>
            </a:pPr>
            <a:r>
              <a:rPr lang="en-US" sz="2000" dirty="0"/>
              <a:t>AMT_GOODS_PRICE-  It is a price of Consumer goods,and considering consumer loan segment it is important to be prudent  for some of the goods that are very high value and are outlier from most of the affluent segment.</a:t>
            </a:r>
            <a:br>
              <a:rPr lang="en-US" sz="2000" dirty="0"/>
            </a:br>
            <a:r>
              <a:rPr lang="en-US" sz="2000" dirty="0"/>
              <a:t>Consumer goods for which most of loan applicant have applied are in range 250000-70000 and IQR of 441000</a:t>
            </a:r>
            <a:r>
              <a:rPr lang="en-US" dirty="0"/>
              <a:t/>
            </a:r>
            <a:br>
              <a:rPr lang="en-US" dirty="0"/>
            </a:br>
            <a:endParaRPr lang="en-US" dirty="0"/>
          </a:p>
        </p:txBody>
      </p:sp>
      <p:pic>
        <p:nvPicPr>
          <p:cNvPr id="4"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158" y="2777152"/>
            <a:ext cx="5651742" cy="3838002"/>
          </a:xfrm>
        </p:spPr>
      </p:pic>
    </p:spTree>
    <p:extLst>
      <p:ext uri="{BB962C8B-B14F-4D97-AF65-F5344CB8AC3E}">
        <p14:creationId xmlns:p14="http://schemas.microsoft.com/office/powerpoint/2010/main" val="339638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636264" y="1253517"/>
            <a:ext cx="8815387" cy="1714137"/>
          </a:xfrm>
        </p:spPr>
        <p:txBody>
          <a:bodyPr>
            <a:normAutofit/>
          </a:bodyPr>
          <a:lstStyle/>
          <a:p>
            <a:pPr marL="457200" indent="-457200">
              <a:buFont typeface="Arial" panose="020B0604020202020204" pitchFamily="34" charset="0"/>
              <a:buChar char="•"/>
            </a:pPr>
            <a:r>
              <a:rPr lang="en-US" sz="2000" dirty="0"/>
              <a:t>AMT_INCOME_TOTAL-  It’s an annual income of the applicant, where we can see some of the outliers. As salary of the applicant can varies depend on their work profile.</a:t>
            </a:r>
            <a:r>
              <a:rPr lang="en-US" dirty="0"/>
              <a:t/>
            </a:r>
            <a:br>
              <a:rPr lang="en-US" dirty="0"/>
            </a:b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1438" y="2510454"/>
            <a:ext cx="5382662" cy="3897282"/>
          </a:xfrm>
        </p:spPr>
      </p:pic>
    </p:spTree>
    <p:extLst>
      <p:ext uri="{BB962C8B-B14F-4D97-AF65-F5344CB8AC3E}">
        <p14:creationId xmlns:p14="http://schemas.microsoft.com/office/powerpoint/2010/main" val="349904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1012218"/>
            <a:ext cx="9905998" cy="1478570"/>
          </a:xfrm>
        </p:spPr>
        <p:txBody>
          <a:bodyPr>
            <a:normAutofit/>
          </a:bodyPr>
          <a:lstStyle/>
          <a:p>
            <a:pPr marL="342900" indent="-342900">
              <a:buFont typeface="Arial" panose="020B0604020202020204" pitchFamily="34" charset="0"/>
              <a:buChar char="•"/>
            </a:pPr>
            <a:r>
              <a:rPr lang="en-US" sz="2000" dirty="0" smtClean="0"/>
              <a:t>CODE_GENDER - It is the gender classification based on the dataset 65.8% is male, 34.2% is female &amp; 0.0% is xna.</a:t>
            </a:r>
            <a:endParaRPr lang="en-US"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100" y="2268414"/>
            <a:ext cx="4142036" cy="3876237"/>
          </a:xfrm>
        </p:spPr>
      </p:pic>
    </p:spTree>
    <p:extLst>
      <p:ext uri="{BB962C8B-B14F-4D97-AF65-F5344CB8AC3E}">
        <p14:creationId xmlns:p14="http://schemas.microsoft.com/office/powerpoint/2010/main" val="257975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261" y="1329718"/>
            <a:ext cx="9564687" cy="1478570"/>
          </a:xfrm>
        </p:spPr>
        <p:txBody>
          <a:bodyPr>
            <a:normAutofit fontScale="90000"/>
          </a:bodyPr>
          <a:lstStyle/>
          <a:p>
            <a:pPr marL="342900" indent="-342900">
              <a:buFont typeface="Arial" panose="020B0604020202020204" pitchFamily="34" charset="0"/>
              <a:buChar char="•"/>
            </a:pPr>
            <a:r>
              <a:rPr lang="en-US" sz="2200" dirty="0" smtClean="0"/>
              <a:t>TARGet - </a:t>
            </a:r>
            <a:r>
              <a:rPr lang="en-US" sz="2400" dirty="0"/>
              <a:t>Target variable ‘0’ has 91.45%  includes all </a:t>
            </a:r>
            <a:r>
              <a:rPr lang="en-US" sz="2400" dirty="0" smtClean="0"/>
              <a:t>others(</a:t>
            </a:r>
            <a:r>
              <a:rPr lang="en-US" sz="2400" dirty="0" err="1" smtClean="0"/>
              <a:t>repayer</a:t>
            </a:r>
            <a:r>
              <a:rPr lang="en-US" sz="2400" dirty="0" smtClean="0"/>
              <a:t>) </a:t>
            </a:r>
            <a:r>
              <a:rPr lang="en-US" sz="2400" dirty="0"/>
              <a:t>and ‘1’ has 8.54% who have defaulted in some of loan </a:t>
            </a:r>
            <a:r>
              <a:rPr lang="en-US" sz="2400" dirty="0" smtClean="0"/>
              <a:t>installments . </a:t>
            </a:r>
            <a:r>
              <a:rPr lang="en-US" sz="2200" dirty="0" smtClean="0"/>
              <a:t>Ratios </a:t>
            </a:r>
            <a:r>
              <a:rPr lang="en-US" sz="2200" dirty="0"/>
              <a:t>of imbalance for Repayer Vs Defaulter </a:t>
            </a:r>
            <a:r>
              <a:rPr lang="en-US" sz="2200" dirty="0" smtClean="0"/>
              <a:t>is</a:t>
            </a:r>
            <a:r>
              <a:rPr lang="en-US" sz="2200" dirty="0"/>
              <a:t> </a:t>
            </a:r>
            <a:r>
              <a:rPr lang="en-US" sz="2200" dirty="0" smtClean="0"/>
              <a:t>  10.70:1 </a:t>
            </a:r>
            <a:r>
              <a:rPr lang="en-US" sz="2200" dirty="0"/>
              <a:t>(approx.)</a:t>
            </a:r>
            <a:r>
              <a:rPr lang="en-US" dirty="0"/>
              <a:t/>
            </a:r>
            <a:br>
              <a:rPr lang="en-US" dirty="0"/>
            </a:br>
            <a:r>
              <a:rPr lang="en-US" sz="2400" dirty="0" smtClean="0"/>
              <a:t> </a:t>
            </a:r>
            <a:r>
              <a:rPr lang="en-US" sz="2400" dirty="0"/>
              <a:t/>
            </a:r>
            <a:br>
              <a:rPr lang="en-US" sz="2400" dirty="0"/>
            </a:br>
            <a:r>
              <a:rPr lang="en-US" dirty="0"/>
              <a:t/>
            </a:r>
            <a:br>
              <a:rPr lang="en-US"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261" y="2476500"/>
            <a:ext cx="6258777" cy="3848100"/>
          </a:xfrm>
        </p:spPr>
      </p:pic>
    </p:spTree>
    <p:extLst>
      <p:ext uri="{BB962C8B-B14F-4D97-AF65-F5344CB8AC3E}">
        <p14:creationId xmlns:p14="http://schemas.microsoft.com/office/powerpoint/2010/main" val="2689794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197</TotalTime>
  <Words>1100</Words>
  <Application>Microsoft Office PowerPoint</Application>
  <PresentationFormat>Widescreen</PresentationFormat>
  <Paragraphs>91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Tw Cen MT</vt:lpstr>
      <vt:lpstr>Circuit</vt:lpstr>
      <vt:lpstr>Eda case study</vt:lpstr>
      <vt:lpstr>Business understanding </vt:lpstr>
      <vt:lpstr>2. If the applicant is not likely to repay the loan, i.e. he/she is likely to default, then approving the loan may lead to a financial loss for the company  The company wants to understand the driving factors (or driver variables) behind loan default, i.e. the variables which are strong indicators of default. The company can utilize this knowledge for its portfolio and risk assessment. </vt:lpstr>
      <vt:lpstr>Procedures applied -</vt:lpstr>
      <vt:lpstr>IDENTIFYING THE OUTLIERS</vt:lpstr>
      <vt:lpstr>AMT_GOODS_PRICE-  It is a price of Consumer goods,and considering consumer loan segment it is important to be prudent  for some of the goods that are very high value and are outlier from most of the affluent segment. Consumer goods for which most of loan applicant have applied are in range 250000-70000 and IQR of 441000 </vt:lpstr>
      <vt:lpstr>AMT_INCOME_TOTAL-  It’s an annual income of the applicant, where we can see some of the outliers. As salary of the applicant can varies depend on their work profile. </vt:lpstr>
      <vt:lpstr>CODE_GENDER - It is the gender classification based on the dataset 65.8% is male, 34.2% is female &amp; 0.0% is xna.</vt:lpstr>
      <vt:lpstr>TARGet - Target variable ‘0’ has 91.45%  includes all others(repayer) and ‘1’ has 8.54% who have defaulted in some of loan installments . Ratios of imbalance for Repayer Vs Defaulter is   10.70:1 (approx.)    </vt:lpstr>
      <vt:lpstr>Number of days employed doesn’t effect on whether applicant who are defaulted(Target 1) than who are not (Target 2)  </vt:lpstr>
      <vt:lpstr>As per Target defaulter, chances of default  are more in 25-35 age group.    With Analysis of target all others there are only 10% of total applicant who are defaulting as per age group. </vt:lpstr>
      <vt:lpstr>Days of last phone change pattern in both data set are identical  and it do not effect on applicant chance on default </vt:lpstr>
      <vt:lpstr>In Target defaulter, most of female are defaulting than male. But when compare to all others in Target 2 ,8-10%  are defaulting case than all others   </vt:lpstr>
      <vt:lpstr>Applicant who are accompained are does not show any indication of default, those who are unaccompanied have higher chance of default </vt:lpstr>
      <vt:lpstr>Target defaulter , applicant who are defaulted are 10% of  Target all others.  Secondary education applicant are higher  number of default than compare to others  </vt:lpstr>
      <vt:lpstr>Occupation type – the labourers are above 10000 in the target defaulter followed by sales staff and drivers and so on,whereas in the target all others labourers are again at the top followed by sales staff and managers.</vt:lpstr>
      <vt:lpstr>Bivariate analysis of target defaulter and target all others datsaset based on region population relative &amp; income band</vt:lpstr>
      <vt:lpstr>Bivariate analysis of target defaulter and target all others datsaset based on amt_goods_price &amp; code_gender.</vt:lpstr>
      <vt:lpstr>Bivariate analysis of target defaulter and target all others datsaset based on name_education_type &amp; name_occupation_type.</vt:lpstr>
      <vt:lpstr>Bivariate analysis of target defaulter and target all others datsaset based on name_type_suite &amp; code_gender.</vt:lpstr>
      <vt:lpstr>Target defaulter correlation and heatmap – Inferences- Very high correlation between AMT_CREDIT and AMT_GOODS_PRICE . Applicants owning goods of high value can take loans of higher amounts. </vt:lpstr>
      <vt:lpstr>Target all others correlation and heatmap-Very high correlation between AMT_CREDIT and AMT_GOODS_PRICE . Applicants owning goods of high value can take loans of higher amounts. </vt:lpstr>
      <vt:lpstr>Univariate analysis of the merged dataset</vt:lpstr>
      <vt:lpstr>Bivariate analysis of merged dataset.</vt:lpstr>
      <vt:lpstr>Bivariate analysis of merged dataset based on cnt_fam_members &amp; occupation type.</vt:lpstr>
      <vt:lpstr>Correlation of the final merged dataset.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win</dc:creator>
  <cp:lastModifiedBy>win</cp:lastModifiedBy>
  <cp:revision>21</cp:revision>
  <dcterms:created xsi:type="dcterms:W3CDTF">2022-11-01T08:50:10Z</dcterms:created>
  <dcterms:modified xsi:type="dcterms:W3CDTF">2022-11-01T12:07:48Z</dcterms:modified>
</cp:coreProperties>
</file>