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9" r:id="rId15"/>
    <p:sldId id="2146847068" r:id="rId16"/>
    <p:sldId id="2146847070" r:id="rId17"/>
    <p:sldId id="2146847062" r:id="rId18"/>
    <p:sldId id="2146847061" r:id="rId19"/>
    <p:sldId id="2146847055" r:id="rId20"/>
    <p:sldId id="2146847059" r:id="rId21"/>
    <p:sldId id="2146847071" r:id="rId22"/>
    <p:sldId id="2146847072"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 Ai companion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a:solidFill>
                  <a:schemeClr val="accent1">
                    <a:lumMod val="75000"/>
                  </a:schemeClr>
                </a:solidFill>
                <a:latin typeface="Arial" pitchFamily="34" charset="0"/>
                <a:cs typeface="Arial" pitchFamily="34" charset="0"/>
              </a:rPr>
              <a:t>By:</a:t>
            </a:r>
            <a:r>
              <a:rPr lang="en-US" sz="2000" b="1">
                <a:solidFill>
                  <a:schemeClr val="accent5">
                    <a:lumMod val="60000"/>
                    <a:lumOff val="40000"/>
                  </a:schemeClr>
                </a:solidFill>
                <a:latin typeface="Arial" pitchFamily="34" charset="0"/>
                <a:cs typeface="Arial" pitchFamily="34" charset="0"/>
              </a:rPr>
              <a:t>Sayandwip</a:t>
            </a:r>
            <a:endParaRPr lang="en-US" sz="2000" b="1" dirty="0">
              <a:solidFill>
                <a:schemeClr val="accent5">
                  <a:lumMod val="60000"/>
                  <a:lumOff val="40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Student name </a:t>
            </a:r>
            <a:r>
              <a:rPr lang="en-US" sz="2000" b="1">
                <a:solidFill>
                  <a:schemeClr val="accent1">
                    <a:lumMod val="75000"/>
                  </a:schemeClr>
                </a:solidFill>
                <a:latin typeface="Arial" pitchFamily="34" charset="0"/>
                <a:cs typeface="Arial" pitchFamily="34" charset="0"/>
              </a:rPr>
              <a:t>: </a:t>
            </a:r>
            <a:r>
              <a:rPr lang="en-US" sz="2000" b="1">
                <a:solidFill>
                  <a:schemeClr val="accent5">
                    <a:lumMod val="60000"/>
                    <a:lumOff val="40000"/>
                  </a:schemeClr>
                </a:solidFill>
                <a:latin typeface="Arial" pitchFamily="34" charset="0"/>
                <a:cs typeface="Arial" pitchFamily="34" charset="0"/>
              </a:rPr>
              <a:t>Sayandwip Ghosh</a:t>
            </a:r>
          </a:p>
          <a:p>
            <a:r>
              <a:rPr lang="en-US" sz="2000" b="1">
                <a:solidFill>
                  <a:schemeClr val="accent1">
                    <a:lumMod val="75000"/>
                  </a:schemeClr>
                </a:solidFill>
                <a:latin typeface="Arial"/>
                <a:cs typeface="Arial"/>
              </a:rPr>
              <a:t>College Name &amp; Department :</a:t>
            </a:r>
            <a:r>
              <a:rPr lang="en-IN" b="1">
                <a:solidFill>
                  <a:schemeClr val="accent5">
                    <a:lumMod val="60000"/>
                    <a:lumOff val="40000"/>
                  </a:schemeClr>
                </a:solidFill>
                <a:latin typeface="Arial" panose="020B0604020202020204" pitchFamily="34" charset="0"/>
                <a:cs typeface="Arial" panose="020B0604020202020204" pitchFamily="34" charset="0"/>
              </a:rPr>
              <a:t>Narula Institute of Technology</a:t>
            </a:r>
            <a:r>
              <a:rPr lang="en-US" sz="2000" b="1">
                <a:solidFill>
                  <a:schemeClr val="accent5">
                    <a:lumMod val="60000"/>
                    <a:lumOff val="40000"/>
                  </a:schemeClr>
                </a:solidFill>
                <a:latin typeface="Arial" panose="020B0604020202020204" pitchFamily="34" charset="0"/>
                <a:cs typeface="Arial" panose="020B0604020202020204" pitchFamily="34" charset="0"/>
              </a:rPr>
              <a:t>,Agarpara</a:t>
            </a:r>
            <a:r>
              <a:rPr lang="en-US" sz="2000" b="1">
                <a:solidFill>
                  <a:schemeClr val="accent1">
                    <a:lumMod val="75000"/>
                  </a:schemeClr>
                </a:solidFill>
                <a:latin typeface="Arial"/>
                <a:cs typeface="Arial"/>
              </a:rPr>
              <a:t> </a:t>
            </a:r>
          </a:p>
          <a:p>
            <a:r>
              <a:rPr lang="en-US" sz="2000" b="1">
                <a:solidFill>
                  <a:schemeClr val="accent1">
                    <a:lumMod val="75000"/>
                  </a:schemeClr>
                </a:solidFill>
                <a:latin typeface="Arial"/>
                <a:cs typeface="Arial"/>
              </a:rPr>
              <a:t>Dept: </a:t>
            </a:r>
            <a:r>
              <a:rPr lang="en-US" sz="2000" b="1">
                <a:solidFill>
                  <a:schemeClr val="accent5">
                    <a:lumMod val="60000"/>
                    <a:lumOff val="40000"/>
                  </a:schemeClr>
                </a:solidFill>
                <a:latin typeface="Arial"/>
                <a:cs typeface="Arial"/>
              </a:rPr>
              <a:t>Computer </a:t>
            </a:r>
            <a:r>
              <a:rPr lang="en-US" sz="2000" b="1" dirty="0">
                <a:solidFill>
                  <a:schemeClr val="accent5">
                    <a:lumMod val="60000"/>
                    <a:lumOff val="40000"/>
                  </a:schemeClr>
                </a:solidFill>
                <a:latin typeface="Arial"/>
                <a:cs typeface="Arial"/>
              </a:rPr>
              <a:t>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a:xfrm>
            <a:off x="394379" y="565299"/>
            <a:ext cx="11029616" cy="530296"/>
          </a:xfrm>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9B17085D-70C1-665F-7324-5C5D367AEF12}"/>
              </a:ext>
            </a:extLst>
          </p:cNvPr>
          <p:cNvPicPr>
            <a:picLocks noChangeAspect="1"/>
          </p:cNvPicPr>
          <p:nvPr/>
        </p:nvPicPr>
        <p:blipFill>
          <a:blip r:embed="rId2"/>
          <a:stretch>
            <a:fillRect/>
          </a:stretch>
        </p:blipFill>
        <p:spPr>
          <a:xfrm>
            <a:off x="0" y="1095595"/>
            <a:ext cx="12192000" cy="535506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0E8B0-6070-5A55-AC9A-D7AA5138A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ED1B3-E1E4-F762-86D2-7FDFE3531B50}"/>
              </a:ext>
            </a:extLst>
          </p:cNvPr>
          <p:cNvSpPr>
            <a:spLocks noGrp="1"/>
          </p:cNvSpPr>
          <p:nvPr>
            <p:ph type="title"/>
          </p:nvPr>
        </p:nvSpPr>
        <p:spPr>
          <a:xfrm>
            <a:off x="394379" y="565299"/>
            <a:ext cx="11029616" cy="530296"/>
          </a:xfrm>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E917DBA8-FEFC-40B6-0927-B26495024607}"/>
              </a:ext>
            </a:extLst>
          </p:cNvPr>
          <p:cNvPicPr>
            <a:picLocks noChangeAspect="1"/>
          </p:cNvPicPr>
          <p:nvPr/>
        </p:nvPicPr>
        <p:blipFill>
          <a:blip r:embed="rId2"/>
          <a:stretch>
            <a:fillRect/>
          </a:stretch>
        </p:blipFill>
        <p:spPr>
          <a:xfrm>
            <a:off x="0" y="989849"/>
            <a:ext cx="12192000" cy="5468237"/>
          </a:xfrm>
          <a:prstGeom prst="rect">
            <a:avLst/>
          </a:prstGeom>
        </p:spPr>
      </p:pic>
    </p:spTree>
    <p:extLst>
      <p:ext uri="{BB962C8B-B14F-4D97-AF65-F5344CB8AC3E}">
        <p14:creationId xmlns:p14="http://schemas.microsoft.com/office/powerpoint/2010/main" val="14039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a:extLst>
              <a:ext uri="{FF2B5EF4-FFF2-40B4-BE49-F238E27FC236}">
                <a16:creationId xmlns:a16="http://schemas.microsoft.com/office/drawing/2014/main" id="{ACA612E5-4A5A-ABA3-CE6F-038BD249A89A}"/>
              </a:ext>
            </a:extLst>
          </p:cNvPr>
          <p:cNvPicPr>
            <a:picLocks noChangeAspect="1"/>
          </p:cNvPicPr>
          <p:nvPr/>
        </p:nvPicPr>
        <p:blipFill>
          <a:blip r:embed="rId2"/>
          <a:stretch>
            <a:fillRect/>
          </a:stretch>
        </p:blipFill>
        <p:spPr>
          <a:xfrm>
            <a:off x="581192" y="1755672"/>
            <a:ext cx="10843892" cy="473086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27C5C7-86AC-2BEE-3A57-A0D89AB1A1C1}"/>
              </a:ext>
            </a:extLst>
          </p:cNvPr>
          <p:cNvSpPr txBox="1"/>
          <p:nvPr/>
        </p:nvSpPr>
        <p:spPr>
          <a:xfrm>
            <a:off x="412955" y="611747"/>
            <a:ext cx="6096000" cy="523220"/>
          </a:xfrm>
          <a:prstGeom prst="rect">
            <a:avLst/>
          </a:prstGeom>
          <a:noFill/>
        </p:spPr>
        <p:txBody>
          <a:bodyPr wrap="square">
            <a:spAutoFit/>
          </a:bodyPr>
          <a:lstStyle/>
          <a:p>
            <a:r>
              <a:rPr lang="en-IN" sz="2800" b="1">
                <a:solidFill>
                  <a:schemeClr val="accent1"/>
                </a:solidFill>
              </a:rPr>
              <a:t>Results</a:t>
            </a:r>
            <a:endParaRPr lang="en-IN" sz="2800" b="1"/>
          </a:p>
        </p:txBody>
      </p:sp>
      <p:sp>
        <p:nvSpPr>
          <p:cNvPr id="5" name="TextBox 4">
            <a:extLst>
              <a:ext uri="{FF2B5EF4-FFF2-40B4-BE49-F238E27FC236}">
                <a16:creationId xmlns:a16="http://schemas.microsoft.com/office/drawing/2014/main" id="{B8D03CE0-75E5-95B1-71F1-E6962244D6C8}"/>
              </a:ext>
            </a:extLst>
          </p:cNvPr>
          <p:cNvSpPr txBox="1"/>
          <p:nvPr/>
        </p:nvSpPr>
        <p:spPr>
          <a:xfrm>
            <a:off x="412955" y="1211515"/>
            <a:ext cx="6096000" cy="369332"/>
          </a:xfrm>
          <a:prstGeom prst="rect">
            <a:avLst/>
          </a:prstGeom>
          <a:noFill/>
        </p:spPr>
        <p:txBody>
          <a:bodyPr wrap="square">
            <a:spAutoFit/>
          </a:bodyPr>
          <a:lstStyle/>
          <a:p>
            <a:r>
              <a:rPr lang="en-US" sz="1800">
                <a:solidFill>
                  <a:schemeClr val="accent2"/>
                </a:solidFill>
                <a:latin typeface="Calibri"/>
                <a:ea typeface="Calibri"/>
                <a:cs typeface="Calibri"/>
              </a:rPr>
              <a:t>Deployed AI Agent</a:t>
            </a:r>
            <a:endParaRPr lang="en-US" sz="1800" dirty="0">
              <a:solidFill>
                <a:schemeClr val="accent2"/>
              </a:solidFill>
              <a:latin typeface="Calibri"/>
              <a:ea typeface="Calibri"/>
              <a:cs typeface="Calibri"/>
            </a:endParaRPr>
          </a:p>
        </p:txBody>
      </p:sp>
      <p:pic>
        <p:nvPicPr>
          <p:cNvPr id="7" name="Picture 6">
            <a:extLst>
              <a:ext uri="{FF2B5EF4-FFF2-40B4-BE49-F238E27FC236}">
                <a16:creationId xmlns:a16="http://schemas.microsoft.com/office/drawing/2014/main" id="{0BDBD33D-CB22-37B6-8251-757B264D616B}"/>
              </a:ext>
            </a:extLst>
          </p:cNvPr>
          <p:cNvPicPr>
            <a:picLocks noChangeAspect="1"/>
          </p:cNvPicPr>
          <p:nvPr/>
        </p:nvPicPr>
        <p:blipFill>
          <a:blip r:embed="rId2"/>
          <a:stretch>
            <a:fillRect/>
          </a:stretch>
        </p:blipFill>
        <p:spPr>
          <a:xfrm>
            <a:off x="0" y="1657395"/>
            <a:ext cx="12192000" cy="5237263"/>
          </a:xfrm>
          <a:prstGeom prst="rect">
            <a:avLst/>
          </a:prstGeom>
        </p:spPr>
      </p:pic>
    </p:spTree>
    <p:extLst>
      <p:ext uri="{BB962C8B-B14F-4D97-AF65-F5344CB8AC3E}">
        <p14:creationId xmlns:p14="http://schemas.microsoft.com/office/powerpoint/2010/main" val="99042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US" sz="2800"/>
              <a:t>Fitness Buddy is an AI health coach built on IBM Cloud Lite. It offers free, easy-to-access fitness tips, workout suggestions, and motivation. Using prompt-based AI, it creates smooth conversations and helps anyone stay healthy without extra cost.</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US"/>
              <a:t>  </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Extend with user profile tracking for personalized plans</a:t>
            </a:r>
          </a:p>
          <a:p>
            <a:r>
              <a:rPr lang="en-US" sz="2800" dirty="0">
                <a:latin typeface="Calibri" panose="020F0502020204030204" pitchFamily="34" charset="0"/>
                <a:ea typeface="Calibri" panose="020F0502020204030204" pitchFamily="34" charset="0"/>
                <a:cs typeface="Calibri" panose="020F0502020204030204" pitchFamily="34" charset="0"/>
              </a:rPr>
              <a:t>Add voice interaction through IBM Watson Speech-to-Text and Text-to-Speech</a:t>
            </a:r>
          </a:p>
          <a:p>
            <a:r>
              <a:rPr lang="en-US" sz="2800" dirty="0">
                <a:latin typeface="Calibri" panose="020F0502020204030204" pitchFamily="34" charset="0"/>
                <a:ea typeface="Calibri" panose="020F0502020204030204" pitchFamily="34" charset="0"/>
                <a:cs typeface="Calibri" panose="020F0502020204030204" pitchFamily="34" charset="0"/>
              </a:rPr>
              <a:t>Integrate with wearable fitness devices for real-time feedback</a:t>
            </a:r>
          </a:p>
          <a:p>
            <a:r>
              <a:rPr lang="en-US" sz="2800" dirty="0">
                <a:latin typeface="Calibri" panose="020F0502020204030204" pitchFamily="34" charset="0"/>
                <a:ea typeface="Calibri" panose="020F0502020204030204" pitchFamily="34" charset="0"/>
                <a:cs typeface="Calibri" panose="020F0502020204030204" pitchFamily="34" charset="0"/>
              </a:rPr>
              <a:t>Expand to multi-language support for diverse users</a:t>
            </a:r>
          </a:p>
          <a:p>
            <a:r>
              <a:rPr lang="en-US" sz="2800" dirty="0">
                <a:latin typeface="Calibri" panose="020F0502020204030204" pitchFamily="34" charset="0"/>
                <a:ea typeface="Calibri" panose="020F0502020204030204" pitchFamily="34" charset="0"/>
                <a:cs typeface="Calibri" panose="020F0502020204030204" pitchFamily="34" charset="0"/>
              </a:rPr>
              <a:t>Enhance with RAG-based knowledge retrieval for richer contextual advice</a:t>
            </a:r>
          </a:p>
          <a:p>
            <a:pPr marL="0" indent="0">
              <a:buNone/>
            </a:pP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graphicFrame>
        <p:nvGraphicFramePr>
          <p:cNvPr id="11" name="Content Placeholder 10">
            <a:extLst>
              <a:ext uri="{FF2B5EF4-FFF2-40B4-BE49-F238E27FC236}">
                <a16:creationId xmlns:a16="http://schemas.microsoft.com/office/drawing/2014/main" id="{D63AC46F-F34F-31A8-4C77-648E0073B4D8}"/>
              </a:ext>
            </a:extLst>
          </p:cNvPr>
          <p:cNvGraphicFramePr>
            <a:graphicFrameLocks noGrp="1" noChangeAspect="1"/>
          </p:cNvGraphicFramePr>
          <p:nvPr>
            <p:ph idx="1"/>
            <p:extLst>
              <p:ext uri="{D42A27DB-BD31-4B8C-83A1-F6EECF244321}">
                <p14:modId xmlns:p14="http://schemas.microsoft.com/office/powerpoint/2010/main" val="3867701091"/>
              </p:ext>
            </p:extLst>
          </p:nvPr>
        </p:nvGraphicFramePr>
        <p:xfrm>
          <a:off x="3070225" y="1301750"/>
          <a:ext cx="6049963" cy="4673600"/>
        </p:xfrm>
        <a:graphic>
          <a:graphicData uri="http://schemas.openxmlformats.org/presentationml/2006/ole">
            <mc:AlternateContent xmlns:mc="http://schemas.openxmlformats.org/markup-compatibility/2006">
              <mc:Choice xmlns:v="urn:schemas-microsoft-com:vml" Requires="v">
                <p:oleObj name="Acrobat Document" r:id="rId2" imgW="6035040" imgH="4663156" progId="AcroExch.Document.11">
                  <p:embed/>
                </p:oleObj>
              </mc:Choice>
              <mc:Fallback>
                <p:oleObj name="Acrobat Document" r:id="rId2" imgW="6035040" imgH="4663156" progId="AcroExch.Document.11">
                  <p:embed/>
                  <p:pic>
                    <p:nvPicPr>
                      <p:cNvPr id="0" name=""/>
                      <p:cNvPicPr/>
                      <p:nvPr/>
                    </p:nvPicPr>
                    <p:blipFill>
                      <a:blip r:embed="rId3"/>
                      <a:stretch>
                        <a:fillRect/>
                      </a:stretch>
                    </p:blipFill>
                    <p:spPr>
                      <a:xfrm>
                        <a:off x="3070225" y="1301750"/>
                        <a:ext cx="6049963" cy="4673600"/>
                      </a:xfrm>
                      <a:prstGeom prst="rect">
                        <a:avLst/>
                      </a:prstGeom>
                    </p:spPr>
                  </p:pic>
                </p:oleObj>
              </mc:Fallback>
            </mc:AlternateContent>
          </a:graphicData>
        </a:graphic>
      </p:graphicFrame>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83F4-B601-E2C0-6FD8-1016B0FB69AC}"/>
              </a:ext>
            </a:extLst>
          </p:cNvPr>
          <p:cNvSpPr txBox="1">
            <a:spLocks/>
          </p:cNvSpPr>
          <p:nvPr/>
        </p:nvSpPr>
        <p:spPr>
          <a:xfrm>
            <a:off x="581192" y="702156"/>
            <a:ext cx="11029616" cy="530296"/>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solidFill>
                  <a:schemeClr val="accent1"/>
                </a:solidFill>
              </a:rPr>
              <a:t>IBM Certifications</a:t>
            </a:r>
            <a:endParaRPr lang="en-IN" dirty="0">
              <a:solidFill>
                <a:schemeClr val="accent1"/>
              </a:solidFill>
            </a:endParaRPr>
          </a:p>
        </p:txBody>
      </p:sp>
      <p:graphicFrame>
        <p:nvGraphicFramePr>
          <p:cNvPr id="3" name="Object 2">
            <a:extLst>
              <a:ext uri="{FF2B5EF4-FFF2-40B4-BE49-F238E27FC236}">
                <a16:creationId xmlns:a16="http://schemas.microsoft.com/office/drawing/2014/main" id="{0A315138-F207-DD96-672A-FA1F3638119E}"/>
              </a:ext>
            </a:extLst>
          </p:cNvPr>
          <p:cNvGraphicFramePr>
            <a:graphicFrameLocks noChangeAspect="1"/>
          </p:cNvGraphicFramePr>
          <p:nvPr>
            <p:extLst>
              <p:ext uri="{D42A27DB-BD31-4B8C-83A1-F6EECF244321}">
                <p14:modId xmlns:p14="http://schemas.microsoft.com/office/powerpoint/2010/main" val="3760838244"/>
              </p:ext>
            </p:extLst>
          </p:nvPr>
        </p:nvGraphicFramePr>
        <p:xfrm>
          <a:off x="1347019" y="1327457"/>
          <a:ext cx="9527458" cy="5112672"/>
        </p:xfrm>
        <a:graphic>
          <a:graphicData uri="http://schemas.openxmlformats.org/presentationml/2006/ole">
            <mc:AlternateContent xmlns:mc="http://schemas.openxmlformats.org/markup-compatibility/2006">
              <mc:Choice xmlns:v="urn:schemas-microsoft-com:vml" Requires="v">
                <p:oleObj name="Acrobat Document" r:id="rId2" imgW="6415686" imgH="4533529" progId="AcroExch.Document.11">
                  <p:embed/>
                </p:oleObj>
              </mc:Choice>
              <mc:Fallback>
                <p:oleObj name="Acrobat Document" r:id="rId2" imgW="6415686" imgH="4533529" progId="AcroExch.Document.11">
                  <p:embed/>
                  <p:pic>
                    <p:nvPicPr>
                      <p:cNvPr id="0" name=""/>
                      <p:cNvPicPr/>
                      <p:nvPr/>
                    </p:nvPicPr>
                    <p:blipFill>
                      <a:blip r:embed="rId3"/>
                      <a:stretch>
                        <a:fillRect/>
                      </a:stretch>
                    </p:blipFill>
                    <p:spPr>
                      <a:xfrm>
                        <a:off x="1347019" y="1327457"/>
                        <a:ext cx="9527458" cy="5112672"/>
                      </a:xfrm>
                      <a:prstGeom prst="rect">
                        <a:avLst/>
                      </a:prstGeom>
                    </p:spPr>
                  </p:pic>
                </p:oleObj>
              </mc:Fallback>
            </mc:AlternateContent>
          </a:graphicData>
        </a:graphic>
      </p:graphicFrame>
    </p:spTree>
    <p:extLst>
      <p:ext uri="{BB962C8B-B14F-4D97-AF65-F5344CB8AC3E}">
        <p14:creationId xmlns:p14="http://schemas.microsoft.com/office/powerpoint/2010/main" val="116930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6E32-EC92-E626-3591-D1359E43282F}"/>
              </a:ext>
            </a:extLst>
          </p:cNvPr>
          <p:cNvSpPr txBox="1">
            <a:spLocks/>
          </p:cNvSpPr>
          <p:nvPr/>
        </p:nvSpPr>
        <p:spPr>
          <a:xfrm>
            <a:off x="581192" y="702156"/>
            <a:ext cx="11029616" cy="530296"/>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solidFill>
                  <a:schemeClr val="accent1"/>
                </a:solidFill>
              </a:rPr>
              <a:t>IBM Certifications</a:t>
            </a:r>
            <a:endParaRPr lang="en-IN" dirty="0">
              <a:solidFill>
                <a:schemeClr val="accent1"/>
              </a:solidFill>
            </a:endParaRPr>
          </a:p>
        </p:txBody>
      </p:sp>
      <p:graphicFrame>
        <p:nvGraphicFramePr>
          <p:cNvPr id="3" name="Object 2">
            <a:extLst>
              <a:ext uri="{FF2B5EF4-FFF2-40B4-BE49-F238E27FC236}">
                <a16:creationId xmlns:a16="http://schemas.microsoft.com/office/drawing/2014/main" id="{FC21B50D-E8EE-6F62-6C3D-62BE59A74277}"/>
              </a:ext>
            </a:extLst>
          </p:cNvPr>
          <p:cNvGraphicFramePr>
            <a:graphicFrameLocks noChangeAspect="1"/>
          </p:cNvGraphicFramePr>
          <p:nvPr>
            <p:extLst>
              <p:ext uri="{D42A27DB-BD31-4B8C-83A1-F6EECF244321}">
                <p14:modId xmlns:p14="http://schemas.microsoft.com/office/powerpoint/2010/main" val="2085311791"/>
              </p:ext>
            </p:extLst>
          </p:nvPr>
        </p:nvGraphicFramePr>
        <p:xfrm>
          <a:off x="3078162" y="1376618"/>
          <a:ext cx="6035675" cy="4662488"/>
        </p:xfrm>
        <a:graphic>
          <a:graphicData uri="http://schemas.openxmlformats.org/presentationml/2006/ole">
            <mc:AlternateContent xmlns:mc="http://schemas.openxmlformats.org/markup-compatibility/2006">
              <mc:Choice xmlns:v="urn:schemas-microsoft-com:vml" Requires="v">
                <p:oleObj name="Acrobat Document" r:id="rId2" imgW="6035040" imgH="4663156" progId="AcroExch.Document.11">
                  <p:embed/>
                </p:oleObj>
              </mc:Choice>
              <mc:Fallback>
                <p:oleObj name="Acrobat Document" r:id="rId2" imgW="6035040" imgH="4663156" progId="AcroExch.Document.11">
                  <p:embed/>
                  <p:pic>
                    <p:nvPicPr>
                      <p:cNvPr id="0" name=""/>
                      <p:cNvPicPr/>
                      <p:nvPr/>
                    </p:nvPicPr>
                    <p:blipFill>
                      <a:blip r:embed="rId3"/>
                      <a:stretch>
                        <a:fillRect/>
                      </a:stretch>
                    </p:blipFill>
                    <p:spPr>
                      <a:xfrm>
                        <a:off x="3078162" y="1376618"/>
                        <a:ext cx="6035675" cy="4662488"/>
                      </a:xfrm>
                      <a:prstGeom prst="rect">
                        <a:avLst/>
                      </a:prstGeom>
                    </p:spPr>
                  </p:pic>
                </p:oleObj>
              </mc:Fallback>
            </mc:AlternateContent>
          </a:graphicData>
        </a:graphic>
      </p:graphicFrame>
    </p:spTree>
    <p:extLst>
      <p:ext uri="{BB962C8B-B14F-4D97-AF65-F5344CB8AC3E}">
        <p14:creationId xmlns:p14="http://schemas.microsoft.com/office/powerpoint/2010/main" val="245622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5400" b="1">
                <a:solidFill>
                  <a:srgbClr val="002060"/>
                </a:solidFill>
                <a:latin typeface="Arial" panose="020B0604020202020204" pitchFamily="34" charset="0"/>
                <a:cs typeface="Arial" panose="020B0604020202020204" pitchFamily="34" charset="0"/>
              </a:rPr>
              <a:t>THANK</a:t>
            </a:r>
            <a:r>
              <a:rPr lang="en-US" b="1">
                <a:solidFill>
                  <a:srgbClr val="002060"/>
                </a:solidFill>
                <a:latin typeface="Arial" panose="020B0604020202020204" pitchFamily="34" charset="0"/>
                <a:cs typeface="Arial" panose="020B0604020202020204" pitchFamily="34" charset="0"/>
              </a:rPr>
              <a:t>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1"/>
              <a:t>Many people struggle to maintain a consistent fitness routine due to a lack of motivation, proper guidance, and time to plan healthy meals. Without personalized support, they often skip workouts, follow unhealthy diets, and fail to meet their fitness goals. Access to on-demand fitness advice is usually limited or time-consuming.</a:t>
            </a:r>
          </a:p>
          <a:p>
            <a:pPr marL="0" indent="0">
              <a:buNone/>
            </a:pPr>
            <a:r>
              <a:rPr lang="en-US" sz="3200">
                <a:latin typeface="Calibri"/>
                <a:ea typeface="+mn-lt"/>
                <a:cs typeface="+mn-lt"/>
              </a:rPr>
              <a:t>Proposed </a:t>
            </a:r>
            <a:r>
              <a:rPr lang="en-US" sz="3200" dirty="0">
                <a:latin typeface="Calibri"/>
                <a:ea typeface="+mn-lt"/>
                <a:cs typeface="+mn-lt"/>
              </a:rPr>
              <a:t>Solution:</a:t>
            </a:r>
            <a:br>
              <a:rPr lang="en-US" sz="3200">
                <a:latin typeface="Calibri"/>
                <a:ea typeface="+mn-lt"/>
                <a:cs typeface="+mn-lt"/>
              </a:rPr>
            </a:br>
            <a:r>
              <a:rPr lang="en-IN" sz="2400" b="1"/>
              <a:t>Create an AI chatbot named Fitness Buddy that provides quick workout tips, healthy meal ideas, and daily motivation.</a:t>
            </a:r>
            <a:br>
              <a:rPr lang="en-IN" sz="2400" b="1"/>
            </a:br>
            <a:r>
              <a:rPr lang="en-IN" sz="2400" b="1"/>
              <a:t>It uses IBM Watson Assistant Lite on IBM Cloud Lite for instant and interactive support.</a:t>
            </a:r>
            <a:endParaRPr lang="en-US" sz="2400" b="1" dirty="0">
              <a:solidFill>
                <a:srgbClr val="404040"/>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389287"/>
            <a:ext cx="11613485" cy="5563973"/>
          </a:xfrm>
        </p:spPr>
        <p:txBody>
          <a:bodyPr vert="horz" lIns="91440" tIns="45720" rIns="91440" bIns="45720" rtlCol="0" anchor="ctr">
            <a:noAutofit/>
          </a:bodyPr>
          <a:lstStyle/>
          <a:p>
            <a:r>
              <a:rPr lang="en-US" sz="3200" dirty="0">
                <a:solidFill>
                  <a:srgbClr val="000000"/>
                </a:solidFill>
                <a:ea typeface="Calibri"/>
                <a:cs typeface="Calibri"/>
              </a:rPr>
              <a:t>IBM cloud lite services</a:t>
            </a:r>
          </a:p>
          <a:p>
            <a:r>
              <a:rPr lang="en-US" sz="3200" dirty="0">
                <a:solidFill>
                  <a:srgbClr val="000000"/>
                </a:solidFill>
                <a:ea typeface="Calibri"/>
                <a:cs typeface="Calibri"/>
              </a:rPr>
              <a:t>Natural Language Processing (NLP)</a:t>
            </a:r>
          </a:p>
          <a:p>
            <a:r>
              <a:rPr lang="en-US" sz="3200" dirty="0">
                <a:solidFill>
                  <a:srgbClr val="000000"/>
                </a:solidFill>
                <a:ea typeface="Calibri"/>
                <a:cs typeface="Calibri"/>
              </a:rPr>
              <a:t>Retrieval Augmented Generation (</a:t>
            </a:r>
            <a:r>
              <a:rPr lang="en-US" sz="3200">
                <a:solidFill>
                  <a:srgbClr val="000000"/>
                </a:solidFill>
                <a:ea typeface="Calibri"/>
                <a:cs typeface="Calibri"/>
              </a:rPr>
              <a:t>RAG)</a:t>
            </a:r>
          </a:p>
          <a:p>
            <a:r>
              <a:rPr lang="en-US" sz="3200">
                <a:solidFill>
                  <a:schemeClr val="tx1"/>
                </a:solidFill>
              </a:rPr>
              <a:t>AI that responds to user prompts in a conversational way</a:t>
            </a:r>
            <a:endParaRPr lang="en-US" sz="3200" dirty="0">
              <a:solidFill>
                <a:schemeClr val="tx1"/>
              </a:solidFill>
              <a:ea typeface="Calibri"/>
              <a:cs typeface="Calibri"/>
            </a:endParaRPr>
          </a:p>
          <a:p>
            <a:r>
              <a:rPr lang="en-US" sz="3200">
                <a:solidFill>
                  <a:srgbClr val="000000"/>
                </a:solidFill>
                <a:ea typeface="Calibri"/>
                <a:cs typeface="Calibri"/>
              </a:rPr>
              <a:t>IBM </a:t>
            </a:r>
            <a:r>
              <a:rPr lang="en-US" sz="3200" dirty="0">
                <a:solidFill>
                  <a:srgbClr val="000000"/>
                </a:solidFill>
                <a:ea typeface="Calibri"/>
                <a:cs typeface="Calibri"/>
              </a:rPr>
              <a:t>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433708" y="1232452"/>
            <a:ext cx="11029615" cy="4673324"/>
          </a:xfrm>
        </p:spPr>
        <p:txBody>
          <a:bodyPr>
            <a:normAutofit/>
          </a:bodyPr>
          <a:lstStyle/>
          <a:p>
            <a:pPr marL="305435" indent="-305435"/>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t>
            </a:r>
            <a:r>
              <a:rPr lang="en-IN" sz="3200" dirty="0"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a:bodyPr>
          <a:lstStyle/>
          <a:p>
            <a:r>
              <a:rPr lang="en-US" sz="2800" dirty="0">
                <a:latin typeface="Calibri" panose="020F0502020204030204" pitchFamily="34" charset="0"/>
                <a:ea typeface="Calibri" panose="020F0502020204030204" pitchFamily="34" charset="0"/>
                <a:cs typeface="Calibri" panose="020F0502020204030204" pitchFamily="34" charset="0"/>
              </a:rPr>
              <a:t>Fully implemented on the IBM Cloud Lite free tier with no upgrades required</a:t>
            </a:r>
          </a:p>
          <a:p>
            <a:r>
              <a:rPr lang="en-US" sz="2800" b="1"/>
              <a:t>Personalized</a:t>
            </a:r>
            <a:r>
              <a:rPr lang="en-US" sz="2800"/>
              <a:t> – Suggests workouts and meals based on your goals.</a:t>
            </a:r>
          </a:p>
          <a:p>
            <a:r>
              <a:rPr lang="en-US" sz="2800" b="1"/>
              <a:t>Proactive</a:t>
            </a:r>
            <a:r>
              <a:rPr lang="en-US" sz="2800"/>
              <a:t> – Reminds, motivates, and tracks your progress automatically.</a:t>
            </a:r>
          </a:p>
          <a:p>
            <a:r>
              <a:rPr lang="en-US" sz="2800" b="1"/>
              <a:t>Smart with RAG</a:t>
            </a:r>
            <a:r>
              <a:rPr lang="en-US" sz="2800"/>
              <a:t> – Gives accurate fitness tips from a knowledge base.</a:t>
            </a:r>
          </a:p>
          <a:p>
            <a:r>
              <a:rPr lang="en-US" sz="2800" b="1"/>
              <a:t>Conversational</a:t>
            </a:r>
            <a:r>
              <a:rPr lang="en-US" sz="2800"/>
              <a:t> – Chat like a real fitness coach.</a:t>
            </a:r>
          </a:p>
          <a:p>
            <a:r>
              <a:rPr lang="en-US" sz="2800" b="1"/>
              <a:t>Free &amp; 24/7</a:t>
            </a:r>
            <a:r>
              <a:rPr lang="en-US" sz="2800"/>
              <a:t> – Runs on IBM Cloud Lite, always available.</a:t>
            </a:r>
          </a:p>
          <a:p>
            <a:r>
              <a:rPr lang="en-US" sz="2800" b="1"/>
              <a:t>Motivating</a:t>
            </a:r>
            <a:r>
              <a:rPr lang="en-US" sz="2800"/>
              <a:t> – Builds habits with reminders and streaks.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a:t>Fitness lovers and beginners can easy .</a:t>
            </a:r>
          </a:p>
          <a:p>
            <a:r>
              <a:rPr lang="en-US" sz="2800"/>
              <a:t>Busy students and professionals can use.</a:t>
            </a:r>
          </a:p>
          <a:p>
            <a:r>
              <a:rPr lang="en-US" sz="2800"/>
              <a:t>Health coaches can use  as support tool.</a:t>
            </a:r>
          </a:p>
          <a:p>
            <a:r>
              <a:rPr lang="en-US" sz="2800"/>
              <a:t>Anyone wanting motivation for a healthy life</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3E53F2-DC39-1B04-4915-7599EFF98344}"/>
              </a:ext>
            </a:extLst>
          </p:cNvPr>
          <p:cNvPicPr>
            <a:picLocks noChangeAspect="1"/>
          </p:cNvPicPr>
          <p:nvPr/>
        </p:nvPicPr>
        <p:blipFill>
          <a:blip r:embed="rId2"/>
          <a:stretch>
            <a:fillRect/>
          </a:stretch>
        </p:blipFill>
        <p:spPr>
          <a:xfrm>
            <a:off x="0" y="1232452"/>
            <a:ext cx="12192000" cy="509963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33708" y="592976"/>
            <a:ext cx="11029616" cy="530296"/>
          </a:xfrm>
        </p:spPr>
        <p:txBody>
          <a:bodyPr/>
          <a:lstStyle/>
          <a:p>
            <a:r>
              <a:rPr lang="en-IN" dirty="0">
                <a:solidFill>
                  <a:schemeClr val="accent1"/>
                </a:solidFill>
              </a:rPr>
              <a:t>Results</a:t>
            </a:r>
          </a:p>
        </p:txBody>
      </p:sp>
      <p:sp>
        <p:nvSpPr>
          <p:cNvPr id="9" name="Content Placeholder 8">
            <a:extLst>
              <a:ext uri="{FF2B5EF4-FFF2-40B4-BE49-F238E27FC236}">
                <a16:creationId xmlns:a16="http://schemas.microsoft.com/office/drawing/2014/main" id="{5ECC1D57-4628-2B8E-BB91-5996E48BA49E}"/>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CA92B749-8110-2178-FAC3-A90AD8B0A77E}"/>
              </a:ext>
            </a:extLst>
          </p:cNvPr>
          <p:cNvPicPr>
            <a:picLocks noChangeAspect="1"/>
          </p:cNvPicPr>
          <p:nvPr/>
        </p:nvPicPr>
        <p:blipFill>
          <a:blip r:embed="rId2"/>
          <a:stretch>
            <a:fillRect/>
          </a:stretch>
        </p:blipFill>
        <p:spPr>
          <a:xfrm>
            <a:off x="167149" y="1123272"/>
            <a:ext cx="12024850" cy="5267696"/>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370</TotalTime>
  <Words>430</Words>
  <Application>Microsoft Office PowerPoint</Application>
  <PresentationFormat>Widescreen</PresentationFormat>
  <Paragraphs>66</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Adobe Acrobat Document</vt:lpstr>
      <vt:lpstr>Fitness Buddy – Ai companion</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PowerPoint Presentation</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Me</dc:creator>
  <cp:lastModifiedBy>Sayandwip Ghosh</cp:lastModifiedBy>
  <cp:revision>145</cp:revision>
  <dcterms:created xsi:type="dcterms:W3CDTF">2021-05-26T16:50:10Z</dcterms:created>
  <dcterms:modified xsi:type="dcterms:W3CDTF">2025-08-04T09:03:13Z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