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341" r:id="rId2"/>
    <p:sldId id="346" r:id="rId3"/>
    <p:sldId id="337" r:id="rId4"/>
    <p:sldId id="342" r:id="rId5"/>
    <p:sldId id="349" r:id="rId6"/>
    <p:sldId id="343" r:id="rId7"/>
    <p:sldId id="344" r:id="rId8"/>
    <p:sldId id="345" r:id="rId9"/>
    <p:sldId id="347" r:id="rId10"/>
    <p:sldId id="348" r:id="rId11"/>
    <p:sldId id="350"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EA2808"/>
    <a:srgbClr val="2EDBF2"/>
    <a:srgbClr val="6BE3FB"/>
    <a:srgbClr val="CC9AC5"/>
    <a:srgbClr val="EB35AE"/>
    <a:srgbClr val="00FF00"/>
    <a:srgbClr val="000000"/>
    <a:srgbClr val="951A0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12" autoAdjust="0"/>
    <p:restoredTop sz="94660"/>
  </p:normalViewPr>
  <p:slideViewPr>
    <p:cSldViewPr snapToGrid="0">
      <p:cViewPr varScale="1">
        <p:scale>
          <a:sx n="104" d="100"/>
          <a:sy n="104" d="100"/>
        </p:scale>
        <p:origin x="24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16-08-2025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568086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16-08-2025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209050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16-08-2025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1621276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16-08-2025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1133588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65DA58-B75C-48DA-B757-9037AB90EEEA}" type="datetimeFigureOut">
              <a:rPr lang="en-IN" smtClean="0"/>
              <a:t>16-08-2025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501664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65DA58-B75C-48DA-B757-9037AB90EEEA}" type="datetimeFigureOut">
              <a:rPr lang="en-IN" smtClean="0"/>
              <a:t>16-08-2025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613497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65DA58-B75C-48DA-B757-9037AB90EEEA}" type="datetimeFigureOut">
              <a:rPr lang="en-IN" smtClean="0"/>
              <a:t>16-08-2025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274325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65DA58-B75C-48DA-B757-9037AB90EEEA}" type="datetimeFigureOut">
              <a:rPr lang="en-IN" smtClean="0"/>
              <a:t>16-08-2025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458104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65DA58-B75C-48DA-B757-9037AB90EEEA}" type="datetimeFigureOut">
              <a:rPr lang="en-IN" smtClean="0"/>
              <a:t>16-08-2025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4142137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765DA58-B75C-48DA-B757-9037AB90EEEA}" type="datetimeFigureOut">
              <a:rPr lang="en-IN" smtClean="0"/>
              <a:t>16-08-2025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224143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765DA58-B75C-48DA-B757-9037AB90EEEA}" type="datetimeFigureOut">
              <a:rPr lang="en-IN" smtClean="0"/>
              <a:t>16-08-2025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885380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765DA58-B75C-48DA-B757-9037AB90EEEA}" type="datetimeFigureOut">
              <a:rPr lang="en-IN" smtClean="0"/>
              <a:t>16-08-2025</a:t>
            </a:fld>
            <a:endParaRPr lang="en-IN"/>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9E8CD1E-B39C-49B3-A5C4-D534E51924D1}" type="slidenum">
              <a:rPr lang="en-IN" smtClean="0"/>
              <a:t>‹#›</a:t>
            </a:fld>
            <a:endParaRPr lang="en-IN"/>
          </a:p>
        </p:txBody>
      </p:sp>
    </p:spTree>
    <p:extLst>
      <p:ext uri="{BB962C8B-B14F-4D97-AF65-F5344CB8AC3E}">
        <p14:creationId xmlns:p14="http://schemas.microsoft.com/office/powerpoint/2010/main" val="19562060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8EB53FFC-A3EC-1E6C-C4F7-E37B953BE9FC}"/>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87E045BD-5A4A-6101-FC07-A1A616CBC3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84259" y="314583"/>
            <a:ext cx="5711483" cy="1739616"/>
          </a:xfrm>
          <a:prstGeom prst="rect">
            <a:avLst/>
          </a:prstGeom>
        </p:spPr>
      </p:pic>
      <p:sp>
        <p:nvSpPr>
          <p:cNvPr id="10" name="TextBox 9">
            <a:extLst>
              <a:ext uri="{FF2B5EF4-FFF2-40B4-BE49-F238E27FC236}">
                <a16:creationId xmlns:a16="http://schemas.microsoft.com/office/drawing/2014/main" id="{DBE3BE75-C75B-0756-3B0C-DAC10B58C39C}"/>
              </a:ext>
            </a:extLst>
          </p:cNvPr>
          <p:cNvSpPr txBox="1"/>
          <p:nvPr/>
        </p:nvSpPr>
        <p:spPr>
          <a:xfrm>
            <a:off x="422149" y="1863864"/>
            <a:ext cx="7835704" cy="707886"/>
          </a:xfrm>
          <a:prstGeom prst="rect">
            <a:avLst/>
          </a:prstGeom>
          <a:noFill/>
        </p:spPr>
        <p:txBody>
          <a:bodyPr wrap="square" rtlCol="0">
            <a:spAutoFit/>
          </a:bodyPr>
          <a:lstStyle/>
          <a:p>
            <a:pPr algn="ctr"/>
            <a:r>
              <a:rPr lang="en-IN" sz="4000" b="1" dirty="0">
                <a:solidFill>
                  <a:schemeClr val="bg1"/>
                </a:solidFill>
              </a:rPr>
              <a:t>Movie Data Analysis </a:t>
            </a:r>
          </a:p>
        </p:txBody>
      </p:sp>
      <p:pic>
        <p:nvPicPr>
          <p:cNvPr id="16" name="Picture 15">
            <a:extLst>
              <a:ext uri="{FF2B5EF4-FFF2-40B4-BE49-F238E27FC236}">
                <a16:creationId xmlns:a16="http://schemas.microsoft.com/office/drawing/2014/main" id="{3B531EEB-ABFB-BF9B-2B87-E80F0D359C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37418" y="2358871"/>
            <a:ext cx="3739525" cy="2103483"/>
          </a:xfrm>
          <a:prstGeom prst="rect">
            <a:avLst/>
          </a:prstGeom>
        </p:spPr>
      </p:pic>
    </p:spTree>
    <p:extLst>
      <p:ext uri="{BB962C8B-B14F-4D97-AF65-F5344CB8AC3E}">
        <p14:creationId xmlns:p14="http://schemas.microsoft.com/office/powerpoint/2010/main" val="925910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2ABB6-2CEC-5B92-B330-8D79F318B9C4}"/>
              </a:ext>
            </a:extLst>
          </p:cNvPr>
          <p:cNvSpPr>
            <a:spLocks noGrp="1"/>
          </p:cNvSpPr>
          <p:nvPr>
            <p:ph type="title"/>
          </p:nvPr>
        </p:nvSpPr>
        <p:spPr/>
        <p:txBody>
          <a:bodyPr>
            <a:normAutofit/>
          </a:bodyPr>
          <a:lstStyle/>
          <a:p>
            <a:r>
              <a:rPr lang="en-US" sz="2400" dirty="0">
                <a:solidFill>
                  <a:schemeClr val="bg1"/>
                </a:solidFill>
              </a:rPr>
              <a:t>Which year has the most </a:t>
            </a:r>
            <a:r>
              <a:rPr lang="en-US" sz="2400" dirty="0" err="1">
                <a:solidFill>
                  <a:schemeClr val="bg1"/>
                </a:solidFill>
              </a:rPr>
              <a:t>filmmed</a:t>
            </a:r>
            <a:r>
              <a:rPr lang="en-US" sz="2400" dirty="0">
                <a:solidFill>
                  <a:schemeClr val="bg1"/>
                </a:solidFill>
              </a:rPr>
              <a:t> movies?</a:t>
            </a:r>
            <a:br>
              <a:rPr lang="en-US" sz="2400" dirty="0">
                <a:solidFill>
                  <a:schemeClr val="bg1"/>
                </a:solidFill>
              </a:rPr>
            </a:br>
            <a:endParaRPr lang="en-IN" sz="2400" dirty="0"/>
          </a:p>
        </p:txBody>
      </p:sp>
      <p:pic>
        <p:nvPicPr>
          <p:cNvPr id="5" name="Picture 4">
            <a:extLst>
              <a:ext uri="{FF2B5EF4-FFF2-40B4-BE49-F238E27FC236}">
                <a16:creationId xmlns:a16="http://schemas.microsoft.com/office/drawing/2014/main" id="{23445D5E-2D4F-5027-256E-600D0A0D73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3975" y="1027790"/>
            <a:ext cx="5157226" cy="3959360"/>
          </a:xfrm>
          <a:prstGeom prst="rect">
            <a:avLst/>
          </a:prstGeom>
        </p:spPr>
      </p:pic>
      <p:pic>
        <p:nvPicPr>
          <p:cNvPr id="6" name="Picture 5">
            <a:extLst>
              <a:ext uri="{FF2B5EF4-FFF2-40B4-BE49-F238E27FC236}">
                <a16:creationId xmlns:a16="http://schemas.microsoft.com/office/drawing/2014/main" id="{35FDD58E-7596-CAAD-F3EC-59D2D0E21EC7}"/>
              </a:ext>
            </a:extLst>
          </p:cNvPr>
          <p:cNvPicPr>
            <a:picLocks noChangeAspect="1"/>
          </p:cNvPicPr>
          <p:nvPr/>
        </p:nvPicPr>
        <p:blipFill>
          <a:blip r:embed="rId3"/>
          <a:stretch>
            <a:fillRect/>
          </a:stretch>
        </p:blipFill>
        <p:spPr>
          <a:xfrm>
            <a:off x="7758594" y="4222480"/>
            <a:ext cx="1228027" cy="921020"/>
          </a:xfrm>
          <a:prstGeom prst="rect">
            <a:avLst/>
          </a:prstGeom>
        </p:spPr>
      </p:pic>
    </p:spTree>
    <p:extLst>
      <p:ext uri="{BB962C8B-B14F-4D97-AF65-F5344CB8AC3E}">
        <p14:creationId xmlns:p14="http://schemas.microsoft.com/office/powerpoint/2010/main" val="896578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DE29089-A4E5-C684-2C41-A1901B3DF8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5CCCF8-43C7-7959-7906-96C4024D18DA}"/>
              </a:ext>
            </a:extLst>
          </p:cNvPr>
          <p:cNvSpPr>
            <a:spLocks noGrp="1"/>
          </p:cNvSpPr>
          <p:nvPr>
            <p:ph type="title"/>
          </p:nvPr>
        </p:nvSpPr>
        <p:spPr/>
        <p:txBody>
          <a:bodyPr>
            <a:normAutofit/>
          </a:bodyPr>
          <a:lstStyle/>
          <a:p>
            <a:br>
              <a:rPr lang="en-US" sz="2400" dirty="0">
                <a:solidFill>
                  <a:schemeClr val="bg1"/>
                </a:solidFill>
              </a:rPr>
            </a:br>
            <a:endParaRPr lang="en-IN" sz="2400" dirty="0"/>
          </a:p>
        </p:txBody>
      </p:sp>
      <p:pic>
        <p:nvPicPr>
          <p:cNvPr id="6" name="Picture 5">
            <a:extLst>
              <a:ext uri="{FF2B5EF4-FFF2-40B4-BE49-F238E27FC236}">
                <a16:creationId xmlns:a16="http://schemas.microsoft.com/office/drawing/2014/main" id="{387B70D2-7012-390C-E599-DC04D6D5145C}"/>
              </a:ext>
            </a:extLst>
          </p:cNvPr>
          <p:cNvPicPr>
            <a:picLocks noChangeAspect="1"/>
          </p:cNvPicPr>
          <p:nvPr/>
        </p:nvPicPr>
        <p:blipFill>
          <a:blip r:embed="rId2"/>
          <a:stretch>
            <a:fillRect/>
          </a:stretch>
        </p:blipFill>
        <p:spPr>
          <a:xfrm>
            <a:off x="7758594" y="4222480"/>
            <a:ext cx="1228027" cy="921020"/>
          </a:xfrm>
          <a:prstGeom prst="rect">
            <a:avLst/>
          </a:prstGeom>
        </p:spPr>
      </p:pic>
      <p:sp>
        <p:nvSpPr>
          <p:cNvPr id="3" name="TextBox 2">
            <a:extLst>
              <a:ext uri="{FF2B5EF4-FFF2-40B4-BE49-F238E27FC236}">
                <a16:creationId xmlns:a16="http://schemas.microsoft.com/office/drawing/2014/main" id="{3F50960A-24EB-8E3E-7C74-61202DF68823}"/>
              </a:ext>
            </a:extLst>
          </p:cNvPr>
          <p:cNvSpPr txBox="1"/>
          <p:nvPr/>
        </p:nvSpPr>
        <p:spPr>
          <a:xfrm>
            <a:off x="1816526" y="1914716"/>
            <a:ext cx="5204102" cy="769441"/>
          </a:xfrm>
          <a:prstGeom prst="rect">
            <a:avLst/>
          </a:prstGeom>
          <a:noFill/>
        </p:spPr>
        <p:txBody>
          <a:bodyPr wrap="square" rtlCol="0">
            <a:spAutoFit/>
          </a:bodyPr>
          <a:lstStyle/>
          <a:p>
            <a:pPr algn="ctr"/>
            <a:r>
              <a:rPr lang="en-IN" sz="4400" b="1" dirty="0">
                <a:solidFill>
                  <a:schemeClr val="bg1"/>
                </a:solidFill>
              </a:rPr>
              <a:t>Thank You</a:t>
            </a:r>
          </a:p>
        </p:txBody>
      </p:sp>
    </p:spTree>
    <p:extLst>
      <p:ext uri="{BB962C8B-B14F-4D97-AF65-F5344CB8AC3E}">
        <p14:creationId xmlns:p14="http://schemas.microsoft.com/office/powerpoint/2010/main" val="3423546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62894D25-039E-C933-3954-EF4E42E07107}"/>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68920826-5B9B-7CD7-88CD-5D349F54A7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91323" y="4148138"/>
            <a:ext cx="1208971" cy="906728"/>
          </a:xfrm>
          <a:prstGeom prst="rect">
            <a:avLst/>
          </a:prstGeom>
        </p:spPr>
      </p:pic>
      <p:sp>
        <p:nvSpPr>
          <p:cNvPr id="14" name="TextBox 13">
            <a:extLst>
              <a:ext uri="{FF2B5EF4-FFF2-40B4-BE49-F238E27FC236}">
                <a16:creationId xmlns:a16="http://schemas.microsoft.com/office/drawing/2014/main" id="{2E35D873-9365-9EA9-6C09-577AA0D0AD36}"/>
              </a:ext>
            </a:extLst>
          </p:cNvPr>
          <p:cNvSpPr txBox="1"/>
          <p:nvPr/>
        </p:nvSpPr>
        <p:spPr>
          <a:xfrm>
            <a:off x="4114800" y="2115457"/>
            <a:ext cx="914400" cy="914400"/>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endParaRPr lang="en-IN" dirty="0"/>
          </a:p>
        </p:txBody>
      </p:sp>
      <p:sp>
        <p:nvSpPr>
          <p:cNvPr id="15" name="TextBox 14">
            <a:extLst>
              <a:ext uri="{FF2B5EF4-FFF2-40B4-BE49-F238E27FC236}">
                <a16:creationId xmlns:a16="http://schemas.microsoft.com/office/drawing/2014/main" id="{31E0BCE2-A8BC-5C26-267F-028783A65386}"/>
              </a:ext>
            </a:extLst>
          </p:cNvPr>
          <p:cNvSpPr txBox="1"/>
          <p:nvPr/>
        </p:nvSpPr>
        <p:spPr>
          <a:xfrm>
            <a:off x="1379857" y="195943"/>
            <a:ext cx="6509657" cy="646331"/>
          </a:xfrm>
          <a:prstGeom prst="rect">
            <a:avLst/>
          </a:prstGeom>
          <a:noFill/>
        </p:spPr>
        <p:txBody>
          <a:bodyPr wrap="square" rtlCol="0">
            <a:spAutoFit/>
          </a:bodyPr>
          <a:lstStyle/>
          <a:p>
            <a:pPr algn="ctr"/>
            <a:r>
              <a:rPr lang="en-IN" sz="3600" b="1" dirty="0">
                <a:solidFill>
                  <a:schemeClr val="bg1"/>
                </a:solidFill>
                <a:latin typeface="Aptos" panose="020B0004020202020204" pitchFamily="34" charset="0"/>
              </a:rPr>
              <a:t>About Me &amp; Project Overview</a:t>
            </a:r>
          </a:p>
        </p:txBody>
      </p:sp>
      <p:sp>
        <p:nvSpPr>
          <p:cNvPr id="16" name="TextBox 15">
            <a:extLst>
              <a:ext uri="{FF2B5EF4-FFF2-40B4-BE49-F238E27FC236}">
                <a16:creationId xmlns:a16="http://schemas.microsoft.com/office/drawing/2014/main" id="{C285C617-991C-EFE9-F0DC-E0F09DDBE293}"/>
              </a:ext>
            </a:extLst>
          </p:cNvPr>
          <p:cNvSpPr txBox="1"/>
          <p:nvPr/>
        </p:nvSpPr>
        <p:spPr>
          <a:xfrm>
            <a:off x="341086" y="1386114"/>
            <a:ext cx="8367485" cy="707886"/>
          </a:xfrm>
          <a:prstGeom prst="rect">
            <a:avLst/>
          </a:prstGeom>
          <a:noFill/>
        </p:spPr>
        <p:txBody>
          <a:bodyPr wrap="square" rtlCol="0">
            <a:spAutoFit/>
          </a:bodyPr>
          <a:lstStyle/>
          <a:p>
            <a:r>
              <a:rPr lang="en-US" sz="2000" dirty="0">
                <a:solidFill>
                  <a:schemeClr val="bg1"/>
                </a:solidFill>
              </a:rPr>
              <a:t>Hi, This is Sayan. I love working with Python and data analytics. I enjoy solving real business problems using data-driven logic.</a:t>
            </a:r>
            <a:endParaRPr lang="en-IN" sz="2000" dirty="0">
              <a:solidFill>
                <a:schemeClr val="bg1"/>
              </a:solidFill>
            </a:endParaRPr>
          </a:p>
        </p:txBody>
      </p:sp>
      <p:sp>
        <p:nvSpPr>
          <p:cNvPr id="2" name="TextBox 1">
            <a:extLst>
              <a:ext uri="{FF2B5EF4-FFF2-40B4-BE49-F238E27FC236}">
                <a16:creationId xmlns:a16="http://schemas.microsoft.com/office/drawing/2014/main" id="{BCFDCA73-F420-73B8-C35D-6B482AC595AA}"/>
              </a:ext>
            </a:extLst>
          </p:cNvPr>
          <p:cNvSpPr txBox="1"/>
          <p:nvPr/>
        </p:nvSpPr>
        <p:spPr>
          <a:xfrm>
            <a:off x="341085" y="2378255"/>
            <a:ext cx="8176949" cy="1938992"/>
          </a:xfrm>
          <a:prstGeom prst="rect">
            <a:avLst/>
          </a:prstGeom>
          <a:noFill/>
        </p:spPr>
        <p:txBody>
          <a:bodyPr wrap="square" rtlCol="0">
            <a:spAutoFit/>
          </a:bodyPr>
          <a:lstStyle/>
          <a:p>
            <a:r>
              <a:rPr lang="en-US" sz="2000" dirty="0">
                <a:solidFill>
                  <a:schemeClr val="bg1"/>
                </a:solidFill>
              </a:rPr>
              <a:t>This Netflix Data Analytics project aims to explore a dataset containing over 9,000 movie records to uncover valuable business insights. By leveraging Python libraries such as Pandas, Matplotlib, and Seaborn. The analysis focuses on identifying four major factors. These insights can help Netflix understand audience preferences, spot content trends, and make data-driven decisions to enhance its recommendation system and content strategy.</a:t>
            </a:r>
            <a:endParaRPr lang="en-IN" sz="2000" dirty="0">
              <a:solidFill>
                <a:schemeClr val="bg1"/>
              </a:solidFill>
            </a:endParaRPr>
          </a:p>
        </p:txBody>
      </p:sp>
    </p:spTree>
    <p:extLst>
      <p:ext uri="{BB962C8B-B14F-4D97-AF65-F5344CB8AC3E}">
        <p14:creationId xmlns:p14="http://schemas.microsoft.com/office/powerpoint/2010/main" val="3587302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647B64-99B9-3260-9792-E084B390F9BF}"/>
              </a:ext>
            </a:extLst>
          </p:cNvPr>
          <p:cNvSpPr txBox="1"/>
          <p:nvPr/>
        </p:nvSpPr>
        <p:spPr>
          <a:xfrm>
            <a:off x="1491271" y="208654"/>
            <a:ext cx="6063269" cy="646331"/>
          </a:xfrm>
          <a:prstGeom prst="rect">
            <a:avLst/>
          </a:prstGeom>
          <a:noFill/>
        </p:spPr>
        <p:txBody>
          <a:bodyPr wrap="square" rtlCol="0">
            <a:spAutoFit/>
          </a:bodyPr>
          <a:lstStyle/>
          <a:p>
            <a:pPr algn="ctr"/>
            <a:r>
              <a:rPr lang="en-US" sz="3600" b="1" dirty="0">
                <a:solidFill>
                  <a:schemeClr val="bg1"/>
                </a:solidFill>
              </a:rPr>
              <a:t>A</a:t>
            </a:r>
            <a:r>
              <a:rPr lang="en-IN" sz="3600" b="1" dirty="0">
                <a:solidFill>
                  <a:schemeClr val="bg1"/>
                </a:solidFill>
              </a:rPr>
              <a:t> Brief History</a:t>
            </a:r>
            <a:endParaRPr lang="en-US" sz="3600" b="1" dirty="0">
              <a:solidFill>
                <a:schemeClr val="bg1"/>
              </a:solidFill>
            </a:endParaRPr>
          </a:p>
        </p:txBody>
      </p:sp>
      <p:sp>
        <p:nvSpPr>
          <p:cNvPr id="4" name="TextBox 3">
            <a:extLst>
              <a:ext uri="{FF2B5EF4-FFF2-40B4-BE49-F238E27FC236}">
                <a16:creationId xmlns:a16="http://schemas.microsoft.com/office/drawing/2014/main" id="{4300BC88-A35D-334A-A619-D55824E7A486}"/>
              </a:ext>
            </a:extLst>
          </p:cNvPr>
          <p:cNvSpPr txBox="1"/>
          <p:nvPr/>
        </p:nvSpPr>
        <p:spPr>
          <a:xfrm>
            <a:off x="505784" y="989997"/>
            <a:ext cx="8438255" cy="3416320"/>
          </a:xfrm>
          <a:prstGeom prst="rect">
            <a:avLst/>
          </a:prstGeom>
          <a:noFill/>
        </p:spPr>
        <p:txBody>
          <a:bodyPr wrap="square" rtlCol="0">
            <a:spAutoFit/>
          </a:bodyPr>
          <a:lstStyle/>
          <a:p>
            <a:r>
              <a:rPr lang="en-US" dirty="0">
                <a:solidFill>
                  <a:schemeClr val="bg1"/>
                </a:solidFill>
              </a:rPr>
              <a:t>Netflix’s journey is marked by several key milestones that highlight its transformation from a DVD rental company to a global streaming giant. In </a:t>
            </a:r>
            <a:r>
              <a:rPr lang="en-US" b="1" dirty="0">
                <a:solidFill>
                  <a:schemeClr val="bg1"/>
                </a:solidFill>
              </a:rPr>
              <a:t>2007</a:t>
            </a:r>
            <a:r>
              <a:rPr lang="en-US" dirty="0">
                <a:solidFill>
                  <a:schemeClr val="bg1"/>
                </a:solidFill>
              </a:rPr>
              <a:t>, Netflix made a game-changing move by launching its </a:t>
            </a:r>
            <a:r>
              <a:rPr lang="en-US" b="1" dirty="0">
                <a:solidFill>
                  <a:schemeClr val="bg1"/>
                </a:solidFill>
              </a:rPr>
              <a:t>streaming service</a:t>
            </a:r>
            <a:r>
              <a:rPr lang="en-US" dirty="0">
                <a:solidFill>
                  <a:schemeClr val="bg1"/>
                </a:solidFill>
              </a:rPr>
              <a:t>, allowing users to instantly watch movies and TV shows online — a shift that revolutionized home entertainment.</a:t>
            </a:r>
          </a:p>
          <a:p>
            <a:endParaRPr lang="en-US" dirty="0">
              <a:solidFill>
                <a:schemeClr val="bg1"/>
              </a:solidFill>
            </a:endParaRPr>
          </a:p>
          <a:p>
            <a:r>
              <a:rPr lang="en-US" dirty="0">
                <a:solidFill>
                  <a:schemeClr val="bg1"/>
                </a:solidFill>
              </a:rPr>
              <a:t>By </a:t>
            </a:r>
            <a:r>
              <a:rPr lang="en-US" b="1" dirty="0">
                <a:solidFill>
                  <a:schemeClr val="bg1"/>
                </a:solidFill>
              </a:rPr>
              <a:t>2010</a:t>
            </a:r>
            <a:r>
              <a:rPr lang="en-US" dirty="0">
                <a:solidFill>
                  <a:schemeClr val="bg1"/>
                </a:solidFill>
              </a:rPr>
              <a:t>, Netflix began its </a:t>
            </a:r>
            <a:r>
              <a:rPr lang="en-US" b="1" dirty="0">
                <a:solidFill>
                  <a:schemeClr val="bg1"/>
                </a:solidFill>
              </a:rPr>
              <a:t>international expansion</a:t>
            </a:r>
            <a:r>
              <a:rPr lang="en-US" dirty="0">
                <a:solidFill>
                  <a:schemeClr val="bg1"/>
                </a:solidFill>
              </a:rPr>
              <a:t>, tapping into global markets and widening its viewer base. This was followed by a major leap in </a:t>
            </a:r>
            <a:r>
              <a:rPr lang="en-US" b="1" dirty="0">
                <a:solidFill>
                  <a:schemeClr val="bg1"/>
                </a:solidFill>
              </a:rPr>
              <a:t>2016</a:t>
            </a:r>
            <a:r>
              <a:rPr lang="en-US" dirty="0">
                <a:solidFill>
                  <a:schemeClr val="bg1"/>
                </a:solidFill>
              </a:rPr>
              <a:t>, when the platform achieved </a:t>
            </a:r>
            <a:r>
              <a:rPr lang="en-US" b="1" dirty="0">
                <a:solidFill>
                  <a:schemeClr val="bg1"/>
                </a:solidFill>
              </a:rPr>
              <a:t>availability in over 190 countries</a:t>
            </a:r>
            <a:r>
              <a:rPr lang="en-US" dirty="0">
                <a:solidFill>
                  <a:schemeClr val="bg1"/>
                </a:solidFill>
              </a:rPr>
              <a:t>, making it a truly global content provider.</a:t>
            </a:r>
            <a:br>
              <a:rPr lang="en-US" dirty="0">
                <a:solidFill>
                  <a:schemeClr val="bg1"/>
                </a:solidFill>
              </a:rPr>
            </a:br>
            <a:br>
              <a:rPr lang="en-US" dirty="0">
                <a:solidFill>
                  <a:schemeClr val="bg1"/>
                </a:solidFill>
              </a:rPr>
            </a:br>
            <a:r>
              <a:rPr lang="en-US" dirty="0">
                <a:solidFill>
                  <a:schemeClr val="bg1"/>
                </a:solidFill>
              </a:rPr>
              <a:t>As of </a:t>
            </a:r>
            <a:r>
              <a:rPr lang="en-US" b="1" dirty="0">
                <a:solidFill>
                  <a:schemeClr val="bg1"/>
                </a:solidFill>
              </a:rPr>
              <a:t>2024</a:t>
            </a:r>
            <a:r>
              <a:rPr lang="en-US" dirty="0">
                <a:solidFill>
                  <a:schemeClr val="bg1"/>
                </a:solidFill>
              </a:rPr>
              <a:t>, Netflix continues to dominate the streaming industry with a </a:t>
            </a:r>
            <a:r>
              <a:rPr lang="en-US" b="1" dirty="0">
                <a:solidFill>
                  <a:schemeClr val="bg1"/>
                </a:solidFill>
              </a:rPr>
              <a:t>revenue of nearly $10 billion (Q3)</a:t>
            </a:r>
            <a:r>
              <a:rPr lang="en-US" dirty="0">
                <a:solidFill>
                  <a:schemeClr val="bg1"/>
                </a:solidFill>
              </a:rPr>
              <a:t> and </a:t>
            </a:r>
            <a:r>
              <a:rPr lang="en-US" b="1" dirty="0">
                <a:solidFill>
                  <a:schemeClr val="bg1"/>
                </a:solidFill>
              </a:rPr>
              <a:t>profits of $2.4 billion</a:t>
            </a:r>
            <a:r>
              <a:rPr lang="en-US" dirty="0">
                <a:solidFill>
                  <a:schemeClr val="bg1"/>
                </a:solidFill>
              </a:rPr>
              <a:t>. </a:t>
            </a:r>
            <a:endParaRPr lang="en-US" dirty="0"/>
          </a:p>
          <a:p>
            <a:endParaRPr lang="en-IN" dirty="0">
              <a:solidFill>
                <a:schemeClr val="bg1"/>
              </a:solidFill>
            </a:endParaRPr>
          </a:p>
        </p:txBody>
      </p:sp>
      <p:pic>
        <p:nvPicPr>
          <p:cNvPr id="7" name="Picture 6">
            <a:extLst>
              <a:ext uri="{FF2B5EF4-FFF2-40B4-BE49-F238E27FC236}">
                <a16:creationId xmlns:a16="http://schemas.microsoft.com/office/drawing/2014/main" id="{CEEB6182-1CD5-668D-9956-3A6B099C80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97854" y="4104407"/>
            <a:ext cx="1198860" cy="899145"/>
          </a:xfrm>
          <a:prstGeom prst="rect">
            <a:avLst/>
          </a:prstGeom>
        </p:spPr>
      </p:pic>
    </p:spTree>
    <p:extLst>
      <p:ext uri="{BB962C8B-B14F-4D97-AF65-F5344CB8AC3E}">
        <p14:creationId xmlns:p14="http://schemas.microsoft.com/office/powerpoint/2010/main" val="2798058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288F6EB3-5BD4-021C-2C0D-B1E4CB120BF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37A8C81-FF7D-C05A-F07C-7FCCD365C33F}"/>
              </a:ext>
            </a:extLst>
          </p:cNvPr>
          <p:cNvSpPr txBox="1"/>
          <p:nvPr/>
        </p:nvSpPr>
        <p:spPr>
          <a:xfrm>
            <a:off x="656650" y="220928"/>
            <a:ext cx="7707962" cy="584775"/>
          </a:xfrm>
          <a:prstGeom prst="rect">
            <a:avLst/>
          </a:prstGeom>
          <a:noFill/>
        </p:spPr>
        <p:txBody>
          <a:bodyPr wrap="square" rtlCol="0">
            <a:spAutoFit/>
          </a:bodyPr>
          <a:lstStyle/>
          <a:p>
            <a:pPr algn="ctr"/>
            <a:r>
              <a:rPr lang="en-US" sz="3200" b="1" dirty="0">
                <a:solidFill>
                  <a:schemeClr val="bg1"/>
                </a:solidFill>
              </a:rPr>
              <a:t>Key Factors</a:t>
            </a:r>
            <a:endParaRPr lang="en-IN" sz="3200" b="1" dirty="0">
              <a:solidFill>
                <a:schemeClr val="bg1"/>
              </a:solidFill>
            </a:endParaRPr>
          </a:p>
        </p:txBody>
      </p:sp>
      <p:sp>
        <p:nvSpPr>
          <p:cNvPr id="9" name="TextBox 8">
            <a:extLst>
              <a:ext uri="{FF2B5EF4-FFF2-40B4-BE49-F238E27FC236}">
                <a16:creationId xmlns:a16="http://schemas.microsoft.com/office/drawing/2014/main" id="{F329B665-9827-427A-65A3-124E5F208BC2}"/>
              </a:ext>
            </a:extLst>
          </p:cNvPr>
          <p:cNvSpPr txBox="1"/>
          <p:nvPr/>
        </p:nvSpPr>
        <p:spPr>
          <a:xfrm>
            <a:off x="460268" y="1006454"/>
            <a:ext cx="8266422" cy="4524315"/>
          </a:xfrm>
          <a:prstGeom prst="rect">
            <a:avLst/>
          </a:prstGeom>
          <a:noFill/>
        </p:spPr>
        <p:txBody>
          <a:bodyPr wrap="square" rtlCol="0">
            <a:spAutoFit/>
          </a:bodyPr>
          <a:lstStyle/>
          <a:p>
            <a:r>
              <a:rPr lang="en-US" dirty="0">
                <a:solidFill>
                  <a:schemeClr val="bg1"/>
                </a:solidFill>
              </a:rPr>
              <a:t>Netflix is known for its work in data science, AI, and ML, particularly for building strong recommendation models and algorithms that understand customer behavior and patterns. Suppose you are working in a data-driven job role, and you have a dataset of more than 9,000 movies. You need to solve the following questions to help the company make informed business decisions accordingly.</a:t>
            </a:r>
          </a:p>
          <a:p>
            <a:endParaRPr lang="en-US" dirty="0">
              <a:solidFill>
                <a:schemeClr val="bg1"/>
              </a:solidFill>
            </a:endParaRPr>
          </a:p>
          <a:p>
            <a:pPr marL="342900" indent="-342900">
              <a:buFont typeface="+mj-lt"/>
              <a:buAutoNum type="arabicPeriod"/>
            </a:pPr>
            <a:r>
              <a:rPr lang="en-US" dirty="0">
                <a:solidFill>
                  <a:schemeClr val="bg1"/>
                </a:solidFill>
              </a:rPr>
              <a:t>What is the most frequent genre of movies released on Netflix?</a:t>
            </a:r>
          </a:p>
          <a:p>
            <a:pPr marL="342900" indent="-342900">
              <a:buFont typeface="+mj-lt"/>
              <a:buAutoNum type="arabicPeriod"/>
            </a:pPr>
            <a:r>
              <a:rPr lang="en-US" dirty="0">
                <a:solidFill>
                  <a:schemeClr val="bg1"/>
                </a:solidFill>
              </a:rPr>
              <a:t>Which has highest votes in vote avg column?</a:t>
            </a:r>
          </a:p>
          <a:p>
            <a:pPr marL="342900" indent="-342900">
              <a:buFont typeface="+mj-lt"/>
              <a:buAutoNum type="arabicPeriod"/>
            </a:pPr>
            <a:r>
              <a:rPr lang="en-US" dirty="0">
                <a:solidFill>
                  <a:schemeClr val="bg1"/>
                </a:solidFill>
              </a:rPr>
              <a:t>What movie got the highest popularity? what's its genre?</a:t>
            </a:r>
          </a:p>
          <a:p>
            <a:pPr marL="342900" indent="-342900">
              <a:buFont typeface="+mj-lt"/>
              <a:buAutoNum type="arabicPeriod"/>
            </a:pPr>
            <a:r>
              <a:rPr lang="en-US" dirty="0">
                <a:solidFill>
                  <a:schemeClr val="bg1"/>
                </a:solidFill>
              </a:rPr>
              <a:t>What movie got the lowest popularity? what's its genre?</a:t>
            </a:r>
          </a:p>
          <a:p>
            <a:pPr marL="342900" indent="-342900">
              <a:buFont typeface="+mj-lt"/>
              <a:buAutoNum type="arabicPeriod"/>
            </a:pPr>
            <a:r>
              <a:rPr lang="en-US" dirty="0">
                <a:solidFill>
                  <a:schemeClr val="bg1"/>
                </a:solidFill>
              </a:rPr>
              <a:t>Which year has the most </a:t>
            </a:r>
            <a:r>
              <a:rPr lang="en-US" dirty="0" err="1">
                <a:solidFill>
                  <a:schemeClr val="bg1"/>
                </a:solidFill>
              </a:rPr>
              <a:t>filmmed</a:t>
            </a:r>
            <a:r>
              <a:rPr lang="en-US" dirty="0">
                <a:solidFill>
                  <a:schemeClr val="bg1"/>
                </a:solidFill>
              </a:rPr>
              <a:t> movies?</a:t>
            </a:r>
          </a:p>
          <a:p>
            <a:pPr marL="342900" indent="-342900">
              <a:buFont typeface="+mj-lt"/>
              <a:buAutoNum type="arabicPeriod"/>
            </a:pPr>
            <a:endParaRPr lang="en-US" dirty="0">
              <a:solidFill>
                <a:schemeClr val="bg1"/>
              </a:solidFill>
            </a:endParaRPr>
          </a:p>
          <a:p>
            <a:pPr marL="342900" indent="-342900">
              <a:buFont typeface="+mj-lt"/>
              <a:buAutoNum type="arabicPeriod"/>
            </a:pPr>
            <a:endParaRPr lang="en-US" dirty="0">
              <a:solidFill>
                <a:schemeClr val="bg1"/>
              </a:solidFill>
            </a:endParaRPr>
          </a:p>
          <a:p>
            <a:pPr marL="342900" indent="-342900">
              <a:buFont typeface="+mj-lt"/>
              <a:buAutoNum type="arabicPeriod"/>
            </a:pPr>
            <a:endParaRPr lang="en-US" dirty="0">
              <a:solidFill>
                <a:schemeClr val="bg1"/>
              </a:solidFill>
            </a:endParaRPr>
          </a:p>
          <a:p>
            <a:pPr marL="342900" indent="-342900">
              <a:buFont typeface="+mj-lt"/>
              <a:buAutoNum type="arabicPeriod"/>
            </a:pPr>
            <a:endParaRPr lang="en-US" dirty="0">
              <a:solidFill>
                <a:schemeClr val="bg1"/>
              </a:solidFill>
            </a:endParaRPr>
          </a:p>
          <a:p>
            <a:endParaRPr lang="en-IN" dirty="0"/>
          </a:p>
        </p:txBody>
      </p:sp>
      <p:pic>
        <p:nvPicPr>
          <p:cNvPr id="14" name="Picture 13">
            <a:extLst>
              <a:ext uri="{FF2B5EF4-FFF2-40B4-BE49-F238E27FC236}">
                <a16:creationId xmlns:a16="http://schemas.microsoft.com/office/drawing/2014/main" id="{657F1440-DB7B-6502-6590-99205C58D7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67797" y="4137046"/>
            <a:ext cx="1193629" cy="895222"/>
          </a:xfrm>
          <a:prstGeom prst="rect">
            <a:avLst/>
          </a:prstGeom>
        </p:spPr>
      </p:pic>
    </p:spTree>
    <p:extLst>
      <p:ext uri="{BB962C8B-B14F-4D97-AF65-F5344CB8AC3E}">
        <p14:creationId xmlns:p14="http://schemas.microsoft.com/office/powerpoint/2010/main" val="2827867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DD9B6-E215-1344-5633-0000C5876AC3}"/>
              </a:ext>
            </a:extLst>
          </p:cNvPr>
          <p:cNvSpPr>
            <a:spLocks noGrp="1"/>
          </p:cNvSpPr>
          <p:nvPr>
            <p:ph type="title"/>
          </p:nvPr>
        </p:nvSpPr>
        <p:spPr>
          <a:xfrm>
            <a:off x="726841" y="200201"/>
            <a:ext cx="7886700" cy="994172"/>
          </a:xfrm>
        </p:spPr>
        <p:txBody>
          <a:bodyPr>
            <a:normAutofit/>
          </a:bodyPr>
          <a:lstStyle/>
          <a:p>
            <a:pPr algn="ctr"/>
            <a:r>
              <a:rPr lang="en-IN" sz="3200" b="1" dirty="0" err="1">
                <a:solidFill>
                  <a:schemeClr val="bg1"/>
                </a:solidFill>
                <a:latin typeface="+mn-lt"/>
              </a:rPr>
              <a:t>DataFrame</a:t>
            </a:r>
            <a:r>
              <a:rPr lang="en-IN" sz="3200" b="1" dirty="0">
                <a:solidFill>
                  <a:schemeClr val="bg1"/>
                </a:solidFill>
                <a:latin typeface="+mn-lt"/>
              </a:rPr>
              <a:t> Overview</a:t>
            </a:r>
          </a:p>
        </p:txBody>
      </p:sp>
      <p:pic>
        <p:nvPicPr>
          <p:cNvPr id="5" name="Picture 4">
            <a:extLst>
              <a:ext uri="{FF2B5EF4-FFF2-40B4-BE49-F238E27FC236}">
                <a16:creationId xmlns:a16="http://schemas.microsoft.com/office/drawing/2014/main" id="{9451F532-7FD8-533F-2462-DDE06DB5A8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342" y="1989942"/>
            <a:ext cx="3678062" cy="2672640"/>
          </a:xfrm>
          <a:prstGeom prst="rect">
            <a:avLst/>
          </a:prstGeom>
        </p:spPr>
      </p:pic>
      <p:pic>
        <p:nvPicPr>
          <p:cNvPr id="7" name="Picture 6">
            <a:extLst>
              <a:ext uri="{FF2B5EF4-FFF2-40B4-BE49-F238E27FC236}">
                <a16:creationId xmlns:a16="http://schemas.microsoft.com/office/drawing/2014/main" id="{39510289-B9BF-B358-E88D-BF1CE99C20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94737" y="2117692"/>
            <a:ext cx="4237921" cy="2041365"/>
          </a:xfrm>
          <a:prstGeom prst="rect">
            <a:avLst/>
          </a:prstGeom>
        </p:spPr>
      </p:pic>
      <p:sp>
        <p:nvSpPr>
          <p:cNvPr id="8" name="TextBox 7">
            <a:extLst>
              <a:ext uri="{FF2B5EF4-FFF2-40B4-BE49-F238E27FC236}">
                <a16:creationId xmlns:a16="http://schemas.microsoft.com/office/drawing/2014/main" id="{B75ED88F-A0FF-C65D-85EA-78F92454D982}"/>
              </a:ext>
            </a:extLst>
          </p:cNvPr>
          <p:cNvSpPr txBox="1"/>
          <p:nvPr/>
        </p:nvSpPr>
        <p:spPr>
          <a:xfrm>
            <a:off x="902126" y="1450630"/>
            <a:ext cx="3472094" cy="369332"/>
          </a:xfrm>
          <a:prstGeom prst="rect">
            <a:avLst/>
          </a:prstGeom>
          <a:noFill/>
        </p:spPr>
        <p:txBody>
          <a:bodyPr wrap="square" rtlCol="0">
            <a:spAutoFit/>
          </a:bodyPr>
          <a:lstStyle/>
          <a:p>
            <a:r>
              <a:rPr lang="en-IN" dirty="0">
                <a:solidFill>
                  <a:schemeClr val="bg1"/>
                </a:solidFill>
              </a:rPr>
              <a:t>Before Preprocessing</a:t>
            </a:r>
          </a:p>
        </p:txBody>
      </p:sp>
      <p:sp>
        <p:nvSpPr>
          <p:cNvPr id="9" name="TextBox 8">
            <a:extLst>
              <a:ext uri="{FF2B5EF4-FFF2-40B4-BE49-F238E27FC236}">
                <a16:creationId xmlns:a16="http://schemas.microsoft.com/office/drawing/2014/main" id="{36A57ADC-7042-0332-94BA-3E6F33BD37CB}"/>
              </a:ext>
            </a:extLst>
          </p:cNvPr>
          <p:cNvSpPr txBox="1"/>
          <p:nvPr/>
        </p:nvSpPr>
        <p:spPr>
          <a:xfrm>
            <a:off x="5600317" y="1450630"/>
            <a:ext cx="3013224" cy="369332"/>
          </a:xfrm>
          <a:prstGeom prst="rect">
            <a:avLst/>
          </a:prstGeom>
          <a:noFill/>
        </p:spPr>
        <p:txBody>
          <a:bodyPr wrap="square" rtlCol="0">
            <a:spAutoFit/>
          </a:bodyPr>
          <a:lstStyle/>
          <a:p>
            <a:r>
              <a:rPr lang="en-IN" dirty="0">
                <a:solidFill>
                  <a:schemeClr val="bg1"/>
                </a:solidFill>
              </a:rPr>
              <a:t>After Preprocessing</a:t>
            </a:r>
          </a:p>
        </p:txBody>
      </p:sp>
      <p:pic>
        <p:nvPicPr>
          <p:cNvPr id="10" name="Picture 9">
            <a:extLst>
              <a:ext uri="{FF2B5EF4-FFF2-40B4-BE49-F238E27FC236}">
                <a16:creationId xmlns:a16="http://schemas.microsoft.com/office/drawing/2014/main" id="{D804E64D-9193-83B6-52CA-8192BCE8FC09}"/>
              </a:ext>
            </a:extLst>
          </p:cNvPr>
          <p:cNvPicPr>
            <a:picLocks noChangeAspect="1"/>
          </p:cNvPicPr>
          <p:nvPr/>
        </p:nvPicPr>
        <p:blipFill>
          <a:blip r:embed="rId4"/>
          <a:stretch>
            <a:fillRect/>
          </a:stretch>
        </p:blipFill>
        <p:spPr>
          <a:xfrm>
            <a:off x="7805245" y="4159057"/>
            <a:ext cx="1194920" cy="896190"/>
          </a:xfrm>
          <a:prstGeom prst="rect">
            <a:avLst/>
          </a:prstGeom>
        </p:spPr>
      </p:pic>
    </p:spTree>
    <p:extLst>
      <p:ext uri="{BB962C8B-B14F-4D97-AF65-F5344CB8AC3E}">
        <p14:creationId xmlns:p14="http://schemas.microsoft.com/office/powerpoint/2010/main" val="1066789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C8F53266-88ED-5EFD-8185-58A0522D9C19}"/>
            </a:ext>
          </a:extLst>
        </p:cNvPr>
        <p:cNvGrpSpPr/>
        <p:nvPr/>
      </p:nvGrpSpPr>
      <p:grpSpPr>
        <a:xfrm>
          <a:off x="0" y="0"/>
          <a:ext cx="0" cy="0"/>
          <a:chOff x="0" y="0"/>
          <a:chExt cx="0" cy="0"/>
        </a:xfrm>
      </p:grpSpPr>
      <p:pic>
        <p:nvPicPr>
          <p:cNvPr id="17" name="Picture 16">
            <a:extLst>
              <a:ext uri="{FF2B5EF4-FFF2-40B4-BE49-F238E27FC236}">
                <a16:creationId xmlns:a16="http://schemas.microsoft.com/office/drawing/2014/main" id="{BA25CFDB-A8DB-7514-19D7-0E2B063B71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8027" y="853030"/>
            <a:ext cx="4082871" cy="4115147"/>
          </a:xfrm>
          <a:prstGeom prst="rect">
            <a:avLst/>
          </a:prstGeom>
        </p:spPr>
      </p:pic>
      <p:sp>
        <p:nvSpPr>
          <p:cNvPr id="19" name="TextBox 18">
            <a:extLst>
              <a:ext uri="{FF2B5EF4-FFF2-40B4-BE49-F238E27FC236}">
                <a16:creationId xmlns:a16="http://schemas.microsoft.com/office/drawing/2014/main" id="{6FF8E44B-B582-5A9A-93B2-6F17AC7F65FC}"/>
              </a:ext>
            </a:extLst>
          </p:cNvPr>
          <p:cNvSpPr txBox="1"/>
          <p:nvPr/>
        </p:nvSpPr>
        <p:spPr>
          <a:xfrm>
            <a:off x="270024" y="312983"/>
            <a:ext cx="8395297" cy="461665"/>
          </a:xfrm>
          <a:prstGeom prst="rect">
            <a:avLst/>
          </a:prstGeom>
          <a:noFill/>
        </p:spPr>
        <p:txBody>
          <a:bodyPr wrap="square" rtlCol="0">
            <a:spAutoFit/>
          </a:bodyPr>
          <a:lstStyle/>
          <a:p>
            <a:r>
              <a:rPr lang="en-US" sz="2400" dirty="0">
                <a:solidFill>
                  <a:schemeClr val="bg1"/>
                </a:solidFill>
              </a:rPr>
              <a:t>What is the most frequent genre of movies released on Netflix?</a:t>
            </a:r>
          </a:p>
        </p:txBody>
      </p:sp>
      <p:pic>
        <p:nvPicPr>
          <p:cNvPr id="21" name="Picture 20">
            <a:extLst>
              <a:ext uri="{FF2B5EF4-FFF2-40B4-BE49-F238E27FC236}">
                <a16:creationId xmlns:a16="http://schemas.microsoft.com/office/drawing/2014/main" id="{F752A1A0-DF65-0DFB-5004-5FC47189673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87742" y="4047256"/>
            <a:ext cx="1162434" cy="871826"/>
          </a:xfrm>
          <a:prstGeom prst="rect">
            <a:avLst/>
          </a:prstGeom>
        </p:spPr>
      </p:pic>
    </p:spTree>
    <p:extLst>
      <p:ext uri="{BB962C8B-B14F-4D97-AF65-F5344CB8AC3E}">
        <p14:creationId xmlns:p14="http://schemas.microsoft.com/office/powerpoint/2010/main" val="689076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DB508741-EDFD-B555-565C-827E467F9D7D}"/>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6426F1FB-1980-F0A5-EC4F-D0040685C0C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18427" y="4038472"/>
            <a:ext cx="1168571" cy="876428"/>
          </a:xfrm>
          <a:prstGeom prst="rect">
            <a:avLst/>
          </a:prstGeom>
        </p:spPr>
      </p:pic>
      <p:sp>
        <p:nvSpPr>
          <p:cNvPr id="8" name="TextBox 7">
            <a:extLst>
              <a:ext uri="{FF2B5EF4-FFF2-40B4-BE49-F238E27FC236}">
                <a16:creationId xmlns:a16="http://schemas.microsoft.com/office/drawing/2014/main" id="{C0BD2048-2EA4-331B-C354-D54606B76F4A}"/>
              </a:ext>
            </a:extLst>
          </p:cNvPr>
          <p:cNvSpPr txBox="1"/>
          <p:nvPr/>
        </p:nvSpPr>
        <p:spPr>
          <a:xfrm>
            <a:off x="411173" y="380489"/>
            <a:ext cx="8376886" cy="738664"/>
          </a:xfrm>
          <a:prstGeom prst="rect">
            <a:avLst/>
          </a:prstGeom>
          <a:noFill/>
        </p:spPr>
        <p:txBody>
          <a:bodyPr wrap="square" rtlCol="0">
            <a:spAutoFit/>
          </a:bodyPr>
          <a:lstStyle/>
          <a:p>
            <a:r>
              <a:rPr lang="en-US" sz="2400" dirty="0">
                <a:solidFill>
                  <a:schemeClr val="bg1"/>
                </a:solidFill>
              </a:rPr>
              <a:t>Which has the highest votes in vote average column?</a:t>
            </a:r>
          </a:p>
          <a:p>
            <a:endParaRPr lang="en-IN" dirty="0"/>
          </a:p>
        </p:txBody>
      </p:sp>
      <p:pic>
        <p:nvPicPr>
          <p:cNvPr id="10" name="Picture 9">
            <a:extLst>
              <a:ext uri="{FF2B5EF4-FFF2-40B4-BE49-F238E27FC236}">
                <a16:creationId xmlns:a16="http://schemas.microsoft.com/office/drawing/2014/main" id="{1563A1CD-FDD0-FED6-B507-5B50402F5D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278" y="911189"/>
            <a:ext cx="5266954" cy="3959360"/>
          </a:xfrm>
          <a:prstGeom prst="rect">
            <a:avLst/>
          </a:prstGeom>
        </p:spPr>
      </p:pic>
    </p:spTree>
    <p:extLst>
      <p:ext uri="{BB962C8B-B14F-4D97-AF65-F5344CB8AC3E}">
        <p14:creationId xmlns:p14="http://schemas.microsoft.com/office/powerpoint/2010/main" val="2284188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AAB010A3-4471-A7AC-EEAB-4A62703E405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E03CB56-105A-798F-7CCD-822225C34F79}"/>
              </a:ext>
            </a:extLst>
          </p:cNvPr>
          <p:cNvSpPr txBox="1"/>
          <p:nvPr/>
        </p:nvSpPr>
        <p:spPr>
          <a:xfrm>
            <a:off x="435721" y="429584"/>
            <a:ext cx="8303243" cy="738664"/>
          </a:xfrm>
          <a:prstGeom prst="rect">
            <a:avLst/>
          </a:prstGeom>
          <a:noFill/>
        </p:spPr>
        <p:txBody>
          <a:bodyPr wrap="square" rtlCol="0">
            <a:spAutoFit/>
          </a:bodyPr>
          <a:lstStyle/>
          <a:p>
            <a:r>
              <a:rPr lang="en-US" sz="2400" dirty="0">
                <a:solidFill>
                  <a:schemeClr val="bg1"/>
                </a:solidFill>
              </a:rPr>
              <a:t>What movie got the highest popularity? what's its genre?</a:t>
            </a:r>
          </a:p>
          <a:p>
            <a:endParaRPr lang="en-IN" dirty="0"/>
          </a:p>
        </p:txBody>
      </p:sp>
      <p:pic>
        <p:nvPicPr>
          <p:cNvPr id="8" name="Picture 7">
            <a:extLst>
              <a:ext uri="{FF2B5EF4-FFF2-40B4-BE49-F238E27FC236}">
                <a16:creationId xmlns:a16="http://schemas.microsoft.com/office/drawing/2014/main" id="{86EF86C3-B716-A501-447A-BEE4FF1951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1906" y="1234700"/>
            <a:ext cx="5195086" cy="3479216"/>
          </a:xfrm>
          <a:prstGeom prst="rect">
            <a:avLst/>
          </a:prstGeom>
        </p:spPr>
      </p:pic>
      <p:pic>
        <p:nvPicPr>
          <p:cNvPr id="9" name="Picture 8">
            <a:extLst>
              <a:ext uri="{FF2B5EF4-FFF2-40B4-BE49-F238E27FC236}">
                <a16:creationId xmlns:a16="http://schemas.microsoft.com/office/drawing/2014/main" id="{B244C34F-89D8-510C-A62E-D73B589335D5}"/>
              </a:ext>
            </a:extLst>
          </p:cNvPr>
          <p:cNvPicPr>
            <a:picLocks noChangeAspect="1"/>
          </p:cNvPicPr>
          <p:nvPr/>
        </p:nvPicPr>
        <p:blipFill>
          <a:blip r:embed="rId3"/>
          <a:stretch>
            <a:fillRect/>
          </a:stretch>
        </p:blipFill>
        <p:spPr>
          <a:xfrm>
            <a:off x="7693509" y="4105878"/>
            <a:ext cx="1194920" cy="896190"/>
          </a:xfrm>
          <a:prstGeom prst="rect">
            <a:avLst/>
          </a:prstGeom>
        </p:spPr>
      </p:pic>
    </p:spTree>
    <p:extLst>
      <p:ext uri="{BB962C8B-B14F-4D97-AF65-F5344CB8AC3E}">
        <p14:creationId xmlns:p14="http://schemas.microsoft.com/office/powerpoint/2010/main" val="33125956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B7947-EFD3-D2CA-A05C-890EF1D43828}"/>
              </a:ext>
            </a:extLst>
          </p:cNvPr>
          <p:cNvSpPr>
            <a:spLocks noGrp="1"/>
          </p:cNvSpPr>
          <p:nvPr>
            <p:ph type="title"/>
          </p:nvPr>
        </p:nvSpPr>
        <p:spPr/>
        <p:txBody>
          <a:bodyPr>
            <a:normAutofit/>
          </a:bodyPr>
          <a:lstStyle/>
          <a:p>
            <a:r>
              <a:rPr lang="en-US" sz="2400" dirty="0">
                <a:solidFill>
                  <a:schemeClr val="bg1"/>
                </a:solidFill>
              </a:rPr>
              <a:t>What movie got the lowest popularity? what's its genre?</a:t>
            </a:r>
            <a:br>
              <a:rPr lang="en-US" sz="2400" dirty="0">
                <a:solidFill>
                  <a:schemeClr val="bg1"/>
                </a:solidFill>
              </a:rPr>
            </a:br>
            <a:endParaRPr lang="en-IN" sz="2400" dirty="0"/>
          </a:p>
        </p:txBody>
      </p:sp>
      <p:pic>
        <p:nvPicPr>
          <p:cNvPr id="5" name="Picture 4">
            <a:extLst>
              <a:ext uri="{FF2B5EF4-FFF2-40B4-BE49-F238E27FC236}">
                <a16:creationId xmlns:a16="http://schemas.microsoft.com/office/drawing/2014/main" id="{CD20D6CF-7C85-7F13-FD14-D312593F18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6990" y="978501"/>
            <a:ext cx="4646336" cy="3980891"/>
          </a:xfrm>
          <a:prstGeom prst="rect">
            <a:avLst/>
          </a:prstGeom>
        </p:spPr>
      </p:pic>
      <p:pic>
        <p:nvPicPr>
          <p:cNvPr id="6" name="Picture 5">
            <a:extLst>
              <a:ext uri="{FF2B5EF4-FFF2-40B4-BE49-F238E27FC236}">
                <a16:creationId xmlns:a16="http://schemas.microsoft.com/office/drawing/2014/main" id="{9589FA8A-18C7-9976-C573-F9B1F269FB3B}"/>
              </a:ext>
            </a:extLst>
          </p:cNvPr>
          <p:cNvPicPr>
            <a:picLocks noChangeAspect="1"/>
          </p:cNvPicPr>
          <p:nvPr/>
        </p:nvPicPr>
        <p:blipFill>
          <a:blip r:embed="rId3"/>
          <a:stretch>
            <a:fillRect/>
          </a:stretch>
        </p:blipFill>
        <p:spPr>
          <a:xfrm>
            <a:off x="7754878" y="4155256"/>
            <a:ext cx="1194920" cy="896190"/>
          </a:xfrm>
          <a:prstGeom prst="rect">
            <a:avLst/>
          </a:prstGeom>
        </p:spPr>
      </p:pic>
    </p:spTree>
    <p:extLst>
      <p:ext uri="{BB962C8B-B14F-4D97-AF65-F5344CB8AC3E}">
        <p14:creationId xmlns:p14="http://schemas.microsoft.com/office/powerpoint/2010/main" val="8703049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2013 - 2022 Theme</Template>
  <TotalTime>9947</TotalTime>
  <Words>422</Words>
  <Application>Microsoft Office PowerPoint</Application>
  <PresentationFormat>On-screen Show (16:9)</PresentationFormat>
  <Paragraphs>29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Arial</vt:lpstr>
      <vt:lpstr>Calibri</vt:lpstr>
      <vt:lpstr>Calibri Light</vt:lpstr>
      <vt:lpstr>Office Theme</vt:lpstr>
      <vt:lpstr>PowerPoint Presentation</vt:lpstr>
      <vt:lpstr>PowerPoint Presentation</vt:lpstr>
      <vt:lpstr>PowerPoint Presentation</vt:lpstr>
      <vt:lpstr>PowerPoint Presentation</vt:lpstr>
      <vt:lpstr>DataFrame Overview</vt:lpstr>
      <vt:lpstr>PowerPoint Presentation</vt:lpstr>
      <vt:lpstr>PowerPoint Presentation</vt:lpstr>
      <vt:lpstr>PowerPoint Presentation</vt:lpstr>
      <vt:lpstr>What movie got the lowest popularity? what's its genre? </vt:lpstr>
      <vt:lpstr>Which year has the most filmmed movies?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SAYAN GOSWAMI</cp:lastModifiedBy>
  <cp:revision>1415</cp:revision>
  <dcterms:created xsi:type="dcterms:W3CDTF">2022-12-29T08:52:07Z</dcterms:created>
  <dcterms:modified xsi:type="dcterms:W3CDTF">2025-08-15T21:02:00Z</dcterms:modified>
</cp:coreProperties>
</file>