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6A541-04FA-4547-B313-F7F0F00BB35C}" v="32" dt="2023-07-29T06:44:09.176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644" autoAdjust="0"/>
  </p:normalViewPr>
  <p:slideViewPr>
    <p:cSldViewPr snapToObjects="1" showGuides="1">
      <p:cViewPr varScale="1">
        <p:scale>
          <a:sx n="69" d="100"/>
          <a:sy n="69" d="100"/>
        </p:scale>
        <p:origin x="523" y="67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7/29/2023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47B43-D073-C85F-EDB5-655236DAC0BB}"/>
              </a:ext>
            </a:extLst>
          </p:cNvPr>
          <p:cNvSpPr txBox="1"/>
          <p:nvPr/>
        </p:nvSpPr>
        <p:spPr>
          <a:xfrm>
            <a:off x="978496" y="1162472"/>
            <a:ext cx="13258800" cy="268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We Predict the Algorithm  using the validation dataset given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From the above we got Accuracy 78% for Random Forest Algorithm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So we take the Random Forest Algorithm to predict the result 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29CA4-1D88-B5CF-B864-22EADABB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21" y="3610744"/>
            <a:ext cx="11809312" cy="3246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2824A-0A02-25D2-72D5-BFA3394EA891}"/>
              </a:ext>
            </a:extLst>
          </p:cNvPr>
          <p:cNvSpPr txBox="1"/>
          <p:nvPr/>
        </p:nvSpPr>
        <p:spPr>
          <a:xfrm>
            <a:off x="1050504" y="6857145"/>
            <a:ext cx="1296144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Using more techniques we will get more Accuracy by removing outliers .</a:t>
            </a:r>
          </a:p>
        </p:txBody>
      </p:sp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Student Name : Sayani Sindu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Roll Number : 21B91A05S1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Mobile: +91 9014985249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Email: 21B91A05S1@srkrec.ac.in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1800" b="1" dirty="0">
                <a:solidFill>
                  <a:schemeClr val="bg1"/>
                </a:solidFill>
                <a:latin typeface="Book Antiqua" panose="02040602050305030304" pitchFamily="18" charset="0"/>
              </a:rPr>
              <a:t>Bhimavaram - India</a:t>
            </a:r>
            <a:endParaRPr lang="en-US" sz="1800" dirty="0">
              <a:latin typeface="Book Antiqua" panose="02040602050305030304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Problem Statement</a:t>
            </a:r>
            <a:r>
              <a:rPr lang="en-US" dirty="0">
                <a:latin typeface="Book Antiqua" panose="02040602050305030304" pitchFamily="18" charset="0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Book Antiqua" panose="02040602050305030304" pitchFamily="18" charset="0"/>
                <a:cs typeface="Arial Bold" pitchFamily="34" charset="0"/>
              </a:rPr>
              <a:t>Data Mining - 01</a:t>
            </a:r>
            <a:r>
              <a:rPr lang="en-US" dirty="0">
                <a:latin typeface="Book Antiqua" panose="02040602050305030304" pitchFamily="18" charset="0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Book Antiqua" panose="02040602050305030304" pitchFamily="18" charset="0"/>
                <a:cs typeface="Arial Bold" pitchFamily="34" charset="0"/>
              </a:rPr>
              <a:t>Data Mining - 02 </a:t>
            </a:r>
            <a:r>
              <a:rPr lang="en-US" dirty="0">
                <a:latin typeface="Book Antiqua" panose="02040602050305030304" pitchFamily="18" charset="0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Exploratory Data Analysis (EDA)	</a:t>
            </a:r>
            <a:r>
              <a:rPr lang="en-US" dirty="0">
                <a:latin typeface="Book Antiqua" panose="02040602050305030304" pitchFamily="18" charset="0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Data Visualization 	07</a:t>
            </a:r>
            <a:endParaRPr lang="en-US" dirty="0">
              <a:latin typeface="Book Antiqua" panose="0204060205030503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/>
              <a:t>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662" y="4839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EFA3AB-01CB-C91C-30A8-A413BAAC7BBB}"/>
              </a:ext>
            </a:extLst>
          </p:cNvPr>
          <p:cNvSpPr txBox="1"/>
          <p:nvPr/>
        </p:nvSpPr>
        <p:spPr>
          <a:xfrm>
            <a:off x="685800" y="1788020"/>
            <a:ext cx="14190240" cy="613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Credit Score Classification is one of the important aspects of the present world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Credit Score is prediction of behaviour of credit card based on credit report of an individual .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As many  bank advantages are based on Credit Score . Credit Score Calculation for an individual is Mandatory.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By this , the Problem Statement is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r>
              <a:rPr lang="en-IN" sz="2800" dirty="0">
                <a:latin typeface="Book Antiqua" panose="02040602050305030304" pitchFamily="18" charset="0"/>
              </a:rPr>
              <a:t>                  Credit Score Classification of people related to a particular bank based on the                           details of Number of loans ,Credit card number ,EMI etc.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693AD7-0366-FD48-7DB8-0F4908543A94}"/>
              </a:ext>
            </a:extLst>
          </p:cNvPr>
          <p:cNvSpPr txBox="1"/>
          <p:nvPr/>
        </p:nvSpPr>
        <p:spPr>
          <a:xfrm>
            <a:off x="661845" y="1263863"/>
            <a:ext cx="1354216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Given dataset has Null values ad many Categorical variables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45B6D-D8F4-3169-CE01-91DF7472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48" y="2242592"/>
            <a:ext cx="4435224" cy="4787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EC649-C619-5DC0-7671-D25DECB0CFB4}"/>
              </a:ext>
            </a:extLst>
          </p:cNvPr>
          <p:cNvSpPr txBox="1"/>
          <p:nvPr/>
        </p:nvSpPr>
        <p:spPr>
          <a:xfrm>
            <a:off x="6019056" y="2386608"/>
            <a:ext cx="756084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Given Dataset has 24 attributes and 20 attribute values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We have used Simple Imputer to handle Null values 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Because Simple Imputer handles both Numeric and Categorical attributes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After this we have only categorical attributes .</a:t>
            </a:r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8E3423-72B8-5189-2227-95B597BD4624}"/>
              </a:ext>
            </a:extLst>
          </p:cNvPr>
          <p:cNvSpPr txBox="1"/>
          <p:nvPr/>
        </p:nvSpPr>
        <p:spPr>
          <a:xfrm>
            <a:off x="1122512" y="1243903"/>
            <a:ext cx="122413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Label Encoder is used to convert Categorical variables to Numeric variables .</a:t>
            </a:r>
          </a:p>
          <a:p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46880-391C-B859-8629-7277F5CC2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62" y="2195546"/>
            <a:ext cx="4691537" cy="1615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54E41-1E9C-AB2A-2D01-A65209F88716}"/>
              </a:ext>
            </a:extLst>
          </p:cNvPr>
          <p:cNvSpPr txBox="1"/>
          <p:nvPr/>
        </p:nvSpPr>
        <p:spPr>
          <a:xfrm>
            <a:off x="6811144" y="22267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Book Antiqua" panose="02040602050305030304" pitchFamily="18" charset="0"/>
              </a:rPr>
              <a:t>Credit Mix ,Payment of Min Amount, Payment Behaviour , Credit Score[Target variable] are converted to numeric attributes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41AF9-A345-60D8-C69B-B690E512DDCB}"/>
              </a:ext>
            </a:extLst>
          </p:cNvPr>
          <p:cNvSpPr txBox="1"/>
          <p:nvPr/>
        </p:nvSpPr>
        <p:spPr>
          <a:xfrm>
            <a:off x="1011741" y="3811126"/>
            <a:ext cx="1293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Delete the attributes that does not affect our target variable 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8CAED9-346D-3494-A2E5-3212EE1B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41" y="4367893"/>
            <a:ext cx="4260274" cy="1044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DC3E33-C6C0-A7B1-9598-D041FDB4F46B}"/>
              </a:ext>
            </a:extLst>
          </p:cNvPr>
          <p:cNvSpPr txBox="1"/>
          <p:nvPr/>
        </p:nvSpPr>
        <p:spPr>
          <a:xfrm>
            <a:off x="1011740" y="6491064"/>
            <a:ext cx="1185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Book Antiqua" panose="02040602050305030304" pitchFamily="18" charset="0"/>
              </a:rPr>
              <a:t> The Dataset is a balance Dataset[0.61:1] 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6230CA-A3EE-BCB0-050D-B515ACFF8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760" y="4334346"/>
            <a:ext cx="5921253" cy="20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B9D92-9B22-AB8A-5F8E-97DEE967D083}"/>
              </a:ext>
            </a:extLst>
          </p:cNvPr>
          <p:cNvSpPr txBox="1"/>
          <p:nvPr/>
        </p:nvSpPr>
        <p:spPr>
          <a:xfrm>
            <a:off x="834480" y="1197556"/>
            <a:ext cx="12961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Our Target Variable is “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 and we split the data based on Independent and Target Variable .</a:t>
            </a:r>
          </a:p>
          <a:p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We split our Dataset using the method  </a:t>
            </a:r>
            <a:r>
              <a:rPr lang="en-IN" sz="2800" dirty="0" err="1">
                <a:latin typeface="Book Antiqua" panose="02040602050305030304" pitchFamily="18" charset="0"/>
              </a:rPr>
              <a:t>train_test_split</a:t>
            </a:r>
            <a:r>
              <a:rPr lang="en-IN" sz="2800" dirty="0">
                <a:latin typeface="Book Antiqua" panose="02040602050305030304" pitchFamily="18" charset="0"/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The two Datasets [x ,y] are of with Target and Independent Variables divided into train and test Datasets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98F867-E710-0199-5261-3331CA7C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46848"/>
            <a:ext cx="6192688" cy="1920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26EAA-204C-E658-187A-5116F1BB7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184" y="4398081"/>
            <a:ext cx="6325148" cy="214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8A8FA2-E858-E0E3-6CFF-F61A3CC6EFD4}"/>
              </a:ext>
            </a:extLst>
          </p:cNvPr>
          <p:cNvSpPr txBox="1"/>
          <p:nvPr/>
        </p:nvSpPr>
        <p:spPr>
          <a:xfrm>
            <a:off x="834480" y="6467254"/>
            <a:ext cx="12961440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The Dataset is divided into Train and Test Datasets that are used to Discover algorithms and predict the values respectively </a:t>
            </a:r>
            <a:r>
              <a:rPr lang="en-IN" sz="3200" dirty="0">
                <a:latin typeface="Book Antiqua" panose="0204060205030503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744F74-51A2-C3D9-7436-1F15F2D0C7E4}"/>
              </a:ext>
            </a:extLst>
          </p:cNvPr>
          <p:cNvSpPr txBox="1"/>
          <p:nvPr/>
        </p:nvSpPr>
        <p:spPr>
          <a:xfrm>
            <a:off x="715813" y="1090452"/>
            <a:ext cx="13584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Bar plot between “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 and “Credit_Utilization_Ratio”,”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</a:t>
            </a:r>
          </a:p>
          <a:p>
            <a:r>
              <a:rPr lang="en-IN" sz="2800" dirty="0">
                <a:latin typeface="Book Antiqua" panose="02040602050305030304" pitchFamily="18" charset="0"/>
              </a:rPr>
              <a:t>    and “</a:t>
            </a:r>
            <a:r>
              <a:rPr lang="en-IN" sz="2800" dirty="0" err="1">
                <a:latin typeface="Book Antiqua" panose="02040602050305030304" pitchFamily="18" charset="0"/>
              </a:rPr>
              <a:t>Payment_Behaviour</a:t>
            </a:r>
            <a:r>
              <a:rPr lang="en-IN" sz="2800" dirty="0">
                <a:latin typeface="Book Antiqua" panose="02040602050305030304" pitchFamily="18" charset="0"/>
              </a:rPr>
              <a:t>”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D390C-62D8-744D-EF17-FA4F0E27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80" y="2026006"/>
            <a:ext cx="5585944" cy="4244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05D5E-F0C9-A24D-B41D-DB5EE8DF7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74" y="2214447"/>
            <a:ext cx="3888432" cy="3505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2353B-390D-201C-0648-8961776C0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480" y="2376773"/>
            <a:ext cx="4657942" cy="3766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CA8A1C-C30D-B07F-645F-D6A95C514D02}"/>
              </a:ext>
            </a:extLst>
          </p:cNvPr>
          <p:cNvSpPr txBox="1"/>
          <p:nvPr/>
        </p:nvSpPr>
        <p:spPr>
          <a:xfrm>
            <a:off x="978496" y="6635080"/>
            <a:ext cx="127454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Book Antiqua" panose="02040602050305030304" pitchFamily="18" charset="0"/>
              </a:rPr>
              <a:t>Pie chart between “</a:t>
            </a:r>
            <a:r>
              <a:rPr lang="en-IN" sz="2800" dirty="0" err="1">
                <a:latin typeface="Book Antiqua" panose="02040602050305030304" pitchFamily="18" charset="0"/>
              </a:rPr>
              <a:t>Credit_Score</a:t>
            </a:r>
            <a:r>
              <a:rPr lang="en-IN" sz="2800" dirty="0">
                <a:latin typeface="Book Antiqua" panose="02040602050305030304" pitchFamily="18" charset="0"/>
              </a:rPr>
              <a:t>” and “</a:t>
            </a:r>
            <a:r>
              <a:rPr lang="en-IN" sz="2800" dirty="0" err="1">
                <a:latin typeface="Book Antiqua" panose="02040602050305030304" pitchFamily="18" charset="0"/>
              </a:rPr>
              <a:t>Total_EMI_per_month</a:t>
            </a:r>
            <a:r>
              <a:rPr lang="en-IN" sz="2800" dirty="0">
                <a:latin typeface="Book Antiqua" panose="02040602050305030304" pitchFamily="18" charset="0"/>
              </a:rPr>
              <a:t>” .</a:t>
            </a:r>
          </a:p>
        </p:txBody>
      </p:sp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0B671-2A06-B528-C81D-16B885B5F63E}"/>
              </a:ext>
            </a:extLst>
          </p:cNvPr>
          <p:cNvSpPr txBox="1"/>
          <p:nvPr/>
        </p:nvSpPr>
        <p:spPr>
          <a:xfrm>
            <a:off x="1050504" y="1306488"/>
            <a:ext cx="128940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Problem is Multi Labelled Classification [Three Labels]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We can use Six Algorithms for our Dataset . Those are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4D11-E20D-DA7F-CC82-9C1515A73A0E}"/>
              </a:ext>
            </a:extLst>
          </p:cNvPr>
          <p:cNvSpPr txBox="1"/>
          <p:nvPr/>
        </p:nvSpPr>
        <p:spPr>
          <a:xfrm>
            <a:off x="2346648" y="3034680"/>
            <a:ext cx="972108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Decision Tree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Extra Trees Classification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KNN Algorithm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>
                <a:latin typeface="Book Antiqua" panose="02040602050305030304" pitchFamily="18" charset="0"/>
              </a:rPr>
              <a:t>Gaussian Bayes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C5D5C-C389-937A-A7DF-870597D0CA39}"/>
              </a:ext>
            </a:extLst>
          </p:cNvPr>
          <p:cNvSpPr txBox="1"/>
          <p:nvPr/>
        </p:nvSpPr>
        <p:spPr>
          <a:xfrm>
            <a:off x="1194520" y="6059016"/>
            <a:ext cx="122413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SVM algorithm will be slow because of our large Dataset[100000 rows]</a:t>
            </a:r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FB0AC-58DC-5A5F-A916-CA5DAB1AFB10}"/>
              </a:ext>
            </a:extLst>
          </p:cNvPr>
          <p:cNvSpPr txBox="1"/>
          <p:nvPr/>
        </p:nvSpPr>
        <p:spPr>
          <a:xfrm>
            <a:off x="762472" y="1450504"/>
            <a:ext cx="13537504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Logistic Regression gives Accuracy of </a:t>
            </a:r>
            <a:r>
              <a:rPr lang="en-IN" b="1" dirty="0">
                <a:latin typeface="Book Antiqua" panose="02040602050305030304" pitchFamily="18" charset="0"/>
              </a:rPr>
              <a:t>61.3%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Decision Tree Classification gives Accuracy of </a:t>
            </a:r>
            <a:r>
              <a:rPr lang="en-IN" b="1" dirty="0">
                <a:latin typeface="Book Antiqua" panose="02040602050305030304" pitchFamily="18" charset="0"/>
              </a:rPr>
              <a:t>68%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Extra Tree Classification gives Accuracy of </a:t>
            </a:r>
            <a:r>
              <a:rPr lang="en-IN" b="1" dirty="0">
                <a:latin typeface="Book Antiqua" panose="02040602050305030304" pitchFamily="18" charset="0"/>
              </a:rPr>
              <a:t>74.7%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Random Forest Classification gives Accuracy of </a:t>
            </a:r>
            <a:r>
              <a:rPr lang="en-IN" b="1" dirty="0">
                <a:latin typeface="Book Antiqua" panose="02040602050305030304" pitchFamily="18" charset="0"/>
              </a:rPr>
              <a:t>77.5%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KNN Algorithm gives Accuracy of </a:t>
            </a:r>
            <a:r>
              <a:rPr lang="en-IN" b="1" dirty="0">
                <a:latin typeface="Book Antiqua" panose="02040602050305030304" pitchFamily="18" charset="0"/>
              </a:rPr>
              <a:t>66.8%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Book Antiqua" panose="0204060205030503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dirty="0">
                <a:latin typeface="Book Antiqua" panose="02040602050305030304" pitchFamily="18" charset="0"/>
              </a:rPr>
              <a:t>Gaussian Bayes Algorithm gives Accuracy of </a:t>
            </a:r>
            <a:r>
              <a:rPr lang="en-IN" b="1" dirty="0">
                <a:latin typeface="Book Antiqua" panose="02040602050305030304" pitchFamily="18" charset="0"/>
              </a:rPr>
              <a:t>60.9%</a:t>
            </a:r>
          </a:p>
          <a:p>
            <a:endParaRPr lang="en-IN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19087</TotalTime>
  <Words>563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 Antiqua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sayani sindu</cp:lastModifiedBy>
  <cp:revision>1123</cp:revision>
  <dcterms:created xsi:type="dcterms:W3CDTF">2018-11-22T06:53:55Z</dcterms:created>
  <dcterms:modified xsi:type="dcterms:W3CDTF">2023-07-29T06:47:00Z</dcterms:modified>
</cp:coreProperties>
</file>