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6" r:id="rId6"/>
    <p:sldId id="269" r:id="rId7"/>
    <p:sldId id="272" r:id="rId8"/>
    <p:sldId id="273" r:id="rId9"/>
    <p:sldId id="274" r:id="rId10"/>
    <p:sldId id="270" r:id="rId11"/>
    <p:sldId id="275" r:id="rId12"/>
    <p:sldId id="263" r:id="rId13"/>
    <p:sldId id="276" r:id="rId14"/>
    <p:sldId id="277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1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8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1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1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9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5"/>
            <a:ext cx="762000" cy="365125"/>
          </a:xfrm>
        </p:spPr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3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3" y="2998766"/>
            <a:ext cx="3053867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5"/>
            <a:ext cx="2133600" cy="365125"/>
          </a:xfrm>
        </p:spPr>
        <p:txBody>
          <a:bodyPr/>
          <a:lstStyle/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5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4353881-6513-4C02-9E8D-BB25F80AB456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5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5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C6E5B07-D75D-40D3-AB6D-2CC2DFCF187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uintetsolutions.com/services/mysql-workbench-consult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0" y="980728"/>
            <a:ext cx="6984402" cy="3816424"/>
          </a:xfrm>
        </p:spPr>
        <p:txBody>
          <a:bodyPr>
            <a:noAutofit/>
          </a:bodyPr>
          <a:lstStyle/>
          <a:p>
            <a:pPr algn="l"/>
            <a:r>
              <a:rPr lang="en-IN" sz="8000" dirty="0">
                <a:effectLst/>
              </a:rPr>
              <a:t>Instagram User Analytics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08520" y="5229200"/>
            <a:ext cx="6480048" cy="8164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Done By: </a:t>
            </a:r>
            <a:r>
              <a:rPr lang="en-US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Sayan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Kashyap</a:t>
            </a:r>
            <a:endParaRPr lang="en-IN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3" name="Picture 9" descr="https://lh7-us.googleusercontent.com/MpBjzkTaimGitii34fAJjg7AhriHmv6mLVIS9849V37eTCjlSC_iAndPxCPIygNHgapVp8kG_jktBuwyS0OlNXR2Q9hovynnJaMQvDKcreeaY4sooqdk-YEj-l-wPTKELf9YFKz9TtEdGJqOGp115MU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35322"/>
            <a:ext cx="2160215" cy="213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5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8849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rgbClr val="00B050"/>
                </a:solidFill>
              </a:rPr>
              <a:t>Task </a:t>
            </a:r>
            <a:r>
              <a:rPr lang="en-IN" sz="5400" b="1" dirty="0" smtClean="0">
                <a:solidFill>
                  <a:srgbClr val="00B050"/>
                </a:solidFill>
              </a:rPr>
              <a:t>B: </a:t>
            </a:r>
            <a:r>
              <a:rPr lang="en-IN" sz="4800" b="1" dirty="0"/>
              <a:t>Investor Metrics</a:t>
            </a:r>
            <a:endParaRPr lang="en-IN" sz="5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7"/>
            <a:ext cx="7467600" cy="5073428"/>
          </a:xfrm>
        </p:spPr>
        <p:txBody>
          <a:bodyPr>
            <a:normAutofit/>
          </a:bodyPr>
          <a:lstStyle/>
          <a:p>
            <a:pPr marL="550926" indent="-514350">
              <a:buAutoNum type="arabicPeriod"/>
            </a:pPr>
            <a:r>
              <a:rPr lang="en-IN" sz="2800" b="1" dirty="0" smtClean="0">
                <a:solidFill>
                  <a:schemeClr val="tx2"/>
                </a:solidFill>
              </a:rPr>
              <a:t>User </a:t>
            </a:r>
            <a:r>
              <a:rPr lang="en-IN" sz="2800" b="1" dirty="0">
                <a:solidFill>
                  <a:schemeClr val="tx2"/>
                </a:solidFill>
              </a:rPr>
              <a:t>Engagement</a:t>
            </a:r>
            <a:r>
              <a:rPr lang="en-US" sz="2800" b="1" dirty="0" smtClean="0">
                <a:solidFill>
                  <a:schemeClr val="tx2"/>
                </a:solidFill>
              </a:rPr>
              <a:t>:</a:t>
            </a:r>
          </a:p>
          <a:p>
            <a:pPr marL="36576" indent="0">
              <a:buNone/>
            </a:pPr>
            <a:endParaRPr lang="en-US" sz="2400" b="1" dirty="0" smtClean="0"/>
          </a:p>
          <a:p>
            <a:pPr marL="36576" indent="0">
              <a:buNone/>
            </a:pPr>
            <a:r>
              <a:rPr lang="en-US" sz="2400" b="1" dirty="0" smtClean="0"/>
              <a:t>SQL </a:t>
            </a:r>
            <a:r>
              <a:rPr lang="en-US" sz="2400" b="1" dirty="0"/>
              <a:t>Query:</a:t>
            </a:r>
          </a:p>
          <a:p>
            <a:pPr marL="36576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36576" indent="0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36576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36576" indent="0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36576" indent="0">
              <a:buNone/>
            </a:pPr>
            <a:r>
              <a:rPr lang="en-US" sz="2400" b="1" dirty="0" smtClean="0"/>
              <a:t>Output</a:t>
            </a:r>
            <a:r>
              <a:rPr lang="en-US" sz="2400" b="1" dirty="0"/>
              <a:t>:</a:t>
            </a:r>
          </a:p>
          <a:p>
            <a:pPr marL="36576" indent="0">
              <a:buNone/>
            </a:pP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763284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13176"/>
            <a:ext cx="469391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1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18"/>
          </a:xfrm>
        </p:spPr>
        <p:txBody>
          <a:bodyPr>
            <a:normAutofit fontScale="90000"/>
          </a:bodyPr>
          <a:lstStyle/>
          <a:p>
            <a:pPr algn="ctr"/>
            <a:endParaRPr lang="en-IN" sz="5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7467600" cy="612616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IN" sz="2800" b="1" dirty="0" smtClean="0">
                <a:solidFill>
                  <a:schemeClr val="tx2"/>
                </a:solidFill>
              </a:rPr>
              <a:t>2. </a:t>
            </a:r>
            <a:r>
              <a:rPr lang="en-IN" sz="2800" b="1" dirty="0">
                <a:solidFill>
                  <a:schemeClr val="tx2"/>
                </a:solidFill>
              </a:rPr>
              <a:t>Bots &amp; Fake </a:t>
            </a:r>
            <a:r>
              <a:rPr lang="en-IN" sz="2800" b="1" dirty="0" smtClean="0">
                <a:solidFill>
                  <a:schemeClr val="tx2"/>
                </a:solidFill>
              </a:rPr>
              <a:t>Accounts:</a:t>
            </a:r>
          </a:p>
          <a:p>
            <a:pPr marL="36576" indent="0">
              <a:buNone/>
            </a:pPr>
            <a:r>
              <a:rPr lang="en-US" sz="2400" b="1" dirty="0"/>
              <a:t>SQL Query</a:t>
            </a:r>
            <a:r>
              <a:rPr lang="en-US" sz="2400" b="1" dirty="0" smtClean="0"/>
              <a:t>:</a:t>
            </a:r>
          </a:p>
          <a:p>
            <a:pPr marL="36576" indent="0">
              <a:buNone/>
            </a:pPr>
            <a:endParaRPr lang="en-US" sz="2400" b="1" dirty="0"/>
          </a:p>
          <a:p>
            <a:pPr marL="36576" indent="0">
              <a:buNone/>
            </a:pPr>
            <a:endParaRPr lang="en-US" sz="2400" b="1" dirty="0" smtClean="0"/>
          </a:p>
          <a:p>
            <a:pPr marL="36576" indent="0">
              <a:buNone/>
            </a:pPr>
            <a:endParaRPr lang="en-US" sz="2400" b="1" dirty="0"/>
          </a:p>
          <a:p>
            <a:pPr marL="36576" indent="0">
              <a:buNone/>
            </a:pPr>
            <a:endParaRPr lang="en-US" sz="2400" b="1" dirty="0" smtClean="0"/>
          </a:p>
          <a:p>
            <a:pPr marL="36576" indent="0">
              <a:buNone/>
            </a:pPr>
            <a:endParaRPr lang="en-US" sz="2400" b="1" dirty="0"/>
          </a:p>
          <a:p>
            <a:pPr marL="36576" indent="0">
              <a:buNone/>
            </a:pPr>
            <a:r>
              <a:rPr lang="en-US" sz="2400" b="1" dirty="0"/>
              <a:t>Output:</a:t>
            </a:r>
          </a:p>
          <a:p>
            <a:pPr marL="36576" indent="0">
              <a:buNone/>
            </a:pPr>
            <a:endParaRPr lang="en-US" sz="2400" b="1" dirty="0"/>
          </a:p>
          <a:p>
            <a:pPr marL="36576" indent="0">
              <a:buNone/>
            </a:pP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632848" cy="168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140968"/>
            <a:ext cx="324036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7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Insights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project helped </a:t>
            </a:r>
            <a:r>
              <a:rPr lang="en-US" dirty="0"/>
              <a:t>me understand how complex </a:t>
            </a:r>
            <a:r>
              <a:rPr lang="en-US" dirty="0" smtClean="0"/>
              <a:t> queries </a:t>
            </a:r>
            <a:r>
              <a:rPr lang="en-US" dirty="0"/>
              <a:t>work and how to </a:t>
            </a:r>
            <a:r>
              <a:rPr lang="en-US" dirty="0" smtClean="0"/>
              <a:t>dig business </a:t>
            </a:r>
            <a:r>
              <a:rPr lang="en-US" dirty="0"/>
              <a:t>insights from given </a:t>
            </a:r>
            <a:r>
              <a:rPr lang="en-US" dirty="0" smtClean="0"/>
              <a:t>data. </a:t>
            </a:r>
          </a:p>
          <a:p>
            <a:r>
              <a:rPr lang="en-US" dirty="0" smtClean="0"/>
              <a:t>In this project we get </a:t>
            </a:r>
            <a:r>
              <a:rPr lang="en-US" dirty="0"/>
              <a:t>to know </a:t>
            </a:r>
            <a:r>
              <a:rPr lang="en-US" dirty="0" smtClean="0"/>
              <a:t>how an organization </a:t>
            </a:r>
            <a:r>
              <a:rPr lang="en-US" dirty="0"/>
              <a:t>project </a:t>
            </a:r>
            <a:r>
              <a:rPr lang="en-US" dirty="0" smtClean="0"/>
              <a:t>work.</a:t>
            </a:r>
          </a:p>
          <a:p>
            <a:r>
              <a:rPr lang="en-US" dirty="0" smtClean="0"/>
              <a:t>This project also helps </a:t>
            </a:r>
            <a:r>
              <a:rPr lang="en-US" dirty="0"/>
              <a:t>with </a:t>
            </a:r>
            <a:r>
              <a:rPr lang="en-US" dirty="0" smtClean="0"/>
              <a:t>so many things like how to </a:t>
            </a:r>
            <a:r>
              <a:rPr lang="en-US" dirty="0"/>
              <a:t>handle </a:t>
            </a:r>
            <a:r>
              <a:rPr lang="en-US" dirty="0" smtClean="0"/>
              <a:t>project or </a:t>
            </a:r>
            <a:r>
              <a:rPr lang="en-US" dirty="0"/>
              <a:t>how solve the problem that given </a:t>
            </a:r>
            <a:r>
              <a:rPr lang="en-US" dirty="0" smtClean="0"/>
              <a:t>in task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project, SQL </a:t>
            </a:r>
            <a:r>
              <a:rPr lang="en-US" dirty="0"/>
              <a:t>queries </a:t>
            </a:r>
            <a:r>
              <a:rPr lang="en-US" dirty="0" smtClean="0"/>
              <a:t>used to </a:t>
            </a:r>
            <a:r>
              <a:rPr lang="en-US" dirty="0"/>
              <a:t>extract insights from database by which we track how users engage and interact with our digital product </a:t>
            </a:r>
            <a:r>
              <a:rPr lang="en-US" dirty="0" smtClean="0"/>
              <a:t>in </a:t>
            </a:r>
            <a:r>
              <a:rPr lang="en-US" dirty="0"/>
              <a:t>an attempt to derive business insights for marketing, product &amp; development teams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9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467600" cy="1143000"/>
          </a:xfr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7467600" cy="51454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this project by using the SQL queries we get to know how marketing </a:t>
            </a:r>
            <a:r>
              <a:rPr lang="en-US" dirty="0"/>
              <a:t>team can reward the most loyal </a:t>
            </a:r>
            <a:r>
              <a:rPr lang="en-US" dirty="0" smtClean="0"/>
              <a:t>customers or </a:t>
            </a:r>
            <a:r>
              <a:rPr lang="en-US" dirty="0"/>
              <a:t>send promotional emails to inactive </a:t>
            </a:r>
            <a:r>
              <a:rPr lang="en-US" dirty="0" smtClean="0"/>
              <a:t>users and how to check most popular </a:t>
            </a:r>
            <a:r>
              <a:rPr lang="en-US" dirty="0" err="1"/>
              <a:t>hashtags</a:t>
            </a:r>
            <a:r>
              <a:rPr lang="en-US" dirty="0"/>
              <a:t> </a:t>
            </a:r>
            <a:r>
              <a:rPr lang="en-US" dirty="0" smtClean="0"/>
              <a:t>or most </a:t>
            </a:r>
            <a:r>
              <a:rPr lang="en-US" dirty="0"/>
              <a:t>active day for brand promotions.</a:t>
            </a:r>
          </a:p>
          <a:p>
            <a:r>
              <a:rPr lang="en-US" dirty="0" smtClean="0"/>
              <a:t>We also find how user </a:t>
            </a:r>
            <a:r>
              <a:rPr lang="en-US" dirty="0"/>
              <a:t>engagement can be very useful success metric for the growth of the company.</a:t>
            </a:r>
          </a:p>
          <a:p>
            <a:r>
              <a:rPr lang="en-US" dirty="0" smtClean="0"/>
              <a:t>Also we get to know how company </a:t>
            </a:r>
            <a:r>
              <a:rPr lang="en-US" dirty="0"/>
              <a:t>can remove the bots and fake accounts from the platform to enhance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2046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276872"/>
            <a:ext cx="7092280" cy="3361928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IN" sz="9600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6480048" cy="260648"/>
          </a:xfrm>
        </p:spPr>
        <p:txBody>
          <a:bodyPr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7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rgbClr val="00B050"/>
                </a:solidFill>
              </a:rPr>
              <a:t>Project </a:t>
            </a:r>
            <a:r>
              <a:rPr lang="en-IN" sz="5400" b="1" dirty="0">
                <a:solidFill>
                  <a:srgbClr val="00B050"/>
                </a:solidFill>
              </a:rPr>
              <a:t>Description</a:t>
            </a:r>
            <a:endParaRPr lang="en-IN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project aims to help the marketing team of </a:t>
            </a:r>
            <a:r>
              <a:rPr lang="en-US" dirty="0" err="1" smtClean="0"/>
              <a:t>Instagram</a:t>
            </a:r>
            <a:r>
              <a:rPr lang="en-US" dirty="0" smtClean="0"/>
              <a:t> to launch some campaign and give report  to our Investor on the basis of some metrics.</a:t>
            </a:r>
          </a:p>
          <a:p>
            <a:endParaRPr lang="en-US" dirty="0" smtClean="0"/>
          </a:p>
          <a:p>
            <a:r>
              <a:rPr lang="en-US" dirty="0" smtClean="0"/>
              <a:t>We analyze the raw data by using various database management tools and collect useful insights for </a:t>
            </a:r>
            <a:r>
              <a:rPr lang="en-US" dirty="0" err="1" smtClean="0"/>
              <a:t>Instagram</a:t>
            </a:r>
            <a:r>
              <a:rPr lang="en-US" dirty="0" smtClean="0"/>
              <a:t> to launch appropriate marketing campaigns.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 smtClean="0">
                <a:solidFill>
                  <a:srgbClr val="00B050"/>
                </a:solidFill>
              </a:rPr>
              <a:t>Approach</a:t>
            </a:r>
            <a:endParaRPr lang="en-IN" sz="5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78112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In order to complete </a:t>
            </a:r>
            <a:r>
              <a:rPr lang="en-US" sz="2800" dirty="0"/>
              <a:t>this project </a:t>
            </a:r>
            <a:r>
              <a:rPr lang="en-US" sz="2800" dirty="0" smtClean="0"/>
              <a:t>we </a:t>
            </a:r>
            <a:r>
              <a:rPr lang="en-US" sz="2800" dirty="0"/>
              <a:t>have to work on the data from the provided </a:t>
            </a:r>
            <a:r>
              <a:rPr lang="en-US" sz="2800" dirty="0" smtClean="0"/>
              <a:t>raw data </a:t>
            </a:r>
            <a:r>
              <a:rPr lang="en-US" sz="2800" dirty="0"/>
              <a:t>by using various database management tools</a:t>
            </a:r>
            <a:r>
              <a:rPr lang="en-US" sz="2800" dirty="0" smtClean="0"/>
              <a:t>.</a:t>
            </a:r>
            <a:r>
              <a:rPr lang="en-US" sz="2800" dirty="0"/>
              <a:t>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First of all we create the database </a:t>
            </a:r>
            <a:r>
              <a:rPr lang="en-US" sz="2800" dirty="0"/>
              <a:t>and </a:t>
            </a:r>
            <a:r>
              <a:rPr lang="en-US" sz="2800" dirty="0" smtClean="0"/>
              <a:t>insert </a:t>
            </a:r>
            <a:r>
              <a:rPr lang="en-US" sz="2800" dirty="0"/>
              <a:t>the values </a:t>
            </a:r>
            <a:r>
              <a:rPr lang="en-US" sz="2800" dirty="0" smtClean="0"/>
              <a:t>by using the DDL &amp; DML commands and queries in </a:t>
            </a:r>
            <a:r>
              <a:rPr lang="en-US" sz="2800" dirty="0"/>
              <a:t>the MySQL </a:t>
            </a:r>
            <a:r>
              <a:rPr lang="en-US" sz="2800" dirty="0" smtClean="0"/>
              <a:t>database. After </a:t>
            </a:r>
            <a:r>
              <a:rPr lang="en-US" sz="2800" dirty="0"/>
              <a:t>creating the database required insights are generated from the database tables by running SQL queries in MySQL workbench</a:t>
            </a:r>
            <a:r>
              <a:rPr lang="en-US" sz="28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endParaRPr lang="en-IN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00B050"/>
                </a:solidFill>
              </a:rPr>
              <a:t>Tech-Stack Used</a:t>
            </a:r>
            <a:endParaRPr lang="en-IN" sz="5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MySQL Workbench v8.0.33: </a:t>
            </a:r>
            <a:r>
              <a:rPr lang="en-US" sz="2800" dirty="0" smtClean="0"/>
              <a:t>It </a:t>
            </a:r>
            <a:r>
              <a:rPr lang="en-US" sz="2800" dirty="0"/>
              <a:t>makes managing and designing databases easy with its user-friendly </a:t>
            </a:r>
            <a:r>
              <a:rPr lang="en-US" sz="2800" dirty="0" smtClean="0"/>
              <a:t>interface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/>
              <a:t>helps </a:t>
            </a:r>
            <a:r>
              <a:rPr lang="en-US" sz="2800" dirty="0" smtClean="0"/>
              <a:t>us with </a:t>
            </a:r>
            <a:r>
              <a:rPr lang="en-US" sz="2800" dirty="0"/>
              <a:t>visually design databases, build queries, and manage performance without needing to use complex commands</a:t>
            </a:r>
            <a:r>
              <a:rPr lang="en-US" sz="2800" dirty="0" smtClean="0"/>
              <a:t>.</a:t>
            </a:r>
          </a:p>
        </p:txBody>
      </p:sp>
      <p:pic>
        <p:nvPicPr>
          <p:cNvPr id="8194" name="Picture 2" descr="https://lh7-us.googleusercontent.com/j1fpxJAjH9MHZSF2Z1E0Owv19_M1rJ4DUfsNAsf_ick8g20Q6_yYTid1iGuZITnnTGtRXEUdjIy69hF-L7VZpNNFF__E65eyU05fp4ZD_DzuRavmt0nT22DO4_fZxMy5p-TmBEzitWQcgvfw8ukxgW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221088"/>
            <a:ext cx="14859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144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 smtClean="0">
                <a:solidFill>
                  <a:srgbClr val="00B050"/>
                </a:solidFill>
              </a:rPr>
              <a:t>Task A: </a:t>
            </a:r>
            <a:r>
              <a:rPr lang="en-IN" sz="5400" b="1" dirty="0"/>
              <a:t>Marketing Analysis</a:t>
            </a:r>
            <a:endParaRPr lang="en-IN" sz="5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94010"/>
            <a:ext cx="7467600" cy="5575350"/>
          </a:xfrm>
        </p:spPr>
        <p:txBody>
          <a:bodyPr>
            <a:normAutofit/>
          </a:bodyPr>
          <a:lstStyle/>
          <a:p>
            <a:pPr marL="550926" indent="-514350">
              <a:buAutoNum type="arabicPeriod"/>
            </a:pPr>
            <a:r>
              <a:rPr lang="en-US" sz="2800" b="1" dirty="0" smtClean="0">
                <a:solidFill>
                  <a:schemeClr val="tx2"/>
                </a:solidFill>
              </a:rPr>
              <a:t>Loyal </a:t>
            </a:r>
            <a:r>
              <a:rPr lang="en-US" sz="2800" b="1" dirty="0" smtClean="0">
                <a:solidFill>
                  <a:schemeClr val="tx2"/>
                </a:solidFill>
              </a:rPr>
              <a:t>User Reward</a:t>
            </a:r>
            <a:r>
              <a:rPr lang="en-US" sz="2800" b="1" dirty="0" smtClean="0">
                <a:solidFill>
                  <a:schemeClr val="tx2"/>
                </a:solidFill>
              </a:rPr>
              <a:t>:</a:t>
            </a:r>
          </a:p>
          <a:p>
            <a:pPr marL="36576" indent="0">
              <a:buNone/>
            </a:pPr>
            <a:r>
              <a:rPr lang="en-US" sz="2400" b="1" dirty="0" smtClean="0"/>
              <a:t>SQL Query:</a:t>
            </a:r>
          </a:p>
          <a:p>
            <a:pPr marL="36576" indent="0">
              <a:buNone/>
            </a:pPr>
            <a:endParaRPr lang="en-US" sz="2400" b="1" dirty="0"/>
          </a:p>
          <a:p>
            <a:pPr marL="36576" indent="0">
              <a:buNone/>
            </a:pPr>
            <a:endParaRPr lang="en-US" sz="2400" b="1" dirty="0" smtClean="0"/>
          </a:p>
          <a:p>
            <a:pPr marL="36576" indent="0">
              <a:buNone/>
            </a:pPr>
            <a:endParaRPr lang="en-US" sz="2400" b="1" dirty="0" smtClean="0"/>
          </a:p>
          <a:p>
            <a:pPr marL="36576" indent="0">
              <a:buNone/>
            </a:pPr>
            <a:r>
              <a:rPr lang="en-US" sz="2400" b="1" dirty="0" smtClean="0"/>
              <a:t>Output:</a:t>
            </a:r>
          </a:p>
          <a:p>
            <a:pPr marL="550926" indent="-514350">
              <a:buAutoNum type="arabicPeriod"/>
            </a:pP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1" y="2204864"/>
            <a:ext cx="7632848" cy="9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30" y="3573017"/>
            <a:ext cx="4340430" cy="230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6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18"/>
          </a:xfrm>
        </p:spPr>
        <p:txBody>
          <a:bodyPr>
            <a:normAutofit fontScale="90000"/>
          </a:bodyPr>
          <a:lstStyle/>
          <a:p>
            <a:pPr algn="ctr"/>
            <a:endParaRPr lang="en-IN" sz="5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7467600" cy="6720657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IN" sz="2800" b="1" dirty="0" smtClean="0">
                <a:solidFill>
                  <a:schemeClr val="tx2"/>
                </a:solidFill>
              </a:rPr>
              <a:t>2. Inactive </a:t>
            </a:r>
            <a:r>
              <a:rPr lang="en-IN" sz="2800" b="1" dirty="0">
                <a:solidFill>
                  <a:schemeClr val="tx2"/>
                </a:solidFill>
              </a:rPr>
              <a:t>User Engagement</a:t>
            </a:r>
            <a:r>
              <a:rPr lang="en-IN" sz="2800" b="1" dirty="0" smtClean="0">
                <a:solidFill>
                  <a:schemeClr val="tx2"/>
                </a:solidFill>
              </a:rPr>
              <a:t>:</a:t>
            </a:r>
          </a:p>
          <a:p>
            <a:pPr marL="36576" indent="0">
              <a:buNone/>
            </a:pPr>
            <a:r>
              <a:rPr lang="en-US" sz="2400" b="1" dirty="0"/>
              <a:t>SQL Query</a:t>
            </a:r>
            <a:r>
              <a:rPr lang="en-US" sz="2400" b="1" dirty="0" smtClean="0"/>
              <a:t>:</a:t>
            </a:r>
          </a:p>
          <a:p>
            <a:pPr marL="36576" indent="0">
              <a:buNone/>
            </a:pPr>
            <a:endParaRPr lang="en-US" sz="2400" b="1" dirty="0"/>
          </a:p>
          <a:p>
            <a:pPr marL="36576" indent="0">
              <a:buNone/>
            </a:pPr>
            <a:endParaRPr lang="en-US" sz="2400" b="1" dirty="0" smtClean="0"/>
          </a:p>
          <a:p>
            <a:pPr marL="36576" indent="0">
              <a:buNone/>
            </a:pPr>
            <a:r>
              <a:rPr lang="en-US" sz="2400" b="1" dirty="0"/>
              <a:t>Output:</a:t>
            </a:r>
          </a:p>
          <a:p>
            <a:pPr marL="36576" indent="0">
              <a:buNone/>
            </a:pPr>
            <a:endParaRPr lang="en-US" sz="2400" b="1" dirty="0"/>
          </a:p>
          <a:p>
            <a:pPr marL="36576" indent="0">
              <a:buNone/>
            </a:pP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9"/>
          <a:stretch/>
        </p:blipFill>
        <p:spPr bwMode="auto">
          <a:xfrm>
            <a:off x="3491880" y="1916832"/>
            <a:ext cx="2232248" cy="342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343574"/>
            <a:ext cx="2232248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48883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18"/>
          </a:xfrm>
        </p:spPr>
        <p:txBody>
          <a:bodyPr>
            <a:normAutofit fontScale="90000"/>
          </a:bodyPr>
          <a:lstStyle/>
          <a:p>
            <a:pPr algn="ctr"/>
            <a:endParaRPr lang="en-IN" sz="5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7467600" cy="612616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IN" sz="2800" b="1" dirty="0" smtClean="0">
              <a:solidFill>
                <a:schemeClr val="tx2"/>
              </a:solidFill>
            </a:endParaRPr>
          </a:p>
          <a:p>
            <a:pPr marL="36576" indent="0">
              <a:buNone/>
            </a:pPr>
            <a:r>
              <a:rPr lang="en-IN" sz="2800" b="1" dirty="0" smtClean="0">
                <a:solidFill>
                  <a:schemeClr val="tx2"/>
                </a:solidFill>
              </a:rPr>
              <a:t>3. </a:t>
            </a:r>
            <a:r>
              <a:rPr lang="en-IN" sz="2800" b="1" dirty="0">
                <a:solidFill>
                  <a:schemeClr val="tx2"/>
                </a:solidFill>
              </a:rPr>
              <a:t>Contest Winner Declaration</a:t>
            </a:r>
            <a:r>
              <a:rPr lang="en-IN" sz="2800" b="1" dirty="0" smtClean="0">
                <a:solidFill>
                  <a:schemeClr val="tx2"/>
                </a:solidFill>
              </a:rPr>
              <a:t>:</a:t>
            </a:r>
          </a:p>
          <a:p>
            <a:pPr marL="36576" indent="0">
              <a:buNone/>
            </a:pPr>
            <a:r>
              <a:rPr lang="en-US" sz="2400" b="1" dirty="0"/>
              <a:t>SQL Query</a:t>
            </a:r>
            <a:r>
              <a:rPr lang="en-US" sz="2400" b="1" dirty="0" smtClean="0"/>
              <a:t>:</a:t>
            </a:r>
          </a:p>
          <a:p>
            <a:pPr marL="36576" indent="0">
              <a:buNone/>
            </a:pPr>
            <a:endParaRPr lang="en-US" sz="2800" b="1" dirty="0"/>
          </a:p>
          <a:p>
            <a:pPr marL="36576" indent="0">
              <a:buNone/>
            </a:pPr>
            <a:endParaRPr lang="en-US" sz="2800" b="1" dirty="0" smtClean="0"/>
          </a:p>
          <a:p>
            <a:pPr marL="36576" indent="0">
              <a:buNone/>
            </a:pPr>
            <a:endParaRPr lang="en-US" sz="2800" b="1" dirty="0"/>
          </a:p>
          <a:p>
            <a:pPr marL="36576" indent="0">
              <a:buNone/>
            </a:pPr>
            <a:endParaRPr lang="en-US" sz="2800" b="1" dirty="0" smtClean="0"/>
          </a:p>
          <a:p>
            <a:pPr marL="36576" indent="0">
              <a:buNone/>
            </a:pPr>
            <a:r>
              <a:rPr lang="en-US" sz="2400" b="1" dirty="0"/>
              <a:t>Output:</a:t>
            </a:r>
          </a:p>
          <a:p>
            <a:pPr marL="36576" indent="0">
              <a:buNone/>
            </a:pPr>
            <a:endParaRPr lang="en-US" sz="2800" b="1" dirty="0"/>
          </a:p>
          <a:p>
            <a:pPr marL="36576" indent="0">
              <a:buNone/>
            </a:pP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68631"/>
            <a:ext cx="568863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31" y="1734192"/>
            <a:ext cx="7272808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1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18"/>
          </a:xfrm>
        </p:spPr>
        <p:txBody>
          <a:bodyPr>
            <a:normAutofit fontScale="90000"/>
          </a:bodyPr>
          <a:lstStyle/>
          <a:p>
            <a:pPr algn="ctr"/>
            <a:endParaRPr lang="en-IN" sz="5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7467600" cy="612616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IN" sz="2800" b="1" dirty="0" smtClean="0">
              <a:solidFill>
                <a:schemeClr val="tx2"/>
              </a:solidFill>
            </a:endParaRPr>
          </a:p>
          <a:p>
            <a:pPr marL="36576" indent="0">
              <a:buNone/>
            </a:pPr>
            <a:r>
              <a:rPr lang="en-IN" sz="2800" b="1" dirty="0" smtClean="0">
                <a:solidFill>
                  <a:schemeClr val="tx2"/>
                </a:solidFill>
              </a:rPr>
              <a:t>4. </a:t>
            </a:r>
            <a:r>
              <a:rPr lang="en-IN" sz="2800" b="1" dirty="0" err="1">
                <a:solidFill>
                  <a:schemeClr val="tx2"/>
                </a:solidFill>
              </a:rPr>
              <a:t>Hashtag</a:t>
            </a:r>
            <a:r>
              <a:rPr lang="en-IN" sz="2800" b="1" dirty="0">
                <a:solidFill>
                  <a:schemeClr val="tx2"/>
                </a:solidFill>
              </a:rPr>
              <a:t> </a:t>
            </a:r>
            <a:r>
              <a:rPr lang="en-IN" sz="2800" b="1" dirty="0" smtClean="0">
                <a:solidFill>
                  <a:schemeClr val="tx2"/>
                </a:solidFill>
              </a:rPr>
              <a:t>Research:</a:t>
            </a:r>
          </a:p>
          <a:p>
            <a:pPr marL="36576" indent="0">
              <a:buNone/>
            </a:pPr>
            <a:r>
              <a:rPr lang="en-US" sz="2400" b="1" dirty="0"/>
              <a:t>SQL Query</a:t>
            </a:r>
            <a:r>
              <a:rPr lang="en-US" sz="2400" b="1" dirty="0" smtClean="0"/>
              <a:t>:</a:t>
            </a:r>
          </a:p>
          <a:p>
            <a:pPr marL="36576" indent="0">
              <a:buNone/>
            </a:pPr>
            <a:endParaRPr lang="en-US" sz="2400" b="1" dirty="0"/>
          </a:p>
          <a:p>
            <a:pPr marL="36576" indent="0">
              <a:buNone/>
            </a:pPr>
            <a:endParaRPr lang="en-US" sz="2400" b="1" dirty="0" smtClean="0"/>
          </a:p>
          <a:p>
            <a:pPr marL="36576" indent="0">
              <a:buNone/>
            </a:pPr>
            <a:endParaRPr lang="en-US" sz="2400" b="1" dirty="0"/>
          </a:p>
          <a:p>
            <a:pPr marL="36576" indent="0">
              <a:buNone/>
            </a:pPr>
            <a:endParaRPr lang="en-US" sz="2400" b="1" dirty="0" smtClean="0"/>
          </a:p>
          <a:p>
            <a:pPr marL="36576" indent="0">
              <a:buNone/>
            </a:pPr>
            <a:endParaRPr lang="en-US" sz="2400" b="1" dirty="0"/>
          </a:p>
          <a:p>
            <a:pPr marL="36576" indent="0">
              <a:buNone/>
            </a:pPr>
            <a:r>
              <a:rPr lang="en-US" sz="2800" b="1" dirty="0"/>
              <a:t>Output:</a:t>
            </a:r>
          </a:p>
          <a:p>
            <a:pPr marL="36576" indent="0">
              <a:buNone/>
            </a:pP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77072"/>
            <a:ext cx="34923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488832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4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018"/>
          </a:xfrm>
        </p:spPr>
        <p:txBody>
          <a:bodyPr>
            <a:normAutofit fontScale="90000"/>
          </a:bodyPr>
          <a:lstStyle/>
          <a:p>
            <a:pPr algn="ctr"/>
            <a:endParaRPr lang="en-IN" sz="54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7467600" cy="6126165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IN" sz="2800" b="1" dirty="0" smtClean="0">
              <a:solidFill>
                <a:schemeClr val="tx2"/>
              </a:solidFill>
            </a:endParaRPr>
          </a:p>
          <a:p>
            <a:pPr marL="36576" indent="0">
              <a:buNone/>
            </a:pPr>
            <a:r>
              <a:rPr lang="en-IN" sz="2800" b="1" dirty="0" smtClean="0">
                <a:solidFill>
                  <a:schemeClr val="tx2"/>
                </a:solidFill>
              </a:rPr>
              <a:t>5. </a:t>
            </a:r>
            <a:r>
              <a:rPr lang="en-IN" sz="2800" b="1" dirty="0">
                <a:solidFill>
                  <a:schemeClr val="tx2"/>
                </a:solidFill>
              </a:rPr>
              <a:t>Ad Campaign Launch</a:t>
            </a:r>
            <a:r>
              <a:rPr lang="en-IN" sz="2800" b="1" dirty="0" smtClean="0">
                <a:solidFill>
                  <a:schemeClr val="tx2"/>
                </a:solidFill>
              </a:rPr>
              <a:t>:</a:t>
            </a:r>
          </a:p>
          <a:p>
            <a:pPr marL="36576" indent="0">
              <a:buNone/>
            </a:pPr>
            <a:r>
              <a:rPr lang="en-US" sz="2400" b="1" dirty="0"/>
              <a:t>SQL Query</a:t>
            </a:r>
            <a:r>
              <a:rPr lang="en-US" sz="2400" b="1" dirty="0" smtClean="0"/>
              <a:t>:</a:t>
            </a:r>
          </a:p>
          <a:p>
            <a:pPr marL="36576" indent="0">
              <a:buNone/>
            </a:pPr>
            <a:endParaRPr lang="en-US" sz="2800" b="1" dirty="0"/>
          </a:p>
          <a:p>
            <a:pPr marL="36576" indent="0">
              <a:buNone/>
            </a:pPr>
            <a:endParaRPr lang="en-US" sz="2800" b="1" dirty="0" smtClean="0"/>
          </a:p>
          <a:p>
            <a:pPr marL="36576" indent="0">
              <a:buNone/>
            </a:pPr>
            <a:endParaRPr lang="en-US" sz="2800" b="1" dirty="0"/>
          </a:p>
          <a:p>
            <a:pPr marL="36576" indent="0">
              <a:buNone/>
            </a:pPr>
            <a:endParaRPr lang="en-US" sz="2400" b="1" dirty="0" smtClean="0"/>
          </a:p>
          <a:p>
            <a:pPr marL="36576" indent="0">
              <a:buNone/>
            </a:pPr>
            <a:r>
              <a:rPr lang="en-US" sz="2400" b="1" dirty="0" smtClean="0"/>
              <a:t>Output</a:t>
            </a:r>
            <a:r>
              <a:rPr lang="en-US" sz="2400" b="1" dirty="0"/>
              <a:t>:</a:t>
            </a:r>
          </a:p>
          <a:p>
            <a:pPr marL="36576" indent="0">
              <a:buNone/>
            </a:pPr>
            <a:endParaRPr lang="en-US" sz="2800" b="1" dirty="0"/>
          </a:p>
          <a:p>
            <a:pPr marL="36576" indent="0">
              <a:buNone/>
            </a:pP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56084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717032"/>
            <a:ext cx="378042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2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647</TotalTime>
  <Words>438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Instagram User Analytics</vt:lpstr>
      <vt:lpstr>Project Description</vt:lpstr>
      <vt:lpstr>Approach</vt:lpstr>
      <vt:lpstr>Tech-Stack Used</vt:lpstr>
      <vt:lpstr>Task A: Marketing Analysis</vt:lpstr>
      <vt:lpstr>PowerPoint Presentation</vt:lpstr>
      <vt:lpstr>PowerPoint Presentation</vt:lpstr>
      <vt:lpstr>PowerPoint Presentation</vt:lpstr>
      <vt:lpstr>PowerPoint Presentation</vt:lpstr>
      <vt:lpstr>Task B: Investor Metrics</vt:lpstr>
      <vt:lpstr>PowerPoint Presentation</vt:lpstr>
      <vt:lpstr>Insights</vt:lpstr>
      <vt:lpstr>Result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Process</dc:title>
  <dc:creator>PC</dc:creator>
  <cp:lastModifiedBy>PC</cp:lastModifiedBy>
  <cp:revision>39</cp:revision>
  <dcterms:created xsi:type="dcterms:W3CDTF">2023-12-11T13:25:40Z</dcterms:created>
  <dcterms:modified xsi:type="dcterms:W3CDTF">2023-12-31T18:02:17Z</dcterms:modified>
</cp:coreProperties>
</file>