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9" r:id="rId7"/>
    <p:sldId id="279" r:id="rId8"/>
    <p:sldId id="272" r:id="rId9"/>
    <p:sldId id="273" r:id="rId10"/>
    <p:sldId id="270" r:id="rId11"/>
    <p:sldId id="275" r:id="rId12"/>
    <p:sldId id="282" r:id="rId13"/>
    <p:sldId id="281" r:id="rId14"/>
    <p:sldId id="280" r:id="rId15"/>
    <p:sldId id="263" r:id="rId16"/>
    <p:sldId id="276" r:id="rId17"/>
    <p:sldId id="277"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76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1"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4353881-6513-4C02-9E8D-BB25F80AB456}" type="datetimeFigureOut">
              <a:rPr lang="en-IN" smtClean="0"/>
              <a:t>15-01-2024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3881-6513-4C02-9E8D-BB25F80AB456}"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3881-6513-4C02-9E8D-BB25F80AB456}"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3881-6513-4C02-9E8D-BB25F80AB456}"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8"/>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1"/>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353881-6513-4C02-9E8D-BB25F80AB456}"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1"/>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353881-6513-4C02-9E8D-BB25F80AB456}"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353881-6513-4C02-9E8D-BB25F80AB456}" type="datetimeFigureOut">
              <a:rPr lang="en-IN" smtClean="0"/>
              <a:t>15-01-2024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4353881-6513-4C02-9E8D-BB25F80AB456}" type="datetimeFigureOut">
              <a:rPr lang="en-IN" smtClean="0"/>
              <a:t>15-01-2024</a:t>
            </a:fld>
            <a:endParaRPr lang="en-IN"/>
          </a:p>
        </p:txBody>
      </p:sp>
      <p:sp>
        <p:nvSpPr>
          <p:cNvPr id="8" name="Slide Number Placeholder 7"/>
          <p:cNvSpPr>
            <a:spLocks noGrp="1"/>
          </p:cNvSpPr>
          <p:nvPr>
            <p:ph type="sldNum" sz="quarter" idx="11"/>
          </p:nvPr>
        </p:nvSpPr>
        <p:spPr/>
        <p:txBody>
          <a:bodyPr/>
          <a:lstStyle/>
          <a:p>
            <a:fld id="{CC6E5B07-D75D-40D3-AB6D-2CC2DFCF187E}"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53881-6513-4C02-9E8D-BB25F80AB456}" type="datetimeFigureOut">
              <a:rPr lang="en-IN" smtClean="0"/>
              <a:t>15-01-2024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9"/>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353881-6513-4C02-9E8D-BB25F80AB456}"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5"/>
            <a:ext cx="762000" cy="365125"/>
          </a:xfrm>
        </p:spPr>
        <p:txBody>
          <a:bodyPr/>
          <a:lstStyle/>
          <a:p>
            <a:fld id="{CC6E5B07-D75D-40D3-AB6D-2CC2DFCF187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3"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3" y="2998766"/>
            <a:ext cx="3053867"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5"/>
            <a:ext cx="2133600" cy="365125"/>
          </a:xfrm>
        </p:spPr>
        <p:txBody>
          <a:bodyPr/>
          <a:lstStyle/>
          <a:p>
            <a:fld id="{24353881-6513-4C02-9E8D-BB25F80AB456}"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E5B07-D75D-40D3-AB6D-2CC2DFCF187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1"/>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5"/>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4353881-6513-4C02-9E8D-BB25F80AB456}" type="datetimeFigureOut">
              <a:rPr lang="en-IN" smtClean="0"/>
              <a:t>15-01-2024</a:t>
            </a:fld>
            <a:endParaRPr lang="en-IN"/>
          </a:p>
        </p:txBody>
      </p:sp>
      <p:sp>
        <p:nvSpPr>
          <p:cNvPr id="22" name="Footer Placeholder 21"/>
          <p:cNvSpPr>
            <a:spLocks noGrp="1"/>
          </p:cNvSpPr>
          <p:nvPr>
            <p:ph type="ftr" sz="quarter" idx="3"/>
          </p:nvPr>
        </p:nvSpPr>
        <p:spPr>
          <a:xfrm>
            <a:off x="3124200" y="6422065"/>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5"/>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C6E5B07-D75D-40D3-AB6D-2CC2DFCF187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quintetsolutions.com/services/mysql-workbench-consult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484784"/>
            <a:ext cx="8856984" cy="4104456"/>
          </a:xfrm>
        </p:spPr>
        <p:txBody>
          <a:bodyPr>
            <a:noAutofit/>
          </a:bodyPr>
          <a:lstStyle/>
          <a:p>
            <a:pPr algn="l"/>
            <a:r>
              <a:rPr lang="en-US" sz="5500" dirty="0" smtClean="0">
                <a:effectLst/>
              </a:rPr>
              <a:t>Operation Analytics </a:t>
            </a:r>
            <a:r>
              <a:rPr lang="en-US" sz="5500" dirty="0" smtClean="0">
                <a:effectLst/>
              </a:rPr>
              <a:t>and </a:t>
            </a:r>
            <a:r>
              <a:rPr lang="en-US" sz="5500" dirty="0" smtClean="0">
                <a:effectLst/>
              </a:rPr>
              <a:t/>
            </a:r>
            <a:br>
              <a:rPr lang="en-US" sz="5500" dirty="0" smtClean="0">
                <a:effectLst/>
              </a:rPr>
            </a:br>
            <a:r>
              <a:rPr lang="en-US" sz="5500" dirty="0" smtClean="0">
                <a:effectLst/>
              </a:rPr>
              <a:t>Investigating </a:t>
            </a:r>
            <a:r>
              <a:rPr lang="en-US" sz="5500" dirty="0">
                <a:effectLst/>
              </a:rPr>
              <a:t>Metric </a:t>
            </a:r>
            <a:r>
              <a:rPr lang="en-US" sz="5500" dirty="0" smtClean="0">
                <a:effectLst/>
              </a:rPr>
              <a:t>Spike</a:t>
            </a:r>
            <a:endParaRPr lang="en-US" sz="5500" dirty="0">
              <a:effectLst/>
            </a:endParaRPr>
          </a:p>
        </p:txBody>
      </p:sp>
      <p:sp>
        <p:nvSpPr>
          <p:cNvPr id="5" name="Subtitle 4"/>
          <p:cNvSpPr>
            <a:spLocks noGrp="1"/>
          </p:cNvSpPr>
          <p:nvPr>
            <p:ph type="subTitle" idx="1"/>
          </p:nvPr>
        </p:nvSpPr>
        <p:spPr>
          <a:xfrm>
            <a:off x="-4412" y="4725144"/>
            <a:ext cx="6520628" cy="1080120"/>
          </a:xfrm>
        </p:spPr>
        <p:txBody>
          <a:bodyPr>
            <a:normAutofit/>
          </a:bodyPr>
          <a:lstStyle/>
          <a:p>
            <a:pPr algn="ctr"/>
            <a:r>
              <a:rPr lang="en-US" sz="3600" b="1" dirty="0" smtClean="0">
                <a:solidFill>
                  <a:srgbClr val="00B050"/>
                </a:solidFill>
                <a:effectLst>
                  <a:outerShdw blurRad="38100" dist="38100" dir="2700000" algn="tl">
                    <a:srgbClr val="000000">
                      <a:alpha val="43137"/>
                    </a:srgbClr>
                  </a:outerShdw>
                </a:effectLst>
              </a:rPr>
              <a:t>Project Done By: </a:t>
            </a:r>
            <a:r>
              <a:rPr lang="en-US" sz="3600" b="1" dirty="0" err="1" smtClean="0">
                <a:solidFill>
                  <a:srgbClr val="00B050"/>
                </a:solidFill>
                <a:effectLst>
                  <a:outerShdw blurRad="38100" dist="38100" dir="2700000" algn="tl">
                    <a:srgbClr val="000000">
                      <a:alpha val="43137"/>
                    </a:srgbClr>
                  </a:outerShdw>
                </a:effectLst>
              </a:rPr>
              <a:t>Sayan</a:t>
            </a:r>
            <a:r>
              <a:rPr lang="en-US" sz="3600" b="1" dirty="0" smtClean="0">
                <a:solidFill>
                  <a:srgbClr val="00B050"/>
                </a:solidFill>
                <a:effectLst>
                  <a:outerShdw blurRad="38100" dist="38100" dir="2700000" algn="tl">
                    <a:srgbClr val="000000">
                      <a:alpha val="43137"/>
                    </a:srgbClr>
                  </a:outerShdw>
                </a:effectLst>
              </a:rPr>
              <a:t> </a:t>
            </a:r>
            <a:r>
              <a:rPr lang="en-US" sz="3600" b="1" dirty="0" err="1" smtClean="0">
                <a:solidFill>
                  <a:srgbClr val="00B050"/>
                </a:solidFill>
                <a:effectLst>
                  <a:outerShdw blurRad="38100" dist="38100" dir="2700000" algn="tl">
                    <a:srgbClr val="000000">
                      <a:alpha val="43137"/>
                    </a:srgbClr>
                  </a:outerShdw>
                </a:effectLst>
              </a:rPr>
              <a:t>Kashyap</a:t>
            </a:r>
            <a:endParaRPr lang="en-IN" sz="36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051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036496" cy="1143000"/>
          </a:xfrm>
        </p:spPr>
        <p:txBody>
          <a:bodyPr>
            <a:normAutofit/>
          </a:bodyPr>
          <a:lstStyle/>
          <a:p>
            <a:pPr algn="ctr"/>
            <a:r>
              <a:rPr lang="en-IN" sz="4000" b="1" dirty="0">
                <a:solidFill>
                  <a:srgbClr val="00B050"/>
                </a:solidFill>
              </a:rPr>
              <a:t>Case Study </a:t>
            </a:r>
            <a:r>
              <a:rPr lang="en-IN" sz="4000" b="1" dirty="0" smtClean="0">
                <a:solidFill>
                  <a:srgbClr val="00B050"/>
                </a:solidFill>
              </a:rPr>
              <a:t>2: </a:t>
            </a:r>
            <a:r>
              <a:rPr lang="en-IN" sz="4000" b="1" dirty="0"/>
              <a:t> Investigating Metric Spike</a:t>
            </a:r>
            <a:endParaRPr lang="en-IN" sz="40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737"/>
            <a:ext cx="7467600" cy="5073428"/>
          </a:xfrm>
        </p:spPr>
        <p:txBody>
          <a:bodyPr>
            <a:normAutofit/>
          </a:bodyPr>
          <a:lstStyle/>
          <a:p>
            <a:pPr marL="550926" indent="-514350">
              <a:buAutoNum type="arabicPeriod"/>
            </a:pPr>
            <a:endParaRPr lang="en-IN" sz="2800" b="1" dirty="0" smtClean="0">
              <a:solidFill>
                <a:schemeClr val="tx2"/>
              </a:solidFill>
            </a:endParaRPr>
          </a:p>
          <a:p>
            <a:pPr marL="36576" indent="0">
              <a:buNone/>
            </a:pPr>
            <a:r>
              <a:rPr lang="en-IN" sz="2800" b="1" dirty="0" smtClean="0">
                <a:solidFill>
                  <a:schemeClr val="tx2"/>
                </a:solidFill>
              </a:rPr>
              <a:t>A. Weekly </a:t>
            </a:r>
            <a:r>
              <a:rPr lang="en-IN" sz="2800" b="1" dirty="0">
                <a:solidFill>
                  <a:schemeClr val="tx2"/>
                </a:solidFill>
              </a:rPr>
              <a:t>User Engagement:</a:t>
            </a:r>
            <a:endParaRPr lang="en-US" sz="2400" b="1" dirty="0" smtClean="0">
              <a:solidFill>
                <a:schemeClr val="tx2"/>
              </a:solidFill>
            </a:endParaRPr>
          </a:p>
          <a:p>
            <a:pPr marL="36576" indent="0">
              <a:buNone/>
            </a:pPr>
            <a:r>
              <a:rPr lang="en-US" sz="2400" b="1" dirty="0" smtClean="0"/>
              <a:t>SQL </a:t>
            </a:r>
            <a:r>
              <a:rPr lang="en-US" sz="2400" b="1" dirty="0"/>
              <a:t>Query:</a:t>
            </a:r>
          </a:p>
          <a:p>
            <a:pPr marL="36576" indent="0">
              <a:buNone/>
            </a:pPr>
            <a:endParaRPr lang="en-US" sz="2800" dirty="0" smtClean="0">
              <a:solidFill>
                <a:schemeClr val="tx2"/>
              </a:solidFill>
            </a:endParaRPr>
          </a:p>
          <a:p>
            <a:pPr marL="36576" indent="0">
              <a:buNone/>
            </a:pPr>
            <a:endParaRPr lang="en-US" sz="2800" dirty="0">
              <a:solidFill>
                <a:schemeClr val="tx2"/>
              </a:solidFill>
            </a:endParaRPr>
          </a:p>
          <a:p>
            <a:pPr marL="36576" indent="0">
              <a:buNone/>
            </a:pPr>
            <a:endParaRPr lang="en-US" sz="2800" dirty="0" smtClean="0">
              <a:solidFill>
                <a:schemeClr val="tx2"/>
              </a:solidFill>
            </a:endParaRPr>
          </a:p>
          <a:p>
            <a:pPr marL="36576" indent="0">
              <a:buNone/>
            </a:pPr>
            <a:endParaRPr lang="en-US" sz="2800" dirty="0">
              <a:solidFill>
                <a:schemeClr val="tx2"/>
              </a:solidFill>
            </a:endParaRPr>
          </a:p>
          <a:p>
            <a:pPr marL="36576" indent="0">
              <a:buNone/>
            </a:pPr>
            <a:r>
              <a:rPr lang="en-US" sz="2400" b="1" dirty="0" smtClean="0"/>
              <a:t>Output</a:t>
            </a:r>
            <a:r>
              <a:rPr lang="en-US" sz="2400" b="1" dirty="0"/>
              <a:t>:</a:t>
            </a:r>
          </a:p>
          <a:p>
            <a:pPr marL="36576" indent="0">
              <a:buNone/>
            </a:pPr>
            <a:endParaRPr lang="en-IN" sz="2800" dirty="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912"/>
            <a:ext cx="91440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014" y="4509120"/>
            <a:ext cx="2232248"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11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686" y="0"/>
            <a:ext cx="9126314" cy="6858000"/>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B. User </a:t>
            </a:r>
            <a:r>
              <a:rPr lang="en-IN" sz="2800" b="1" dirty="0">
                <a:solidFill>
                  <a:schemeClr val="tx2"/>
                </a:solidFill>
              </a:rPr>
              <a:t>Growth Analysis</a:t>
            </a:r>
            <a:r>
              <a:rPr lang="en-IN" sz="2800" b="1" dirty="0" smtClean="0">
                <a:solidFill>
                  <a:schemeClr val="tx2"/>
                </a:solidFill>
              </a:rPr>
              <a:t>:</a:t>
            </a:r>
            <a:endParaRPr lang="en-US" sz="2400" b="1" dirty="0" smtClean="0"/>
          </a:p>
          <a:p>
            <a:pPr marL="36576" indent="0">
              <a:buNone/>
            </a:pPr>
            <a:r>
              <a:rPr lang="en-US" sz="2400" b="1" dirty="0" smtClean="0"/>
              <a:t>SQL </a:t>
            </a:r>
            <a:r>
              <a:rPr lang="en-US" sz="2400" b="1" dirty="0"/>
              <a:t>Query</a:t>
            </a:r>
            <a:r>
              <a:rPr lang="en-US" sz="2400" b="1" dirty="0" smtClean="0"/>
              <a:t>:</a:t>
            </a:r>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r>
              <a:rPr lang="en-US" sz="2400" b="1" dirty="0" smtClean="0"/>
              <a:t>Output</a:t>
            </a:r>
            <a:r>
              <a:rPr lang="en-US" sz="2400" b="1" dirty="0"/>
              <a:t>:</a:t>
            </a:r>
          </a:p>
          <a:p>
            <a:pPr marL="36576" indent="0">
              <a:buNone/>
            </a:pPr>
            <a:endParaRPr lang="en-US" sz="2400" b="1" dirty="0"/>
          </a:p>
          <a:p>
            <a:pPr marL="36576" indent="0">
              <a:buNone/>
            </a:pPr>
            <a:endParaRPr lang="en-IN" sz="2800" dirty="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6" y="1700808"/>
            <a:ext cx="9126314"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7" y="4547220"/>
            <a:ext cx="2224441"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3458" y="4547220"/>
            <a:ext cx="2088232"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536" y="4541338"/>
            <a:ext cx="2086606" cy="207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7142" y="4541337"/>
            <a:ext cx="2339752" cy="207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755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98" y="0"/>
            <a:ext cx="9142302" cy="6858000"/>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C. </a:t>
            </a:r>
            <a:r>
              <a:rPr lang="en-IN" sz="2800" b="1" dirty="0">
                <a:solidFill>
                  <a:schemeClr val="tx2"/>
                </a:solidFill>
              </a:rPr>
              <a:t>Weekly Retention Analysis</a:t>
            </a:r>
            <a:r>
              <a:rPr lang="en-IN" sz="2800" b="1" dirty="0" smtClean="0">
                <a:solidFill>
                  <a:schemeClr val="tx2"/>
                </a:solidFill>
              </a:rPr>
              <a:t>:</a:t>
            </a:r>
            <a:endParaRPr lang="en-US" sz="2400" b="1" dirty="0" smtClean="0"/>
          </a:p>
          <a:p>
            <a:pPr marL="36576" indent="0">
              <a:buNone/>
            </a:pPr>
            <a:endParaRPr lang="en-US" sz="2400" b="1" dirty="0"/>
          </a:p>
          <a:p>
            <a:pPr marL="36576" indent="0">
              <a:buNone/>
            </a:pPr>
            <a:r>
              <a:rPr lang="en-US" sz="2400" b="1" dirty="0" smtClean="0"/>
              <a:t>SQL </a:t>
            </a:r>
            <a:r>
              <a:rPr lang="en-US" sz="2400" b="1" dirty="0"/>
              <a:t>Query</a:t>
            </a:r>
            <a:r>
              <a:rPr lang="en-US" sz="2400" b="1" dirty="0" smtClean="0"/>
              <a:t>:</a:t>
            </a:r>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a:p>
          <a:p>
            <a:pPr marL="36576" indent="0">
              <a:buNone/>
            </a:pPr>
            <a:r>
              <a:rPr lang="en-US" sz="2400" b="1" dirty="0" smtClean="0"/>
              <a:t>Output</a:t>
            </a:r>
            <a:r>
              <a:rPr lang="en-US" sz="2400" b="1" dirty="0"/>
              <a:t>:</a:t>
            </a:r>
          </a:p>
          <a:p>
            <a:pPr marL="36576" indent="0">
              <a:buNone/>
            </a:pPr>
            <a:endParaRPr lang="en-US" sz="2400" b="1" dirty="0"/>
          </a:p>
          <a:p>
            <a:pPr marL="36576" indent="0">
              <a:buNone/>
            </a:pPr>
            <a:endParaRPr lang="en-IN" sz="2800" dirty="0">
              <a:solidFill>
                <a:schemeClr val="tx2"/>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 y="2060848"/>
            <a:ext cx="9142302"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7217" y="4005064"/>
            <a:ext cx="259228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524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721" y="0"/>
            <a:ext cx="9125279" cy="6858000"/>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D. Weekly </a:t>
            </a:r>
            <a:r>
              <a:rPr lang="en-IN" sz="2800" b="1" dirty="0">
                <a:solidFill>
                  <a:schemeClr val="tx2"/>
                </a:solidFill>
              </a:rPr>
              <a:t>Engagement Per Device</a:t>
            </a:r>
            <a:r>
              <a:rPr lang="en-IN" sz="2800" b="1" dirty="0" smtClean="0">
                <a:solidFill>
                  <a:schemeClr val="tx2"/>
                </a:solidFill>
              </a:rPr>
              <a:t>:</a:t>
            </a:r>
            <a:endParaRPr lang="en-US" sz="2400" b="1" dirty="0" smtClean="0"/>
          </a:p>
          <a:p>
            <a:pPr marL="36576" indent="0">
              <a:buNone/>
            </a:pPr>
            <a:r>
              <a:rPr lang="en-US" sz="2400" b="1" dirty="0" smtClean="0"/>
              <a:t>SQL </a:t>
            </a:r>
            <a:r>
              <a:rPr lang="en-US" sz="2400" b="1" dirty="0"/>
              <a:t>Query</a:t>
            </a:r>
            <a:r>
              <a:rPr lang="en-US" sz="2400" b="1" dirty="0" smtClean="0"/>
              <a:t>:</a:t>
            </a:r>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r>
              <a:rPr lang="en-US" sz="2400" b="1" dirty="0" smtClean="0"/>
              <a:t>Output</a:t>
            </a:r>
            <a:r>
              <a:rPr lang="en-US" sz="2400" b="1" dirty="0"/>
              <a:t>:</a:t>
            </a:r>
          </a:p>
          <a:p>
            <a:pPr marL="36576" indent="0">
              <a:buNone/>
            </a:pPr>
            <a:endParaRPr lang="en-US" sz="2400" b="1" dirty="0"/>
          </a:p>
          <a:p>
            <a:pPr marL="36576" indent="0">
              <a:buNone/>
            </a:pPr>
            <a:endParaRPr lang="en-IN" sz="2800" dirty="0">
              <a:solidFill>
                <a:schemeClr val="tx2"/>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1" y="1700808"/>
            <a:ext cx="912527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3" y="3717032"/>
            <a:ext cx="352839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2612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0"/>
            <a:ext cx="9144000" cy="6669360"/>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E. Email </a:t>
            </a:r>
            <a:r>
              <a:rPr lang="en-IN" sz="2800" b="1" dirty="0">
                <a:solidFill>
                  <a:schemeClr val="tx2"/>
                </a:solidFill>
              </a:rPr>
              <a:t>Engagement Analysis</a:t>
            </a:r>
            <a:r>
              <a:rPr lang="en-IN" sz="2800" b="1" dirty="0" smtClean="0">
                <a:solidFill>
                  <a:schemeClr val="tx2"/>
                </a:solidFill>
              </a:rPr>
              <a:t>:</a:t>
            </a:r>
            <a:endParaRPr lang="en-US" sz="2400" b="1" dirty="0" smtClean="0"/>
          </a:p>
          <a:p>
            <a:pPr marL="36576" indent="0">
              <a:buNone/>
            </a:pPr>
            <a:endParaRPr lang="en-US" sz="2400" b="1" dirty="0"/>
          </a:p>
          <a:p>
            <a:pPr marL="36576" indent="0">
              <a:buNone/>
            </a:pPr>
            <a:r>
              <a:rPr lang="en-US" sz="2400" b="1" dirty="0" smtClean="0"/>
              <a:t>SQL </a:t>
            </a:r>
            <a:r>
              <a:rPr lang="en-US" sz="2400" b="1" dirty="0"/>
              <a:t>Query</a:t>
            </a:r>
            <a:r>
              <a:rPr lang="en-US" sz="2400" b="1" dirty="0" smtClean="0"/>
              <a:t>:</a:t>
            </a:r>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a:p>
          <a:p>
            <a:pPr marL="36576" indent="0">
              <a:buNone/>
            </a:pPr>
            <a:r>
              <a:rPr lang="en-US" sz="2400" b="1" dirty="0" smtClean="0"/>
              <a:t>Output</a:t>
            </a:r>
            <a:r>
              <a:rPr lang="en-US" sz="2400" b="1" dirty="0"/>
              <a:t>:</a:t>
            </a:r>
          </a:p>
          <a:p>
            <a:pPr marL="36576" indent="0">
              <a:buNone/>
            </a:pPr>
            <a:endParaRPr lang="en-US" sz="2400" b="1" dirty="0"/>
          </a:p>
          <a:p>
            <a:pPr marL="36576" indent="0">
              <a:buNone/>
            </a:pPr>
            <a:endParaRPr lang="en-IN" sz="2800" dirty="0">
              <a:solidFill>
                <a:schemeClr val="tx2"/>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832"/>
            <a:ext cx="91440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1" y="5445224"/>
            <a:ext cx="2808312" cy="86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687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405"/>
            <a:ext cx="7467600" cy="660291"/>
          </a:xfrm>
        </p:spPr>
        <p:txBody>
          <a:bodyPr>
            <a:normAutofit fontScale="90000"/>
          </a:bodyPr>
          <a:lstStyle/>
          <a:p>
            <a:pPr algn="ctr"/>
            <a:r>
              <a:rPr lang="en-IN" sz="4400" b="1" dirty="0">
                <a:solidFill>
                  <a:srgbClr val="00B050"/>
                </a:solidFill>
              </a:rPr>
              <a:t>Insights</a:t>
            </a:r>
            <a:endParaRPr lang="en-IN" dirty="0">
              <a:solidFill>
                <a:srgbClr val="00B050"/>
              </a:solidFill>
            </a:endParaRPr>
          </a:p>
        </p:txBody>
      </p:sp>
      <p:sp>
        <p:nvSpPr>
          <p:cNvPr id="3" name="Content Placeholder 2"/>
          <p:cNvSpPr>
            <a:spLocks noGrp="1"/>
          </p:cNvSpPr>
          <p:nvPr>
            <p:ph idx="1"/>
          </p:nvPr>
        </p:nvSpPr>
        <p:spPr>
          <a:xfrm>
            <a:off x="457200" y="764705"/>
            <a:ext cx="7467600" cy="6093296"/>
          </a:xfrm>
        </p:spPr>
        <p:txBody>
          <a:bodyPr>
            <a:normAutofit/>
          </a:bodyPr>
          <a:lstStyle/>
          <a:p>
            <a:endParaRPr lang="en-US" sz="2000" dirty="0" smtClean="0"/>
          </a:p>
          <a:p>
            <a:r>
              <a:rPr lang="en-US" sz="2000" dirty="0" smtClean="0"/>
              <a:t>The number of jobs reviewed per hour per day in November 2020 are high on some days and low on other days. </a:t>
            </a:r>
            <a:endParaRPr lang="en-US" sz="2000" dirty="0" smtClean="0"/>
          </a:p>
          <a:p>
            <a:r>
              <a:rPr lang="en-US" sz="2000" dirty="0" smtClean="0"/>
              <a:t>7 day rolling average for throughput allows to observe trends over time.</a:t>
            </a:r>
            <a:endParaRPr lang="en-US" sz="2000" dirty="0" smtClean="0"/>
          </a:p>
          <a:p>
            <a:r>
              <a:rPr lang="en-US" sz="2000" dirty="0" smtClean="0"/>
              <a:t>Persian language having the highest share.</a:t>
            </a:r>
          </a:p>
          <a:p>
            <a:r>
              <a:rPr lang="en-US" sz="2000" dirty="0" smtClean="0"/>
              <a:t>There are couple of duplicate rows in the table.</a:t>
            </a:r>
          </a:p>
          <a:p>
            <a:r>
              <a:rPr lang="en-US" sz="2000" dirty="0" smtClean="0"/>
              <a:t>User engagement seems to peaked around week 30.</a:t>
            </a:r>
          </a:p>
          <a:p>
            <a:r>
              <a:rPr lang="en-US" sz="2000" dirty="0" smtClean="0"/>
              <a:t>User growth has generally been positive over time.</a:t>
            </a:r>
          </a:p>
          <a:p>
            <a:r>
              <a:rPr lang="en-US" sz="2000" dirty="0" smtClean="0"/>
              <a:t>Weekly user retention shows a gradual decline over time.</a:t>
            </a:r>
          </a:p>
          <a:p>
            <a:r>
              <a:rPr lang="en-US" sz="2000" dirty="0" smtClean="0"/>
              <a:t>Engagement varies across different devices and weeks, some devices shows higher engagement than others.</a:t>
            </a:r>
          </a:p>
          <a:p>
            <a:r>
              <a:rPr lang="en-US" sz="2000" dirty="0" smtClean="0"/>
              <a:t>The email engagement metrics shows an open rate of approx</a:t>
            </a:r>
            <a:r>
              <a:rPr lang="en-US" sz="2000" dirty="0" smtClean="0"/>
              <a:t>. </a:t>
            </a:r>
            <a:r>
              <a:rPr lang="en-US" sz="2000" dirty="0" smtClean="0"/>
              <a:t>33.58% and a click rate of about 14.79%.</a:t>
            </a:r>
            <a:endParaRPr lang="en-US" sz="2000" dirty="0"/>
          </a:p>
        </p:txBody>
      </p:sp>
    </p:spTree>
    <p:extLst>
      <p:ext uri="{BB962C8B-B14F-4D97-AF65-F5344CB8AC3E}">
        <p14:creationId xmlns:p14="http://schemas.microsoft.com/office/powerpoint/2010/main" val="2562080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rgbClr val="00B050"/>
                </a:solidFill>
                <a:effectLst>
                  <a:outerShdw blurRad="38100" dist="38100" dir="2700000" algn="tl">
                    <a:srgbClr val="000000">
                      <a:alpha val="43137"/>
                    </a:srgbClr>
                  </a:outerShdw>
                </a:effectLst>
              </a:rPr>
              <a:t>Result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This project help me to understand about My SQL functions as well as some advanced SQL concepts like Windows Keys, etc.</a:t>
            </a:r>
            <a:endParaRPr lang="en-US" dirty="0"/>
          </a:p>
          <a:p>
            <a:endParaRPr lang="en-US" dirty="0" smtClean="0"/>
          </a:p>
          <a:p>
            <a:r>
              <a:rPr lang="en-US" dirty="0" smtClean="0"/>
              <a:t>In </a:t>
            </a:r>
            <a:r>
              <a:rPr lang="en-US" dirty="0" smtClean="0"/>
              <a:t>this project, SQL </a:t>
            </a:r>
            <a:r>
              <a:rPr lang="en-US" dirty="0"/>
              <a:t>queries </a:t>
            </a:r>
            <a:r>
              <a:rPr lang="en-US" dirty="0" smtClean="0"/>
              <a:t>used to </a:t>
            </a:r>
            <a:r>
              <a:rPr lang="en-US" dirty="0"/>
              <a:t>extract insights from </a:t>
            </a:r>
            <a:r>
              <a:rPr lang="en-US" dirty="0" smtClean="0"/>
              <a:t>provided datasets </a:t>
            </a:r>
            <a:r>
              <a:rPr lang="en-US" dirty="0"/>
              <a:t>by </a:t>
            </a:r>
            <a:r>
              <a:rPr lang="en-US" dirty="0" smtClean="0"/>
              <a:t>which </a:t>
            </a:r>
            <a:r>
              <a:rPr lang="en-US" dirty="0"/>
              <a:t>we analyze </a:t>
            </a:r>
            <a:r>
              <a:rPr lang="en-US" dirty="0" smtClean="0"/>
              <a:t>various </a:t>
            </a:r>
            <a:r>
              <a:rPr lang="en-US" dirty="0"/>
              <a:t>requirements </a:t>
            </a:r>
            <a:r>
              <a:rPr lang="en-US" dirty="0" smtClean="0"/>
              <a:t>like rate </a:t>
            </a:r>
            <a:r>
              <a:rPr lang="en-US" dirty="0"/>
              <a:t>of job reviews, share of languages, patterns of user engagement on weekly basis, growth of users etc</a:t>
            </a:r>
            <a:r>
              <a:rPr lang="en-US" dirty="0" smtClean="0"/>
              <a:t>. </a:t>
            </a:r>
            <a:r>
              <a:rPr lang="en-US" dirty="0"/>
              <a:t>asked by the different departments within the company</a:t>
            </a:r>
            <a:r>
              <a:rPr lang="en-US" dirty="0" smtClean="0"/>
              <a:t>.</a:t>
            </a:r>
            <a:endParaRPr lang="en-IN" dirty="0"/>
          </a:p>
        </p:txBody>
      </p:sp>
    </p:spTree>
    <p:extLst>
      <p:ext uri="{BB962C8B-B14F-4D97-AF65-F5344CB8AC3E}">
        <p14:creationId xmlns:p14="http://schemas.microsoft.com/office/powerpoint/2010/main" val="4134909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7467600" cy="1143000"/>
          </a:xfrm>
        </p:spPr>
        <p:txBody>
          <a:bodyPr/>
          <a:lstStyle/>
          <a:p>
            <a:pPr algn="ctr"/>
            <a:r>
              <a:rPr lang="en-IN" sz="4400" b="1" dirty="0" smtClean="0">
                <a:solidFill>
                  <a:srgbClr val="00B050"/>
                </a:solidFill>
                <a:effectLst>
                  <a:outerShdw blurRad="38100" dist="38100" dir="2700000" algn="tl">
                    <a:srgbClr val="000000">
                      <a:alpha val="43137"/>
                    </a:srgbClr>
                  </a:outerShdw>
                </a:effectLst>
              </a:rPr>
              <a:t>Conclusion</a:t>
            </a:r>
            <a:endParaRPr lang="en-IN" dirty="0"/>
          </a:p>
        </p:txBody>
      </p:sp>
      <p:sp>
        <p:nvSpPr>
          <p:cNvPr id="3" name="Content Placeholder 2"/>
          <p:cNvSpPr>
            <a:spLocks noGrp="1"/>
          </p:cNvSpPr>
          <p:nvPr>
            <p:ph idx="1"/>
          </p:nvPr>
        </p:nvSpPr>
        <p:spPr>
          <a:xfrm>
            <a:off x="457200" y="980729"/>
            <a:ext cx="7467600" cy="5145436"/>
          </a:xfrm>
        </p:spPr>
        <p:txBody>
          <a:bodyPr>
            <a:normAutofit lnSpcReduction="10000"/>
          </a:bodyPr>
          <a:lstStyle/>
          <a:p>
            <a:r>
              <a:rPr lang="en-US" dirty="0"/>
              <a:t>T</a:t>
            </a:r>
            <a:r>
              <a:rPr lang="en-US" dirty="0" smtClean="0"/>
              <a:t>his </a:t>
            </a:r>
            <a:r>
              <a:rPr lang="en-US" dirty="0" smtClean="0"/>
              <a:t>project </a:t>
            </a:r>
            <a:r>
              <a:rPr lang="en-US" dirty="0" smtClean="0"/>
              <a:t>helped me </a:t>
            </a:r>
            <a:r>
              <a:rPr lang="en-US" dirty="0" smtClean="0"/>
              <a:t>understand </a:t>
            </a:r>
            <a:r>
              <a:rPr lang="en-US" dirty="0"/>
              <a:t>how important Operational Analytics is for an organizations as it helps in identifying and understanding areas where improvement is required</a:t>
            </a:r>
            <a:r>
              <a:rPr lang="en-US" dirty="0" smtClean="0"/>
              <a:t>.</a:t>
            </a:r>
          </a:p>
          <a:p>
            <a:pPr marL="36576" indent="0">
              <a:buNone/>
            </a:pPr>
            <a:endParaRPr lang="en-US" dirty="0"/>
          </a:p>
          <a:p>
            <a:r>
              <a:rPr lang="en-US" dirty="0" smtClean="0"/>
              <a:t>In </a:t>
            </a:r>
            <a:r>
              <a:rPr lang="en-US" dirty="0"/>
              <a:t>this </a:t>
            </a:r>
            <a:r>
              <a:rPr lang="en-US" dirty="0" smtClean="0"/>
              <a:t>project, I </a:t>
            </a:r>
            <a:r>
              <a:rPr lang="en-US" dirty="0"/>
              <a:t>was </a:t>
            </a:r>
            <a:r>
              <a:rPr lang="en-US" dirty="0" smtClean="0"/>
              <a:t>also able </a:t>
            </a:r>
            <a:r>
              <a:rPr lang="en-US" dirty="0"/>
              <a:t>to get insights about various questions like rate of job reviews, share of languages, patterns of user engagement on weekly basis, growth of users </a:t>
            </a:r>
            <a:r>
              <a:rPr lang="en-US" dirty="0" smtClean="0"/>
              <a:t>etc</a:t>
            </a:r>
            <a:r>
              <a:rPr lang="en-US" dirty="0" smtClean="0"/>
              <a:t>.</a:t>
            </a:r>
            <a:endParaRPr lang="en-US" dirty="0"/>
          </a:p>
        </p:txBody>
      </p:sp>
    </p:spTree>
    <p:extLst>
      <p:ext uri="{BB962C8B-B14F-4D97-AF65-F5344CB8AC3E}">
        <p14:creationId xmlns:p14="http://schemas.microsoft.com/office/powerpoint/2010/main" val="320460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76872"/>
            <a:ext cx="7092280" cy="3361928"/>
          </a:xfrm>
        </p:spPr>
        <p:txBody>
          <a:bodyPr>
            <a:normAutofit/>
          </a:bodyPr>
          <a:lstStyle/>
          <a:p>
            <a:pPr algn="ctr"/>
            <a:r>
              <a:rPr lang="en-US" sz="9600" dirty="0" smtClean="0"/>
              <a:t>Thank you</a:t>
            </a:r>
            <a:endParaRPr lang="en-IN" sz="9600" dirty="0">
              <a:solidFill>
                <a:srgbClr val="00B050"/>
              </a:solidFill>
            </a:endParaRPr>
          </a:p>
        </p:txBody>
      </p:sp>
      <p:sp>
        <p:nvSpPr>
          <p:cNvPr id="5" name="Subtitle 4"/>
          <p:cNvSpPr>
            <a:spLocks noGrp="1"/>
          </p:cNvSpPr>
          <p:nvPr>
            <p:ph type="subTitle" idx="1"/>
          </p:nvPr>
        </p:nvSpPr>
        <p:spPr>
          <a:xfrm>
            <a:off x="539552" y="188640"/>
            <a:ext cx="6480048" cy="260648"/>
          </a:xfrm>
        </p:spPr>
        <p:txBody>
          <a:bodyPr>
            <a:noAutofit/>
          </a:bodyPr>
          <a:lstStyle/>
          <a:p>
            <a:endParaRPr lang="en-IN" dirty="0"/>
          </a:p>
        </p:txBody>
      </p:sp>
    </p:spTree>
    <p:extLst>
      <p:ext uri="{BB962C8B-B14F-4D97-AF65-F5344CB8AC3E}">
        <p14:creationId xmlns:p14="http://schemas.microsoft.com/office/powerpoint/2010/main" val="2410744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solidFill>
                  <a:srgbClr val="00B050"/>
                </a:solidFill>
              </a:rPr>
              <a:t>Project </a:t>
            </a:r>
            <a:r>
              <a:rPr lang="en-IN" sz="5400" b="1" dirty="0">
                <a:solidFill>
                  <a:srgbClr val="00B050"/>
                </a:solidFill>
              </a:rPr>
              <a:t>Description</a:t>
            </a:r>
            <a:endParaRPr lang="en-IN" sz="54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t>This project </a:t>
            </a:r>
            <a:r>
              <a:rPr lang="en-US" dirty="0" smtClean="0"/>
              <a:t>aim </a:t>
            </a:r>
            <a:r>
              <a:rPr lang="en-US" dirty="0" smtClean="0"/>
              <a:t>is to leverage operational analytics for end to end analysis of a company’s operations, identify areas for improvement and provide actionable insights to cross functional team.</a:t>
            </a:r>
          </a:p>
          <a:p>
            <a:endParaRPr lang="en-US" dirty="0" smtClean="0"/>
          </a:p>
          <a:p>
            <a:r>
              <a:rPr lang="en-US" dirty="0" smtClean="0"/>
              <a:t>This project will also involve analyzing metric spikes in daily engagement, sales, investigating their causes and providing insights to address any dips in these metrics.</a:t>
            </a:r>
            <a:endParaRPr lang="en-US" dirty="0"/>
          </a:p>
        </p:txBody>
      </p:sp>
    </p:spTree>
    <p:extLst>
      <p:ext uri="{BB962C8B-B14F-4D97-AF65-F5344CB8AC3E}">
        <p14:creationId xmlns:p14="http://schemas.microsoft.com/office/powerpoint/2010/main" val="3378041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solidFill>
                  <a:srgbClr val="00B050"/>
                </a:solidFill>
              </a:rPr>
              <a:t>Approach</a:t>
            </a:r>
            <a:endParaRPr lang="en-IN" sz="5400" dirty="0">
              <a:solidFill>
                <a:srgbClr val="00B050"/>
              </a:solidFill>
            </a:endParaRPr>
          </a:p>
        </p:txBody>
      </p:sp>
      <p:sp>
        <p:nvSpPr>
          <p:cNvPr id="3" name="Content Placeholder 2"/>
          <p:cNvSpPr>
            <a:spLocks noGrp="1"/>
          </p:cNvSpPr>
          <p:nvPr>
            <p:ph idx="1"/>
          </p:nvPr>
        </p:nvSpPr>
        <p:spPr>
          <a:xfrm>
            <a:off x="457200" y="1600201"/>
            <a:ext cx="7467600" cy="4781127"/>
          </a:xfrm>
        </p:spPr>
        <p:txBody>
          <a:bodyPr>
            <a:normAutofit fontScale="92500" lnSpcReduction="20000"/>
          </a:bodyPr>
          <a:lstStyle/>
          <a:p>
            <a:r>
              <a:rPr lang="en-US" sz="2800" dirty="0" smtClean="0"/>
              <a:t>As a Lead </a:t>
            </a:r>
            <a:r>
              <a:rPr lang="en-US" sz="2800" dirty="0"/>
              <a:t>Data Analyst </a:t>
            </a:r>
            <a:r>
              <a:rPr lang="en-US" sz="2800" dirty="0" smtClean="0"/>
              <a:t>at a company like Microsoft, we </a:t>
            </a:r>
            <a:r>
              <a:rPr lang="en-US" sz="2800" dirty="0"/>
              <a:t>will be provided with various datasets and tables and our task will be to derive insights from this data to answer questions </a:t>
            </a:r>
            <a:r>
              <a:rPr lang="en-US" sz="2800" dirty="0" smtClean="0"/>
              <a:t>posted </a:t>
            </a:r>
            <a:r>
              <a:rPr lang="en-US" sz="2800" dirty="0"/>
              <a:t>by different departments within the company which can help improve the company’s operations and understand sudden changes in key </a:t>
            </a:r>
            <a:r>
              <a:rPr lang="en-US" sz="2800" dirty="0" smtClean="0"/>
              <a:t>metrics. </a:t>
            </a:r>
          </a:p>
          <a:p>
            <a:endParaRPr lang="en-US" sz="2800" dirty="0" smtClean="0"/>
          </a:p>
          <a:p>
            <a:r>
              <a:rPr lang="en-US" sz="2800" dirty="0" smtClean="0"/>
              <a:t>First of all we create the database and tables by using the provided dataset in MySQL Workbench then by using SQL queries we analyze the requirements asked by the different departments within the company.</a:t>
            </a:r>
            <a:r>
              <a:rPr lang="en-US" sz="2400" dirty="0"/>
              <a:t/>
            </a:r>
            <a:br>
              <a:rPr lang="en-US" sz="2400" dirty="0"/>
            </a:br>
            <a:endParaRPr lang="en-US" sz="2400" dirty="0" smtClean="0"/>
          </a:p>
          <a:p>
            <a:endParaRPr lang="en-IN" sz="24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3575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rgbClr val="00B050"/>
                </a:solidFill>
              </a:rPr>
              <a:t>Tech-Stack Used</a:t>
            </a: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b="1" dirty="0" smtClean="0">
                <a:solidFill>
                  <a:schemeClr val="tx2"/>
                </a:solidFill>
              </a:rPr>
              <a:t>MySQL Workbench v8.0.33: </a:t>
            </a:r>
            <a:r>
              <a:rPr lang="en-US" sz="2800" dirty="0" smtClean="0"/>
              <a:t>It </a:t>
            </a:r>
            <a:r>
              <a:rPr lang="en-US" sz="2800" dirty="0"/>
              <a:t>makes managing and designing databases easy with its user-friendly </a:t>
            </a:r>
            <a:r>
              <a:rPr lang="en-US" sz="2800" dirty="0" smtClean="0"/>
              <a:t>interface</a:t>
            </a:r>
            <a:r>
              <a:rPr lang="en-US" sz="2800" dirty="0"/>
              <a:t> </a:t>
            </a:r>
            <a:r>
              <a:rPr lang="en-US" sz="2800" dirty="0" smtClean="0"/>
              <a:t>and </a:t>
            </a:r>
            <a:r>
              <a:rPr lang="en-US" sz="2800" dirty="0"/>
              <a:t>helps </a:t>
            </a:r>
            <a:r>
              <a:rPr lang="en-US" sz="2800" dirty="0" smtClean="0"/>
              <a:t>us with </a:t>
            </a:r>
            <a:r>
              <a:rPr lang="en-US" sz="2800" dirty="0"/>
              <a:t>visually design databases, build queries, and manage performance without needing to use complex commands</a:t>
            </a:r>
            <a:r>
              <a:rPr lang="en-US" sz="2800" dirty="0" smtClean="0"/>
              <a:t>.</a:t>
            </a:r>
          </a:p>
        </p:txBody>
      </p:sp>
      <p:pic>
        <p:nvPicPr>
          <p:cNvPr id="8194" name="Picture 2" descr="https://lh7-us.googleusercontent.com/j1fpxJAjH9MHZSF2Z1E0Owv19_M1rJ4DUfsNAsf_ick8g20Q6_yYTid1iGuZITnnTGtRXEUdjIy69hF-L7VZpNNFF__E65eyU05fp4ZD_DzuRavmt0nT22DO4_fZxMy5p-TmBEzitWQcgvfw8ukxgW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221088"/>
            <a:ext cx="14859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7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14320" cy="1143000"/>
          </a:xfrm>
        </p:spPr>
        <p:txBody>
          <a:bodyPr>
            <a:normAutofit/>
          </a:bodyPr>
          <a:lstStyle/>
          <a:p>
            <a:pPr algn="ctr"/>
            <a:r>
              <a:rPr lang="en-IN" sz="4400" b="1" dirty="0" smtClean="0">
                <a:solidFill>
                  <a:srgbClr val="00B050"/>
                </a:solidFill>
              </a:rPr>
              <a:t>Case Study 1: </a:t>
            </a:r>
            <a:r>
              <a:rPr lang="en-IN" sz="4400" b="1" dirty="0" smtClean="0"/>
              <a:t>Job </a:t>
            </a:r>
            <a:r>
              <a:rPr lang="en-IN" sz="4400" b="1" dirty="0"/>
              <a:t>Data Analysis</a:t>
            </a:r>
            <a:endParaRPr lang="en-IN" sz="4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094010"/>
            <a:ext cx="7467600" cy="5575350"/>
          </a:xfrm>
        </p:spPr>
        <p:txBody>
          <a:bodyPr>
            <a:normAutofit/>
          </a:bodyPr>
          <a:lstStyle/>
          <a:p>
            <a:pPr marL="36576" indent="0">
              <a:buNone/>
            </a:pPr>
            <a:endParaRPr lang="en-US" sz="2400" b="1" dirty="0"/>
          </a:p>
          <a:p>
            <a:pPr marL="36576" indent="0">
              <a:buNone/>
            </a:pPr>
            <a:endParaRPr lang="en-US" sz="2400" b="1" dirty="0" smtClean="0"/>
          </a:p>
          <a:p>
            <a:pPr marL="36576" indent="0">
              <a:buNone/>
            </a:pPr>
            <a:endParaRPr lang="en-US" sz="2400" b="1" dirty="0" smtClean="0"/>
          </a:p>
          <a:p>
            <a:pPr marL="550926" indent="-514350">
              <a:buAutoNum type="arabicPeriod"/>
            </a:pPr>
            <a:endParaRPr lang="en-IN" sz="2800" dirty="0">
              <a:solidFill>
                <a:schemeClr val="tx2"/>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3999" cy="5730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66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0"/>
            <a:ext cx="7467600" cy="6720657"/>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A. Jobs </a:t>
            </a:r>
            <a:r>
              <a:rPr lang="en-IN" sz="2800" b="1" dirty="0">
                <a:solidFill>
                  <a:schemeClr val="tx2"/>
                </a:solidFill>
              </a:rPr>
              <a:t>Reviewed Over Time</a:t>
            </a:r>
            <a:r>
              <a:rPr lang="en-IN" sz="2800" b="1" dirty="0" smtClean="0">
                <a:solidFill>
                  <a:schemeClr val="tx2"/>
                </a:solidFill>
              </a:rPr>
              <a:t>:</a:t>
            </a:r>
          </a:p>
          <a:p>
            <a:pPr marL="36576" indent="0">
              <a:buNone/>
            </a:pPr>
            <a:endParaRPr lang="en-US" sz="2400" b="1" dirty="0" smtClean="0"/>
          </a:p>
          <a:p>
            <a:pPr marL="36576" indent="0">
              <a:buNone/>
            </a:pPr>
            <a:r>
              <a:rPr lang="en-US" sz="2400" b="1" dirty="0" smtClean="0"/>
              <a:t>SQL </a:t>
            </a:r>
            <a:r>
              <a:rPr lang="en-US" sz="2400" b="1" dirty="0"/>
              <a:t>Query</a:t>
            </a:r>
            <a:r>
              <a:rPr lang="en-US" sz="2400" b="1" dirty="0" smtClean="0"/>
              <a:t>:</a:t>
            </a:r>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r>
              <a:rPr lang="en-US" sz="2400" b="1" dirty="0" smtClean="0"/>
              <a:t>Output</a:t>
            </a:r>
            <a:r>
              <a:rPr lang="en-US" sz="2400" b="1" dirty="0"/>
              <a:t>:</a:t>
            </a:r>
          </a:p>
          <a:p>
            <a:pPr marL="36576" indent="0">
              <a:buNone/>
            </a:pPr>
            <a:endParaRPr lang="en-US" sz="2400" b="1" dirty="0"/>
          </a:p>
          <a:p>
            <a:pPr marL="36576" indent="0">
              <a:buNone/>
            </a:pPr>
            <a:endParaRPr lang="en-IN" sz="2800" dirty="0">
              <a:solidFill>
                <a:schemeClr val="tx2"/>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832"/>
            <a:ext cx="914400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789040"/>
            <a:ext cx="417646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29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0"/>
            <a:ext cx="7467600" cy="6720657"/>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B. Throughput </a:t>
            </a:r>
            <a:r>
              <a:rPr lang="en-IN" sz="2800" b="1" dirty="0">
                <a:solidFill>
                  <a:schemeClr val="tx2"/>
                </a:solidFill>
              </a:rPr>
              <a:t>Analysis</a:t>
            </a:r>
            <a:r>
              <a:rPr lang="en-IN" sz="2800" b="1" dirty="0" smtClean="0">
                <a:solidFill>
                  <a:schemeClr val="tx2"/>
                </a:solidFill>
              </a:rPr>
              <a:t>:</a:t>
            </a:r>
            <a:endParaRPr lang="en-IN" sz="2800" b="1" dirty="0" smtClean="0">
              <a:solidFill>
                <a:schemeClr val="tx2"/>
              </a:solidFill>
            </a:endParaRPr>
          </a:p>
          <a:p>
            <a:pPr marL="36576" indent="0">
              <a:buNone/>
            </a:pPr>
            <a:endParaRPr lang="en-US" sz="2400" b="1" dirty="0"/>
          </a:p>
          <a:p>
            <a:pPr marL="36576" indent="0">
              <a:buNone/>
            </a:pPr>
            <a:r>
              <a:rPr lang="en-US" sz="2400" b="1" dirty="0" smtClean="0"/>
              <a:t>SQL </a:t>
            </a:r>
            <a:r>
              <a:rPr lang="en-US" sz="2400" b="1" dirty="0"/>
              <a:t>Query</a:t>
            </a:r>
            <a:r>
              <a:rPr lang="en-US" sz="2400" b="1" dirty="0" smtClean="0"/>
              <a:t>:</a:t>
            </a:r>
          </a:p>
          <a:p>
            <a:pPr marL="36576" indent="0">
              <a:buNone/>
            </a:pPr>
            <a:endParaRPr lang="en-US" sz="2400" b="1" dirty="0"/>
          </a:p>
          <a:p>
            <a:pPr marL="36576" indent="0">
              <a:buNone/>
            </a:pPr>
            <a:endParaRPr lang="en-US" sz="2400" b="1" dirty="0" smtClean="0"/>
          </a:p>
          <a:p>
            <a:pPr marL="36576" indent="0">
              <a:buNone/>
            </a:pPr>
            <a:endParaRPr lang="en-US" sz="2400" b="1" dirty="0" smtClean="0"/>
          </a:p>
          <a:p>
            <a:pPr marL="36576" indent="0">
              <a:buNone/>
            </a:pPr>
            <a:endParaRPr lang="en-US" sz="2400" b="1" dirty="0"/>
          </a:p>
          <a:p>
            <a:pPr marL="36576" indent="0">
              <a:buNone/>
            </a:pPr>
            <a:r>
              <a:rPr lang="en-US" sz="2400" b="1" dirty="0" smtClean="0"/>
              <a:t>Output</a:t>
            </a:r>
            <a:r>
              <a:rPr lang="en-US" sz="2400" b="1" dirty="0"/>
              <a:t>:</a:t>
            </a:r>
          </a:p>
          <a:p>
            <a:pPr marL="36576" indent="0">
              <a:buNone/>
            </a:pPr>
            <a:endParaRPr lang="en-US" sz="2400" b="1" dirty="0"/>
          </a:p>
          <a:p>
            <a:pPr marL="36576" indent="0">
              <a:buNone/>
            </a:pPr>
            <a:endParaRPr lang="en-IN" sz="2800" dirty="0">
              <a:solidFill>
                <a:schemeClr val="tx2"/>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266478"/>
            <a:ext cx="1728192" cy="53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8840"/>
            <a:ext cx="91440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266479"/>
            <a:ext cx="244827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1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0"/>
            <a:ext cx="7467600" cy="6126165"/>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C. Language </a:t>
            </a:r>
            <a:r>
              <a:rPr lang="en-IN" sz="2800" b="1" dirty="0">
                <a:solidFill>
                  <a:schemeClr val="tx2"/>
                </a:solidFill>
              </a:rPr>
              <a:t>Share Analysis</a:t>
            </a:r>
            <a:r>
              <a:rPr lang="en-IN" sz="2800" b="1" dirty="0" smtClean="0">
                <a:solidFill>
                  <a:schemeClr val="tx2"/>
                </a:solidFill>
              </a:rPr>
              <a:t>:</a:t>
            </a:r>
          </a:p>
          <a:p>
            <a:pPr marL="36576" indent="0">
              <a:buNone/>
            </a:pPr>
            <a:r>
              <a:rPr lang="en-US" sz="2400" b="1" dirty="0" smtClean="0"/>
              <a:t>SQL </a:t>
            </a:r>
            <a:r>
              <a:rPr lang="en-US" sz="2400" b="1" dirty="0"/>
              <a:t>Query</a:t>
            </a:r>
            <a:r>
              <a:rPr lang="en-US" sz="2400" b="1" dirty="0" smtClean="0"/>
              <a:t>:</a:t>
            </a:r>
          </a:p>
          <a:p>
            <a:pPr marL="36576" indent="0">
              <a:buNone/>
            </a:pPr>
            <a:endParaRPr lang="en-US" sz="2800" b="1" dirty="0"/>
          </a:p>
          <a:p>
            <a:pPr marL="36576" indent="0">
              <a:buNone/>
            </a:pPr>
            <a:endParaRPr lang="en-US" sz="2800" b="1" dirty="0" smtClean="0"/>
          </a:p>
          <a:p>
            <a:pPr marL="36576" indent="0">
              <a:buNone/>
            </a:pPr>
            <a:endParaRPr lang="en-US" sz="2800" b="1" dirty="0"/>
          </a:p>
          <a:p>
            <a:pPr marL="36576" indent="0">
              <a:buNone/>
            </a:pPr>
            <a:endParaRPr lang="en-US" sz="2800" b="1" dirty="0" smtClean="0"/>
          </a:p>
          <a:p>
            <a:pPr marL="36576" indent="0">
              <a:buNone/>
            </a:pPr>
            <a:r>
              <a:rPr lang="en-US" sz="2400" b="1" dirty="0"/>
              <a:t>Output:</a:t>
            </a:r>
          </a:p>
          <a:p>
            <a:pPr marL="36576" indent="0">
              <a:buNone/>
            </a:pPr>
            <a:endParaRPr lang="en-US" sz="2800" b="1" dirty="0"/>
          </a:p>
          <a:p>
            <a:pPr marL="36576" indent="0">
              <a:buNone/>
            </a:pPr>
            <a:endParaRPr lang="en-IN" sz="2800" dirty="0">
              <a:solidFill>
                <a:schemeClr val="tx2"/>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6792"/>
            <a:ext cx="914400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149080"/>
            <a:ext cx="396044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13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0"/>
            <a:ext cx="7467600" cy="6126165"/>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D. Duplicate </a:t>
            </a:r>
            <a:r>
              <a:rPr lang="en-IN" sz="2800" b="1" dirty="0">
                <a:solidFill>
                  <a:schemeClr val="tx2"/>
                </a:solidFill>
              </a:rPr>
              <a:t>Rows Detection:</a:t>
            </a:r>
            <a:r>
              <a:rPr lang="en-IN" sz="2800" dirty="0"/>
              <a:t/>
            </a:r>
            <a:br>
              <a:rPr lang="en-IN" sz="2800" dirty="0"/>
            </a:br>
            <a:r>
              <a:rPr lang="en-US" sz="2400" b="1" dirty="0" smtClean="0"/>
              <a:t>SQL </a:t>
            </a:r>
            <a:r>
              <a:rPr lang="en-US" sz="2400" b="1" dirty="0"/>
              <a:t>Query</a:t>
            </a:r>
            <a:r>
              <a:rPr lang="en-US" sz="2400" b="1" dirty="0" smtClean="0"/>
              <a:t>:</a:t>
            </a:r>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r>
              <a:rPr lang="en-US" sz="2800" b="1" dirty="0"/>
              <a:t>Output:</a:t>
            </a:r>
          </a:p>
          <a:p>
            <a:pPr marL="36576" indent="0">
              <a:buNone/>
            </a:pPr>
            <a:endParaRPr lang="en-IN" sz="2800" dirty="0">
              <a:solidFill>
                <a:schemeClr val="tx2"/>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49080"/>
            <a:ext cx="9144000"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426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1277</TotalTime>
  <Words>510</Words>
  <Application>Microsoft Office PowerPoint</Application>
  <PresentationFormat>On-screen Show (4:3)</PresentationFormat>
  <Paragraphs>123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Operation Analytics and  Investigating Metric Spike</vt:lpstr>
      <vt:lpstr>Project Description</vt:lpstr>
      <vt:lpstr>Approach</vt:lpstr>
      <vt:lpstr>Tech-Stack Used</vt:lpstr>
      <vt:lpstr>Case Study 1: Job Data Analysis</vt:lpstr>
      <vt:lpstr>PowerPoint Presentation</vt:lpstr>
      <vt:lpstr>PowerPoint Presentation</vt:lpstr>
      <vt:lpstr>PowerPoint Presentation</vt:lpstr>
      <vt:lpstr>PowerPoint Presentation</vt:lpstr>
      <vt:lpstr>Case Study 2:  Investigating Metric Spike</vt:lpstr>
      <vt:lpstr>PowerPoint Presentation</vt:lpstr>
      <vt:lpstr>PowerPoint Presentation</vt:lpstr>
      <vt:lpstr>PowerPoint Presentation</vt:lpstr>
      <vt:lpstr>PowerPoint Presentation</vt:lpstr>
      <vt:lpstr>Insights</vt:lpstr>
      <vt:lpstr>Result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dc:title>
  <dc:creator>PC</dc:creator>
  <cp:lastModifiedBy>PC</cp:lastModifiedBy>
  <cp:revision>61</cp:revision>
  <dcterms:created xsi:type="dcterms:W3CDTF">2023-12-11T13:25:40Z</dcterms:created>
  <dcterms:modified xsi:type="dcterms:W3CDTF">2024-01-15T18:25:07Z</dcterms:modified>
</cp:coreProperties>
</file>