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6" r:id="rId6"/>
    <p:sldId id="269" r:id="rId7"/>
    <p:sldId id="279" r:id="rId8"/>
    <p:sldId id="272" r:id="rId9"/>
    <p:sldId id="273" r:id="rId10"/>
    <p:sldId id="283" r:id="rId11"/>
    <p:sldId id="270" r:id="rId12"/>
    <p:sldId id="276" r:id="rId13"/>
    <p:sldId id="277"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09" autoAdjust="0"/>
    <p:restoredTop sz="94662" autoAdjust="0"/>
  </p:normalViewPr>
  <p:slideViewPr>
    <p:cSldViewPr>
      <p:cViewPr varScale="1">
        <p:scale>
          <a:sx n="70" d="100"/>
          <a:sy n="70" d="100"/>
        </p:scale>
        <p:origin x="-147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6"/>
          <p:cNvSpPr>
            <a:spLocks/>
          </p:cNvSpPr>
          <p:nvPr/>
        </p:nvSpPr>
        <p:spPr bwMode="auto">
          <a:xfrm>
            <a:off x="0" y="4752127"/>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1"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4353881-6513-4C02-9E8D-BB25F80AB456}" type="datetimeFigureOut">
              <a:rPr lang="en-IN" smtClean="0"/>
              <a:t>25-01-2024</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CC6E5B07-D75D-40D3-AB6D-2CC2DFCF187E}"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353881-6513-4C02-9E8D-BB25F80AB456}" type="datetimeFigureOut">
              <a:rPr lang="en-IN" smtClean="0"/>
              <a:t>25-01-2024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6E5B07-D75D-40D3-AB6D-2CC2DFCF187E}"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353881-6513-4C02-9E8D-BB25F80AB456}" type="datetimeFigureOut">
              <a:rPr lang="en-IN" smtClean="0"/>
              <a:t>25-01-2024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6E5B07-D75D-40D3-AB6D-2CC2DFCF187E}"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353881-6513-4C02-9E8D-BB25F80AB456}" type="datetimeFigureOut">
              <a:rPr lang="en-IN" smtClean="0"/>
              <a:t>25-01-2024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6E5B07-D75D-40D3-AB6D-2CC2DFCF187E}"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Freeform 6"/>
          <p:cNvSpPr>
            <a:spLocks/>
          </p:cNvSpPr>
          <p:nvPr/>
        </p:nvSpPr>
        <p:spPr bwMode="auto">
          <a:xfrm>
            <a:off x="0" y="4752127"/>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40"/>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1"/>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353881-6513-4C02-9E8D-BB25F80AB456}" type="datetimeFigureOut">
              <a:rPr lang="en-IN" smtClean="0"/>
              <a:t>25-01-2024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C6E5B07-D75D-40D3-AB6D-2CC2DFCF187E}"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3"/>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3"/>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353881-6513-4C02-9E8D-BB25F80AB456}" type="datetimeFigureOut">
              <a:rPr lang="en-IN" smtClean="0"/>
              <a:t>25-01-2024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C6E5B07-D75D-40D3-AB6D-2CC2DFCF187E}"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3"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9"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3"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9"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353881-6513-4C02-9E8D-BB25F80AB456}" type="datetimeFigureOut">
              <a:rPr lang="en-IN" smtClean="0"/>
              <a:t>25-01-2024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C6E5B07-D75D-40D3-AB6D-2CC2DFCF187E}"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4353881-6513-4C02-9E8D-BB25F80AB456}" type="datetimeFigureOut">
              <a:rPr lang="en-IN" smtClean="0"/>
              <a:t>25-01-2024</a:t>
            </a:fld>
            <a:endParaRPr lang="en-IN" dirty="0"/>
          </a:p>
        </p:txBody>
      </p:sp>
      <p:sp>
        <p:nvSpPr>
          <p:cNvPr id="8" name="Slide Number Placeholder 7"/>
          <p:cNvSpPr>
            <a:spLocks noGrp="1"/>
          </p:cNvSpPr>
          <p:nvPr>
            <p:ph type="sldNum" sz="quarter" idx="11"/>
          </p:nvPr>
        </p:nvSpPr>
        <p:spPr/>
        <p:txBody>
          <a:bodyPr/>
          <a:lstStyle/>
          <a:p>
            <a:fld id="{CC6E5B07-D75D-40D3-AB6D-2CC2DFCF187E}" type="slidenum">
              <a:rPr lang="en-IN" smtClean="0"/>
              <a:t>‹#›</a:t>
            </a:fld>
            <a:endParaRPr lang="en-IN" dirty="0"/>
          </a:p>
        </p:txBody>
      </p:sp>
      <p:sp>
        <p:nvSpPr>
          <p:cNvPr id="9" name="Footer Placeholder 8"/>
          <p:cNvSpPr>
            <a:spLocks noGrp="1"/>
          </p:cNvSpPr>
          <p:nvPr>
            <p:ph type="ftr" sz="quarter" idx="12"/>
          </p:nvPr>
        </p:nvSpPr>
        <p:spPr/>
        <p:txBody>
          <a:bodyPr/>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53881-6513-4C02-9E8D-BB25F80AB456}" type="datetimeFigureOut">
              <a:rPr lang="en-IN" smtClean="0"/>
              <a:t>25-01-2024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C6E5B07-D75D-40D3-AB6D-2CC2DFCF187E}"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9"/>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353881-6513-4C02-9E8D-BB25F80AB456}" type="datetimeFigureOut">
              <a:rPr lang="en-IN" smtClean="0"/>
              <a:t>25-01-2024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156448" y="6422067"/>
            <a:ext cx="762000" cy="365125"/>
          </a:xfrm>
        </p:spPr>
        <p:txBody>
          <a:bodyPr/>
          <a:lstStyle/>
          <a:p>
            <a:fld id="{CC6E5B07-D75D-40D3-AB6D-2CC2DFCF187E}"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5"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5556733" y="2998767"/>
            <a:ext cx="3053867"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7"/>
            <a:ext cx="2133600" cy="365125"/>
          </a:xfrm>
        </p:spPr>
        <p:txBody>
          <a:bodyPr/>
          <a:lstStyle/>
          <a:p>
            <a:fld id="{24353881-6513-4C02-9E8D-BB25F80AB456}" type="datetimeFigureOut">
              <a:rPr lang="en-IN" smtClean="0"/>
              <a:t>25-01-2024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C6E5B07-D75D-40D3-AB6D-2CC2DFCF187E}"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7"/>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3"/>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7"/>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24353881-6513-4C02-9E8D-BB25F80AB456}" type="datetimeFigureOut">
              <a:rPr lang="en-IN" smtClean="0"/>
              <a:t>25-01-2024</a:t>
            </a:fld>
            <a:endParaRPr lang="en-IN" dirty="0"/>
          </a:p>
        </p:txBody>
      </p:sp>
      <p:sp>
        <p:nvSpPr>
          <p:cNvPr id="22" name="Footer Placeholder 21"/>
          <p:cNvSpPr>
            <a:spLocks noGrp="1"/>
          </p:cNvSpPr>
          <p:nvPr>
            <p:ph type="ftr" sz="quarter" idx="3"/>
          </p:nvPr>
        </p:nvSpPr>
        <p:spPr>
          <a:xfrm>
            <a:off x="3124200" y="6422067"/>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dirty="0"/>
          </a:p>
        </p:txBody>
      </p:sp>
      <p:sp>
        <p:nvSpPr>
          <p:cNvPr id="18" name="Slide Number Placeholder 17"/>
          <p:cNvSpPr>
            <a:spLocks noGrp="1"/>
          </p:cNvSpPr>
          <p:nvPr>
            <p:ph type="sldNum" sz="quarter" idx="4"/>
          </p:nvPr>
        </p:nvSpPr>
        <p:spPr>
          <a:xfrm>
            <a:off x="8153400" y="6422067"/>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CC6E5B07-D75D-40D3-AB6D-2CC2DFCF187E}" type="slidenum">
              <a:rPr lang="en-IN" smtClean="0"/>
              <a:t>‹#›</a:t>
            </a:fld>
            <a:endParaRPr lang="en-IN"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oogle.com/spreadsheets/d/1cdIXiGNZSdgw4kYKX8qNTKNKQNm7Uoqy/edit?usp=drive_link&amp;ouid=109775117879385732218&amp;rtpof=true&amp;sd=tru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7504" y="1484784"/>
            <a:ext cx="8856984" cy="4104456"/>
          </a:xfrm>
        </p:spPr>
        <p:txBody>
          <a:bodyPr>
            <a:noAutofit/>
          </a:bodyPr>
          <a:lstStyle/>
          <a:p>
            <a:pPr algn="ctr"/>
            <a:r>
              <a:rPr lang="en-IN" sz="9600" dirty="0">
                <a:effectLst/>
              </a:rPr>
              <a:t>Hiring Process Analytics</a:t>
            </a:r>
          </a:p>
        </p:txBody>
      </p:sp>
      <p:sp>
        <p:nvSpPr>
          <p:cNvPr id="5" name="Subtitle 4"/>
          <p:cNvSpPr>
            <a:spLocks noGrp="1"/>
          </p:cNvSpPr>
          <p:nvPr>
            <p:ph type="subTitle" idx="1"/>
          </p:nvPr>
        </p:nvSpPr>
        <p:spPr>
          <a:xfrm>
            <a:off x="-4410" y="4725144"/>
            <a:ext cx="6520628" cy="1080120"/>
          </a:xfrm>
        </p:spPr>
        <p:txBody>
          <a:bodyPr>
            <a:normAutofit/>
          </a:bodyPr>
          <a:lstStyle/>
          <a:p>
            <a:pPr algn="ctr"/>
            <a:r>
              <a:rPr lang="en-US" sz="3600" b="1" dirty="0" smtClean="0">
                <a:solidFill>
                  <a:srgbClr val="00B050"/>
                </a:solidFill>
                <a:effectLst>
                  <a:outerShdw blurRad="38100" dist="38100" dir="2700000" algn="tl">
                    <a:srgbClr val="000000">
                      <a:alpha val="43137"/>
                    </a:srgbClr>
                  </a:outerShdw>
                </a:effectLst>
              </a:rPr>
              <a:t>Project Done By: </a:t>
            </a:r>
            <a:r>
              <a:rPr lang="en-US" sz="3600" b="1" dirty="0" err="1" smtClean="0">
                <a:solidFill>
                  <a:srgbClr val="00B050"/>
                </a:solidFill>
                <a:effectLst>
                  <a:outerShdw blurRad="38100" dist="38100" dir="2700000" algn="tl">
                    <a:srgbClr val="000000">
                      <a:alpha val="43137"/>
                    </a:srgbClr>
                  </a:outerShdw>
                </a:effectLst>
              </a:rPr>
              <a:t>Sayan</a:t>
            </a:r>
            <a:r>
              <a:rPr lang="en-US" sz="3600" b="1" dirty="0" smtClean="0">
                <a:solidFill>
                  <a:srgbClr val="00B050"/>
                </a:solidFill>
                <a:effectLst>
                  <a:outerShdw blurRad="38100" dist="38100" dir="2700000" algn="tl">
                    <a:srgbClr val="000000">
                      <a:alpha val="43137"/>
                    </a:srgbClr>
                  </a:outerShdw>
                </a:effectLst>
              </a:rPr>
              <a:t> </a:t>
            </a:r>
            <a:r>
              <a:rPr lang="en-US" sz="3600" b="1" dirty="0" err="1" smtClean="0">
                <a:solidFill>
                  <a:srgbClr val="00B050"/>
                </a:solidFill>
                <a:effectLst>
                  <a:outerShdw blurRad="38100" dist="38100" dir="2700000" algn="tl">
                    <a:srgbClr val="000000">
                      <a:alpha val="43137"/>
                    </a:srgbClr>
                  </a:outerShdw>
                </a:effectLst>
              </a:rPr>
              <a:t>Kashyap</a:t>
            </a:r>
            <a:endParaRPr lang="en-IN" sz="3600" b="1" dirty="0">
              <a:solidFill>
                <a:srgbClr val="00B05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05191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74511"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2981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0" y="0"/>
            <a:ext cx="9036496" cy="116632"/>
          </a:xfrm>
        </p:spPr>
        <p:txBody>
          <a:bodyPr>
            <a:normAutofit fontScale="90000"/>
          </a:bodyPr>
          <a:lstStyle/>
          <a:p>
            <a:pPr algn="ctr"/>
            <a:endParaRPr lang="en-IN" sz="40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404664"/>
            <a:ext cx="7467600" cy="5721501"/>
          </a:xfrm>
        </p:spPr>
        <p:txBody>
          <a:bodyPr>
            <a:normAutofit/>
          </a:bodyPr>
          <a:lstStyle/>
          <a:p>
            <a:pPr marL="36576" indent="0">
              <a:buNone/>
            </a:pPr>
            <a:r>
              <a:rPr lang="en-IN" sz="2800" b="1" dirty="0">
                <a:solidFill>
                  <a:schemeClr val="tx2"/>
                </a:solidFill>
              </a:rPr>
              <a:t>E. Position Tier </a:t>
            </a:r>
            <a:r>
              <a:rPr lang="en-IN" sz="2800" b="1" dirty="0" smtClean="0">
                <a:solidFill>
                  <a:schemeClr val="tx2"/>
                </a:solidFill>
              </a:rPr>
              <a:t>Analysis</a:t>
            </a:r>
            <a:r>
              <a:rPr lang="en-IN" sz="2800" b="1" dirty="0" smtClean="0">
                <a:solidFill>
                  <a:schemeClr val="tx2"/>
                </a:solidFill>
              </a:rPr>
              <a:t>:</a:t>
            </a:r>
            <a:endParaRPr lang="en-US" sz="2400" b="1" dirty="0" smtClean="0">
              <a:solidFill>
                <a:schemeClr val="tx2"/>
              </a:solidFill>
            </a:endParaRPr>
          </a:p>
          <a:p>
            <a:pPr marL="36576" indent="0">
              <a:buNone/>
            </a:pPr>
            <a:endParaRPr lang="en-US" sz="2400" b="1" dirty="0"/>
          </a:p>
          <a:p>
            <a:pPr marL="36576" indent="0">
              <a:buNone/>
            </a:pPr>
            <a:endParaRPr lang="en-US" sz="2800" dirty="0" smtClean="0">
              <a:solidFill>
                <a:schemeClr val="tx2"/>
              </a:solidFill>
            </a:endParaRPr>
          </a:p>
          <a:p>
            <a:pPr marL="36576" indent="0">
              <a:buNone/>
            </a:pPr>
            <a:endParaRPr lang="en-US" sz="2800" dirty="0">
              <a:solidFill>
                <a:schemeClr val="tx2"/>
              </a:solidFill>
            </a:endParaRPr>
          </a:p>
          <a:p>
            <a:pPr marL="36576" indent="0">
              <a:buNone/>
            </a:pPr>
            <a:endParaRPr lang="en-US" sz="2800" dirty="0" smtClean="0">
              <a:solidFill>
                <a:schemeClr val="tx2"/>
              </a:solidFill>
            </a:endParaRPr>
          </a:p>
          <a:p>
            <a:pPr marL="36576" indent="0">
              <a:buNone/>
            </a:pPr>
            <a:endParaRPr lang="en-US" sz="2800" dirty="0">
              <a:solidFill>
                <a:schemeClr val="tx2"/>
              </a:solidFill>
            </a:endParaRPr>
          </a:p>
          <a:p>
            <a:pPr marL="36576" indent="0">
              <a:buNone/>
            </a:pPr>
            <a:endParaRPr lang="en-US" sz="2400" b="1" dirty="0"/>
          </a:p>
          <a:p>
            <a:pPr marL="36576" indent="0">
              <a:buNone/>
            </a:pPr>
            <a:endParaRPr lang="en-IN" sz="2800" dirty="0">
              <a:solidFill>
                <a:schemeClr val="tx2"/>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4745"/>
            <a:ext cx="9144000"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7119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solidFill>
                  <a:srgbClr val="00B050"/>
                </a:solidFill>
                <a:effectLst>
                  <a:outerShdw blurRad="38100" dist="38100" dir="2700000" algn="tl">
                    <a:srgbClr val="000000">
                      <a:alpha val="43137"/>
                    </a:srgbClr>
                  </a:outerShdw>
                </a:effectLst>
              </a:rPr>
              <a:t>Result</a:t>
            </a:r>
            <a:endParaRPr lang="en-IN" dirty="0"/>
          </a:p>
        </p:txBody>
      </p:sp>
      <p:sp>
        <p:nvSpPr>
          <p:cNvPr id="3" name="Content Placeholder 2"/>
          <p:cNvSpPr>
            <a:spLocks noGrp="1"/>
          </p:cNvSpPr>
          <p:nvPr>
            <p:ph idx="1"/>
          </p:nvPr>
        </p:nvSpPr>
        <p:spPr/>
        <p:txBody>
          <a:bodyPr>
            <a:normAutofit lnSpcReduction="10000"/>
          </a:bodyPr>
          <a:lstStyle/>
          <a:p>
            <a:r>
              <a:rPr lang="en-US" dirty="0"/>
              <a:t>This project has helped in getting a </a:t>
            </a:r>
            <a:r>
              <a:rPr lang="en-US" dirty="0" smtClean="0"/>
              <a:t>hands on </a:t>
            </a:r>
            <a:r>
              <a:rPr lang="en-US" dirty="0"/>
              <a:t>experience </a:t>
            </a:r>
            <a:r>
              <a:rPr lang="en-US" dirty="0" smtClean="0"/>
              <a:t>in </a:t>
            </a:r>
            <a:r>
              <a:rPr lang="en-US" dirty="0"/>
              <a:t>real life data set and how we clean, manipulate, </a:t>
            </a:r>
            <a:r>
              <a:rPr lang="en-US" dirty="0" smtClean="0"/>
              <a:t>visualize and </a:t>
            </a:r>
            <a:r>
              <a:rPr lang="en-US" dirty="0"/>
              <a:t>draw insights from the data</a:t>
            </a:r>
            <a:r>
              <a:rPr lang="en-US" dirty="0" smtClean="0"/>
              <a:t>.</a:t>
            </a:r>
            <a:endParaRPr lang="en-US" dirty="0"/>
          </a:p>
          <a:p>
            <a:pPr marL="36576" indent="0">
              <a:buNone/>
            </a:pPr>
            <a:endParaRPr lang="en-US" dirty="0" smtClean="0"/>
          </a:p>
          <a:p>
            <a:r>
              <a:rPr lang="en-US" dirty="0" smtClean="0"/>
              <a:t>We </a:t>
            </a:r>
            <a:r>
              <a:rPr lang="en-US" dirty="0"/>
              <a:t>have done the analysis on the provided dataset </a:t>
            </a:r>
            <a:r>
              <a:rPr lang="en-US" dirty="0" smtClean="0"/>
              <a:t>as </a:t>
            </a:r>
            <a:r>
              <a:rPr lang="en-US" dirty="0"/>
              <a:t>per the questions asked </a:t>
            </a:r>
            <a:r>
              <a:rPr lang="en-US" dirty="0" smtClean="0"/>
              <a:t>and provided </a:t>
            </a:r>
            <a:r>
              <a:rPr lang="en-US" dirty="0"/>
              <a:t>the necessary insights </a:t>
            </a:r>
            <a:r>
              <a:rPr lang="en-US" dirty="0" smtClean="0"/>
              <a:t>as well as we </a:t>
            </a:r>
            <a:r>
              <a:rPr lang="en-US" dirty="0"/>
              <a:t>tried to plot the necessary charts </a:t>
            </a:r>
            <a:r>
              <a:rPr lang="en-US" dirty="0" smtClean="0"/>
              <a:t>and </a:t>
            </a:r>
            <a:r>
              <a:rPr lang="en-US" dirty="0"/>
              <a:t>graphs as </a:t>
            </a:r>
            <a:r>
              <a:rPr lang="en-US" dirty="0" smtClean="0"/>
              <a:t>per requirement.</a:t>
            </a:r>
            <a:endParaRPr lang="en-IN" dirty="0"/>
          </a:p>
        </p:txBody>
      </p:sp>
    </p:spTree>
    <p:extLst>
      <p:ext uri="{BB962C8B-B14F-4D97-AF65-F5344CB8AC3E}">
        <p14:creationId xmlns:p14="http://schemas.microsoft.com/office/powerpoint/2010/main" val="4134909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29"/>
            <a:ext cx="7467600" cy="1199181"/>
          </a:xfrm>
        </p:spPr>
        <p:txBody>
          <a:bodyPr>
            <a:normAutofit/>
          </a:bodyPr>
          <a:lstStyle/>
          <a:p>
            <a:pPr algn="ctr"/>
            <a:r>
              <a:rPr lang="en-IN" sz="5400" b="1" dirty="0" smtClean="0">
                <a:solidFill>
                  <a:srgbClr val="00B050"/>
                </a:solidFill>
                <a:effectLst>
                  <a:outerShdw blurRad="38100" dist="38100" dir="2700000" algn="tl">
                    <a:srgbClr val="000000">
                      <a:alpha val="43137"/>
                    </a:srgbClr>
                  </a:outerShdw>
                </a:effectLst>
              </a:rPr>
              <a:t>Conclusion</a:t>
            </a:r>
            <a:endParaRPr lang="en-IN" sz="5400" dirty="0"/>
          </a:p>
        </p:txBody>
      </p:sp>
      <p:sp>
        <p:nvSpPr>
          <p:cNvPr id="3" name="Content Placeholder 2"/>
          <p:cNvSpPr>
            <a:spLocks noGrp="1"/>
          </p:cNvSpPr>
          <p:nvPr>
            <p:ph idx="1"/>
          </p:nvPr>
        </p:nvSpPr>
        <p:spPr>
          <a:xfrm>
            <a:off x="323528" y="1628800"/>
            <a:ext cx="7467600" cy="5616624"/>
          </a:xfrm>
        </p:spPr>
        <p:txBody>
          <a:bodyPr>
            <a:normAutofit/>
          </a:bodyPr>
          <a:lstStyle/>
          <a:p>
            <a:r>
              <a:rPr lang="en-US" dirty="0"/>
              <a:t>This project helped me in understanding how important Data Analytics is for Hiring Process of an organization as it provides valuable insights such as number of rejections, reason for rejections, profile of applicants, vacancies etc. which helps the hiring department to take d</a:t>
            </a:r>
            <a:r>
              <a:rPr lang="en-US" dirty="0" smtClean="0"/>
              <a:t>ata driven decisions</a:t>
            </a:r>
            <a:r>
              <a:rPr lang="en-US" dirty="0" smtClean="0"/>
              <a:t>.</a:t>
            </a:r>
          </a:p>
          <a:p>
            <a:pPr marL="36576" indent="0">
              <a:buNone/>
            </a:pPr>
            <a:r>
              <a:rPr lang="en-US" dirty="0" smtClean="0">
                <a:solidFill>
                  <a:schemeClr val="tx2"/>
                </a:solidFill>
              </a:rPr>
              <a:t> </a:t>
            </a:r>
            <a:endParaRPr lang="en-US" dirty="0"/>
          </a:p>
        </p:txBody>
      </p:sp>
    </p:spTree>
    <p:extLst>
      <p:ext uri="{BB962C8B-B14F-4D97-AF65-F5344CB8AC3E}">
        <p14:creationId xmlns:p14="http://schemas.microsoft.com/office/powerpoint/2010/main" val="3204606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276872"/>
            <a:ext cx="7092280" cy="3361928"/>
          </a:xfrm>
        </p:spPr>
        <p:txBody>
          <a:bodyPr>
            <a:normAutofit/>
          </a:bodyPr>
          <a:lstStyle/>
          <a:p>
            <a:pPr algn="ctr"/>
            <a:r>
              <a:rPr lang="en-US" sz="9600" dirty="0" smtClean="0"/>
              <a:t>Thank you</a:t>
            </a:r>
            <a:endParaRPr lang="en-IN" sz="9600" dirty="0">
              <a:solidFill>
                <a:srgbClr val="00B050"/>
              </a:solidFill>
            </a:endParaRPr>
          </a:p>
        </p:txBody>
      </p:sp>
      <p:sp>
        <p:nvSpPr>
          <p:cNvPr id="5" name="Subtitle 4"/>
          <p:cNvSpPr>
            <a:spLocks noGrp="1"/>
          </p:cNvSpPr>
          <p:nvPr>
            <p:ph type="subTitle" idx="1"/>
          </p:nvPr>
        </p:nvSpPr>
        <p:spPr>
          <a:xfrm>
            <a:off x="5796136" y="6093296"/>
            <a:ext cx="2807640" cy="432048"/>
          </a:xfrm>
        </p:spPr>
        <p:txBody>
          <a:bodyPr>
            <a:noAutofit/>
          </a:bodyPr>
          <a:lstStyle/>
          <a:p>
            <a:r>
              <a:rPr lang="en-US" b="1" dirty="0" smtClean="0">
                <a:hlinkClick r:id="rId2"/>
              </a:rPr>
              <a:t>Excel Sheet File Source</a:t>
            </a:r>
            <a:endParaRPr lang="en-IN" b="1" dirty="0"/>
          </a:p>
        </p:txBody>
      </p:sp>
    </p:spTree>
    <p:extLst>
      <p:ext uri="{BB962C8B-B14F-4D97-AF65-F5344CB8AC3E}">
        <p14:creationId xmlns:p14="http://schemas.microsoft.com/office/powerpoint/2010/main" val="2410744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smtClean="0">
                <a:solidFill>
                  <a:srgbClr val="00B050"/>
                </a:solidFill>
              </a:rPr>
              <a:t>Project </a:t>
            </a:r>
            <a:r>
              <a:rPr lang="en-IN" sz="5400" b="1" dirty="0">
                <a:solidFill>
                  <a:srgbClr val="00B050"/>
                </a:solidFill>
              </a:rPr>
              <a:t>Description</a:t>
            </a:r>
            <a:endParaRPr lang="en-IN" sz="5400" b="1"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3"/>
            <a:ext cx="8003232" cy="5069159"/>
          </a:xfrm>
        </p:spPr>
        <p:txBody>
          <a:bodyPr>
            <a:normAutofit/>
          </a:bodyPr>
          <a:lstStyle/>
          <a:p>
            <a:r>
              <a:rPr lang="en-US" sz="2400" dirty="0"/>
              <a:t>As a data analyst at a multinational company like Google, </a:t>
            </a:r>
            <a:r>
              <a:rPr lang="en-US" sz="2400" dirty="0" smtClean="0"/>
              <a:t>my </a:t>
            </a:r>
            <a:r>
              <a:rPr lang="en-US" sz="2400" dirty="0"/>
              <a:t>role is to analyze the company's hiring process data to draw meaningful insights. By working with a dataset containing records of previous hires, </a:t>
            </a:r>
            <a:r>
              <a:rPr lang="en-US" sz="2400" dirty="0" smtClean="0"/>
              <a:t>we </a:t>
            </a:r>
            <a:r>
              <a:rPr lang="en-US" sz="2400" dirty="0"/>
              <a:t>will handle missing </a:t>
            </a:r>
            <a:r>
              <a:rPr lang="en-US" sz="2400" dirty="0" smtClean="0"/>
              <a:t>data from the given dataset. </a:t>
            </a:r>
          </a:p>
          <a:p>
            <a:r>
              <a:rPr lang="en-US" sz="2400" dirty="0"/>
              <a:t>Through statistical measures and visualizations, </a:t>
            </a:r>
            <a:r>
              <a:rPr lang="en-US" sz="2400" dirty="0" smtClean="0"/>
              <a:t>we </a:t>
            </a:r>
            <a:r>
              <a:rPr lang="en-US" sz="2400" dirty="0"/>
              <a:t>will summarize </a:t>
            </a:r>
            <a:r>
              <a:rPr lang="en-US" sz="2400" dirty="0" smtClean="0"/>
              <a:t>our </a:t>
            </a:r>
            <a:r>
              <a:rPr lang="en-US" sz="2400" dirty="0"/>
              <a:t>findings, including the gender distribution of hires, the average salary, salary distribution, departmental analysis, </a:t>
            </a:r>
            <a:r>
              <a:rPr lang="en-US" sz="2400" dirty="0" smtClean="0"/>
              <a:t>etc. </a:t>
            </a:r>
            <a:r>
              <a:rPr lang="en-US" sz="2400" dirty="0"/>
              <a:t>O</a:t>
            </a:r>
            <a:r>
              <a:rPr lang="en-US" sz="2400" dirty="0" smtClean="0"/>
              <a:t>ur </a:t>
            </a:r>
            <a:r>
              <a:rPr lang="en-US" sz="2400" dirty="0"/>
              <a:t>insights will contribute to improving the hiring process and making better decisions in the future</a:t>
            </a:r>
            <a:r>
              <a:rPr lang="en-US" sz="2400" dirty="0" smtClean="0"/>
              <a:t>.</a:t>
            </a:r>
            <a:endParaRPr lang="en-US" sz="2400" dirty="0"/>
          </a:p>
        </p:txBody>
      </p:sp>
    </p:spTree>
    <p:extLst>
      <p:ext uri="{BB962C8B-B14F-4D97-AF65-F5344CB8AC3E}">
        <p14:creationId xmlns:p14="http://schemas.microsoft.com/office/powerpoint/2010/main" val="3378041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smtClean="0">
                <a:solidFill>
                  <a:srgbClr val="00B050"/>
                </a:solidFill>
              </a:rPr>
              <a:t>Approach</a:t>
            </a:r>
            <a:endParaRPr lang="en-IN" sz="5400" dirty="0">
              <a:solidFill>
                <a:srgbClr val="00B050"/>
              </a:solidFill>
            </a:endParaRPr>
          </a:p>
        </p:txBody>
      </p:sp>
      <p:sp>
        <p:nvSpPr>
          <p:cNvPr id="3" name="Content Placeholder 2"/>
          <p:cNvSpPr>
            <a:spLocks noGrp="1"/>
          </p:cNvSpPr>
          <p:nvPr>
            <p:ph idx="1"/>
          </p:nvPr>
        </p:nvSpPr>
        <p:spPr>
          <a:xfrm>
            <a:off x="467544" y="1340768"/>
            <a:ext cx="7467600" cy="4781127"/>
          </a:xfrm>
        </p:spPr>
        <p:txBody>
          <a:bodyPr>
            <a:normAutofit/>
          </a:bodyPr>
          <a:lstStyle/>
          <a:p>
            <a:pPr marL="36576" indent="0">
              <a:buNone/>
            </a:pPr>
            <a:endParaRPr lang="en-US" sz="2800" dirty="0" smtClean="0"/>
          </a:p>
          <a:p>
            <a:r>
              <a:rPr lang="en-US" sz="2400" dirty="0" smtClean="0"/>
              <a:t>First of all we collect the dataset and analyze in Microsoft Excel then we clean the data to </a:t>
            </a:r>
            <a:r>
              <a:rPr lang="en-US" sz="2400" dirty="0"/>
              <a:t>remove any duplicate </a:t>
            </a:r>
            <a:r>
              <a:rPr lang="en-US" sz="2400" dirty="0" smtClean="0"/>
              <a:t>entries and make sure </a:t>
            </a:r>
            <a:r>
              <a:rPr lang="en-US" sz="2400" dirty="0"/>
              <a:t>that the data is properly </a:t>
            </a:r>
            <a:r>
              <a:rPr lang="en-US" sz="2400" dirty="0" smtClean="0"/>
              <a:t>formatted, then we check </a:t>
            </a:r>
            <a:r>
              <a:rPr lang="en-US" sz="2400" dirty="0"/>
              <a:t>and identify the outliers and remove any outliers that may have significant </a:t>
            </a:r>
            <a:r>
              <a:rPr lang="en-US" sz="2400" dirty="0" smtClean="0"/>
              <a:t>impact on </a:t>
            </a:r>
            <a:r>
              <a:rPr lang="en-US" sz="2400" dirty="0"/>
              <a:t>the analysis.</a:t>
            </a:r>
          </a:p>
          <a:p>
            <a:r>
              <a:rPr lang="en-US" sz="2400" dirty="0" smtClean="0"/>
              <a:t>We will perform </a:t>
            </a:r>
            <a:r>
              <a:rPr lang="en-US" sz="2400" dirty="0"/>
              <a:t>relevant descriptive statistic calculations to gain a general understanding </a:t>
            </a:r>
            <a:r>
              <a:rPr lang="en-US" sz="2400" dirty="0" smtClean="0"/>
              <a:t>of dataset then we </a:t>
            </a:r>
            <a:r>
              <a:rPr lang="en-US" sz="2400" dirty="0"/>
              <a:t>extract the useful insights using </a:t>
            </a:r>
            <a:r>
              <a:rPr lang="en-US" sz="2400" dirty="0" smtClean="0"/>
              <a:t>statistical analysis </a:t>
            </a:r>
            <a:r>
              <a:rPr lang="en-US" sz="2400" dirty="0"/>
              <a:t>and visualize the insights </a:t>
            </a:r>
            <a:r>
              <a:rPr lang="en-US" sz="2400" dirty="0" smtClean="0"/>
              <a:t>using data </a:t>
            </a:r>
            <a:r>
              <a:rPr lang="en-US" sz="2400" dirty="0"/>
              <a:t>visualization methods.</a:t>
            </a:r>
          </a:p>
          <a:p>
            <a:endParaRPr lang="en-US" sz="2400" dirty="0" smtClean="0"/>
          </a:p>
          <a:p>
            <a:endParaRPr lang="en-IN" sz="2400" b="1"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03575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a:solidFill>
                  <a:srgbClr val="00B050"/>
                </a:solidFill>
              </a:rPr>
              <a:t>Tech-Stack Used</a:t>
            </a:r>
            <a:endParaRPr lang="en-IN" sz="54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2800" b="1" dirty="0" smtClean="0">
                <a:solidFill>
                  <a:schemeClr val="tx2"/>
                </a:solidFill>
              </a:rPr>
              <a:t>Microsoft Excel 2010</a:t>
            </a:r>
          </a:p>
          <a:p>
            <a:endParaRPr lang="en-US" sz="2800" b="1" dirty="0">
              <a:solidFill>
                <a:schemeClr val="tx2"/>
              </a:solidFill>
            </a:endParaRPr>
          </a:p>
          <a:p>
            <a:endParaRPr lang="en-US" sz="2800" b="1" dirty="0" smtClean="0">
              <a:solidFill>
                <a:schemeClr val="tx2"/>
              </a:solidFill>
            </a:endParaRPr>
          </a:p>
          <a:p>
            <a:pPr marL="36576" indent="0">
              <a:buNone/>
            </a:pPr>
            <a:endParaRPr lang="en-US" sz="2800" b="1" dirty="0" smtClean="0">
              <a:solidFill>
                <a:schemeClr val="tx2"/>
              </a:solidFill>
            </a:endParaRPr>
          </a:p>
          <a:p>
            <a:r>
              <a:rPr lang="en-US" sz="2800" b="1" dirty="0" smtClean="0">
                <a:solidFill>
                  <a:schemeClr val="tx2"/>
                </a:solidFill>
              </a:rPr>
              <a:t>Microsoft PowerPoint 2010</a:t>
            </a:r>
            <a:endParaRPr lang="en-US" sz="2800"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295" y="1844824"/>
            <a:ext cx="1688976" cy="1397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76296" y="3858868"/>
            <a:ext cx="1688189"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077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14320" cy="1143000"/>
          </a:xfrm>
        </p:spPr>
        <p:txBody>
          <a:bodyPr>
            <a:normAutofit/>
          </a:bodyPr>
          <a:lstStyle/>
          <a:p>
            <a:pPr algn="ctr"/>
            <a:r>
              <a:rPr lang="en-IN" sz="4400" b="1" dirty="0" smtClean="0">
                <a:solidFill>
                  <a:srgbClr val="00B050"/>
                </a:solidFill>
              </a:rPr>
              <a:t>Insights:</a:t>
            </a:r>
            <a:r>
              <a:rPr lang="en-IN" sz="4400" b="1" dirty="0" smtClean="0"/>
              <a:t> Data </a:t>
            </a:r>
            <a:r>
              <a:rPr lang="en-IN" sz="4400" b="1" dirty="0"/>
              <a:t>Analytics </a:t>
            </a:r>
            <a:r>
              <a:rPr lang="en-IN" sz="4400" b="1" dirty="0" smtClean="0"/>
              <a:t>Tasks</a:t>
            </a:r>
            <a:endParaRPr lang="en-IN" sz="44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1094010"/>
            <a:ext cx="7467600" cy="5575350"/>
          </a:xfrm>
        </p:spPr>
        <p:txBody>
          <a:bodyPr>
            <a:normAutofit/>
          </a:bodyPr>
          <a:lstStyle/>
          <a:p>
            <a:pPr marL="36576" indent="0">
              <a:buNone/>
            </a:pPr>
            <a:endParaRPr lang="en-US" sz="2400" b="1" dirty="0"/>
          </a:p>
          <a:p>
            <a:pPr marL="36576" indent="0">
              <a:buNone/>
            </a:pPr>
            <a:endParaRPr lang="en-US" sz="2400" b="1" dirty="0" smtClean="0"/>
          </a:p>
          <a:p>
            <a:pPr marL="36576" indent="0">
              <a:buNone/>
            </a:pPr>
            <a:endParaRPr lang="en-US" sz="2400" b="1" dirty="0" smtClean="0"/>
          </a:p>
          <a:p>
            <a:pPr marL="550926" indent="-514350">
              <a:buAutoNum type="arabicPeriod"/>
            </a:pPr>
            <a:endParaRPr lang="en-IN" sz="2800" dirty="0">
              <a:solidFill>
                <a:schemeClr val="tx2"/>
              </a:solidFill>
            </a:endParaRP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0692"/>
            <a:ext cx="9144000" cy="5547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4668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018"/>
          </a:xfrm>
        </p:spPr>
        <p:txBody>
          <a:bodyPr>
            <a:normAutofit fontScale="90000"/>
          </a:bodyPr>
          <a:lstStyle/>
          <a:p>
            <a:pPr algn="ctr"/>
            <a:endParaRPr lang="en-IN" sz="54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95536" y="32405"/>
            <a:ext cx="8640960" cy="6720657"/>
          </a:xfrm>
        </p:spPr>
        <p:txBody>
          <a:bodyPr>
            <a:normAutofit/>
          </a:bodyPr>
          <a:lstStyle/>
          <a:p>
            <a:pPr marL="36576" indent="0">
              <a:buNone/>
            </a:pPr>
            <a:endParaRPr lang="en-IN" sz="2800" b="1" dirty="0">
              <a:solidFill>
                <a:schemeClr val="tx2"/>
              </a:solidFill>
            </a:endParaRPr>
          </a:p>
          <a:p>
            <a:pPr marL="36576" indent="0">
              <a:buNone/>
            </a:pPr>
            <a:r>
              <a:rPr lang="en-IN" sz="2800" b="1" dirty="0" smtClean="0">
                <a:solidFill>
                  <a:schemeClr val="tx2"/>
                </a:solidFill>
              </a:rPr>
              <a:t>A</a:t>
            </a:r>
            <a:r>
              <a:rPr lang="en-IN" sz="2800" b="1" dirty="0" smtClean="0">
                <a:solidFill>
                  <a:schemeClr val="tx2"/>
                </a:solidFill>
              </a:rPr>
              <a:t>. </a:t>
            </a:r>
            <a:r>
              <a:rPr lang="en-IN" sz="2800" b="1" dirty="0">
                <a:solidFill>
                  <a:schemeClr val="tx2"/>
                </a:solidFill>
              </a:rPr>
              <a:t>Hiring Analysis</a:t>
            </a:r>
            <a:r>
              <a:rPr lang="en-IN" sz="2800" b="1" dirty="0" smtClean="0">
                <a:solidFill>
                  <a:schemeClr val="tx2"/>
                </a:solidFill>
              </a:rPr>
              <a:t>:</a:t>
            </a:r>
            <a:endParaRPr lang="en-IN" sz="2800" b="1" dirty="0" smtClean="0">
              <a:solidFill>
                <a:schemeClr val="tx2"/>
              </a:solidFill>
            </a:endParaRPr>
          </a:p>
          <a:p>
            <a:pPr marL="36576" indent="0">
              <a:buNone/>
            </a:pPr>
            <a:endParaRPr lang="en-US" sz="2400" b="1" dirty="0" smtClean="0"/>
          </a:p>
          <a:p>
            <a:pPr marL="36576" indent="0">
              <a:buNone/>
            </a:pPr>
            <a:r>
              <a:rPr lang="en-US" sz="2400" b="1" dirty="0" smtClean="0"/>
              <a:t>Formula:</a:t>
            </a:r>
            <a:endParaRPr lang="en-US" sz="2400" b="1" dirty="0" smtClean="0"/>
          </a:p>
          <a:p>
            <a:pPr marL="36576" indent="0">
              <a:buNone/>
            </a:pPr>
            <a:endParaRPr lang="en-US" sz="2400" b="1" dirty="0"/>
          </a:p>
          <a:p>
            <a:pPr marL="36576" indent="0">
              <a:buNone/>
            </a:pPr>
            <a:endParaRPr lang="en-US" sz="2400" b="1" dirty="0" smtClean="0"/>
          </a:p>
          <a:p>
            <a:pPr marL="36576" indent="0">
              <a:buNone/>
            </a:pPr>
            <a:endParaRPr lang="en-US" sz="2400" b="1" dirty="0" smtClean="0"/>
          </a:p>
          <a:p>
            <a:pPr marL="36576" indent="0">
              <a:buNone/>
            </a:pPr>
            <a:r>
              <a:rPr lang="en-US" sz="2400" b="1" dirty="0" smtClean="0"/>
              <a:t>Result:</a:t>
            </a:r>
            <a:endParaRPr lang="en-US" sz="2400" b="1" dirty="0"/>
          </a:p>
          <a:p>
            <a:pPr marL="36576" indent="0">
              <a:buNone/>
            </a:pPr>
            <a:endParaRPr lang="en-US" sz="2400" b="1" dirty="0"/>
          </a:p>
          <a:p>
            <a:pPr marL="36576" indent="0">
              <a:buNone/>
            </a:pPr>
            <a:endParaRPr lang="en-IN" sz="2800" dirty="0">
              <a:solidFill>
                <a:schemeClr val="tx2"/>
              </a:solidFill>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197" y="4437112"/>
            <a:ext cx="3192355"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4077072"/>
            <a:ext cx="3888432" cy="2153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16832"/>
            <a:ext cx="91440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29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018"/>
          </a:xfrm>
        </p:spPr>
        <p:txBody>
          <a:bodyPr>
            <a:normAutofit fontScale="90000"/>
          </a:bodyPr>
          <a:lstStyle/>
          <a:p>
            <a:pPr algn="ctr"/>
            <a:endParaRPr lang="en-IN" sz="54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
            <a:ext cx="7467600" cy="6720657"/>
          </a:xfrm>
        </p:spPr>
        <p:txBody>
          <a:bodyPr>
            <a:normAutofit/>
          </a:bodyPr>
          <a:lstStyle/>
          <a:p>
            <a:pPr marL="36576" indent="0">
              <a:buNone/>
            </a:pPr>
            <a:endParaRPr lang="en-IN" sz="2800" b="1" dirty="0" smtClean="0">
              <a:solidFill>
                <a:schemeClr val="tx2"/>
              </a:solidFill>
            </a:endParaRPr>
          </a:p>
          <a:p>
            <a:pPr marL="36576" indent="0">
              <a:buNone/>
            </a:pPr>
            <a:r>
              <a:rPr lang="en-IN" sz="2800" b="1" dirty="0" smtClean="0">
                <a:solidFill>
                  <a:schemeClr val="tx2"/>
                </a:solidFill>
              </a:rPr>
              <a:t>B. </a:t>
            </a:r>
            <a:r>
              <a:rPr lang="en-IN" sz="2800" b="1" dirty="0">
                <a:solidFill>
                  <a:schemeClr val="tx2"/>
                </a:solidFill>
              </a:rPr>
              <a:t>Salary </a:t>
            </a:r>
            <a:r>
              <a:rPr lang="en-IN" sz="2800" b="1" dirty="0" smtClean="0">
                <a:solidFill>
                  <a:schemeClr val="tx2"/>
                </a:solidFill>
              </a:rPr>
              <a:t>Analysis</a:t>
            </a:r>
            <a:r>
              <a:rPr lang="en-IN" sz="2800" b="1" dirty="0" smtClean="0">
                <a:solidFill>
                  <a:schemeClr val="tx2"/>
                </a:solidFill>
              </a:rPr>
              <a:t>:</a:t>
            </a:r>
            <a:endParaRPr lang="en-IN" sz="2800" b="1" dirty="0" smtClean="0">
              <a:solidFill>
                <a:schemeClr val="tx2"/>
              </a:solidFill>
            </a:endParaRPr>
          </a:p>
          <a:p>
            <a:pPr marL="36576" indent="0">
              <a:buNone/>
            </a:pPr>
            <a:endParaRPr lang="en-US" sz="2400" b="1" dirty="0"/>
          </a:p>
          <a:p>
            <a:pPr marL="36576" indent="0">
              <a:buNone/>
            </a:pPr>
            <a:r>
              <a:rPr lang="en-US" sz="2400" b="1" dirty="0"/>
              <a:t>Formula :</a:t>
            </a:r>
            <a:endParaRPr lang="en-US" sz="2400" b="1" dirty="0" smtClean="0"/>
          </a:p>
          <a:p>
            <a:pPr marL="36576" indent="0">
              <a:buNone/>
            </a:pPr>
            <a:endParaRPr lang="en-US" sz="2400" b="1" dirty="0"/>
          </a:p>
          <a:p>
            <a:pPr marL="36576" indent="0">
              <a:buNone/>
            </a:pPr>
            <a:endParaRPr lang="en-US" sz="2400" b="1" dirty="0" smtClean="0"/>
          </a:p>
          <a:p>
            <a:pPr marL="36576" indent="0">
              <a:buNone/>
            </a:pPr>
            <a:endParaRPr lang="en-US" sz="2400" b="1" dirty="0" smtClean="0"/>
          </a:p>
          <a:p>
            <a:pPr marL="36576" indent="0">
              <a:buNone/>
            </a:pPr>
            <a:endParaRPr lang="en-US" sz="2400" b="1" dirty="0"/>
          </a:p>
          <a:p>
            <a:pPr marL="36576" indent="0">
              <a:buNone/>
            </a:pPr>
            <a:r>
              <a:rPr lang="en-US" sz="2400" b="1" dirty="0" smtClean="0"/>
              <a:t>Result:</a:t>
            </a:r>
            <a:endParaRPr lang="en-US" sz="2400" b="1" dirty="0"/>
          </a:p>
          <a:p>
            <a:pPr marL="36576" indent="0">
              <a:buNone/>
            </a:pPr>
            <a:endParaRPr lang="en-US" sz="2400" b="1" dirty="0"/>
          </a:p>
          <a:p>
            <a:pPr marL="36576" indent="0">
              <a:buNone/>
            </a:pPr>
            <a:endParaRPr lang="en-IN" sz="2800" dirty="0">
              <a:solidFill>
                <a:schemeClr val="tx2"/>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4864"/>
            <a:ext cx="91440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653136"/>
            <a:ext cx="2520280"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0164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018"/>
          </a:xfrm>
        </p:spPr>
        <p:txBody>
          <a:bodyPr>
            <a:normAutofit fontScale="90000"/>
          </a:bodyPr>
          <a:lstStyle/>
          <a:p>
            <a:pPr algn="ctr"/>
            <a:endParaRPr lang="en-IN" sz="54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
            <a:ext cx="7467600" cy="6126165"/>
          </a:xfrm>
        </p:spPr>
        <p:txBody>
          <a:bodyPr>
            <a:normAutofit/>
          </a:bodyPr>
          <a:lstStyle/>
          <a:p>
            <a:pPr marL="36576" indent="0">
              <a:buNone/>
            </a:pPr>
            <a:endParaRPr lang="en-IN" sz="2800" b="1" dirty="0" smtClean="0">
              <a:solidFill>
                <a:schemeClr val="tx2"/>
              </a:solidFill>
            </a:endParaRPr>
          </a:p>
          <a:p>
            <a:pPr marL="36576" indent="0">
              <a:buNone/>
            </a:pPr>
            <a:r>
              <a:rPr lang="en-IN" sz="2800" b="1" dirty="0" smtClean="0">
                <a:solidFill>
                  <a:schemeClr val="tx2"/>
                </a:solidFill>
              </a:rPr>
              <a:t>C. </a:t>
            </a:r>
            <a:r>
              <a:rPr lang="en-IN" sz="2800" b="1" dirty="0">
                <a:solidFill>
                  <a:schemeClr val="tx2"/>
                </a:solidFill>
              </a:rPr>
              <a:t>Salary </a:t>
            </a:r>
            <a:r>
              <a:rPr lang="en-IN" sz="2800" b="1" dirty="0" smtClean="0">
                <a:solidFill>
                  <a:schemeClr val="tx2"/>
                </a:solidFill>
              </a:rPr>
              <a:t>Distribution</a:t>
            </a:r>
            <a:r>
              <a:rPr lang="en-IN" sz="2800" b="1" dirty="0" smtClean="0">
                <a:solidFill>
                  <a:schemeClr val="tx2"/>
                </a:solidFill>
              </a:rPr>
              <a:t>:</a:t>
            </a:r>
            <a:endParaRPr lang="en-IN" sz="2800" b="1" dirty="0" smtClean="0">
              <a:solidFill>
                <a:schemeClr val="tx2"/>
              </a:solidFill>
            </a:endParaRPr>
          </a:p>
          <a:p>
            <a:pPr marL="36576" indent="0">
              <a:buNone/>
            </a:pPr>
            <a:r>
              <a:rPr lang="en-US" sz="2400" b="1" dirty="0" smtClean="0"/>
              <a:t>Class Interval</a:t>
            </a:r>
            <a:r>
              <a:rPr lang="en-US" sz="2400" b="1" dirty="0" smtClean="0"/>
              <a:t>:</a:t>
            </a:r>
            <a:endParaRPr lang="en-US" sz="2400" b="1" dirty="0"/>
          </a:p>
          <a:p>
            <a:pPr marL="36576" indent="0">
              <a:buNone/>
            </a:pPr>
            <a:endParaRPr lang="en-US" sz="2800" b="1" dirty="0"/>
          </a:p>
          <a:p>
            <a:pPr marL="36576" indent="0">
              <a:buNone/>
            </a:pPr>
            <a:endParaRPr lang="en-IN" sz="2800" dirty="0">
              <a:solidFill>
                <a:schemeClr val="tx2"/>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8" y="1412776"/>
            <a:ext cx="9127101" cy="5445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6802" y="2132856"/>
            <a:ext cx="4567197" cy="472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9130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018"/>
          </a:xfrm>
        </p:spPr>
        <p:txBody>
          <a:bodyPr>
            <a:normAutofit fontScale="90000"/>
          </a:bodyPr>
          <a:lstStyle/>
          <a:p>
            <a:pPr algn="ctr"/>
            <a:endParaRPr lang="en-IN" sz="5400"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
            <a:ext cx="7467600" cy="6126165"/>
          </a:xfrm>
        </p:spPr>
        <p:txBody>
          <a:bodyPr>
            <a:normAutofit/>
          </a:bodyPr>
          <a:lstStyle/>
          <a:p>
            <a:pPr marL="36576" indent="0">
              <a:buNone/>
            </a:pPr>
            <a:endParaRPr lang="en-IN" sz="2800" b="1" dirty="0" smtClean="0">
              <a:solidFill>
                <a:schemeClr val="tx2"/>
              </a:solidFill>
            </a:endParaRPr>
          </a:p>
          <a:p>
            <a:pPr marL="36576" indent="0">
              <a:buNone/>
            </a:pPr>
            <a:r>
              <a:rPr lang="en-IN" sz="2800" b="1" dirty="0" smtClean="0">
                <a:solidFill>
                  <a:schemeClr val="tx2"/>
                </a:solidFill>
              </a:rPr>
              <a:t>D. </a:t>
            </a:r>
            <a:r>
              <a:rPr lang="en-IN" sz="2800" b="1" dirty="0">
                <a:solidFill>
                  <a:schemeClr val="tx2"/>
                </a:solidFill>
              </a:rPr>
              <a:t>Departmental </a:t>
            </a:r>
            <a:r>
              <a:rPr lang="en-IN" sz="2800" b="1" dirty="0" smtClean="0">
                <a:solidFill>
                  <a:schemeClr val="tx2"/>
                </a:solidFill>
              </a:rPr>
              <a:t>Analysis</a:t>
            </a:r>
            <a:r>
              <a:rPr lang="en-IN" sz="2800" b="1" dirty="0" smtClean="0">
                <a:solidFill>
                  <a:schemeClr val="tx2"/>
                </a:solidFill>
              </a:rPr>
              <a:t>:</a:t>
            </a:r>
            <a:r>
              <a:rPr lang="en-IN" sz="2800" dirty="0"/>
              <a:t/>
            </a:r>
            <a:br>
              <a:rPr lang="en-IN" sz="2800" dirty="0"/>
            </a:br>
            <a:endParaRPr lang="en-US" sz="2400" b="1" dirty="0" smtClean="0"/>
          </a:p>
          <a:p>
            <a:pPr marL="36576" indent="0">
              <a:buNone/>
            </a:pPr>
            <a:endParaRPr lang="en-US" sz="2400" b="1" dirty="0"/>
          </a:p>
          <a:p>
            <a:pPr marL="36576" indent="0">
              <a:buNone/>
            </a:pPr>
            <a:endParaRPr lang="en-US" sz="2400" b="1" dirty="0" smtClean="0"/>
          </a:p>
          <a:p>
            <a:pPr marL="36576" indent="0">
              <a:buNone/>
            </a:pPr>
            <a:endParaRPr lang="en-US" sz="2400" b="1" dirty="0"/>
          </a:p>
          <a:p>
            <a:pPr marL="36576" indent="0">
              <a:buNone/>
            </a:pPr>
            <a:endParaRPr lang="en-US" sz="2400" b="1" dirty="0" smtClean="0"/>
          </a:p>
          <a:p>
            <a:pPr marL="36576" indent="0">
              <a:buNone/>
            </a:pPr>
            <a:endParaRPr lang="en-US" sz="2400" b="1"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736"/>
            <a:ext cx="9144000" cy="5805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6426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1492</TotalTime>
  <Words>322</Words>
  <Application>Microsoft Office PowerPoint</Application>
  <PresentationFormat>On-screen Show (4:3)</PresentationFormat>
  <Paragraphs>58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Technic</vt:lpstr>
      <vt:lpstr>Hiring Process Analytics</vt:lpstr>
      <vt:lpstr>Project Description</vt:lpstr>
      <vt:lpstr>Approach</vt:lpstr>
      <vt:lpstr>Tech-Stack Used</vt:lpstr>
      <vt:lpstr>Insights: Data Analytics Tasks</vt:lpstr>
      <vt:lpstr>PowerPoint Presentation</vt:lpstr>
      <vt:lpstr>PowerPoint Presentation</vt:lpstr>
      <vt:lpstr>PowerPoint Presentation</vt:lpstr>
      <vt:lpstr>PowerPoint Presentation</vt:lpstr>
      <vt:lpstr>PowerPoint Presentation</vt:lpstr>
      <vt:lpstr>PowerPoint Presentation</vt:lpstr>
      <vt:lpstr>Result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dc:title>
  <dc:creator>PC</dc:creator>
  <cp:lastModifiedBy>PC</cp:lastModifiedBy>
  <cp:revision>78</cp:revision>
  <dcterms:created xsi:type="dcterms:W3CDTF">2023-12-11T13:25:40Z</dcterms:created>
  <dcterms:modified xsi:type="dcterms:W3CDTF">2024-01-25T17:48:29Z</dcterms:modified>
</cp:coreProperties>
</file>