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8" r:id="rId2"/>
    <p:sldId id="256" r:id="rId3"/>
    <p:sldId id="259" r:id="rId4"/>
    <p:sldId id="260" r:id="rId5"/>
    <p:sldId id="261" r:id="rId6"/>
    <p:sldId id="257"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319339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329551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BFA65C-24B6-4657-A497-68BB2F311BE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4090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E9B44E-34C1-431A-98E6-475E3AD17551}"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40714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E9B44E-34C1-431A-98E6-475E3AD17551}"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BFA65C-24B6-4657-A497-68BB2F311BE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5098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E9B44E-34C1-431A-98E6-475E3AD17551}"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2320555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1546997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216075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277350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B44E-34C1-431A-98E6-475E3AD17551}"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127344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9B44E-34C1-431A-98E6-475E3AD17551}"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148777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9B44E-34C1-431A-98E6-475E3AD17551}"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286112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E9B44E-34C1-431A-98E6-475E3AD17551}"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376624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9B44E-34C1-431A-98E6-475E3AD17551}"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195707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9B44E-34C1-431A-98E6-475E3AD17551}"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100680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9B44E-34C1-431A-98E6-475E3AD17551}"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BFA65C-24B6-4657-A497-68BB2F311BE5}" type="slidenum">
              <a:rPr lang="en-IN" smtClean="0"/>
              <a:t>‹#›</a:t>
            </a:fld>
            <a:endParaRPr lang="en-IN"/>
          </a:p>
        </p:txBody>
      </p:sp>
    </p:spTree>
    <p:extLst>
      <p:ext uri="{BB962C8B-B14F-4D97-AF65-F5344CB8AC3E}">
        <p14:creationId xmlns:p14="http://schemas.microsoft.com/office/powerpoint/2010/main" val="253412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E9B44E-34C1-431A-98E6-475E3AD17551}" type="datetimeFigureOut">
              <a:rPr lang="en-IN" smtClean="0"/>
              <a:t>30-09-2023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BFA65C-24B6-4657-A497-68BB2F311BE5}" type="slidenum">
              <a:rPr lang="en-IN" smtClean="0"/>
              <a:t>‹#›</a:t>
            </a:fld>
            <a:endParaRPr lang="en-IN"/>
          </a:p>
        </p:txBody>
      </p:sp>
    </p:spTree>
    <p:extLst>
      <p:ext uri="{BB962C8B-B14F-4D97-AF65-F5344CB8AC3E}">
        <p14:creationId xmlns:p14="http://schemas.microsoft.com/office/powerpoint/2010/main" val="383570562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002A-4FF9-7DC7-352D-22315B1EE5D8}"/>
              </a:ext>
            </a:extLst>
          </p:cNvPr>
          <p:cNvSpPr>
            <a:spLocks noGrp="1"/>
          </p:cNvSpPr>
          <p:nvPr>
            <p:ph type="title"/>
          </p:nvPr>
        </p:nvSpPr>
        <p:spPr>
          <a:xfrm>
            <a:off x="1640156" y="235829"/>
            <a:ext cx="9117491" cy="1539183"/>
          </a:xfrm>
        </p:spPr>
        <p:txBody>
          <a:bodyPr>
            <a:normAutofit fontScale="90000"/>
          </a:bodyPr>
          <a:lstStyle/>
          <a:p>
            <a:r>
              <a:rPr lang="en-IN" dirty="0"/>
              <a:t>Analyze </a:t>
            </a:r>
            <a:r>
              <a:rPr lang="en-IN" b="1" dirty="0">
                <a:solidFill>
                  <a:srgbClr val="00B0F0"/>
                </a:solidFill>
              </a:rPr>
              <a:t>Amazon Prime </a:t>
            </a:r>
            <a:r>
              <a:rPr lang="en-IN" dirty="0"/>
              <a:t>Movies and TV Shows using MS Excel</a:t>
            </a:r>
            <a:br>
              <a:rPr lang="en-IN" dirty="0"/>
            </a:br>
            <a:r>
              <a:rPr lang="en-IN" dirty="0"/>
              <a:t>                                                  </a:t>
            </a:r>
            <a:r>
              <a:rPr lang="en-IN" b="1" dirty="0">
                <a:solidFill>
                  <a:srgbClr val="92D050"/>
                </a:solidFill>
              </a:rPr>
              <a:t>by Sayan Kundu</a:t>
            </a:r>
          </a:p>
        </p:txBody>
      </p:sp>
      <p:pic>
        <p:nvPicPr>
          <p:cNvPr id="5" name="Content Placeholder 4">
            <a:extLst>
              <a:ext uri="{FF2B5EF4-FFF2-40B4-BE49-F238E27FC236}">
                <a16:creationId xmlns:a16="http://schemas.microsoft.com/office/drawing/2014/main" id="{C564F215-E77B-AC69-2AB4-75214532F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75012"/>
            <a:ext cx="12191999" cy="5082988"/>
          </a:xfrm>
        </p:spPr>
      </p:pic>
      <p:sp>
        <p:nvSpPr>
          <p:cNvPr id="6" name="Freeform 2">
            <a:extLst>
              <a:ext uri="{FF2B5EF4-FFF2-40B4-BE49-F238E27FC236}">
                <a16:creationId xmlns:a16="http://schemas.microsoft.com/office/drawing/2014/main" id="{C7A2510D-057C-8763-592C-616C167BB1A3}"/>
              </a:ext>
            </a:extLst>
          </p:cNvPr>
          <p:cNvSpPr/>
          <p:nvPr/>
        </p:nvSpPr>
        <p:spPr>
          <a:xfrm>
            <a:off x="11401417" y="235829"/>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3"/>
            <a:stretch>
              <a:fillRect/>
            </a:stretch>
          </a:blipFill>
        </p:spPr>
        <p:txBody>
          <a:bodyPr/>
          <a:lstStyle/>
          <a:p>
            <a:endParaRPr lang="en-IN"/>
          </a:p>
        </p:txBody>
      </p:sp>
    </p:spTree>
    <p:extLst>
      <p:ext uri="{BB962C8B-B14F-4D97-AF65-F5344CB8AC3E}">
        <p14:creationId xmlns:p14="http://schemas.microsoft.com/office/powerpoint/2010/main" val="260267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19C3AA8-CD02-2F22-48DA-5A0D221C826C}"/>
              </a:ext>
            </a:extLst>
          </p:cNvPr>
          <p:cNvSpPr>
            <a:spLocks noGrp="1"/>
          </p:cNvSpPr>
          <p:nvPr>
            <p:ph idx="1"/>
          </p:nvPr>
        </p:nvSpPr>
        <p:spPr>
          <a:xfrm>
            <a:off x="2339788" y="349623"/>
            <a:ext cx="9708777" cy="6293223"/>
          </a:xfrm>
        </p:spPr>
        <p:txBody>
          <a:bodyPr>
            <a:normAutofit/>
          </a:bodyPr>
          <a:lstStyle/>
          <a:p>
            <a:r>
              <a:rPr lang="en-IN" sz="2800" b="1" u="sng" dirty="0"/>
              <a:t>Business Objectives:</a:t>
            </a:r>
          </a:p>
          <a:p>
            <a:pPr marL="0" indent="0">
              <a:buNone/>
            </a:pPr>
            <a:r>
              <a:rPr lang="en-US" dirty="0"/>
              <a:t>The primary goal of our project is to provide Amazon Prime Video with actionable insights to improve content curation, enhance user experiences, and inform strategic decisions. Here We aim to answer these key questions:</a:t>
            </a:r>
          </a:p>
          <a:p>
            <a:pPr marL="0" indent="0">
              <a:buNone/>
            </a:pPr>
            <a:br>
              <a:rPr lang="en-US" dirty="0"/>
            </a:br>
            <a:r>
              <a:rPr lang="en-US" b="1" dirty="0"/>
              <a:t>Content Type Analysis: </a:t>
            </a:r>
            <a:r>
              <a:rPr lang="en-US" dirty="0"/>
              <a:t>Identify the most prevalent content types on Amazon Prime Video.</a:t>
            </a:r>
          </a:p>
          <a:p>
            <a:pPr marL="0" indent="0">
              <a:buNone/>
            </a:pPr>
            <a:endParaRPr lang="en-US" b="1" dirty="0"/>
          </a:p>
          <a:p>
            <a:pPr marL="0" indent="0">
              <a:buNone/>
            </a:pPr>
            <a:r>
              <a:rPr lang="en-US" b="1" dirty="0"/>
              <a:t>Best Performing Year: </a:t>
            </a:r>
            <a:r>
              <a:rPr lang="en-US" dirty="0"/>
              <a:t>Determine the peak year for platform success.</a:t>
            </a:r>
          </a:p>
          <a:p>
            <a:pPr marL="0" indent="0">
              <a:buNone/>
            </a:pPr>
            <a:endParaRPr lang="en-US" b="1" dirty="0"/>
          </a:p>
          <a:p>
            <a:pPr marL="0" indent="0">
              <a:buNone/>
            </a:pPr>
            <a:r>
              <a:rPr lang="en-US" b="1" dirty="0"/>
              <a:t>Age Rating Distribution: </a:t>
            </a:r>
            <a:r>
              <a:rPr lang="en-US" dirty="0"/>
              <a:t>Analyze age rating distribution for audience insights.</a:t>
            </a:r>
          </a:p>
          <a:p>
            <a:pPr marL="0" indent="0">
              <a:buNone/>
            </a:pPr>
            <a:endParaRPr lang="en-US" b="1" dirty="0"/>
          </a:p>
          <a:p>
            <a:pPr marL="0" indent="0">
              <a:buNone/>
            </a:pPr>
            <a:r>
              <a:rPr lang="en-US" b="1" dirty="0"/>
              <a:t>Popular Directors: </a:t>
            </a:r>
            <a:r>
              <a:rPr lang="en-US" dirty="0"/>
              <a:t>Identify directors with the highest number of movies.</a:t>
            </a:r>
          </a:p>
          <a:p>
            <a:pPr marL="0" indent="0">
              <a:buNone/>
            </a:pPr>
            <a:endParaRPr lang="en-US" b="1" dirty="0"/>
          </a:p>
          <a:p>
            <a:pPr marL="0" indent="0">
              <a:buNone/>
            </a:pPr>
            <a:r>
              <a:rPr lang="en-US" b="1" dirty="0"/>
              <a:t>Top-performing Countries: </a:t>
            </a:r>
            <a:r>
              <a:rPr lang="en-US" dirty="0"/>
              <a:t>Find the countries with the most content contributions to the Prime platform.</a:t>
            </a:r>
          </a:p>
          <a:p>
            <a:pPr marL="0" indent="0">
              <a:buNone/>
            </a:pPr>
            <a:endParaRPr lang="en-US" dirty="0"/>
          </a:p>
        </p:txBody>
      </p:sp>
      <p:sp>
        <p:nvSpPr>
          <p:cNvPr id="2" name="Freeform 2">
            <a:extLst>
              <a:ext uri="{FF2B5EF4-FFF2-40B4-BE49-F238E27FC236}">
                <a16:creationId xmlns:a16="http://schemas.microsoft.com/office/drawing/2014/main" id="{75B0E2CE-97F4-2996-2218-663CED87833F}"/>
              </a:ext>
            </a:extLst>
          </p:cNvPr>
          <p:cNvSpPr/>
          <p:nvPr/>
        </p:nvSpPr>
        <p:spPr>
          <a:xfrm>
            <a:off x="11401417" y="235829"/>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3" name="TextBox 28">
            <a:extLst>
              <a:ext uri="{FF2B5EF4-FFF2-40B4-BE49-F238E27FC236}">
                <a16:creationId xmlns:a16="http://schemas.microsoft.com/office/drawing/2014/main" id="{3F6E2184-E157-5B3F-2B8A-B83715CFEF83}"/>
              </a:ext>
            </a:extLst>
          </p:cNvPr>
          <p:cNvSpPr txBox="1"/>
          <p:nvPr/>
        </p:nvSpPr>
        <p:spPr>
          <a:xfrm>
            <a:off x="4249271" y="6056738"/>
            <a:ext cx="5082988" cy="772840"/>
          </a:xfrm>
          <a:prstGeom prst="rect">
            <a:avLst/>
          </a:prstGeom>
        </p:spPr>
        <p:txBody>
          <a:bodyPr wrap="square" lIns="0" tIns="0" rIns="0" bIns="0" rtlCol="0" anchor="t">
            <a:spAutoFit/>
          </a:bodyPr>
          <a:lstStyle/>
          <a:p>
            <a:pPr algn="ctr">
              <a:lnSpc>
                <a:spcPts val="1240"/>
              </a:lnSpc>
            </a:pPr>
            <a:endParaRPr sz="1688" dirty="0"/>
          </a:p>
          <a:p>
            <a:pPr algn="ctr">
              <a:lnSpc>
                <a:spcPts val="1240"/>
              </a:lnSpc>
            </a:pPr>
            <a:endParaRPr sz="1688" dirty="0"/>
          </a:p>
          <a:p>
            <a:pPr algn="ctr">
              <a:lnSpc>
                <a:spcPts val="1240"/>
              </a:lnSpc>
            </a:pPr>
            <a:endParaRPr sz="1688" dirty="0"/>
          </a:p>
          <a:p>
            <a:pPr algn="ctr">
              <a:lnSpc>
                <a:spcPts val="1240"/>
              </a:lnSpc>
            </a:pPr>
            <a:r>
              <a:rPr lang="en-US" sz="1435" spc="-57" dirty="0">
                <a:solidFill>
                  <a:schemeClr val="bg1">
                    <a:lumMod val="50000"/>
                  </a:schemeClr>
                </a:solidFill>
                <a:latin typeface="Open Sans Italics"/>
              </a:rPr>
              <a:t>Ivy Professional </a:t>
            </a:r>
            <a:r>
              <a:rPr lang="en-US" sz="1435" spc="-57" dirty="0">
                <a:solidFill>
                  <a:schemeClr val="bg1">
                    <a:lumMod val="50000"/>
                  </a:schemeClr>
                </a:solidFill>
                <a:latin typeface="Times New Roman" panose="02020603050405020304" pitchFamily="18" charset="0"/>
                <a:cs typeface="Times New Roman" panose="02020603050405020304" pitchFamily="18" charset="0"/>
              </a:rPr>
              <a:t>School</a:t>
            </a:r>
            <a:r>
              <a:rPr lang="en-US" sz="1435" spc="-57" dirty="0">
                <a:solidFill>
                  <a:schemeClr val="bg1">
                    <a:lumMod val="50000"/>
                  </a:schemeClr>
                </a:solidFill>
                <a:latin typeface="Open Sans Italics"/>
              </a:rPr>
              <a:t> – Top Ranked Corporate Education Provider</a:t>
            </a:r>
          </a:p>
          <a:p>
            <a:pPr algn="ctr">
              <a:lnSpc>
                <a:spcPts val="1240"/>
              </a:lnSpc>
            </a:pPr>
            <a:endParaRPr lang="en-US" sz="1435" spc="-57" dirty="0">
              <a:solidFill>
                <a:srgbClr val="000000"/>
              </a:solidFill>
              <a:latin typeface="Open Sans Italics"/>
            </a:endParaRPr>
          </a:p>
        </p:txBody>
      </p:sp>
    </p:spTree>
    <p:extLst>
      <p:ext uri="{BB962C8B-B14F-4D97-AF65-F5344CB8AC3E}">
        <p14:creationId xmlns:p14="http://schemas.microsoft.com/office/powerpoint/2010/main" val="346032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B510-FDA3-21F2-07AB-ADBF6099951E}"/>
              </a:ext>
            </a:extLst>
          </p:cNvPr>
          <p:cNvSpPr>
            <a:spLocks noGrp="1"/>
          </p:cNvSpPr>
          <p:nvPr>
            <p:ph type="title"/>
          </p:nvPr>
        </p:nvSpPr>
        <p:spPr>
          <a:xfrm>
            <a:off x="2589212" y="632012"/>
            <a:ext cx="8911687" cy="1142999"/>
          </a:xfrm>
        </p:spPr>
        <p:txBody>
          <a:bodyPr>
            <a:normAutofit/>
          </a:bodyPr>
          <a:lstStyle/>
          <a:p>
            <a:r>
              <a:rPr lang="en-IN" sz="4400" b="1" u="sng" dirty="0"/>
              <a:t>Overview of the Dataset</a:t>
            </a:r>
            <a:r>
              <a:rPr lang="en-IN" sz="4400" dirty="0"/>
              <a:t>:</a:t>
            </a:r>
          </a:p>
        </p:txBody>
      </p:sp>
      <p:sp>
        <p:nvSpPr>
          <p:cNvPr id="3" name="Content Placeholder 2">
            <a:extLst>
              <a:ext uri="{FF2B5EF4-FFF2-40B4-BE49-F238E27FC236}">
                <a16:creationId xmlns:a16="http://schemas.microsoft.com/office/drawing/2014/main" id="{A6858BFB-4647-235A-43F1-B391E57C6FFF}"/>
              </a:ext>
            </a:extLst>
          </p:cNvPr>
          <p:cNvSpPr>
            <a:spLocks noGrp="1"/>
          </p:cNvSpPr>
          <p:nvPr>
            <p:ph idx="1"/>
          </p:nvPr>
        </p:nvSpPr>
        <p:spPr>
          <a:xfrm>
            <a:off x="2589212" y="2003612"/>
            <a:ext cx="8915400" cy="3907610"/>
          </a:xfrm>
        </p:spPr>
        <p:txBody>
          <a:bodyPr/>
          <a:lstStyle/>
          <a:p>
            <a:r>
              <a:rPr lang="en-IN" sz="2000" dirty="0"/>
              <a:t>The Dataset contains </a:t>
            </a:r>
            <a:r>
              <a:rPr lang="en-IN" sz="2000" b="1" dirty="0"/>
              <a:t>12 columns and 9668 records</a:t>
            </a:r>
            <a:r>
              <a:rPr lang="en-IN" sz="2000" dirty="0"/>
              <a:t>. I have collected the dataset from </a:t>
            </a:r>
            <a:r>
              <a:rPr lang="en-IN" sz="2000" b="1" dirty="0"/>
              <a:t>Kaggle.com. </a:t>
            </a:r>
            <a:r>
              <a:rPr lang="en-IN" sz="2000" dirty="0"/>
              <a:t>The columns contain </a:t>
            </a:r>
            <a:r>
              <a:rPr lang="en-US" sz="2000" dirty="0"/>
              <a:t>show id, type, title, director, cast, country, date added, release year, rating, duration,  listed in, description.</a:t>
            </a:r>
          </a:p>
          <a:p>
            <a:endParaRPr lang="en-IN" dirty="0"/>
          </a:p>
        </p:txBody>
      </p:sp>
      <p:sp>
        <p:nvSpPr>
          <p:cNvPr id="4" name="Freeform 2">
            <a:extLst>
              <a:ext uri="{FF2B5EF4-FFF2-40B4-BE49-F238E27FC236}">
                <a16:creationId xmlns:a16="http://schemas.microsoft.com/office/drawing/2014/main" id="{7817DF2D-2F52-7E6F-116F-3304FD71F493}"/>
              </a:ext>
            </a:extLst>
          </p:cNvPr>
          <p:cNvSpPr/>
          <p:nvPr/>
        </p:nvSpPr>
        <p:spPr>
          <a:xfrm>
            <a:off x="11401417" y="235829"/>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5" name="TextBox 28">
            <a:extLst>
              <a:ext uri="{FF2B5EF4-FFF2-40B4-BE49-F238E27FC236}">
                <a16:creationId xmlns:a16="http://schemas.microsoft.com/office/drawing/2014/main" id="{C22BA53F-7125-2454-34DF-719089F716A2}"/>
              </a:ext>
            </a:extLst>
          </p:cNvPr>
          <p:cNvSpPr txBox="1"/>
          <p:nvPr/>
        </p:nvSpPr>
        <p:spPr>
          <a:xfrm>
            <a:off x="4249271" y="6056738"/>
            <a:ext cx="5082988" cy="772840"/>
          </a:xfrm>
          <a:prstGeom prst="rect">
            <a:avLst/>
          </a:prstGeom>
        </p:spPr>
        <p:txBody>
          <a:bodyPr wrap="square" lIns="0" tIns="0" rIns="0" bIns="0" rtlCol="0" anchor="t">
            <a:spAutoFit/>
          </a:bodyPr>
          <a:lstStyle/>
          <a:p>
            <a:pPr algn="ctr">
              <a:lnSpc>
                <a:spcPts val="1240"/>
              </a:lnSpc>
            </a:pPr>
            <a:endParaRPr sz="1688" dirty="0"/>
          </a:p>
          <a:p>
            <a:pPr algn="ctr">
              <a:lnSpc>
                <a:spcPts val="1240"/>
              </a:lnSpc>
            </a:pPr>
            <a:endParaRPr sz="1688" dirty="0"/>
          </a:p>
          <a:p>
            <a:pPr algn="ctr">
              <a:lnSpc>
                <a:spcPts val="1240"/>
              </a:lnSpc>
            </a:pPr>
            <a:endParaRPr sz="1688" dirty="0"/>
          </a:p>
          <a:p>
            <a:pPr algn="ctr">
              <a:lnSpc>
                <a:spcPts val="1240"/>
              </a:lnSpc>
            </a:pPr>
            <a:r>
              <a:rPr lang="en-US" sz="1435" spc="-57" dirty="0">
                <a:solidFill>
                  <a:schemeClr val="bg1">
                    <a:lumMod val="50000"/>
                  </a:schemeClr>
                </a:solidFill>
                <a:latin typeface="Open Sans Italics"/>
              </a:rPr>
              <a:t>Ivy Professional </a:t>
            </a:r>
            <a:r>
              <a:rPr lang="en-US" sz="1435" spc="-57" dirty="0">
                <a:solidFill>
                  <a:schemeClr val="bg1">
                    <a:lumMod val="50000"/>
                  </a:schemeClr>
                </a:solidFill>
                <a:latin typeface="Times New Roman" panose="02020603050405020304" pitchFamily="18" charset="0"/>
                <a:cs typeface="Times New Roman" panose="02020603050405020304" pitchFamily="18" charset="0"/>
              </a:rPr>
              <a:t>School</a:t>
            </a:r>
            <a:r>
              <a:rPr lang="en-US" sz="1435" spc="-57" dirty="0">
                <a:solidFill>
                  <a:schemeClr val="bg1">
                    <a:lumMod val="50000"/>
                  </a:schemeClr>
                </a:solidFill>
                <a:latin typeface="Open Sans Italics"/>
              </a:rPr>
              <a:t> – Top Ranked Corporate Education Provider</a:t>
            </a:r>
          </a:p>
          <a:p>
            <a:pPr algn="ctr">
              <a:lnSpc>
                <a:spcPts val="1240"/>
              </a:lnSpc>
            </a:pPr>
            <a:endParaRPr lang="en-US" sz="1435" spc="-57" dirty="0">
              <a:solidFill>
                <a:srgbClr val="000000"/>
              </a:solidFill>
              <a:latin typeface="Open Sans Italics"/>
            </a:endParaRPr>
          </a:p>
        </p:txBody>
      </p:sp>
    </p:spTree>
    <p:extLst>
      <p:ext uri="{BB962C8B-B14F-4D97-AF65-F5344CB8AC3E}">
        <p14:creationId xmlns:p14="http://schemas.microsoft.com/office/powerpoint/2010/main" val="354752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9318D3EF-1F59-E805-C08C-7EF6B445B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459" y="403412"/>
            <a:ext cx="9305364" cy="6051176"/>
          </a:xfrm>
        </p:spPr>
      </p:pic>
      <p:sp>
        <p:nvSpPr>
          <p:cNvPr id="6" name="Freeform 2">
            <a:extLst>
              <a:ext uri="{FF2B5EF4-FFF2-40B4-BE49-F238E27FC236}">
                <a16:creationId xmlns:a16="http://schemas.microsoft.com/office/drawing/2014/main" id="{B616FD94-0D7B-8450-8798-F7B31B516D55}"/>
              </a:ext>
            </a:extLst>
          </p:cNvPr>
          <p:cNvSpPr/>
          <p:nvPr/>
        </p:nvSpPr>
        <p:spPr>
          <a:xfrm>
            <a:off x="11324202" y="161262"/>
            <a:ext cx="589892" cy="484299"/>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3"/>
            <a:stretch>
              <a:fillRect/>
            </a:stretch>
          </a:blipFill>
        </p:spPr>
        <p:txBody>
          <a:bodyPr/>
          <a:lstStyle/>
          <a:p>
            <a:endParaRPr lang="en-IN" sz="1688"/>
          </a:p>
        </p:txBody>
      </p:sp>
      <p:sp>
        <p:nvSpPr>
          <p:cNvPr id="8" name="TextBox 28">
            <a:extLst>
              <a:ext uri="{FF2B5EF4-FFF2-40B4-BE49-F238E27FC236}">
                <a16:creationId xmlns:a16="http://schemas.microsoft.com/office/drawing/2014/main" id="{8BE50C44-4655-130A-C916-343463602B69}"/>
              </a:ext>
            </a:extLst>
          </p:cNvPr>
          <p:cNvSpPr txBox="1"/>
          <p:nvPr/>
        </p:nvSpPr>
        <p:spPr>
          <a:xfrm>
            <a:off x="4249271" y="6056738"/>
            <a:ext cx="5082988" cy="772840"/>
          </a:xfrm>
          <a:prstGeom prst="rect">
            <a:avLst/>
          </a:prstGeom>
        </p:spPr>
        <p:txBody>
          <a:bodyPr wrap="square" lIns="0" tIns="0" rIns="0" bIns="0" rtlCol="0" anchor="t">
            <a:spAutoFit/>
          </a:bodyPr>
          <a:lstStyle/>
          <a:p>
            <a:pPr algn="ctr">
              <a:lnSpc>
                <a:spcPts val="1240"/>
              </a:lnSpc>
            </a:pPr>
            <a:endParaRPr sz="1688" dirty="0"/>
          </a:p>
          <a:p>
            <a:pPr algn="ctr">
              <a:lnSpc>
                <a:spcPts val="1240"/>
              </a:lnSpc>
            </a:pPr>
            <a:endParaRPr sz="1688" dirty="0"/>
          </a:p>
          <a:p>
            <a:pPr algn="ctr">
              <a:lnSpc>
                <a:spcPts val="1240"/>
              </a:lnSpc>
            </a:pPr>
            <a:endParaRPr sz="1688" dirty="0"/>
          </a:p>
          <a:p>
            <a:pPr algn="ctr">
              <a:lnSpc>
                <a:spcPts val="1240"/>
              </a:lnSpc>
            </a:pPr>
            <a:r>
              <a:rPr lang="en-US" sz="1435" spc="-57" dirty="0">
                <a:solidFill>
                  <a:schemeClr val="bg1">
                    <a:lumMod val="50000"/>
                  </a:schemeClr>
                </a:solidFill>
                <a:latin typeface="Open Sans Italics"/>
              </a:rPr>
              <a:t>Ivy Professional </a:t>
            </a:r>
            <a:r>
              <a:rPr lang="en-US" sz="1435" spc="-57" dirty="0">
                <a:solidFill>
                  <a:schemeClr val="bg1">
                    <a:lumMod val="50000"/>
                  </a:schemeClr>
                </a:solidFill>
                <a:latin typeface="Times New Roman" panose="02020603050405020304" pitchFamily="18" charset="0"/>
                <a:cs typeface="Times New Roman" panose="02020603050405020304" pitchFamily="18" charset="0"/>
              </a:rPr>
              <a:t>School</a:t>
            </a:r>
            <a:r>
              <a:rPr lang="en-US" sz="1435" spc="-57" dirty="0">
                <a:solidFill>
                  <a:schemeClr val="bg1">
                    <a:lumMod val="50000"/>
                  </a:schemeClr>
                </a:solidFill>
                <a:latin typeface="Open Sans Italics"/>
              </a:rPr>
              <a:t> – Top Ranked Corporate Education Provider</a:t>
            </a:r>
          </a:p>
          <a:p>
            <a:pPr algn="ctr">
              <a:lnSpc>
                <a:spcPts val="1240"/>
              </a:lnSpc>
            </a:pPr>
            <a:endParaRPr lang="en-US" sz="1435" spc="-57" dirty="0">
              <a:solidFill>
                <a:srgbClr val="000000"/>
              </a:solidFill>
              <a:latin typeface="Open Sans Italics"/>
            </a:endParaRPr>
          </a:p>
        </p:txBody>
      </p:sp>
    </p:spTree>
    <p:extLst>
      <p:ext uri="{BB962C8B-B14F-4D97-AF65-F5344CB8AC3E}">
        <p14:creationId xmlns:p14="http://schemas.microsoft.com/office/powerpoint/2010/main" val="424723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E8E9A-868A-5088-EA55-F2DA201D4F64}"/>
              </a:ext>
            </a:extLst>
          </p:cNvPr>
          <p:cNvSpPr>
            <a:spLocks noGrp="1"/>
          </p:cNvSpPr>
          <p:nvPr>
            <p:ph idx="1"/>
          </p:nvPr>
        </p:nvSpPr>
        <p:spPr>
          <a:xfrm>
            <a:off x="2629553" y="739588"/>
            <a:ext cx="8915400" cy="5171634"/>
          </a:xfrm>
        </p:spPr>
        <p:txBody>
          <a:bodyPr>
            <a:normAutofit/>
          </a:bodyPr>
          <a:lstStyle/>
          <a:p>
            <a:r>
              <a:rPr lang="en-IN" sz="2400" b="1" u="sng" dirty="0"/>
              <a:t>Use of VLOOKUP</a:t>
            </a:r>
          </a:p>
          <a:p>
            <a:pPr marL="0" indent="0">
              <a:buNone/>
            </a:pPr>
            <a:r>
              <a:rPr lang="en-US" sz="2000" dirty="0"/>
              <a:t>We utilize the VLOOKUP function to extract comprehensive information associated with a </a:t>
            </a:r>
            <a:r>
              <a:rPr lang="en-US" sz="2000" b="1" dirty="0"/>
              <a:t>given show ID</a:t>
            </a:r>
            <a:r>
              <a:rPr lang="en-US" sz="2000" dirty="0"/>
              <a:t>, encompassing data such as </a:t>
            </a:r>
            <a:r>
              <a:rPr lang="en-US" sz="2000" b="1" dirty="0"/>
              <a:t>type, title, director, release year, rating, and duration</a:t>
            </a:r>
            <a:r>
              <a:rPr lang="en-US" sz="2000" dirty="0"/>
              <a:t> for the specified show ID</a:t>
            </a:r>
            <a:r>
              <a:rPr lang="en-US" sz="2400" dirty="0"/>
              <a:t>.</a:t>
            </a:r>
          </a:p>
          <a:p>
            <a:pPr marL="0" indent="0">
              <a:buNone/>
            </a:pPr>
            <a:endParaRPr lang="en-US" sz="2400" dirty="0"/>
          </a:p>
          <a:p>
            <a:r>
              <a:rPr lang="en-IN" sz="2400" b="1" u="sng" dirty="0"/>
              <a:t>Use of Conditional Formatting:</a:t>
            </a:r>
          </a:p>
          <a:p>
            <a:pPr marL="0" indent="0">
              <a:buNone/>
            </a:pPr>
            <a:r>
              <a:rPr lang="en-IN" sz="2000" dirty="0"/>
              <a:t>Conditional Formatting is applied on column </a:t>
            </a:r>
            <a:r>
              <a:rPr lang="en-IN" sz="2000" b="1" dirty="0"/>
              <a:t>release year</a:t>
            </a:r>
            <a:r>
              <a:rPr lang="en-IN" sz="2000" dirty="0"/>
              <a:t>.</a:t>
            </a:r>
            <a:br>
              <a:rPr lang="en-IN" sz="2000" dirty="0"/>
            </a:br>
            <a:r>
              <a:rPr lang="en-IN" sz="2000" dirty="0"/>
              <a:t>Year 2000 to 2021: </a:t>
            </a:r>
            <a:r>
              <a:rPr lang="en-IN" sz="2000" dirty="0">
                <a:solidFill>
                  <a:schemeClr val="tx1"/>
                </a:solidFill>
                <a:highlight>
                  <a:srgbClr val="00FF00"/>
                </a:highlight>
              </a:rPr>
              <a:t>Green</a:t>
            </a:r>
            <a:br>
              <a:rPr lang="en-IN" sz="2000" dirty="0"/>
            </a:br>
            <a:r>
              <a:rPr lang="en-IN" sz="2000" dirty="0"/>
              <a:t>Year 1980 to 1999: </a:t>
            </a:r>
            <a:r>
              <a:rPr lang="en-IN" sz="2000" dirty="0">
                <a:solidFill>
                  <a:schemeClr val="tx1"/>
                </a:solidFill>
                <a:highlight>
                  <a:srgbClr val="FF00FF"/>
                </a:highlight>
              </a:rPr>
              <a:t>Pink</a:t>
            </a:r>
            <a:br>
              <a:rPr lang="en-IN" sz="2000" dirty="0"/>
            </a:br>
            <a:r>
              <a:rPr lang="en-IN" sz="2000" dirty="0"/>
              <a:t>Year Less than 1980: </a:t>
            </a:r>
            <a:r>
              <a:rPr lang="en-IN" sz="2000" dirty="0">
                <a:highlight>
                  <a:srgbClr val="FFFF00"/>
                </a:highlight>
              </a:rPr>
              <a:t>Yellow</a:t>
            </a:r>
            <a:br>
              <a:rPr lang="en-IN" sz="2000" dirty="0"/>
            </a:br>
            <a:endParaRPr lang="en-US" sz="2000" dirty="0"/>
          </a:p>
        </p:txBody>
      </p:sp>
      <p:sp>
        <p:nvSpPr>
          <p:cNvPr id="2" name="Freeform 2">
            <a:extLst>
              <a:ext uri="{FF2B5EF4-FFF2-40B4-BE49-F238E27FC236}">
                <a16:creationId xmlns:a16="http://schemas.microsoft.com/office/drawing/2014/main" id="{1DB00F0F-033A-AAAA-A18D-C93EE8074BC1}"/>
              </a:ext>
            </a:extLst>
          </p:cNvPr>
          <p:cNvSpPr/>
          <p:nvPr/>
        </p:nvSpPr>
        <p:spPr>
          <a:xfrm>
            <a:off x="11401417" y="235829"/>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4" name="TextBox 28">
            <a:extLst>
              <a:ext uri="{FF2B5EF4-FFF2-40B4-BE49-F238E27FC236}">
                <a16:creationId xmlns:a16="http://schemas.microsoft.com/office/drawing/2014/main" id="{9DCE44F3-91C2-89CF-566B-8236B36DD77C}"/>
              </a:ext>
            </a:extLst>
          </p:cNvPr>
          <p:cNvSpPr txBox="1"/>
          <p:nvPr/>
        </p:nvSpPr>
        <p:spPr>
          <a:xfrm>
            <a:off x="4249271" y="6056738"/>
            <a:ext cx="5082988" cy="772840"/>
          </a:xfrm>
          <a:prstGeom prst="rect">
            <a:avLst/>
          </a:prstGeom>
        </p:spPr>
        <p:txBody>
          <a:bodyPr wrap="square" lIns="0" tIns="0" rIns="0" bIns="0" rtlCol="0" anchor="t">
            <a:spAutoFit/>
          </a:bodyPr>
          <a:lstStyle/>
          <a:p>
            <a:pPr algn="ctr">
              <a:lnSpc>
                <a:spcPts val="1240"/>
              </a:lnSpc>
            </a:pPr>
            <a:endParaRPr sz="1688" dirty="0"/>
          </a:p>
          <a:p>
            <a:pPr algn="ctr">
              <a:lnSpc>
                <a:spcPts val="1240"/>
              </a:lnSpc>
            </a:pPr>
            <a:endParaRPr sz="1688" dirty="0"/>
          </a:p>
          <a:p>
            <a:pPr algn="ctr">
              <a:lnSpc>
                <a:spcPts val="1240"/>
              </a:lnSpc>
            </a:pPr>
            <a:endParaRPr sz="1688" dirty="0"/>
          </a:p>
          <a:p>
            <a:pPr algn="ctr">
              <a:lnSpc>
                <a:spcPts val="1240"/>
              </a:lnSpc>
            </a:pPr>
            <a:r>
              <a:rPr lang="en-US" sz="1435" spc="-57" dirty="0">
                <a:solidFill>
                  <a:schemeClr val="bg1">
                    <a:lumMod val="50000"/>
                  </a:schemeClr>
                </a:solidFill>
                <a:latin typeface="Open Sans Italics"/>
              </a:rPr>
              <a:t>Ivy Professional </a:t>
            </a:r>
            <a:r>
              <a:rPr lang="en-US" sz="1435" spc="-57" dirty="0">
                <a:solidFill>
                  <a:schemeClr val="bg1">
                    <a:lumMod val="50000"/>
                  </a:schemeClr>
                </a:solidFill>
                <a:latin typeface="Times New Roman" panose="02020603050405020304" pitchFamily="18" charset="0"/>
                <a:cs typeface="Times New Roman" panose="02020603050405020304" pitchFamily="18" charset="0"/>
              </a:rPr>
              <a:t>School</a:t>
            </a:r>
            <a:r>
              <a:rPr lang="en-US" sz="1435" spc="-57" dirty="0">
                <a:solidFill>
                  <a:schemeClr val="bg1">
                    <a:lumMod val="50000"/>
                  </a:schemeClr>
                </a:solidFill>
                <a:latin typeface="Open Sans Italics"/>
              </a:rPr>
              <a:t> – Top Ranked Corporate Education Provider</a:t>
            </a:r>
          </a:p>
          <a:p>
            <a:pPr algn="ctr">
              <a:lnSpc>
                <a:spcPts val="1240"/>
              </a:lnSpc>
            </a:pPr>
            <a:endParaRPr lang="en-US" sz="1435" spc="-57" dirty="0">
              <a:solidFill>
                <a:srgbClr val="000000"/>
              </a:solidFill>
              <a:latin typeface="Open Sans Italics"/>
            </a:endParaRPr>
          </a:p>
        </p:txBody>
      </p:sp>
    </p:spTree>
    <p:extLst>
      <p:ext uri="{BB962C8B-B14F-4D97-AF65-F5344CB8AC3E}">
        <p14:creationId xmlns:p14="http://schemas.microsoft.com/office/powerpoint/2010/main" val="248682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C448-7CE0-9675-C389-8A37A455FD32}"/>
              </a:ext>
            </a:extLst>
          </p:cNvPr>
          <p:cNvSpPr>
            <a:spLocks noGrp="1"/>
          </p:cNvSpPr>
          <p:nvPr>
            <p:ph type="title"/>
          </p:nvPr>
        </p:nvSpPr>
        <p:spPr>
          <a:xfrm>
            <a:off x="2474259" y="591671"/>
            <a:ext cx="9030353" cy="658906"/>
          </a:xfrm>
        </p:spPr>
        <p:txBody>
          <a:bodyPr>
            <a:normAutofit/>
          </a:bodyPr>
          <a:lstStyle/>
          <a:p>
            <a:r>
              <a:rPr lang="en-IN" b="1" u="sng" dirty="0"/>
              <a:t>Findings:</a:t>
            </a:r>
          </a:p>
        </p:txBody>
      </p:sp>
      <p:sp>
        <p:nvSpPr>
          <p:cNvPr id="3" name="Content Placeholder 2">
            <a:extLst>
              <a:ext uri="{FF2B5EF4-FFF2-40B4-BE49-F238E27FC236}">
                <a16:creationId xmlns:a16="http://schemas.microsoft.com/office/drawing/2014/main" id="{54AC106C-A045-2F5F-E0F7-5569B1D192CF}"/>
              </a:ext>
            </a:extLst>
          </p:cNvPr>
          <p:cNvSpPr>
            <a:spLocks noGrp="1"/>
          </p:cNvSpPr>
          <p:nvPr>
            <p:ph idx="1"/>
          </p:nvPr>
        </p:nvSpPr>
        <p:spPr>
          <a:xfrm>
            <a:off x="2474259" y="1344707"/>
            <a:ext cx="9359153" cy="5015752"/>
          </a:xfrm>
        </p:spPr>
        <p:txBody>
          <a:bodyPr>
            <a:normAutofit fontScale="92500" lnSpcReduction="20000"/>
          </a:bodyPr>
          <a:lstStyle/>
          <a:p>
            <a:r>
              <a:rPr lang="en-US" b="1" dirty="0"/>
              <a:t>Content Type Distribution: </a:t>
            </a:r>
            <a:r>
              <a:rPr lang="en-US" dirty="0"/>
              <a:t>Our analysis revealed that on the Amazon Prime platform, 81% of the content consists of "Movies," while the remaining 19% is comprised of "TV Shows."</a:t>
            </a:r>
          </a:p>
          <a:p>
            <a:endParaRPr lang="en-US" dirty="0"/>
          </a:p>
          <a:p>
            <a:r>
              <a:rPr lang="en-US" b="1" dirty="0"/>
              <a:t>Yearly Release Trends:</a:t>
            </a:r>
            <a:r>
              <a:rPr lang="en-US" dirty="0"/>
              <a:t> When examining the release patterns over the years, it was observed that the maximum number of shows were released in the year 2021, closely followed by 2020.</a:t>
            </a:r>
          </a:p>
          <a:p>
            <a:endParaRPr lang="en-US" dirty="0"/>
          </a:p>
          <a:p>
            <a:r>
              <a:rPr lang="en-US" b="1" dirty="0"/>
              <a:t>Age Rating Distribution: </a:t>
            </a:r>
            <a:r>
              <a:rPr lang="en-US" dirty="0"/>
              <a:t>In terms of age ratings, the analysis showed that "13+" category shows represent the highest proportion of content, followed by the "16+" category.</a:t>
            </a:r>
          </a:p>
          <a:p>
            <a:endParaRPr lang="en-US" dirty="0"/>
          </a:p>
          <a:p>
            <a:r>
              <a:rPr lang="en-US" b="1" dirty="0"/>
              <a:t>Content by Country: </a:t>
            </a:r>
            <a:r>
              <a:rPr lang="en-US" dirty="0"/>
              <a:t>The United States leads in content production on the platform, contributing to 47% of the content, followed closely by India, accounting for 43% of the content.</a:t>
            </a:r>
          </a:p>
          <a:p>
            <a:endParaRPr lang="en-US" dirty="0"/>
          </a:p>
          <a:p>
            <a:r>
              <a:rPr lang="en-US" b="1" dirty="0"/>
              <a:t>Genre Breakdown: </a:t>
            </a:r>
            <a:r>
              <a:rPr lang="en-US" dirty="0"/>
              <a:t>The most prevalent content genre on the platform is "Drama," making up approximately 23% of the content, followed by "Comedy" at 12%.</a:t>
            </a:r>
            <a:endParaRPr lang="en-IN" dirty="0"/>
          </a:p>
        </p:txBody>
      </p:sp>
      <p:sp>
        <p:nvSpPr>
          <p:cNvPr id="4" name="Freeform 2">
            <a:extLst>
              <a:ext uri="{FF2B5EF4-FFF2-40B4-BE49-F238E27FC236}">
                <a16:creationId xmlns:a16="http://schemas.microsoft.com/office/drawing/2014/main" id="{91CA9ABF-D869-61A0-162C-8665770271B5}"/>
              </a:ext>
            </a:extLst>
          </p:cNvPr>
          <p:cNvSpPr/>
          <p:nvPr/>
        </p:nvSpPr>
        <p:spPr>
          <a:xfrm>
            <a:off x="11401417" y="239248"/>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5" name="TextBox 28">
            <a:extLst>
              <a:ext uri="{FF2B5EF4-FFF2-40B4-BE49-F238E27FC236}">
                <a16:creationId xmlns:a16="http://schemas.microsoft.com/office/drawing/2014/main" id="{9339497A-4E67-5641-88DE-D453604729E3}"/>
              </a:ext>
            </a:extLst>
          </p:cNvPr>
          <p:cNvSpPr txBox="1"/>
          <p:nvPr/>
        </p:nvSpPr>
        <p:spPr>
          <a:xfrm>
            <a:off x="4249271" y="6056738"/>
            <a:ext cx="5082988" cy="772840"/>
          </a:xfrm>
          <a:prstGeom prst="rect">
            <a:avLst/>
          </a:prstGeom>
        </p:spPr>
        <p:txBody>
          <a:bodyPr wrap="square" lIns="0" tIns="0" rIns="0" bIns="0" rtlCol="0" anchor="t">
            <a:spAutoFit/>
          </a:bodyPr>
          <a:lstStyle/>
          <a:p>
            <a:pPr algn="ctr">
              <a:lnSpc>
                <a:spcPts val="1240"/>
              </a:lnSpc>
            </a:pPr>
            <a:endParaRPr sz="1688" dirty="0"/>
          </a:p>
          <a:p>
            <a:pPr algn="ctr">
              <a:lnSpc>
                <a:spcPts val="1240"/>
              </a:lnSpc>
            </a:pPr>
            <a:endParaRPr sz="1688" dirty="0"/>
          </a:p>
          <a:p>
            <a:pPr algn="ctr">
              <a:lnSpc>
                <a:spcPts val="1240"/>
              </a:lnSpc>
            </a:pPr>
            <a:endParaRPr sz="1688" dirty="0"/>
          </a:p>
          <a:p>
            <a:pPr algn="ctr">
              <a:lnSpc>
                <a:spcPts val="1240"/>
              </a:lnSpc>
            </a:pPr>
            <a:r>
              <a:rPr lang="en-US" sz="1435" spc="-57" dirty="0">
                <a:solidFill>
                  <a:schemeClr val="bg1">
                    <a:lumMod val="50000"/>
                  </a:schemeClr>
                </a:solidFill>
                <a:latin typeface="Open Sans Italics"/>
              </a:rPr>
              <a:t>Ivy Professional </a:t>
            </a:r>
            <a:r>
              <a:rPr lang="en-US" sz="1435" spc="-57" dirty="0">
                <a:solidFill>
                  <a:schemeClr val="bg1">
                    <a:lumMod val="50000"/>
                  </a:schemeClr>
                </a:solidFill>
                <a:latin typeface="Times New Roman" panose="02020603050405020304" pitchFamily="18" charset="0"/>
                <a:cs typeface="Times New Roman" panose="02020603050405020304" pitchFamily="18" charset="0"/>
              </a:rPr>
              <a:t>School</a:t>
            </a:r>
            <a:r>
              <a:rPr lang="en-US" sz="1435" spc="-57" dirty="0">
                <a:solidFill>
                  <a:schemeClr val="bg1">
                    <a:lumMod val="50000"/>
                  </a:schemeClr>
                </a:solidFill>
                <a:latin typeface="Open Sans Italics"/>
              </a:rPr>
              <a:t> – Top Ranked Corporate Education Provider</a:t>
            </a:r>
          </a:p>
          <a:p>
            <a:pPr algn="ctr">
              <a:lnSpc>
                <a:spcPts val="1240"/>
              </a:lnSpc>
            </a:pPr>
            <a:endParaRPr lang="en-US" sz="1435" spc="-57" dirty="0">
              <a:solidFill>
                <a:srgbClr val="000000"/>
              </a:solidFill>
              <a:latin typeface="Open Sans Italics"/>
            </a:endParaRPr>
          </a:p>
        </p:txBody>
      </p:sp>
    </p:spTree>
    <p:extLst>
      <p:ext uri="{BB962C8B-B14F-4D97-AF65-F5344CB8AC3E}">
        <p14:creationId xmlns:p14="http://schemas.microsoft.com/office/powerpoint/2010/main" val="307960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84D0-473C-D063-77C5-B14EC571ECFD}"/>
              </a:ext>
            </a:extLst>
          </p:cNvPr>
          <p:cNvSpPr>
            <a:spLocks noGrp="1"/>
          </p:cNvSpPr>
          <p:nvPr>
            <p:ph type="title"/>
          </p:nvPr>
        </p:nvSpPr>
        <p:spPr>
          <a:xfrm>
            <a:off x="1573307" y="2528047"/>
            <a:ext cx="9931306" cy="2299447"/>
          </a:xfrm>
        </p:spPr>
        <p:txBody>
          <a:bodyPr>
            <a:normAutofit/>
          </a:bodyPr>
          <a:lstStyle/>
          <a:p>
            <a:pPr algn="ctr"/>
            <a:r>
              <a:rPr lang="en-IN" sz="7200" b="1" i="1" u="sng" dirty="0">
                <a:solidFill>
                  <a:srgbClr val="FFC000"/>
                </a:solidFill>
                <a:latin typeface="Arial" panose="020B0604020202020204" pitchFamily="34" charset="0"/>
                <a:cs typeface="Arial" panose="020B0604020202020204" pitchFamily="34" charset="0"/>
              </a:rPr>
              <a:t>Thank You</a:t>
            </a:r>
          </a:p>
        </p:txBody>
      </p:sp>
      <p:sp>
        <p:nvSpPr>
          <p:cNvPr id="4" name="Freeform 2">
            <a:extLst>
              <a:ext uri="{FF2B5EF4-FFF2-40B4-BE49-F238E27FC236}">
                <a16:creationId xmlns:a16="http://schemas.microsoft.com/office/drawing/2014/main" id="{7FAD03E2-476B-D447-184B-D07A1D291051}"/>
              </a:ext>
            </a:extLst>
          </p:cNvPr>
          <p:cNvSpPr/>
          <p:nvPr/>
        </p:nvSpPr>
        <p:spPr>
          <a:xfrm>
            <a:off x="11401417" y="239248"/>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5" name="TextBox 28">
            <a:extLst>
              <a:ext uri="{FF2B5EF4-FFF2-40B4-BE49-F238E27FC236}">
                <a16:creationId xmlns:a16="http://schemas.microsoft.com/office/drawing/2014/main" id="{327E12F8-0A65-33AE-51C4-0E5251DC66D1}"/>
              </a:ext>
            </a:extLst>
          </p:cNvPr>
          <p:cNvSpPr txBox="1"/>
          <p:nvPr/>
        </p:nvSpPr>
        <p:spPr>
          <a:xfrm>
            <a:off x="3997466" y="6085160"/>
            <a:ext cx="5082988" cy="772840"/>
          </a:xfrm>
          <a:prstGeom prst="rect">
            <a:avLst/>
          </a:prstGeom>
        </p:spPr>
        <p:txBody>
          <a:bodyPr wrap="square" lIns="0" tIns="0" rIns="0" bIns="0" rtlCol="0" anchor="t">
            <a:spAutoFit/>
          </a:bodyPr>
          <a:lstStyle/>
          <a:p>
            <a:pPr algn="ctr">
              <a:lnSpc>
                <a:spcPts val="1240"/>
              </a:lnSpc>
            </a:pPr>
            <a:endParaRPr sz="1688" dirty="0"/>
          </a:p>
          <a:p>
            <a:pPr algn="ctr">
              <a:lnSpc>
                <a:spcPts val="1240"/>
              </a:lnSpc>
            </a:pPr>
            <a:endParaRPr sz="1688" dirty="0"/>
          </a:p>
          <a:p>
            <a:pPr algn="ctr">
              <a:lnSpc>
                <a:spcPts val="1240"/>
              </a:lnSpc>
            </a:pPr>
            <a:endParaRPr sz="1688" dirty="0"/>
          </a:p>
          <a:p>
            <a:pPr algn="ctr">
              <a:lnSpc>
                <a:spcPts val="1240"/>
              </a:lnSpc>
            </a:pPr>
            <a:r>
              <a:rPr lang="en-US" sz="1435" spc="-57" dirty="0">
                <a:solidFill>
                  <a:schemeClr val="bg1">
                    <a:lumMod val="50000"/>
                  </a:schemeClr>
                </a:solidFill>
                <a:latin typeface="Open Sans Italics"/>
              </a:rPr>
              <a:t>Ivy Professional </a:t>
            </a:r>
            <a:r>
              <a:rPr lang="en-US" sz="1435" spc="-57" dirty="0">
                <a:solidFill>
                  <a:schemeClr val="bg1">
                    <a:lumMod val="50000"/>
                  </a:schemeClr>
                </a:solidFill>
                <a:latin typeface="Times New Roman" panose="02020603050405020304" pitchFamily="18" charset="0"/>
                <a:cs typeface="Times New Roman" panose="02020603050405020304" pitchFamily="18" charset="0"/>
              </a:rPr>
              <a:t>School</a:t>
            </a:r>
            <a:r>
              <a:rPr lang="en-US" sz="1435" spc="-57" dirty="0">
                <a:solidFill>
                  <a:schemeClr val="bg1">
                    <a:lumMod val="50000"/>
                  </a:schemeClr>
                </a:solidFill>
                <a:latin typeface="Open Sans Italics"/>
              </a:rPr>
              <a:t> – Top Ranked Corporate Education Provider</a:t>
            </a:r>
          </a:p>
          <a:p>
            <a:pPr algn="ctr">
              <a:lnSpc>
                <a:spcPts val="1240"/>
              </a:lnSpc>
            </a:pPr>
            <a:endParaRPr lang="en-US" sz="1435" spc="-57" dirty="0">
              <a:solidFill>
                <a:srgbClr val="000000"/>
              </a:solidFill>
              <a:latin typeface="Open Sans Italics"/>
            </a:endParaRPr>
          </a:p>
        </p:txBody>
      </p:sp>
    </p:spTree>
    <p:extLst>
      <p:ext uri="{BB962C8B-B14F-4D97-AF65-F5344CB8AC3E}">
        <p14:creationId xmlns:p14="http://schemas.microsoft.com/office/powerpoint/2010/main" val="13548689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264</TotalTime>
  <Words>487</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Open Sans Italics</vt:lpstr>
      <vt:lpstr>Times New Roman</vt:lpstr>
      <vt:lpstr>Wingdings 3</vt:lpstr>
      <vt:lpstr>Wisp</vt:lpstr>
      <vt:lpstr>Analyze Amazon Prime Movies and TV Shows using MS Excel                                                   by Sayan Kundu</vt:lpstr>
      <vt:lpstr>PowerPoint Presentation</vt:lpstr>
      <vt:lpstr>Overview of the Dataset:</vt:lpstr>
      <vt:lpstr>PowerPoint Presentation</vt:lpstr>
      <vt:lpstr>PowerPoint Presentation</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Sayan Kundu</dc:creator>
  <cp:lastModifiedBy>Sayan Kundu</cp:lastModifiedBy>
  <cp:revision>16</cp:revision>
  <dcterms:created xsi:type="dcterms:W3CDTF">2023-09-27T06:43:21Z</dcterms:created>
  <dcterms:modified xsi:type="dcterms:W3CDTF">2023-09-30T03:05:15Z</dcterms:modified>
</cp:coreProperties>
</file>