
<file path=[Content_Types].xml><?xml version="1.0" encoding="utf-8"?>
<Types xmlns="http://schemas.openxmlformats.org/package/2006/content-types">
  <Default Extension="fntdata" ContentType="application/x-fontdata"/>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73" r:id="rId2"/>
    <p:sldId id="267" r:id="rId3"/>
    <p:sldId id="275" r:id="rId4"/>
    <p:sldId id="274" r:id="rId5"/>
    <p:sldId id="256" r:id="rId6"/>
    <p:sldId id="257" r:id="rId7"/>
    <p:sldId id="258" r:id="rId8"/>
    <p:sldId id="259" r:id="rId9"/>
    <p:sldId id="261" r:id="rId10"/>
    <p:sldId id="262" r:id="rId11"/>
    <p:sldId id="263" r:id="rId12"/>
    <p:sldId id="265" r:id="rId13"/>
    <p:sldId id="266" r:id="rId14"/>
    <p:sldId id="271" r:id="rId15"/>
    <p:sldId id="277" r:id="rId16"/>
  </p:sldIdLst>
  <p:sldSz cx="9753600" cy="7315200"/>
  <p:notesSz cx="6858000" cy="9144000"/>
  <p:embeddedFontLst>
    <p:embeddedFont>
      <p:font typeface="Calibri" panose="020F0502020204030204" pitchFamily="34" charset="0"/>
      <p:regular r:id="rId17"/>
      <p:bold r:id="rId18"/>
      <p:italic r:id="rId19"/>
      <p:boldItalic r:id="rId20"/>
    </p:embeddedFont>
    <p:embeddedFont>
      <p:font typeface="Canva Sans" panose="020B0604020202020204" charset="0"/>
      <p:regular r:id="rId21"/>
    </p:embeddedFont>
    <p:embeddedFont>
      <p:font typeface="Canva Sans Bold" panose="020B0604020202020204" charset="0"/>
      <p:regular r:id="rId22"/>
    </p:embeddedFont>
    <p:embeddedFont>
      <p:font typeface="DM Sans Bold" panose="020B0604020202020204" charset="0"/>
      <p:regular r:id="rId23"/>
    </p:embeddedFont>
    <p:embeddedFont>
      <p:font typeface="Open Sans" panose="020B0606030504020204" pitchFamily="34" charset="0"/>
      <p:regular r:id="rId24"/>
      <p:bold r:id="rId25"/>
      <p:italic r:id="rId26"/>
      <p:boldItalic r:id="rId27"/>
    </p:embeddedFont>
    <p:embeddedFont>
      <p:font typeface="Open Sans Italics" panose="020B0604020202020204" charset="0"/>
      <p:regular r:id="rId28"/>
    </p:embeddedFont>
    <p:embeddedFont>
      <p:font typeface="Roboto" panose="02000000000000000000" pitchFamily="2" charset="0"/>
      <p:regular r:id="rId29"/>
      <p:bold r:id="rId30"/>
      <p:italic r:id="rId31"/>
      <p:boldItalic r:id="rId32"/>
    </p:embeddedFont>
    <p:embeddedFont>
      <p:font typeface="Roboto Bold" panose="02000000000000000000" charset="0"/>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55" autoAdjust="0"/>
    <p:restoredTop sz="94622" autoAdjust="0"/>
  </p:normalViewPr>
  <p:slideViewPr>
    <p:cSldViewPr>
      <p:cViewPr varScale="1">
        <p:scale>
          <a:sx n="67" d="100"/>
          <a:sy n="67" d="100"/>
        </p:scale>
        <p:origin x="137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21" Type="http://schemas.openxmlformats.org/officeDocument/2006/relationships/font" Target="fonts/font5.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7F5EB"/>
        </a:solidFill>
        <a:effectLst/>
      </p:bgPr>
    </p:bg>
    <p:spTree>
      <p:nvGrpSpPr>
        <p:cNvPr id="1" name=""/>
        <p:cNvGrpSpPr/>
        <p:nvPr/>
      </p:nvGrpSpPr>
      <p:grpSpPr>
        <a:xfrm>
          <a:off x="0" y="0"/>
          <a:ext cx="0" cy="0"/>
          <a:chOff x="0" y="0"/>
          <a:chExt cx="0" cy="0"/>
        </a:xfrm>
      </p:grpSpPr>
      <p:sp>
        <p:nvSpPr>
          <p:cNvPr id="2" name="Freeform 2"/>
          <p:cNvSpPr/>
          <p:nvPr/>
        </p:nvSpPr>
        <p:spPr>
          <a:xfrm>
            <a:off x="8719663" y="214934"/>
            <a:ext cx="629218" cy="516586"/>
          </a:xfrm>
          <a:custGeom>
            <a:avLst/>
            <a:gdLst/>
            <a:ahLst/>
            <a:cxnLst/>
            <a:rect l="l" t="t" r="r" b="b"/>
            <a:pathLst>
              <a:path w="629218" h="516586">
                <a:moveTo>
                  <a:pt x="0" y="0"/>
                </a:moveTo>
                <a:lnTo>
                  <a:pt x="629218" y="0"/>
                </a:lnTo>
                <a:lnTo>
                  <a:pt x="629218" y="516586"/>
                </a:lnTo>
                <a:lnTo>
                  <a:pt x="0" y="516586"/>
                </a:lnTo>
                <a:lnTo>
                  <a:pt x="0" y="0"/>
                </a:lnTo>
                <a:close/>
              </a:path>
            </a:pathLst>
          </a:custGeom>
          <a:blipFill>
            <a:blip r:embed="rId2"/>
            <a:stretch>
              <a:fillRect/>
            </a:stretch>
          </a:blipFill>
        </p:spPr>
        <p:txBody>
          <a:bodyPr/>
          <a:lstStyle/>
          <a:p>
            <a:endParaRPr lang="en-IN"/>
          </a:p>
        </p:txBody>
      </p:sp>
      <p:sp>
        <p:nvSpPr>
          <p:cNvPr id="4" name="Title 3">
            <a:extLst>
              <a:ext uri="{FF2B5EF4-FFF2-40B4-BE49-F238E27FC236}">
                <a16:creationId xmlns:a16="http://schemas.microsoft.com/office/drawing/2014/main" id="{726D0EDA-6A85-D18E-BAEC-4592F29A6A17}"/>
              </a:ext>
            </a:extLst>
          </p:cNvPr>
          <p:cNvSpPr>
            <a:spLocks noGrp="1"/>
          </p:cNvSpPr>
          <p:nvPr>
            <p:ph type="title"/>
          </p:nvPr>
        </p:nvSpPr>
        <p:spPr>
          <a:xfrm>
            <a:off x="457200" y="274638"/>
            <a:ext cx="8229600" cy="1782762"/>
          </a:xfrm>
        </p:spPr>
        <p:txBody>
          <a:bodyPr>
            <a:normAutofit fontScale="90000"/>
          </a:bodyPr>
          <a:lstStyle/>
          <a:p>
            <a:pPr algn="l"/>
            <a:r>
              <a:rPr lang="en-IN" b="1" u="sng" dirty="0">
                <a:solidFill>
                  <a:schemeClr val="tx2">
                    <a:lumMod val="60000"/>
                    <a:lumOff val="40000"/>
                  </a:schemeClr>
                </a:solidFill>
              </a:rPr>
              <a:t>Adidas Sales Analysis</a:t>
            </a:r>
            <a:br>
              <a:rPr lang="en-IN" b="1" u="sng" dirty="0">
                <a:solidFill>
                  <a:schemeClr val="tx2">
                    <a:lumMod val="60000"/>
                    <a:lumOff val="40000"/>
                  </a:schemeClr>
                </a:solidFill>
              </a:rPr>
            </a:br>
            <a:r>
              <a:rPr lang="en-IN" b="1" u="sng" dirty="0">
                <a:solidFill>
                  <a:schemeClr val="tx2">
                    <a:lumMod val="60000"/>
                    <a:lumOff val="40000"/>
                  </a:schemeClr>
                </a:solidFill>
              </a:rPr>
              <a:t>Using SQL:</a:t>
            </a:r>
            <a:br>
              <a:rPr lang="en-IN" b="1" u="sng" dirty="0">
                <a:solidFill>
                  <a:schemeClr val="tx2">
                    <a:lumMod val="60000"/>
                    <a:lumOff val="40000"/>
                  </a:schemeClr>
                </a:solidFill>
                <a:highlight>
                  <a:srgbClr val="FFFF00"/>
                </a:highlight>
              </a:rPr>
            </a:br>
            <a:r>
              <a:rPr lang="en-IN" b="1" dirty="0"/>
              <a:t>                                                 </a:t>
            </a:r>
            <a:r>
              <a:rPr lang="en-IN" sz="3100" b="1" dirty="0">
                <a:solidFill>
                  <a:srgbClr val="92D050"/>
                </a:solidFill>
              </a:rPr>
              <a:t>by Sayan Kundu</a:t>
            </a:r>
          </a:p>
        </p:txBody>
      </p:sp>
      <p:pic>
        <p:nvPicPr>
          <p:cNvPr id="7" name="Content Placeholder 6">
            <a:extLst>
              <a:ext uri="{FF2B5EF4-FFF2-40B4-BE49-F238E27FC236}">
                <a16:creationId xmlns:a16="http://schemas.microsoft.com/office/drawing/2014/main" id="{AB4BED14-81EB-261D-DE7D-2C482A7A64D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24337" y="2209800"/>
            <a:ext cx="8872063" cy="4495800"/>
          </a:xfrm>
        </p:spPr>
      </p:pic>
      <p:sp>
        <p:nvSpPr>
          <p:cNvPr id="6" name="TextBox 28">
            <a:extLst>
              <a:ext uri="{FF2B5EF4-FFF2-40B4-BE49-F238E27FC236}">
                <a16:creationId xmlns:a16="http://schemas.microsoft.com/office/drawing/2014/main" id="{8414BA04-97A7-CA1E-3E1C-60A7D8A1F82F}"/>
              </a:ext>
            </a:extLst>
          </p:cNvPr>
          <p:cNvSpPr txBox="1"/>
          <p:nvPr/>
        </p:nvSpPr>
        <p:spPr>
          <a:xfrm>
            <a:off x="1907372" y="6460521"/>
            <a:ext cx="5586297" cy="842538"/>
          </a:xfrm>
          <a:prstGeom prst="rect">
            <a:avLst/>
          </a:prstGeom>
        </p:spPr>
        <p:txBody>
          <a:bodyPr wrap="square" lIns="0" tIns="0" rIns="0" bIns="0" rtlCol="0" anchor="t">
            <a:spAutoFit/>
          </a:bodyPr>
          <a:lstStyle/>
          <a:p>
            <a:pPr algn="ctr">
              <a:lnSpc>
                <a:spcPts val="1323"/>
              </a:lnSpc>
            </a:pPr>
            <a:endParaRPr dirty="0"/>
          </a:p>
          <a:p>
            <a:pPr algn="ctr">
              <a:lnSpc>
                <a:spcPts val="1323"/>
              </a:lnSpc>
            </a:pPr>
            <a:endParaRPr dirty="0"/>
          </a:p>
          <a:p>
            <a:pPr algn="ctr">
              <a:lnSpc>
                <a:spcPts val="1323"/>
              </a:lnSpc>
            </a:pPr>
            <a:endParaRPr dirty="0"/>
          </a:p>
          <a:p>
            <a:pPr algn="ctr">
              <a:lnSpc>
                <a:spcPts val="1323"/>
              </a:lnSpc>
            </a:pPr>
            <a:r>
              <a:rPr lang="en-US" sz="1531" spc="-61" dirty="0">
                <a:solidFill>
                  <a:schemeClr val="bg1">
                    <a:lumMod val="50000"/>
                  </a:schemeClr>
                </a:solidFill>
                <a:latin typeface="Open Sans Italics"/>
              </a:rPr>
              <a:t>Ivy Professional </a:t>
            </a:r>
            <a:r>
              <a:rPr lang="en-US" sz="1531" spc="-61" dirty="0">
                <a:solidFill>
                  <a:schemeClr val="bg1">
                    <a:lumMod val="50000"/>
                  </a:schemeClr>
                </a:solidFill>
                <a:latin typeface="Times New Roman" panose="02020603050405020304" pitchFamily="18" charset="0"/>
                <a:cs typeface="Times New Roman" panose="02020603050405020304" pitchFamily="18" charset="0"/>
              </a:rPr>
              <a:t>School</a:t>
            </a:r>
            <a:r>
              <a:rPr lang="en-US" sz="1531" spc="-61" dirty="0">
                <a:solidFill>
                  <a:schemeClr val="bg1">
                    <a:lumMod val="50000"/>
                  </a:schemeClr>
                </a:solidFill>
                <a:latin typeface="Open Sans Italics"/>
              </a:rPr>
              <a:t> – Top Ranked Corporate Education Provider</a:t>
            </a:r>
          </a:p>
          <a:p>
            <a:pPr algn="ctr">
              <a:lnSpc>
                <a:spcPts val="1323"/>
              </a:lnSpc>
            </a:pPr>
            <a:endParaRPr lang="en-US" sz="1531" spc="-61" dirty="0">
              <a:solidFill>
                <a:srgbClr val="000000"/>
              </a:solidFill>
              <a:latin typeface="Open Sans Italics"/>
            </a:endParaRPr>
          </a:p>
        </p:txBody>
      </p:sp>
    </p:spTree>
    <p:extLst>
      <p:ext uri="{BB962C8B-B14F-4D97-AF65-F5344CB8AC3E}">
        <p14:creationId xmlns:p14="http://schemas.microsoft.com/office/powerpoint/2010/main" val="1961792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7F5EB"/>
        </a:solidFill>
        <a:effectLst/>
      </p:bgPr>
    </p:bg>
    <p:spTree>
      <p:nvGrpSpPr>
        <p:cNvPr id="1" name=""/>
        <p:cNvGrpSpPr/>
        <p:nvPr/>
      </p:nvGrpSpPr>
      <p:grpSpPr>
        <a:xfrm>
          <a:off x="0" y="0"/>
          <a:ext cx="0" cy="0"/>
          <a:chOff x="0" y="0"/>
          <a:chExt cx="0" cy="0"/>
        </a:xfrm>
      </p:grpSpPr>
      <p:grpSp>
        <p:nvGrpSpPr>
          <p:cNvPr id="2" name="Group 2"/>
          <p:cNvGrpSpPr/>
          <p:nvPr/>
        </p:nvGrpSpPr>
        <p:grpSpPr>
          <a:xfrm>
            <a:off x="2063966" y="845291"/>
            <a:ext cx="6237089" cy="5510458"/>
            <a:chOff x="0" y="0"/>
            <a:chExt cx="8316119" cy="7347277"/>
          </a:xfrm>
        </p:grpSpPr>
        <p:sp>
          <p:nvSpPr>
            <p:cNvPr id="3" name="TextBox 3"/>
            <p:cNvSpPr txBox="1"/>
            <p:nvPr/>
          </p:nvSpPr>
          <p:spPr>
            <a:xfrm>
              <a:off x="0" y="1676704"/>
              <a:ext cx="1140273" cy="756702"/>
            </a:xfrm>
            <a:prstGeom prst="rect">
              <a:avLst/>
            </a:prstGeom>
          </p:spPr>
          <p:txBody>
            <a:bodyPr lIns="0" tIns="0" rIns="0" bIns="0" rtlCol="0" anchor="t">
              <a:spAutoFit/>
            </a:bodyPr>
            <a:lstStyle/>
            <a:p>
              <a:pPr algn="ctr">
                <a:lnSpc>
                  <a:spcPts val="2389"/>
                </a:lnSpc>
              </a:pPr>
              <a:r>
                <a:rPr lang="en-US" sz="1706">
                  <a:solidFill>
                    <a:srgbClr val="000000"/>
                  </a:solidFill>
                  <a:latin typeface="DM Sans Bold"/>
                </a:rPr>
                <a:t>In-store</a:t>
              </a:r>
            </a:p>
            <a:p>
              <a:pPr algn="ctr">
                <a:lnSpc>
                  <a:spcPts val="2389"/>
                </a:lnSpc>
              </a:pPr>
              <a:r>
                <a:rPr lang="en-US" sz="1706">
                  <a:solidFill>
                    <a:srgbClr val="000000"/>
                  </a:solidFill>
                  <a:latin typeface="DM Sans Bold"/>
                </a:rPr>
                <a:t>39.6%</a:t>
              </a:r>
            </a:p>
          </p:txBody>
        </p:sp>
        <p:sp>
          <p:nvSpPr>
            <p:cNvPr id="4" name="TextBox 4"/>
            <p:cNvSpPr txBox="1"/>
            <p:nvPr/>
          </p:nvSpPr>
          <p:spPr>
            <a:xfrm>
              <a:off x="5882738" y="6590576"/>
              <a:ext cx="895462" cy="756702"/>
            </a:xfrm>
            <a:prstGeom prst="rect">
              <a:avLst/>
            </a:prstGeom>
          </p:spPr>
          <p:txBody>
            <a:bodyPr lIns="0" tIns="0" rIns="0" bIns="0" rtlCol="0" anchor="t">
              <a:spAutoFit/>
            </a:bodyPr>
            <a:lstStyle/>
            <a:p>
              <a:pPr algn="ctr">
                <a:lnSpc>
                  <a:spcPts val="2389"/>
                </a:lnSpc>
              </a:pPr>
              <a:r>
                <a:rPr lang="en-US" sz="1706">
                  <a:solidFill>
                    <a:srgbClr val="000000"/>
                  </a:solidFill>
                  <a:latin typeface="DM Sans Bold"/>
                </a:rPr>
                <a:t>Outlet</a:t>
              </a:r>
            </a:p>
            <a:p>
              <a:pPr algn="ctr">
                <a:lnSpc>
                  <a:spcPts val="2389"/>
                </a:lnSpc>
              </a:pPr>
              <a:r>
                <a:rPr lang="en-US" sz="1706">
                  <a:solidFill>
                    <a:srgbClr val="000000"/>
                  </a:solidFill>
                  <a:latin typeface="DM Sans Bold"/>
                </a:rPr>
                <a:t>32.8%</a:t>
              </a:r>
            </a:p>
          </p:txBody>
        </p:sp>
        <p:sp>
          <p:nvSpPr>
            <p:cNvPr id="5" name="TextBox 5"/>
            <p:cNvSpPr txBox="1"/>
            <p:nvPr/>
          </p:nvSpPr>
          <p:spPr>
            <a:xfrm>
              <a:off x="7411150" y="382199"/>
              <a:ext cx="904969" cy="756702"/>
            </a:xfrm>
            <a:prstGeom prst="rect">
              <a:avLst/>
            </a:prstGeom>
          </p:spPr>
          <p:txBody>
            <a:bodyPr lIns="0" tIns="0" rIns="0" bIns="0" rtlCol="0" anchor="t">
              <a:spAutoFit/>
            </a:bodyPr>
            <a:lstStyle/>
            <a:p>
              <a:pPr algn="ctr">
                <a:lnSpc>
                  <a:spcPts val="2389"/>
                </a:lnSpc>
              </a:pPr>
              <a:r>
                <a:rPr lang="en-US" sz="1706">
                  <a:solidFill>
                    <a:srgbClr val="000000"/>
                  </a:solidFill>
                  <a:latin typeface="DM Sans Bold"/>
                </a:rPr>
                <a:t>Online</a:t>
              </a:r>
            </a:p>
            <a:p>
              <a:pPr algn="ctr">
                <a:lnSpc>
                  <a:spcPts val="2389"/>
                </a:lnSpc>
              </a:pPr>
              <a:r>
                <a:rPr lang="en-US" sz="1706">
                  <a:solidFill>
                    <a:srgbClr val="000000"/>
                  </a:solidFill>
                  <a:latin typeface="DM Sans Bold"/>
                </a:rPr>
                <a:t>27.5%</a:t>
              </a:r>
            </a:p>
          </p:txBody>
        </p:sp>
        <p:grpSp>
          <p:nvGrpSpPr>
            <p:cNvPr id="6" name="Group 6"/>
            <p:cNvGrpSpPr>
              <a:grpSpLocks noChangeAspect="1"/>
            </p:cNvGrpSpPr>
            <p:nvPr/>
          </p:nvGrpSpPr>
          <p:grpSpPr>
            <a:xfrm>
              <a:off x="1540249" y="0"/>
              <a:ext cx="6657648" cy="6657648"/>
              <a:chOff x="0" y="0"/>
              <a:chExt cx="2540000" cy="2540000"/>
            </a:xfrm>
          </p:grpSpPr>
          <p:sp>
            <p:nvSpPr>
              <p:cNvPr id="7" name="Freeform 7"/>
              <p:cNvSpPr/>
              <p:nvPr/>
            </p:nvSpPr>
            <p:spPr>
              <a:xfrm>
                <a:off x="1270000" y="0"/>
                <a:ext cx="1321759" cy="1532849"/>
              </a:xfrm>
              <a:custGeom>
                <a:avLst/>
                <a:gdLst/>
                <a:ahLst/>
                <a:cxnLst/>
                <a:rect l="l" t="t" r="r" b="b"/>
                <a:pathLst>
                  <a:path w="1321759" h="1532849">
                    <a:moveTo>
                      <a:pt x="0" y="0"/>
                    </a:moveTo>
                    <a:cubicBezTo>
                      <a:pt x="382948" y="0"/>
                      <a:pt x="745449" y="172797"/>
                      <a:pt x="986590" y="470287"/>
                    </a:cubicBezTo>
                    <a:cubicBezTo>
                      <a:pt x="1227730" y="767777"/>
                      <a:pt x="1321759" y="1158193"/>
                      <a:pt x="1242502" y="1532849"/>
                    </a:cubicBezTo>
                    <a:lnTo>
                      <a:pt x="0" y="1270000"/>
                    </a:lnTo>
                    <a:close/>
                  </a:path>
                </a:pathLst>
              </a:custGeom>
              <a:solidFill>
                <a:srgbClr val="00CADC"/>
              </a:solidFill>
            </p:spPr>
            <p:txBody>
              <a:bodyPr/>
              <a:lstStyle/>
              <a:p>
                <a:endParaRPr lang="en-IN"/>
              </a:p>
            </p:txBody>
          </p:sp>
          <p:sp>
            <p:nvSpPr>
              <p:cNvPr id="8" name="Freeform 8"/>
              <p:cNvSpPr/>
              <p:nvPr/>
            </p:nvSpPr>
            <p:spPr>
              <a:xfrm>
                <a:off x="450408" y="1270000"/>
                <a:ext cx="2073678" cy="1350048"/>
              </a:xfrm>
              <a:custGeom>
                <a:avLst/>
                <a:gdLst/>
                <a:ahLst/>
                <a:cxnLst/>
                <a:rect l="l" t="t" r="r" b="b"/>
                <a:pathLst>
                  <a:path w="2073678" h="1350048">
                    <a:moveTo>
                      <a:pt x="2073678" y="200421"/>
                    </a:moveTo>
                    <a:cubicBezTo>
                      <a:pt x="2001379" y="652813"/>
                      <a:pt x="1691033" y="1031201"/>
                      <a:pt x="1261534" y="1190625"/>
                    </a:cubicBezTo>
                    <a:cubicBezTo>
                      <a:pt x="832034" y="1350048"/>
                      <a:pt x="349962" y="1265794"/>
                      <a:pt x="0" y="970139"/>
                    </a:cubicBezTo>
                    <a:lnTo>
                      <a:pt x="819592" y="0"/>
                    </a:lnTo>
                    <a:close/>
                  </a:path>
                </a:pathLst>
              </a:custGeom>
              <a:solidFill>
                <a:srgbClr val="49C3FB"/>
              </a:solidFill>
            </p:spPr>
            <p:txBody>
              <a:bodyPr/>
              <a:lstStyle/>
              <a:p>
                <a:endParaRPr lang="en-IN"/>
              </a:p>
            </p:txBody>
          </p:sp>
          <p:sp>
            <p:nvSpPr>
              <p:cNvPr id="9" name="Freeform 9"/>
              <p:cNvSpPr/>
              <p:nvPr/>
            </p:nvSpPr>
            <p:spPr>
              <a:xfrm>
                <a:off x="-107539" y="0"/>
                <a:ext cx="1377539" cy="2279889"/>
              </a:xfrm>
              <a:custGeom>
                <a:avLst/>
                <a:gdLst/>
                <a:ahLst/>
                <a:cxnLst/>
                <a:rect l="l" t="t" r="r" b="b"/>
                <a:pathLst>
                  <a:path w="1377539" h="2279889">
                    <a:moveTo>
                      <a:pt x="607458" y="2279889"/>
                    </a:moveTo>
                    <a:cubicBezTo>
                      <a:pt x="174272" y="1949567"/>
                      <a:pt x="0" y="1379770"/>
                      <a:pt x="174302" y="863648"/>
                    </a:cubicBezTo>
                    <a:cubicBezTo>
                      <a:pt x="348605" y="347527"/>
                      <a:pt x="832653" y="54"/>
                      <a:pt x="1377412" y="0"/>
                    </a:cubicBezTo>
                    <a:lnTo>
                      <a:pt x="1377539" y="1270000"/>
                    </a:lnTo>
                    <a:close/>
                  </a:path>
                </a:pathLst>
              </a:custGeom>
              <a:solidFill>
                <a:srgbClr val="65A6FA"/>
              </a:solidFill>
            </p:spPr>
            <p:txBody>
              <a:bodyPr/>
              <a:lstStyle/>
              <a:p>
                <a:endParaRPr lang="en-IN"/>
              </a:p>
            </p:txBody>
          </p:sp>
        </p:grpSp>
      </p:grpSp>
      <p:sp>
        <p:nvSpPr>
          <p:cNvPr id="10" name="Freeform 10"/>
          <p:cNvSpPr/>
          <p:nvPr/>
        </p:nvSpPr>
        <p:spPr>
          <a:xfrm>
            <a:off x="8719663" y="214934"/>
            <a:ext cx="629218" cy="516586"/>
          </a:xfrm>
          <a:custGeom>
            <a:avLst/>
            <a:gdLst/>
            <a:ahLst/>
            <a:cxnLst/>
            <a:rect l="l" t="t" r="r" b="b"/>
            <a:pathLst>
              <a:path w="629218" h="516586">
                <a:moveTo>
                  <a:pt x="0" y="0"/>
                </a:moveTo>
                <a:lnTo>
                  <a:pt x="629218" y="0"/>
                </a:lnTo>
                <a:lnTo>
                  <a:pt x="629218" y="516586"/>
                </a:lnTo>
                <a:lnTo>
                  <a:pt x="0" y="516586"/>
                </a:lnTo>
                <a:lnTo>
                  <a:pt x="0" y="0"/>
                </a:lnTo>
                <a:close/>
              </a:path>
            </a:pathLst>
          </a:custGeom>
          <a:blipFill>
            <a:blip r:embed="rId2"/>
            <a:stretch>
              <a:fillRect/>
            </a:stretch>
          </a:blipFill>
        </p:spPr>
        <p:txBody>
          <a:bodyPr/>
          <a:lstStyle/>
          <a:p>
            <a:endParaRPr lang="en-IN"/>
          </a:p>
        </p:txBody>
      </p:sp>
      <p:sp>
        <p:nvSpPr>
          <p:cNvPr id="12" name="TextBox 12"/>
          <p:cNvSpPr txBox="1"/>
          <p:nvPr/>
        </p:nvSpPr>
        <p:spPr>
          <a:xfrm>
            <a:off x="2790740" y="151130"/>
            <a:ext cx="3899743" cy="580390"/>
          </a:xfrm>
          <a:prstGeom prst="rect">
            <a:avLst/>
          </a:prstGeom>
        </p:spPr>
        <p:txBody>
          <a:bodyPr lIns="0" tIns="0" rIns="0" bIns="0" rtlCol="0" anchor="t">
            <a:spAutoFit/>
          </a:bodyPr>
          <a:lstStyle/>
          <a:p>
            <a:pPr algn="ctr">
              <a:lnSpc>
                <a:spcPts val="4759"/>
              </a:lnSpc>
            </a:pPr>
            <a:r>
              <a:rPr lang="en-US" sz="3399">
                <a:solidFill>
                  <a:srgbClr val="000000"/>
                </a:solidFill>
                <a:latin typeface="Canva Sans Bold"/>
              </a:rPr>
              <a:t>Method wise Sales</a:t>
            </a:r>
          </a:p>
        </p:txBody>
      </p:sp>
      <p:sp>
        <p:nvSpPr>
          <p:cNvPr id="13" name="TextBox 28">
            <a:extLst>
              <a:ext uri="{FF2B5EF4-FFF2-40B4-BE49-F238E27FC236}">
                <a16:creationId xmlns:a16="http://schemas.microsoft.com/office/drawing/2014/main" id="{60E00282-0CF6-FDF8-A56A-81D7595C0638}"/>
              </a:ext>
            </a:extLst>
          </p:cNvPr>
          <p:cNvSpPr txBox="1"/>
          <p:nvPr/>
        </p:nvSpPr>
        <p:spPr>
          <a:xfrm>
            <a:off x="1907372" y="6460521"/>
            <a:ext cx="5586297" cy="842538"/>
          </a:xfrm>
          <a:prstGeom prst="rect">
            <a:avLst/>
          </a:prstGeom>
        </p:spPr>
        <p:txBody>
          <a:bodyPr wrap="square" lIns="0" tIns="0" rIns="0" bIns="0" rtlCol="0" anchor="t">
            <a:spAutoFit/>
          </a:bodyPr>
          <a:lstStyle/>
          <a:p>
            <a:pPr algn="ctr">
              <a:lnSpc>
                <a:spcPts val="1323"/>
              </a:lnSpc>
            </a:pPr>
            <a:endParaRPr dirty="0"/>
          </a:p>
          <a:p>
            <a:pPr algn="ctr">
              <a:lnSpc>
                <a:spcPts val="1323"/>
              </a:lnSpc>
            </a:pPr>
            <a:endParaRPr dirty="0"/>
          </a:p>
          <a:p>
            <a:pPr algn="ctr">
              <a:lnSpc>
                <a:spcPts val="1323"/>
              </a:lnSpc>
            </a:pPr>
            <a:endParaRPr dirty="0"/>
          </a:p>
          <a:p>
            <a:pPr algn="ctr">
              <a:lnSpc>
                <a:spcPts val="1323"/>
              </a:lnSpc>
            </a:pPr>
            <a:r>
              <a:rPr lang="en-US" sz="1531" spc="-61" dirty="0">
                <a:solidFill>
                  <a:schemeClr val="bg1">
                    <a:lumMod val="50000"/>
                  </a:schemeClr>
                </a:solidFill>
                <a:latin typeface="Open Sans Italics"/>
              </a:rPr>
              <a:t>Ivy Professional </a:t>
            </a:r>
            <a:r>
              <a:rPr lang="en-US" sz="1531" spc="-61" dirty="0">
                <a:solidFill>
                  <a:schemeClr val="bg1">
                    <a:lumMod val="50000"/>
                  </a:schemeClr>
                </a:solidFill>
                <a:latin typeface="Times New Roman" panose="02020603050405020304" pitchFamily="18" charset="0"/>
                <a:cs typeface="Times New Roman" panose="02020603050405020304" pitchFamily="18" charset="0"/>
              </a:rPr>
              <a:t>School</a:t>
            </a:r>
            <a:r>
              <a:rPr lang="en-US" sz="1531" spc="-61" dirty="0">
                <a:solidFill>
                  <a:schemeClr val="bg1">
                    <a:lumMod val="50000"/>
                  </a:schemeClr>
                </a:solidFill>
                <a:latin typeface="Open Sans Italics"/>
              </a:rPr>
              <a:t> – Top Ranked Corporate Education Provider</a:t>
            </a:r>
          </a:p>
          <a:p>
            <a:pPr algn="ctr">
              <a:lnSpc>
                <a:spcPts val="1323"/>
              </a:lnSpc>
            </a:pPr>
            <a:endParaRPr lang="en-US" sz="1531" spc="-61" dirty="0">
              <a:solidFill>
                <a:srgbClr val="000000"/>
              </a:solidFill>
              <a:latin typeface="Open Sans Itali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7F5EB"/>
        </a:solidFill>
        <a:effectLst/>
      </p:bgPr>
    </p:bg>
    <p:spTree>
      <p:nvGrpSpPr>
        <p:cNvPr id="1" name=""/>
        <p:cNvGrpSpPr/>
        <p:nvPr/>
      </p:nvGrpSpPr>
      <p:grpSpPr>
        <a:xfrm>
          <a:off x="0" y="0"/>
          <a:ext cx="0" cy="0"/>
          <a:chOff x="0" y="0"/>
          <a:chExt cx="0" cy="0"/>
        </a:xfrm>
      </p:grpSpPr>
      <p:grpSp>
        <p:nvGrpSpPr>
          <p:cNvPr id="2" name="Group 2"/>
          <p:cNvGrpSpPr/>
          <p:nvPr/>
        </p:nvGrpSpPr>
        <p:grpSpPr>
          <a:xfrm>
            <a:off x="210120" y="1023661"/>
            <a:ext cx="9324095" cy="4783715"/>
            <a:chOff x="0" y="-28575"/>
            <a:chExt cx="12432127" cy="6378287"/>
          </a:xfrm>
        </p:grpSpPr>
        <p:sp>
          <p:nvSpPr>
            <p:cNvPr id="3" name="TextBox 3"/>
            <p:cNvSpPr txBox="1"/>
            <p:nvPr/>
          </p:nvSpPr>
          <p:spPr>
            <a:xfrm>
              <a:off x="3958168" y="6008251"/>
              <a:ext cx="841671" cy="341461"/>
            </a:xfrm>
            <a:prstGeom prst="rect">
              <a:avLst/>
            </a:prstGeom>
          </p:spPr>
          <p:txBody>
            <a:bodyPr wrap="square" lIns="0" tIns="0" rIns="0" bIns="0" rtlCol="0" anchor="t">
              <a:spAutoFit/>
            </a:bodyPr>
            <a:lstStyle/>
            <a:p>
              <a:pPr algn="ctr">
                <a:lnSpc>
                  <a:spcPts val="2069"/>
                </a:lnSpc>
              </a:pPr>
              <a:r>
                <a:rPr lang="en-US" sz="1478" dirty="0">
                  <a:solidFill>
                    <a:srgbClr val="000000"/>
                  </a:solidFill>
                  <a:latin typeface="DM Sans Bold"/>
                </a:rPr>
                <a:t>2020</a:t>
              </a:r>
            </a:p>
          </p:txBody>
        </p:sp>
        <p:sp>
          <p:nvSpPr>
            <p:cNvPr id="4" name="TextBox 4"/>
            <p:cNvSpPr txBox="1"/>
            <p:nvPr/>
          </p:nvSpPr>
          <p:spPr>
            <a:xfrm>
              <a:off x="9756010" y="6008251"/>
              <a:ext cx="1038231" cy="341461"/>
            </a:xfrm>
            <a:prstGeom prst="rect">
              <a:avLst/>
            </a:prstGeom>
          </p:spPr>
          <p:txBody>
            <a:bodyPr wrap="square" lIns="0" tIns="0" rIns="0" bIns="0" rtlCol="0" anchor="t">
              <a:spAutoFit/>
            </a:bodyPr>
            <a:lstStyle/>
            <a:p>
              <a:pPr algn="ctr">
                <a:lnSpc>
                  <a:spcPts val="2069"/>
                </a:lnSpc>
              </a:pPr>
              <a:r>
                <a:rPr lang="en-US" sz="1478">
                  <a:solidFill>
                    <a:srgbClr val="000000"/>
                  </a:solidFill>
                  <a:latin typeface="DM Sans Bold"/>
                </a:rPr>
                <a:t>2021</a:t>
              </a:r>
            </a:p>
          </p:txBody>
        </p:sp>
        <p:grpSp>
          <p:nvGrpSpPr>
            <p:cNvPr id="5" name="Group 5"/>
            <p:cNvGrpSpPr>
              <a:grpSpLocks noChangeAspect="1"/>
            </p:cNvGrpSpPr>
            <p:nvPr/>
          </p:nvGrpSpPr>
          <p:grpSpPr>
            <a:xfrm>
              <a:off x="1877777" y="145150"/>
              <a:ext cx="10554350" cy="5766507"/>
              <a:chOff x="0" y="0"/>
              <a:chExt cx="12208175" cy="6670096"/>
            </a:xfrm>
          </p:grpSpPr>
          <p:sp>
            <p:nvSpPr>
              <p:cNvPr id="6" name="Freeform 6"/>
              <p:cNvSpPr/>
              <p:nvPr/>
            </p:nvSpPr>
            <p:spPr>
              <a:xfrm>
                <a:off x="0" y="-6350"/>
                <a:ext cx="12208175" cy="12700"/>
              </a:xfrm>
              <a:custGeom>
                <a:avLst/>
                <a:gdLst/>
                <a:ahLst/>
                <a:cxnLst/>
                <a:rect l="l" t="t" r="r" b="b"/>
                <a:pathLst>
                  <a:path w="12208175" h="12700">
                    <a:moveTo>
                      <a:pt x="0" y="0"/>
                    </a:moveTo>
                    <a:lnTo>
                      <a:pt x="12208175" y="0"/>
                    </a:lnTo>
                    <a:lnTo>
                      <a:pt x="12208175" y="12700"/>
                    </a:lnTo>
                    <a:lnTo>
                      <a:pt x="0" y="12700"/>
                    </a:lnTo>
                    <a:close/>
                  </a:path>
                </a:pathLst>
              </a:custGeom>
              <a:solidFill>
                <a:srgbClr val="000000">
                  <a:alpha val="24706"/>
                </a:srgbClr>
              </a:solidFill>
            </p:spPr>
            <p:txBody>
              <a:bodyPr/>
              <a:lstStyle/>
              <a:p>
                <a:endParaRPr lang="en-IN"/>
              </a:p>
            </p:txBody>
          </p:sp>
          <p:sp>
            <p:nvSpPr>
              <p:cNvPr id="7" name="Freeform 7"/>
              <p:cNvSpPr/>
              <p:nvPr/>
            </p:nvSpPr>
            <p:spPr>
              <a:xfrm>
                <a:off x="0" y="2217015"/>
                <a:ext cx="12208175" cy="12700"/>
              </a:xfrm>
              <a:custGeom>
                <a:avLst/>
                <a:gdLst/>
                <a:ahLst/>
                <a:cxnLst/>
                <a:rect l="l" t="t" r="r" b="b"/>
                <a:pathLst>
                  <a:path w="12208175" h="12700">
                    <a:moveTo>
                      <a:pt x="0" y="0"/>
                    </a:moveTo>
                    <a:lnTo>
                      <a:pt x="12208175" y="0"/>
                    </a:lnTo>
                    <a:lnTo>
                      <a:pt x="12208175" y="12700"/>
                    </a:lnTo>
                    <a:lnTo>
                      <a:pt x="0" y="12700"/>
                    </a:lnTo>
                    <a:close/>
                  </a:path>
                </a:pathLst>
              </a:custGeom>
              <a:solidFill>
                <a:srgbClr val="000000">
                  <a:alpha val="24706"/>
                </a:srgbClr>
              </a:solidFill>
            </p:spPr>
            <p:txBody>
              <a:bodyPr/>
              <a:lstStyle/>
              <a:p>
                <a:endParaRPr lang="en-IN"/>
              </a:p>
            </p:txBody>
          </p:sp>
          <p:sp>
            <p:nvSpPr>
              <p:cNvPr id="8" name="Freeform 8"/>
              <p:cNvSpPr/>
              <p:nvPr/>
            </p:nvSpPr>
            <p:spPr>
              <a:xfrm>
                <a:off x="0" y="4440381"/>
                <a:ext cx="12208175" cy="12700"/>
              </a:xfrm>
              <a:custGeom>
                <a:avLst/>
                <a:gdLst/>
                <a:ahLst/>
                <a:cxnLst/>
                <a:rect l="l" t="t" r="r" b="b"/>
                <a:pathLst>
                  <a:path w="12208175" h="12700">
                    <a:moveTo>
                      <a:pt x="0" y="0"/>
                    </a:moveTo>
                    <a:lnTo>
                      <a:pt x="12208175" y="0"/>
                    </a:lnTo>
                    <a:lnTo>
                      <a:pt x="12208175" y="12700"/>
                    </a:lnTo>
                    <a:lnTo>
                      <a:pt x="0" y="12700"/>
                    </a:lnTo>
                    <a:close/>
                  </a:path>
                </a:pathLst>
              </a:custGeom>
              <a:solidFill>
                <a:srgbClr val="000000">
                  <a:alpha val="24706"/>
                </a:srgbClr>
              </a:solidFill>
            </p:spPr>
            <p:txBody>
              <a:bodyPr/>
              <a:lstStyle/>
              <a:p>
                <a:endParaRPr lang="en-IN"/>
              </a:p>
            </p:txBody>
          </p:sp>
          <p:sp>
            <p:nvSpPr>
              <p:cNvPr id="9" name="Freeform 9"/>
              <p:cNvSpPr/>
              <p:nvPr/>
            </p:nvSpPr>
            <p:spPr>
              <a:xfrm>
                <a:off x="0" y="6663746"/>
                <a:ext cx="12208175" cy="12700"/>
              </a:xfrm>
              <a:custGeom>
                <a:avLst/>
                <a:gdLst/>
                <a:ahLst/>
                <a:cxnLst/>
                <a:rect l="l" t="t" r="r" b="b"/>
                <a:pathLst>
                  <a:path w="12208175" h="12700">
                    <a:moveTo>
                      <a:pt x="0" y="0"/>
                    </a:moveTo>
                    <a:lnTo>
                      <a:pt x="12208175" y="0"/>
                    </a:lnTo>
                    <a:lnTo>
                      <a:pt x="12208175" y="12700"/>
                    </a:lnTo>
                    <a:lnTo>
                      <a:pt x="0" y="12700"/>
                    </a:lnTo>
                    <a:close/>
                  </a:path>
                </a:pathLst>
              </a:custGeom>
              <a:solidFill>
                <a:srgbClr val="000000">
                  <a:alpha val="60000"/>
                </a:srgbClr>
              </a:solidFill>
            </p:spPr>
            <p:txBody>
              <a:bodyPr/>
              <a:lstStyle/>
              <a:p>
                <a:endParaRPr lang="en-IN"/>
              </a:p>
            </p:txBody>
          </p:sp>
        </p:grpSp>
        <p:sp>
          <p:nvSpPr>
            <p:cNvPr id="10" name="TextBox 10"/>
            <p:cNvSpPr txBox="1"/>
            <p:nvPr/>
          </p:nvSpPr>
          <p:spPr>
            <a:xfrm>
              <a:off x="44090" y="-28575"/>
              <a:ext cx="1708521" cy="318874"/>
            </a:xfrm>
            <a:prstGeom prst="rect">
              <a:avLst/>
            </a:prstGeom>
          </p:spPr>
          <p:txBody>
            <a:bodyPr lIns="0" tIns="0" rIns="0" bIns="0" rtlCol="0" anchor="t">
              <a:spAutoFit/>
            </a:bodyPr>
            <a:lstStyle/>
            <a:p>
              <a:pPr algn="r">
                <a:lnSpc>
                  <a:spcPts val="2069"/>
                </a:lnSpc>
              </a:pPr>
              <a:r>
                <a:rPr lang="en-US" sz="1478">
                  <a:solidFill>
                    <a:srgbClr val="000000"/>
                  </a:solidFill>
                  <a:latin typeface="DM Sans Bold"/>
                </a:rPr>
                <a:t>750,000,000 </a:t>
              </a:r>
            </a:p>
          </p:txBody>
        </p:sp>
        <p:sp>
          <p:nvSpPr>
            <p:cNvPr id="11" name="TextBox 11"/>
            <p:cNvSpPr txBox="1"/>
            <p:nvPr/>
          </p:nvSpPr>
          <p:spPr>
            <a:xfrm>
              <a:off x="0" y="1893594"/>
              <a:ext cx="1752610" cy="318874"/>
            </a:xfrm>
            <a:prstGeom prst="rect">
              <a:avLst/>
            </a:prstGeom>
          </p:spPr>
          <p:txBody>
            <a:bodyPr lIns="0" tIns="0" rIns="0" bIns="0" rtlCol="0" anchor="t">
              <a:spAutoFit/>
            </a:bodyPr>
            <a:lstStyle/>
            <a:p>
              <a:pPr algn="r">
                <a:lnSpc>
                  <a:spcPts val="2069"/>
                </a:lnSpc>
              </a:pPr>
              <a:r>
                <a:rPr lang="en-US" sz="1478">
                  <a:solidFill>
                    <a:srgbClr val="000000"/>
                  </a:solidFill>
                  <a:latin typeface="DM Sans Bold"/>
                </a:rPr>
                <a:t>500,000,000 </a:t>
              </a:r>
            </a:p>
          </p:txBody>
        </p:sp>
        <p:sp>
          <p:nvSpPr>
            <p:cNvPr id="12" name="TextBox 12"/>
            <p:cNvSpPr txBox="1"/>
            <p:nvPr/>
          </p:nvSpPr>
          <p:spPr>
            <a:xfrm>
              <a:off x="34826" y="3815763"/>
              <a:ext cx="1717785" cy="318874"/>
            </a:xfrm>
            <a:prstGeom prst="rect">
              <a:avLst/>
            </a:prstGeom>
          </p:spPr>
          <p:txBody>
            <a:bodyPr lIns="0" tIns="0" rIns="0" bIns="0" rtlCol="0" anchor="t">
              <a:spAutoFit/>
            </a:bodyPr>
            <a:lstStyle/>
            <a:p>
              <a:pPr algn="r">
                <a:lnSpc>
                  <a:spcPts val="2069"/>
                </a:lnSpc>
              </a:pPr>
              <a:r>
                <a:rPr lang="en-US" sz="1478">
                  <a:solidFill>
                    <a:srgbClr val="000000"/>
                  </a:solidFill>
                  <a:latin typeface="DM Sans Bold"/>
                </a:rPr>
                <a:t>250,000,000 </a:t>
              </a:r>
            </a:p>
          </p:txBody>
        </p:sp>
        <p:sp>
          <p:nvSpPr>
            <p:cNvPr id="13" name="TextBox 13"/>
            <p:cNvSpPr txBox="1"/>
            <p:nvPr/>
          </p:nvSpPr>
          <p:spPr>
            <a:xfrm>
              <a:off x="1515006" y="5737932"/>
              <a:ext cx="237604" cy="318874"/>
            </a:xfrm>
            <a:prstGeom prst="rect">
              <a:avLst/>
            </a:prstGeom>
          </p:spPr>
          <p:txBody>
            <a:bodyPr lIns="0" tIns="0" rIns="0" bIns="0" rtlCol="0" anchor="t">
              <a:spAutoFit/>
            </a:bodyPr>
            <a:lstStyle/>
            <a:p>
              <a:pPr algn="r">
                <a:lnSpc>
                  <a:spcPts val="2069"/>
                </a:lnSpc>
              </a:pPr>
              <a:r>
                <a:rPr lang="en-US" sz="1478">
                  <a:solidFill>
                    <a:srgbClr val="000000"/>
                  </a:solidFill>
                  <a:latin typeface="DM Sans Bold"/>
                </a:rPr>
                <a:t>0 </a:t>
              </a:r>
            </a:p>
          </p:txBody>
        </p:sp>
        <p:grpSp>
          <p:nvGrpSpPr>
            <p:cNvPr id="14" name="Group 14"/>
            <p:cNvGrpSpPr>
              <a:grpSpLocks noChangeAspect="1"/>
            </p:cNvGrpSpPr>
            <p:nvPr/>
          </p:nvGrpSpPr>
          <p:grpSpPr>
            <a:xfrm>
              <a:off x="1877777" y="387070"/>
              <a:ext cx="10554350" cy="5524586"/>
              <a:chOff x="0" y="279829"/>
              <a:chExt cx="12208175" cy="6390267"/>
            </a:xfrm>
          </p:grpSpPr>
          <p:sp>
            <p:nvSpPr>
              <p:cNvPr id="15" name="Freeform 15"/>
              <p:cNvSpPr/>
              <p:nvPr/>
            </p:nvSpPr>
            <p:spPr>
              <a:xfrm>
                <a:off x="0" y="5044418"/>
                <a:ext cx="5554719" cy="1625678"/>
              </a:xfrm>
              <a:custGeom>
                <a:avLst/>
                <a:gdLst/>
                <a:ahLst/>
                <a:cxnLst/>
                <a:rect l="l" t="t" r="r" b="b"/>
                <a:pathLst>
                  <a:path w="5554719" h="1625678">
                    <a:moveTo>
                      <a:pt x="0" y="1625678"/>
                    </a:moveTo>
                    <a:lnTo>
                      <a:pt x="0" y="527698"/>
                    </a:lnTo>
                    <a:cubicBezTo>
                      <a:pt x="0" y="236259"/>
                      <a:pt x="236259" y="0"/>
                      <a:pt x="527698" y="0"/>
                    </a:cubicBezTo>
                    <a:lnTo>
                      <a:pt x="5027021" y="0"/>
                    </a:lnTo>
                    <a:cubicBezTo>
                      <a:pt x="5318461" y="0"/>
                      <a:pt x="5554719" y="236259"/>
                      <a:pt x="5554719" y="527698"/>
                    </a:cubicBezTo>
                    <a:lnTo>
                      <a:pt x="5554719" y="1625678"/>
                    </a:lnTo>
                    <a:close/>
                  </a:path>
                </a:pathLst>
              </a:custGeom>
              <a:solidFill>
                <a:srgbClr val="898989"/>
              </a:solidFill>
            </p:spPr>
            <p:txBody>
              <a:bodyPr/>
              <a:lstStyle/>
              <a:p>
                <a:endParaRPr lang="en-IN"/>
              </a:p>
            </p:txBody>
          </p:sp>
          <p:sp>
            <p:nvSpPr>
              <p:cNvPr id="16" name="Freeform 16"/>
              <p:cNvSpPr/>
              <p:nvPr/>
            </p:nvSpPr>
            <p:spPr>
              <a:xfrm>
                <a:off x="6653455" y="279829"/>
                <a:ext cx="5554720" cy="6390267"/>
              </a:xfrm>
              <a:custGeom>
                <a:avLst/>
                <a:gdLst/>
                <a:ahLst/>
                <a:cxnLst/>
                <a:rect l="l" t="t" r="r" b="b"/>
                <a:pathLst>
                  <a:path w="5554720" h="6390267">
                    <a:moveTo>
                      <a:pt x="0" y="6390267"/>
                    </a:moveTo>
                    <a:lnTo>
                      <a:pt x="0" y="527698"/>
                    </a:lnTo>
                    <a:cubicBezTo>
                      <a:pt x="0" y="387744"/>
                      <a:pt x="55597" y="253521"/>
                      <a:pt x="154560" y="154559"/>
                    </a:cubicBezTo>
                    <a:cubicBezTo>
                      <a:pt x="253523" y="55596"/>
                      <a:pt x="387745" y="0"/>
                      <a:pt x="527699" y="0"/>
                    </a:cubicBezTo>
                    <a:lnTo>
                      <a:pt x="5027021" y="0"/>
                    </a:lnTo>
                    <a:cubicBezTo>
                      <a:pt x="5166975" y="0"/>
                      <a:pt x="5301197" y="55596"/>
                      <a:pt x="5400160" y="154559"/>
                    </a:cubicBezTo>
                    <a:cubicBezTo>
                      <a:pt x="5499123" y="253521"/>
                      <a:pt x="5554720" y="387744"/>
                      <a:pt x="5554720" y="527698"/>
                    </a:cubicBezTo>
                    <a:lnTo>
                      <a:pt x="5554720" y="6390267"/>
                    </a:lnTo>
                    <a:close/>
                  </a:path>
                </a:pathLst>
              </a:custGeom>
              <a:solidFill>
                <a:srgbClr val="898989"/>
              </a:solidFill>
            </p:spPr>
            <p:txBody>
              <a:bodyPr/>
              <a:lstStyle/>
              <a:p>
                <a:endParaRPr lang="en-IN"/>
              </a:p>
            </p:txBody>
          </p:sp>
        </p:grpSp>
      </p:grpSp>
      <p:sp>
        <p:nvSpPr>
          <p:cNvPr id="17" name="Freeform 17"/>
          <p:cNvSpPr/>
          <p:nvPr/>
        </p:nvSpPr>
        <p:spPr>
          <a:xfrm>
            <a:off x="8719663" y="214934"/>
            <a:ext cx="629218" cy="516586"/>
          </a:xfrm>
          <a:custGeom>
            <a:avLst/>
            <a:gdLst/>
            <a:ahLst/>
            <a:cxnLst/>
            <a:rect l="l" t="t" r="r" b="b"/>
            <a:pathLst>
              <a:path w="629218" h="516586">
                <a:moveTo>
                  <a:pt x="0" y="0"/>
                </a:moveTo>
                <a:lnTo>
                  <a:pt x="629218" y="0"/>
                </a:lnTo>
                <a:lnTo>
                  <a:pt x="629218" y="516586"/>
                </a:lnTo>
                <a:lnTo>
                  <a:pt x="0" y="516586"/>
                </a:lnTo>
                <a:lnTo>
                  <a:pt x="0" y="0"/>
                </a:lnTo>
                <a:close/>
              </a:path>
            </a:pathLst>
          </a:custGeom>
          <a:blipFill>
            <a:blip r:embed="rId2"/>
            <a:stretch>
              <a:fillRect/>
            </a:stretch>
          </a:blipFill>
        </p:spPr>
        <p:txBody>
          <a:bodyPr/>
          <a:lstStyle/>
          <a:p>
            <a:endParaRPr lang="en-IN"/>
          </a:p>
        </p:txBody>
      </p:sp>
      <p:sp>
        <p:nvSpPr>
          <p:cNvPr id="19" name="TextBox 19"/>
          <p:cNvSpPr txBox="1"/>
          <p:nvPr/>
        </p:nvSpPr>
        <p:spPr>
          <a:xfrm>
            <a:off x="3138551" y="151130"/>
            <a:ext cx="3204121" cy="580390"/>
          </a:xfrm>
          <a:prstGeom prst="rect">
            <a:avLst/>
          </a:prstGeom>
        </p:spPr>
        <p:txBody>
          <a:bodyPr lIns="0" tIns="0" rIns="0" bIns="0" rtlCol="0" anchor="t">
            <a:spAutoFit/>
          </a:bodyPr>
          <a:lstStyle/>
          <a:p>
            <a:pPr algn="ctr">
              <a:lnSpc>
                <a:spcPts val="4759"/>
              </a:lnSpc>
            </a:pPr>
            <a:r>
              <a:rPr lang="en-US" sz="3399">
                <a:solidFill>
                  <a:srgbClr val="000000"/>
                </a:solidFill>
                <a:latin typeface="Canva Sans Bold"/>
              </a:rPr>
              <a:t>Year wise Sales</a:t>
            </a:r>
          </a:p>
        </p:txBody>
      </p:sp>
      <p:sp>
        <p:nvSpPr>
          <p:cNvPr id="20" name="TextBox 28">
            <a:extLst>
              <a:ext uri="{FF2B5EF4-FFF2-40B4-BE49-F238E27FC236}">
                <a16:creationId xmlns:a16="http://schemas.microsoft.com/office/drawing/2014/main" id="{4302E2CD-D14A-5DF4-3AEB-B1AC11A037CE}"/>
              </a:ext>
            </a:extLst>
          </p:cNvPr>
          <p:cNvSpPr txBox="1"/>
          <p:nvPr/>
        </p:nvSpPr>
        <p:spPr>
          <a:xfrm>
            <a:off x="1907372" y="6460521"/>
            <a:ext cx="5586297" cy="842538"/>
          </a:xfrm>
          <a:prstGeom prst="rect">
            <a:avLst/>
          </a:prstGeom>
        </p:spPr>
        <p:txBody>
          <a:bodyPr wrap="square" lIns="0" tIns="0" rIns="0" bIns="0" rtlCol="0" anchor="t">
            <a:spAutoFit/>
          </a:bodyPr>
          <a:lstStyle/>
          <a:p>
            <a:pPr algn="ctr">
              <a:lnSpc>
                <a:spcPts val="1323"/>
              </a:lnSpc>
            </a:pPr>
            <a:endParaRPr dirty="0"/>
          </a:p>
          <a:p>
            <a:pPr algn="ctr">
              <a:lnSpc>
                <a:spcPts val="1323"/>
              </a:lnSpc>
            </a:pPr>
            <a:endParaRPr dirty="0"/>
          </a:p>
          <a:p>
            <a:pPr algn="ctr">
              <a:lnSpc>
                <a:spcPts val="1323"/>
              </a:lnSpc>
            </a:pPr>
            <a:endParaRPr dirty="0"/>
          </a:p>
          <a:p>
            <a:pPr algn="ctr">
              <a:lnSpc>
                <a:spcPts val="1323"/>
              </a:lnSpc>
            </a:pPr>
            <a:r>
              <a:rPr lang="en-US" sz="1531" spc="-61" dirty="0">
                <a:solidFill>
                  <a:schemeClr val="bg1">
                    <a:lumMod val="50000"/>
                  </a:schemeClr>
                </a:solidFill>
                <a:latin typeface="Open Sans Italics"/>
              </a:rPr>
              <a:t>Ivy Professional </a:t>
            </a:r>
            <a:r>
              <a:rPr lang="en-US" sz="1531" spc="-61" dirty="0">
                <a:solidFill>
                  <a:schemeClr val="bg1">
                    <a:lumMod val="50000"/>
                  </a:schemeClr>
                </a:solidFill>
                <a:latin typeface="Times New Roman" panose="02020603050405020304" pitchFamily="18" charset="0"/>
                <a:cs typeface="Times New Roman" panose="02020603050405020304" pitchFamily="18" charset="0"/>
              </a:rPr>
              <a:t>School</a:t>
            </a:r>
            <a:r>
              <a:rPr lang="en-US" sz="1531" spc="-61" dirty="0">
                <a:solidFill>
                  <a:schemeClr val="bg1">
                    <a:lumMod val="50000"/>
                  </a:schemeClr>
                </a:solidFill>
                <a:latin typeface="Open Sans Italics"/>
              </a:rPr>
              <a:t> – Top Ranked Corporate Education Provider</a:t>
            </a:r>
          </a:p>
          <a:p>
            <a:pPr algn="ctr">
              <a:lnSpc>
                <a:spcPts val="1323"/>
              </a:lnSpc>
            </a:pPr>
            <a:endParaRPr lang="en-US" sz="1531" spc="-61" dirty="0">
              <a:solidFill>
                <a:srgbClr val="000000"/>
              </a:solidFill>
              <a:latin typeface="Open Sans Itali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7F5EB"/>
        </a:solidFill>
        <a:effectLst/>
      </p:bgPr>
    </p:bg>
    <p:spTree>
      <p:nvGrpSpPr>
        <p:cNvPr id="1" name=""/>
        <p:cNvGrpSpPr/>
        <p:nvPr/>
      </p:nvGrpSpPr>
      <p:grpSpPr>
        <a:xfrm>
          <a:off x="0" y="0"/>
          <a:ext cx="0" cy="0"/>
          <a:chOff x="0" y="0"/>
          <a:chExt cx="0" cy="0"/>
        </a:xfrm>
      </p:grpSpPr>
      <p:sp>
        <p:nvSpPr>
          <p:cNvPr id="2" name="Freeform 2"/>
          <p:cNvSpPr/>
          <p:nvPr/>
        </p:nvSpPr>
        <p:spPr>
          <a:xfrm>
            <a:off x="9022080" y="214934"/>
            <a:ext cx="629218" cy="516586"/>
          </a:xfrm>
          <a:custGeom>
            <a:avLst/>
            <a:gdLst/>
            <a:ahLst/>
            <a:cxnLst/>
            <a:rect l="l" t="t" r="r" b="b"/>
            <a:pathLst>
              <a:path w="629218" h="516586">
                <a:moveTo>
                  <a:pt x="0" y="0"/>
                </a:moveTo>
                <a:lnTo>
                  <a:pt x="629218" y="0"/>
                </a:lnTo>
                <a:lnTo>
                  <a:pt x="629218" y="516586"/>
                </a:lnTo>
                <a:lnTo>
                  <a:pt x="0" y="516586"/>
                </a:lnTo>
                <a:lnTo>
                  <a:pt x="0" y="0"/>
                </a:lnTo>
                <a:close/>
              </a:path>
            </a:pathLst>
          </a:custGeom>
          <a:blipFill>
            <a:blip r:embed="rId2"/>
            <a:stretch>
              <a:fillRect/>
            </a:stretch>
          </a:blipFill>
        </p:spPr>
        <p:txBody>
          <a:bodyPr/>
          <a:lstStyle/>
          <a:p>
            <a:endParaRPr lang="en-IN"/>
          </a:p>
        </p:txBody>
      </p:sp>
      <p:graphicFrame>
        <p:nvGraphicFramePr>
          <p:cNvPr id="3" name="Table 3"/>
          <p:cNvGraphicFramePr>
            <a:graphicFrameLocks noGrp="1"/>
          </p:cNvGraphicFramePr>
          <p:nvPr/>
        </p:nvGraphicFramePr>
        <p:xfrm>
          <a:off x="627565" y="970778"/>
          <a:ext cx="8498469" cy="5826442"/>
        </p:xfrm>
        <a:graphic>
          <a:graphicData uri="http://schemas.openxmlformats.org/drawingml/2006/table">
            <a:tbl>
              <a:tblPr/>
              <a:tblGrid>
                <a:gridCol w="3476174">
                  <a:extLst>
                    <a:ext uri="{9D8B030D-6E8A-4147-A177-3AD203B41FA5}">
                      <a16:colId xmlns:a16="http://schemas.microsoft.com/office/drawing/2014/main" val="20000"/>
                    </a:ext>
                  </a:extLst>
                </a:gridCol>
                <a:gridCol w="1730266">
                  <a:extLst>
                    <a:ext uri="{9D8B030D-6E8A-4147-A177-3AD203B41FA5}">
                      <a16:colId xmlns:a16="http://schemas.microsoft.com/office/drawing/2014/main" val="20001"/>
                    </a:ext>
                  </a:extLst>
                </a:gridCol>
                <a:gridCol w="3292029">
                  <a:extLst>
                    <a:ext uri="{9D8B030D-6E8A-4147-A177-3AD203B41FA5}">
                      <a16:colId xmlns:a16="http://schemas.microsoft.com/office/drawing/2014/main" val="20002"/>
                    </a:ext>
                  </a:extLst>
                </a:gridCol>
              </a:tblGrid>
              <a:tr h="2900299">
                <a:tc>
                  <a:txBody>
                    <a:bodyPr/>
                    <a:lstStyle/>
                    <a:p>
                      <a:pPr algn="l">
                        <a:lnSpc>
                          <a:spcPts val="4759"/>
                        </a:lnSpc>
                        <a:defRPr/>
                      </a:pPr>
                      <a:r>
                        <a:rPr lang="en-US" sz="3399" dirty="0">
                          <a:solidFill>
                            <a:srgbClr val="49444B"/>
                          </a:solidFill>
                          <a:latin typeface="Canva Sans Bold"/>
                        </a:rPr>
                        <a:t>Best </a:t>
                      </a:r>
                      <a:r>
                        <a:rPr lang="en-US" sz="3399" dirty="0">
                          <a:solidFill>
                            <a:srgbClr val="000000"/>
                          </a:solidFill>
                          <a:latin typeface="Canva Sans Bold"/>
                        </a:rPr>
                        <a:t>Product</a:t>
                      </a:r>
                      <a:endParaRPr lang="en-US" sz="1100" dirty="0"/>
                    </a:p>
                    <a:p>
                      <a:pPr>
                        <a:lnSpc>
                          <a:spcPts val="4759"/>
                        </a:lnSpc>
                      </a:pPr>
                      <a:endParaRPr lang="en-US" sz="1100" dirty="0"/>
                    </a:p>
                    <a:p>
                      <a:pPr>
                        <a:lnSpc>
                          <a:spcPts val="4759"/>
                        </a:lnSpc>
                      </a:pPr>
                      <a:r>
                        <a:rPr lang="en-US" sz="3399" dirty="0">
                          <a:solidFill>
                            <a:srgbClr val="FF914D"/>
                          </a:solidFill>
                          <a:latin typeface="Canva Sans Bold"/>
                        </a:rPr>
                        <a:t>Men's Street Footwear</a:t>
                      </a:r>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4759"/>
                        </a:lnSpc>
                        <a:defRPr/>
                      </a:pPr>
                      <a:r>
                        <a:rPr lang="en-US" sz="3399">
                          <a:solidFill>
                            <a:srgbClr val="000000"/>
                          </a:solidFill>
                          <a:latin typeface="Canva Sans Bold"/>
                        </a:rPr>
                        <a:t>2021</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4759"/>
                        </a:lnSpc>
                        <a:defRPr/>
                      </a:pPr>
                      <a:r>
                        <a:rPr lang="en-US" sz="3399">
                          <a:solidFill>
                            <a:srgbClr val="000000"/>
                          </a:solidFill>
                          <a:latin typeface="Canva Sans"/>
                        </a:rPr>
                        <a:t>Total profit</a:t>
                      </a:r>
                      <a:endParaRPr lang="en-US" sz="1100"/>
                    </a:p>
                    <a:p>
                      <a:pPr>
                        <a:lnSpc>
                          <a:spcPts val="4759"/>
                        </a:lnSpc>
                      </a:pPr>
                      <a:endParaRPr lang="en-US" sz="1100"/>
                    </a:p>
                    <a:p>
                      <a:pPr>
                        <a:lnSpc>
                          <a:spcPts val="4759"/>
                        </a:lnSpc>
                      </a:pPr>
                      <a:r>
                        <a:rPr lang="en-US" sz="3399">
                          <a:solidFill>
                            <a:srgbClr val="000000"/>
                          </a:solidFill>
                          <a:latin typeface="Canva Sans"/>
                        </a:rPr>
                        <a:t>$ 67243476</a:t>
                      </a:r>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926143">
                <a:tc>
                  <a:txBody>
                    <a:bodyPr/>
                    <a:lstStyle/>
                    <a:p>
                      <a:pPr algn="l">
                        <a:lnSpc>
                          <a:spcPts val="4759"/>
                        </a:lnSpc>
                        <a:defRPr/>
                      </a:pPr>
                      <a:r>
                        <a:rPr lang="en-US" sz="3399">
                          <a:solidFill>
                            <a:srgbClr val="000000"/>
                          </a:solidFill>
                          <a:latin typeface="Canva Sans Bold"/>
                        </a:rPr>
                        <a:t>Best Product</a:t>
                      </a:r>
                      <a:endParaRPr lang="en-US" sz="1100"/>
                    </a:p>
                    <a:p>
                      <a:pPr>
                        <a:lnSpc>
                          <a:spcPts val="4759"/>
                        </a:lnSpc>
                      </a:pPr>
                      <a:endParaRPr lang="en-US" sz="1100"/>
                    </a:p>
                    <a:p>
                      <a:pPr>
                        <a:lnSpc>
                          <a:spcPts val="4759"/>
                        </a:lnSpc>
                      </a:pPr>
                      <a:r>
                        <a:rPr lang="en-US" sz="3399">
                          <a:solidFill>
                            <a:srgbClr val="FF914D"/>
                          </a:solidFill>
                          <a:latin typeface="Canva Sans Bold"/>
                        </a:rPr>
                        <a:t>Men's Street Footwear</a:t>
                      </a:r>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4759"/>
                        </a:lnSpc>
                        <a:defRPr/>
                      </a:pPr>
                      <a:r>
                        <a:rPr lang="en-US" sz="3399">
                          <a:solidFill>
                            <a:srgbClr val="000000"/>
                          </a:solidFill>
                          <a:latin typeface="Canva Sans Bold"/>
                        </a:rPr>
                        <a:t>2020</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4759"/>
                        </a:lnSpc>
                        <a:defRPr/>
                      </a:pPr>
                      <a:r>
                        <a:rPr lang="en-US" sz="3399" dirty="0">
                          <a:solidFill>
                            <a:srgbClr val="000000"/>
                          </a:solidFill>
                          <a:latin typeface="Canva Sans"/>
                        </a:rPr>
                        <a:t>Total Profit</a:t>
                      </a:r>
                      <a:endParaRPr lang="en-US" sz="1100" dirty="0"/>
                    </a:p>
                    <a:p>
                      <a:pPr>
                        <a:lnSpc>
                          <a:spcPts val="4759"/>
                        </a:lnSpc>
                      </a:pPr>
                      <a:endParaRPr lang="en-US" sz="1100" dirty="0"/>
                    </a:p>
                    <a:p>
                      <a:pPr>
                        <a:lnSpc>
                          <a:spcPts val="4759"/>
                        </a:lnSpc>
                      </a:pPr>
                      <a:r>
                        <a:rPr lang="en-US" sz="3399" dirty="0">
                          <a:solidFill>
                            <a:srgbClr val="000000"/>
                          </a:solidFill>
                          <a:latin typeface="Canva Sans"/>
                        </a:rPr>
                        <a:t> $ 15558847</a:t>
                      </a:r>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5" name="TextBox 5"/>
          <p:cNvSpPr txBox="1"/>
          <p:nvPr/>
        </p:nvSpPr>
        <p:spPr>
          <a:xfrm>
            <a:off x="1524673" y="148259"/>
            <a:ext cx="7147173" cy="580390"/>
          </a:xfrm>
          <a:prstGeom prst="rect">
            <a:avLst/>
          </a:prstGeom>
        </p:spPr>
        <p:txBody>
          <a:bodyPr lIns="0" tIns="0" rIns="0" bIns="0" rtlCol="0" anchor="t">
            <a:spAutoFit/>
          </a:bodyPr>
          <a:lstStyle/>
          <a:p>
            <a:pPr algn="ctr">
              <a:lnSpc>
                <a:spcPts val="4759"/>
              </a:lnSpc>
            </a:pPr>
            <a:r>
              <a:rPr lang="en-US" sz="3399">
                <a:solidFill>
                  <a:srgbClr val="000000"/>
                </a:solidFill>
                <a:latin typeface="Canva Sans Bold"/>
              </a:rPr>
              <a:t>Most profitable product year wise</a:t>
            </a:r>
          </a:p>
        </p:txBody>
      </p:sp>
      <p:sp>
        <p:nvSpPr>
          <p:cNvPr id="6" name="TextBox 28">
            <a:extLst>
              <a:ext uri="{FF2B5EF4-FFF2-40B4-BE49-F238E27FC236}">
                <a16:creationId xmlns:a16="http://schemas.microsoft.com/office/drawing/2014/main" id="{97A1152D-953E-464D-5319-1A6F789BFE5C}"/>
              </a:ext>
            </a:extLst>
          </p:cNvPr>
          <p:cNvSpPr txBox="1"/>
          <p:nvPr/>
        </p:nvSpPr>
        <p:spPr>
          <a:xfrm>
            <a:off x="1907372" y="6460521"/>
            <a:ext cx="5586297" cy="842538"/>
          </a:xfrm>
          <a:prstGeom prst="rect">
            <a:avLst/>
          </a:prstGeom>
        </p:spPr>
        <p:txBody>
          <a:bodyPr wrap="square" lIns="0" tIns="0" rIns="0" bIns="0" rtlCol="0" anchor="t">
            <a:spAutoFit/>
          </a:bodyPr>
          <a:lstStyle/>
          <a:p>
            <a:pPr algn="ctr">
              <a:lnSpc>
                <a:spcPts val="1323"/>
              </a:lnSpc>
            </a:pPr>
            <a:endParaRPr dirty="0"/>
          </a:p>
          <a:p>
            <a:pPr algn="ctr">
              <a:lnSpc>
                <a:spcPts val="1323"/>
              </a:lnSpc>
            </a:pPr>
            <a:endParaRPr dirty="0"/>
          </a:p>
          <a:p>
            <a:pPr algn="ctr">
              <a:lnSpc>
                <a:spcPts val="1323"/>
              </a:lnSpc>
            </a:pPr>
            <a:endParaRPr dirty="0"/>
          </a:p>
          <a:p>
            <a:pPr algn="ctr">
              <a:lnSpc>
                <a:spcPts val="1323"/>
              </a:lnSpc>
            </a:pPr>
            <a:r>
              <a:rPr lang="en-US" sz="1531" spc="-61" dirty="0">
                <a:solidFill>
                  <a:schemeClr val="bg1">
                    <a:lumMod val="50000"/>
                  </a:schemeClr>
                </a:solidFill>
                <a:latin typeface="Open Sans Italics"/>
              </a:rPr>
              <a:t>Ivy Professional </a:t>
            </a:r>
            <a:r>
              <a:rPr lang="en-US" sz="1531" spc="-61" dirty="0">
                <a:solidFill>
                  <a:schemeClr val="bg1">
                    <a:lumMod val="50000"/>
                  </a:schemeClr>
                </a:solidFill>
                <a:latin typeface="Times New Roman" panose="02020603050405020304" pitchFamily="18" charset="0"/>
                <a:cs typeface="Times New Roman" panose="02020603050405020304" pitchFamily="18" charset="0"/>
              </a:rPr>
              <a:t>School</a:t>
            </a:r>
            <a:r>
              <a:rPr lang="en-US" sz="1531" spc="-61" dirty="0">
                <a:solidFill>
                  <a:schemeClr val="bg1">
                    <a:lumMod val="50000"/>
                  </a:schemeClr>
                </a:solidFill>
                <a:latin typeface="Open Sans Italics"/>
              </a:rPr>
              <a:t> – Top Ranked Corporate Education Provider</a:t>
            </a:r>
          </a:p>
          <a:p>
            <a:pPr algn="ctr">
              <a:lnSpc>
                <a:spcPts val="1323"/>
              </a:lnSpc>
            </a:pPr>
            <a:endParaRPr lang="en-US" sz="1531" spc="-61" dirty="0">
              <a:solidFill>
                <a:srgbClr val="000000"/>
              </a:solidFill>
              <a:latin typeface="Open Sans Itali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7F5EB"/>
        </a:solidFill>
        <a:effectLst/>
      </p:bgPr>
    </p:bg>
    <p:spTree>
      <p:nvGrpSpPr>
        <p:cNvPr id="1" name=""/>
        <p:cNvGrpSpPr/>
        <p:nvPr/>
      </p:nvGrpSpPr>
      <p:grpSpPr>
        <a:xfrm>
          <a:off x="0" y="0"/>
          <a:ext cx="0" cy="0"/>
          <a:chOff x="0" y="0"/>
          <a:chExt cx="0" cy="0"/>
        </a:xfrm>
      </p:grpSpPr>
      <p:sp>
        <p:nvSpPr>
          <p:cNvPr id="2" name="Freeform 2"/>
          <p:cNvSpPr/>
          <p:nvPr/>
        </p:nvSpPr>
        <p:spPr>
          <a:xfrm>
            <a:off x="9022080" y="214934"/>
            <a:ext cx="629218" cy="516586"/>
          </a:xfrm>
          <a:custGeom>
            <a:avLst/>
            <a:gdLst/>
            <a:ahLst/>
            <a:cxnLst/>
            <a:rect l="l" t="t" r="r" b="b"/>
            <a:pathLst>
              <a:path w="629218" h="516586">
                <a:moveTo>
                  <a:pt x="0" y="0"/>
                </a:moveTo>
                <a:lnTo>
                  <a:pt x="629218" y="0"/>
                </a:lnTo>
                <a:lnTo>
                  <a:pt x="629218" y="516586"/>
                </a:lnTo>
                <a:lnTo>
                  <a:pt x="0" y="516586"/>
                </a:lnTo>
                <a:lnTo>
                  <a:pt x="0" y="0"/>
                </a:lnTo>
                <a:close/>
              </a:path>
            </a:pathLst>
          </a:custGeom>
          <a:blipFill>
            <a:blip r:embed="rId2"/>
            <a:stretch>
              <a:fillRect/>
            </a:stretch>
          </a:blipFill>
        </p:spPr>
        <p:txBody>
          <a:bodyPr/>
          <a:lstStyle/>
          <a:p>
            <a:endParaRPr lang="en-IN"/>
          </a:p>
        </p:txBody>
      </p:sp>
      <p:graphicFrame>
        <p:nvGraphicFramePr>
          <p:cNvPr id="3" name="Table 3"/>
          <p:cNvGraphicFramePr>
            <a:graphicFrameLocks noGrp="1"/>
          </p:cNvGraphicFramePr>
          <p:nvPr/>
        </p:nvGraphicFramePr>
        <p:xfrm>
          <a:off x="402682" y="214934"/>
          <a:ext cx="8631590" cy="6954545"/>
        </p:xfrm>
        <a:graphic>
          <a:graphicData uri="http://schemas.openxmlformats.org/drawingml/2006/table">
            <a:tbl>
              <a:tblPr/>
              <a:tblGrid>
                <a:gridCol w="5839367">
                  <a:extLst>
                    <a:ext uri="{9D8B030D-6E8A-4147-A177-3AD203B41FA5}">
                      <a16:colId xmlns:a16="http://schemas.microsoft.com/office/drawing/2014/main" val="20000"/>
                    </a:ext>
                  </a:extLst>
                </a:gridCol>
                <a:gridCol w="2792223">
                  <a:extLst>
                    <a:ext uri="{9D8B030D-6E8A-4147-A177-3AD203B41FA5}">
                      <a16:colId xmlns:a16="http://schemas.microsoft.com/office/drawing/2014/main" val="20001"/>
                    </a:ext>
                  </a:extLst>
                </a:gridCol>
              </a:tblGrid>
              <a:tr h="907466">
                <a:tc>
                  <a:txBody>
                    <a:bodyPr/>
                    <a:lstStyle/>
                    <a:p>
                      <a:pPr algn="l">
                        <a:lnSpc>
                          <a:spcPts val="5040"/>
                        </a:lnSpc>
                        <a:defRPr/>
                      </a:pPr>
                      <a:r>
                        <a:rPr lang="en-US" sz="3600">
                          <a:solidFill>
                            <a:srgbClr val="118AD7"/>
                          </a:solidFill>
                          <a:latin typeface="Open Sans"/>
                        </a:rPr>
                        <a:t>Region</a:t>
                      </a:r>
                      <a:endParaRPr lang="en-US" sz="1100"/>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060"/>
                        </a:lnSpc>
                        <a:defRPr/>
                      </a:pPr>
                      <a:r>
                        <a:rPr lang="en-US" sz="2900">
                          <a:solidFill>
                            <a:srgbClr val="118AD7"/>
                          </a:solidFill>
                          <a:latin typeface="Open Sans"/>
                        </a:rPr>
                        <a:t>Retailers</a:t>
                      </a:r>
                      <a:endParaRPr lang="en-US" sz="1100"/>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502494">
                <a:tc>
                  <a:txBody>
                    <a:bodyPr/>
                    <a:lstStyle/>
                    <a:p>
                      <a:pPr algn="l">
                        <a:lnSpc>
                          <a:spcPts val="3920"/>
                        </a:lnSpc>
                        <a:defRPr/>
                      </a:pPr>
                      <a:r>
                        <a:rPr lang="en-US" sz="2800">
                          <a:solidFill>
                            <a:srgbClr val="000000"/>
                          </a:solidFill>
                          <a:latin typeface="Open Sans"/>
                        </a:rPr>
                        <a:t>West</a:t>
                      </a:r>
                      <a:endParaRPr lang="en-US" sz="1100"/>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3920"/>
                        </a:lnSpc>
                        <a:defRPr/>
                      </a:pPr>
                      <a:r>
                        <a:rPr lang="en-US" sz="2800">
                          <a:solidFill>
                            <a:srgbClr val="000000"/>
                          </a:solidFill>
                          <a:latin typeface="Open Sans"/>
                        </a:rPr>
                        <a:t>West</a:t>
                      </a:r>
                      <a:endParaRPr lang="en-US" sz="1100"/>
                    </a:p>
                    <a:p>
                      <a:pPr>
                        <a:lnSpc>
                          <a:spcPts val="3920"/>
                        </a:lnSpc>
                      </a:pPr>
                      <a:r>
                        <a:rPr lang="en-US" sz="2800">
                          <a:solidFill>
                            <a:srgbClr val="000000"/>
                          </a:solidFill>
                          <a:latin typeface="Open Sans"/>
                        </a:rPr>
                        <a:t>  Gear</a:t>
                      </a: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350088">
                <a:tc>
                  <a:txBody>
                    <a:bodyPr/>
                    <a:lstStyle/>
                    <a:p>
                      <a:pPr algn="l">
                        <a:lnSpc>
                          <a:spcPts val="4200"/>
                        </a:lnSpc>
                        <a:defRPr/>
                      </a:pPr>
                      <a:r>
                        <a:rPr lang="en-US" sz="3000">
                          <a:solidFill>
                            <a:srgbClr val="000000"/>
                          </a:solidFill>
                          <a:latin typeface="Open Sans"/>
                        </a:rPr>
                        <a:t>Northeast</a:t>
                      </a:r>
                      <a:endParaRPr lang="en-US" sz="1100"/>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3640"/>
                        </a:lnSpc>
                        <a:defRPr/>
                      </a:pPr>
                      <a:r>
                        <a:rPr lang="en-US" sz="2600">
                          <a:solidFill>
                            <a:srgbClr val="FF3131"/>
                          </a:solidFill>
                          <a:latin typeface="Open Sans"/>
                        </a:rPr>
                        <a:t>Foot</a:t>
                      </a:r>
                      <a:endParaRPr lang="en-US" sz="1100"/>
                    </a:p>
                    <a:p>
                      <a:pPr>
                        <a:lnSpc>
                          <a:spcPts val="3640"/>
                        </a:lnSpc>
                      </a:pPr>
                      <a:r>
                        <a:rPr lang="en-US" sz="2600">
                          <a:solidFill>
                            <a:srgbClr val="FF3131"/>
                          </a:solidFill>
                          <a:latin typeface="Open Sans"/>
                        </a:rPr>
                        <a:t>  Locker</a:t>
                      </a: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164506">
                <a:tc>
                  <a:txBody>
                    <a:bodyPr/>
                    <a:lstStyle/>
                    <a:p>
                      <a:pPr algn="l">
                        <a:lnSpc>
                          <a:spcPts val="4060"/>
                        </a:lnSpc>
                        <a:defRPr/>
                      </a:pPr>
                      <a:r>
                        <a:rPr lang="en-US" sz="2900">
                          <a:solidFill>
                            <a:srgbClr val="000000"/>
                          </a:solidFill>
                          <a:latin typeface="Open Sans"/>
                        </a:rPr>
                        <a:t>South</a:t>
                      </a:r>
                      <a:endParaRPr lang="en-US" sz="1100"/>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3359"/>
                        </a:lnSpc>
                        <a:defRPr/>
                      </a:pPr>
                      <a:r>
                        <a:rPr lang="en-US" sz="2400">
                          <a:solidFill>
                            <a:srgbClr val="000000"/>
                          </a:solidFill>
                          <a:latin typeface="Open Sans"/>
                        </a:rPr>
                        <a:t>Sports</a:t>
                      </a:r>
                      <a:endParaRPr lang="en-US" sz="1100"/>
                    </a:p>
                    <a:p>
                      <a:pPr>
                        <a:lnSpc>
                          <a:spcPts val="3359"/>
                        </a:lnSpc>
                      </a:pPr>
                      <a:r>
                        <a:rPr lang="en-US" sz="2400">
                          <a:solidFill>
                            <a:srgbClr val="000000"/>
                          </a:solidFill>
                          <a:latin typeface="Open Sans"/>
                        </a:rPr>
                        <a:t>  Direct</a:t>
                      </a: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983770">
                <a:tc>
                  <a:txBody>
                    <a:bodyPr/>
                    <a:lstStyle/>
                    <a:p>
                      <a:pPr algn="l">
                        <a:lnSpc>
                          <a:spcPts val="3779"/>
                        </a:lnSpc>
                        <a:defRPr/>
                      </a:pPr>
                      <a:r>
                        <a:rPr lang="en-US" sz="2699">
                          <a:solidFill>
                            <a:srgbClr val="000000"/>
                          </a:solidFill>
                          <a:latin typeface="Open Sans"/>
                        </a:rPr>
                        <a:t>Southeast</a:t>
                      </a:r>
                      <a:endParaRPr lang="en-US" sz="1100"/>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3499"/>
                        </a:lnSpc>
                        <a:defRPr/>
                      </a:pPr>
                      <a:r>
                        <a:rPr lang="en-US" sz="2499">
                          <a:solidFill>
                            <a:srgbClr val="FF3131"/>
                          </a:solidFill>
                          <a:latin typeface="Open Sans"/>
                        </a:rPr>
                        <a:t>Foot</a:t>
                      </a:r>
                      <a:endParaRPr lang="en-US" sz="1100"/>
                    </a:p>
                    <a:p>
                      <a:pPr>
                        <a:lnSpc>
                          <a:spcPts val="3499"/>
                        </a:lnSpc>
                      </a:pPr>
                      <a:r>
                        <a:rPr lang="en-US" sz="2499">
                          <a:solidFill>
                            <a:srgbClr val="FF3131"/>
                          </a:solidFill>
                          <a:latin typeface="Open Sans"/>
                        </a:rPr>
                        <a:t>  Locker</a:t>
                      </a: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046221">
                <a:tc>
                  <a:txBody>
                    <a:bodyPr/>
                    <a:lstStyle/>
                    <a:p>
                      <a:pPr algn="l">
                        <a:lnSpc>
                          <a:spcPts val="4200"/>
                        </a:lnSpc>
                        <a:defRPr/>
                      </a:pPr>
                      <a:r>
                        <a:rPr lang="en-US" sz="3000" dirty="0">
                          <a:solidFill>
                            <a:srgbClr val="000000"/>
                          </a:solidFill>
                          <a:latin typeface="Open Sans"/>
                        </a:rPr>
                        <a:t>Midwest</a:t>
                      </a:r>
                      <a:endParaRPr lang="en-US" sz="1100" dirty="0"/>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3639"/>
                        </a:lnSpc>
                        <a:defRPr/>
                      </a:pPr>
                      <a:r>
                        <a:rPr lang="en-US" sz="2599" dirty="0">
                          <a:solidFill>
                            <a:srgbClr val="FF3131"/>
                          </a:solidFill>
                          <a:latin typeface="Open Sans"/>
                        </a:rPr>
                        <a:t>Foot</a:t>
                      </a:r>
                      <a:endParaRPr lang="en-US" sz="1100" dirty="0"/>
                    </a:p>
                    <a:p>
                      <a:pPr>
                        <a:lnSpc>
                          <a:spcPts val="3639"/>
                        </a:lnSpc>
                      </a:pPr>
                      <a:r>
                        <a:rPr lang="en-US" sz="2599" dirty="0">
                          <a:solidFill>
                            <a:srgbClr val="FF3131"/>
                          </a:solidFill>
                          <a:latin typeface="Open Sans"/>
                        </a:rPr>
                        <a:t>  Locker</a:t>
                      </a: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4" name="TextBox 4"/>
          <p:cNvSpPr txBox="1"/>
          <p:nvPr/>
        </p:nvSpPr>
        <p:spPr>
          <a:xfrm>
            <a:off x="6937248" y="6023864"/>
            <a:ext cx="2097024" cy="243332"/>
          </a:xfrm>
          <a:prstGeom prst="rect">
            <a:avLst/>
          </a:prstGeom>
        </p:spPr>
        <p:txBody>
          <a:bodyPr lIns="0" tIns="0" rIns="0" bIns="0" rtlCol="0" anchor="t">
            <a:spAutoFit/>
          </a:bodyPr>
          <a:lstStyle/>
          <a:p>
            <a:pPr algn="r">
              <a:lnSpc>
                <a:spcPts val="1152"/>
              </a:lnSpc>
            </a:pPr>
            <a:r>
              <a:rPr lang="en-US" sz="960" spc="-38">
                <a:solidFill>
                  <a:srgbClr val="898989"/>
                </a:solidFill>
                <a:latin typeface="Open Sans"/>
              </a:rPr>
              <a:t>1</a:t>
            </a:r>
          </a:p>
        </p:txBody>
      </p:sp>
      <p:sp>
        <p:nvSpPr>
          <p:cNvPr id="6" name="TextBox 28">
            <a:extLst>
              <a:ext uri="{FF2B5EF4-FFF2-40B4-BE49-F238E27FC236}">
                <a16:creationId xmlns:a16="http://schemas.microsoft.com/office/drawing/2014/main" id="{0004CB3B-9F94-F5F7-9CF8-30229B87A646}"/>
              </a:ext>
            </a:extLst>
          </p:cNvPr>
          <p:cNvSpPr txBox="1"/>
          <p:nvPr/>
        </p:nvSpPr>
        <p:spPr>
          <a:xfrm>
            <a:off x="402683" y="6460521"/>
            <a:ext cx="6074318" cy="842538"/>
          </a:xfrm>
          <a:prstGeom prst="rect">
            <a:avLst/>
          </a:prstGeom>
        </p:spPr>
        <p:txBody>
          <a:bodyPr wrap="square" lIns="0" tIns="0" rIns="0" bIns="0" rtlCol="0" anchor="t">
            <a:spAutoFit/>
          </a:bodyPr>
          <a:lstStyle/>
          <a:p>
            <a:pPr algn="ctr">
              <a:lnSpc>
                <a:spcPts val="1323"/>
              </a:lnSpc>
            </a:pPr>
            <a:endParaRPr dirty="0"/>
          </a:p>
          <a:p>
            <a:pPr algn="ctr">
              <a:lnSpc>
                <a:spcPts val="1323"/>
              </a:lnSpc>
            </a:pPr>
            <a:endParaRPr dirty="0"/>
          </a:p>
          <a:p>
            <a:pPr algn="ctr">
              <a:lnSpc>
                <a:spcPts val="1323"/>
              </a:lnSpc>
            </a:pPr>
            <a:endParaRPr dirty="0"/>
          </a:p>
          <a:p>
            <a:pPr algn="ctr">
              <a:lnSpc>
                <a:spcPts val="1323"/>
              </a:lnSpc>
            </a:pPr>
            <a:r>
              <a:rPr lang="en-US" sz="1531" spc="-61" dirty="0">
                <a:solidFill>
                  <a:schemeClr val="bg1">
                    <a:lumMod val="50000"/>
                  </a:schemeClr>
                </a:solidFill>
                <a:latin typeface="Open Sans Italics"/>
              </a:rPr>
              <a:t>Ivy Professional </a:t>
            </a:r>
            <a:r>
              <a:rPr lang="en-US" sz="1531" spc="-61" dirty="0">
                <a:solidFill>
                  <a:schemeClr val="bg1">
                    <a:lumMod val="50000"/>
                  </a:schemeClr>
                </a:solidFill>
                <a:latin typeface="Times New Roman" panose="02020603050405020304" pitchFamily="18" charset="0"/>
                <a:cs typeface="Times New Roman" panose="02020603050405020304" pitchFamily="18" charset="0"/>
              </a:rPr>
              <a:t>School</a:t>
            </a:r>
            <a:r>
              <a:rPr lang="en-US" sz="1531" spc="-61" dirty="0">
                <a:solidFill>
                  <a:schemeClr val="bg1">
                    <a:lumMod val="50000"/>
                  </a:schemeClr>
                </a:solidFill>
                <a:latin typeface="Open Sans Italics"/>
              </a:rPr>
              <a:t> – Top Ranked Corporate Education Provider</a:t>
            </a:r>
          </a:p>
          <a:p>
            <a:pPr algn="ctr">
              <a:lnSpc>
                <a:spcPts val="1323"/>
              </a:lnSpc>
            </a:pPr>
            <a:endParaRPr lang="en-US" sz="1531" spc="-61" dirty="0">
              <a:solidFill>
                <a:srgbClr val="000000"/>
              </a:solidFill>
              <a:latin typeface="Open Sans Itali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7F5EB"/>
        </a:solidFill>
        <a:effectLst/>
      </p:bgPr>
    </p:bg>
    <p:spTree>
      <p:nvGrpSpPr>
        <p:cNvPr id="1" name=""/>
        <p:cNvGrpSpPr/>
        <p:nvPr/>
      </p:nvGrpSpPr>
      <p:grpSpPr>
        <a:xfrm>
          <a:off x="0" y="0"/>
          <a:ext cx="0" cy="0"/>
          <a:chOff x="0" y="0"/>
          <a:chExt cx="0" cy="0"/>
        </a:xfrm>
      </p:grpSpPr>
      <p:sp>
        <p:nvSpPr>
          <p:cNvPr id="2" name="Freeform 2"/>
          <p:cNvSpPr/>
          <p:nvPr/>
        </p:nvSpPr>
        <p:spPr>
          <a:xfrm>
            <a:off x="8719663" y="214934"/>
            <a:ext cx="629218" cy="516586"/>
          </a:xfrm>
          <a:custGeom>
            <a:avLst/>
            <a:gdLst/>
            <a:ahLst/>
            <a:cxnLst/>
            <a:rect l="l" t="t" r="r" b="b"/>
            <a:pathLst>
              <a:path w="629218" h="516586">
                <a:moveTo>
                  <a:pt x="0" y="0"/>
                </a:moveTo>
                <a:lnTo>
                  <a:pt x="629218" y="0"/>
                </a:lnTo>
                <a:lnTo>
                  <a:pt x="629218" y="516586"/>
                </a:lnTo>
                <a:lnTo>
                  <a:pt x="0" y="516586"/>
                </a:lnTo>
                <a:lnTo>
                  <a:pt x="0" y="0"/>
                </a:lnTo>
                <a:close/>
              </a:path>
            </a:pathLst>
          </a:custGeom>
          <a:blipFill>
            <a:blip r:embed="rId2"/>
            <a:stretch>
              <a:fillRect/>
            </a:stretch>
          </a:blipFill>
        </p:spPr>
        <p:txBody>
          <a:bodyPr/>
          <a:lstStyle/>
          <a:p>
            <a:endParaRPr lang="en-IN"/>
          </a:p>
        </p:txBody>
      </p:sp>
      <p:sp>
        <p:nvSpPr>
          <p:cNvPr id="4" name="Title 3">
            <a:extLst>
              <a:ext uri="{FF2B5EF4-FFF2-40B4-BE49-F238E27FC236}">
                <a16:creationId xmlns:a16="http://schemas.microsoft.com/office/drawing/2014/main" id="{726D0EDA-6A85-D18E-BAEC-4592F29A6A17}"/>
              </a:ext>
            </a:extLst>
          </p:cNvPr>
          <p:cNvSpPr>
            <a:spLocks noGrp="1"/>
          </p:cNvSpPr>
          <p:nvPr>
            <p:ph type="title"/>
          </p:nvPr>
        </p:nvSpPr>
        <p:spPr/>
        <p:txBody>
          <a:bodyPr/>
          <a:lstStyle/>
          <a:p>
            <a:pPr algn="l"/>
            <a:r>
              <a:rPr lang="en-IN" b="1" u="sng" dirty="0">
                <a:solidFill>
                  <a:srgbClr val="92D050"/>
                </a:solidFill>
              </a:rPr>
              <a:t>Findings:</a:t>
            </a:r>
          </a:p>
        </p:txBody>
      </p:sp>
      <p:sp>
        <p:nvSpPr>
          <p:cNvPr id="5" name="Content Placeholder 4">
            <a:extLst>
              <a:ext uri="{FF2B5EF4-FFF2-40B4-BE49-F238E27FC236}">
                <a16:creationId xmlns:a16="http://schemas.microsoft.com/office/drawing/2014/main" id="{B76E370A-13B4-8615-19CC-026D4F0469F1}"/>
              </a:ext>
            </a:extLst>
          </p:cNvPr>
          <p:cNvSpPr>
            <a:spLocks noGrp="1"/>
          </p:cNvSpPr>
          <p:nvPr>
            <p:ph idx="1"/>
          </p:nvPr>
        </p:nvSpPr>
        <p:spPr>
          <a:xfrm>
            <a:off x="457199" y="1600200"/>
            <a:ext cx="8891682" cy="4803174"/>
          </a:xfrm>
        </p:spPr>
        <p:txBody>
          <a:bodyPr>
            <a:normAutofit/>
          </a:bodyPr>
          <a:lstStyle/>
          <a:p>
            <a:pPr>
              <a:buFont typeface="Wingdings" panose="05000000000000000000" pitchFamily="2" charset="2"/>
              <a:buChar char="q"/>
            </a:pPr>
            <a:r>
              <a:rPr lang="en-IN" sz="2000" dirty="0"/>
              <a:t>‘</a:t>
            </a:r>
            <a:r>
              <a:rPr lang="en-IN" sz="2000" b="1" dirty="0"/>
              <a:t>West Gear</a:t>
            </a:r>
            <a:r>
              <a:rPr lang="en-IN" sz="2000" dirty="0"/>
              <a:t>’ and ‘</a:t>
            </a:r>
            <a:r>
              <a:rPr lang="en-IN" sz="2000" b="1" dirty="0"/>
              <a:t>Foot Locker</a:t>
            </a:r>
            <a:r>
              <a:rPr lang="en-IN" sz="2000" dirty="0"/>
              <a:t>’ are the best performing retailers for the firm. Firm should give priority to these retailers while distributing its product.</a:t>
            </a:r>
          </a:p>
          <a:p>
            <a:pPr>
              <a:buFont typeface="Wingdings" panose="05000000000000000000" pitchFamily="2" charset="2"/>
              <a:buChar char="q"/>
            </a:pPr>
            <a:r>
              <a:rPr lang="en-IN" sz="2000" dirty="0"/>
              <a:t>Firm should release it’s product first in ‘</a:t>
            </a:r>
            <a:r>
              <a:rPr lang="en-IN" sz="2000" b="1" dirty="0"/>
              <a:t>West Region</a:t>
            </a:r>
            <a:r>
              <a:rPr lang="en-IN" sz="2000" dirty="0"/>
              <a:t>’ as it is the best performing Region for the firm.</a:t>
            </a:r>
          </a:p>
          <a:p>
            <a:pPr>
              <a:buFont typeface="Wingdings" panose="05000000000000000000" pitchFamily="2" charset="2"/>
              <a:buChar char="q"/>
            </a:pPr>
            <a:r>
              <a:rPr lang="en-IN" sz="2000" dirty="0"/>
              <a:t>Top 5 most demanding product category of the firm on which firm should focus are: </a:t>
            </a:r>
            <a:r>
              <a:rPr lang="en-IN" sz="2000" b="1" dirty="0"/>
              <a:t>Men’s street footwear, Women’s apparel, Men’s Athletic Footwear, Women’s street Footwear, Men’s apparel</a:t>
            </a:r>
            <a:r>
              <a:rPr lang="en-IN" sz="2000" dirty="0"/>
              <a:t>.</a:t>
            </a:r>
          </a:p>
          <a:p>
            <a:pPr>
              <a:buFont typeface="Wingdings" panose="05000000000000000000" pitchFamily="2" charset="2"/>
              <a:buChar char="q"/>
            </a:pPr>
            <a:r>
              <a:rPr lang="en-IN" sz="2000" dirty="0"/>
              <a:t>Most popular product category of the firm is </a:t>
            </a:r>
            <a:r>
              <a:rPr lang="en-IN" sz="2000" b="1" dirty="0"/>
              <a:t>‘Men’s Footwear</a:t>
            </a:r>
            <a:r>
              <a:rPr lang="en-IN" sz="2000" dirty="0"/>
              <a:t>’.</a:t>
            </a:r>
          </a:p>
          <a:p>
            <a:pPr>
              <a:buFont typeface="Wingdings" panose="05000000000000000000" pitchFamily="2" charset="2"/>
              <a:buChar char="q"/>
            </a:pPr>
            <a:r>
              <a:rPr lang="en-IN" sz="2000" dirty="0"/>
              <a:t>Firm’s sale is highly increased from the year 2020 to 2021(may be due to lockdown in 2020)</a:t>
            </a:r>
          </a:p>
          <a:p>
            <a:pPr>
              <a:buFont typeface="Wingdings" panose="05000000000000000000" pitchFamily="2" charset="2"/>
              <a:buChar char="q"/>
            </a:pPr>
            <a:r>
              <a:rPr lang="en-IN" sz="2000" b="1" dirty="0"/>
              <a:t>‘In-Store’ </a:t>
            </a:r>
            <a:r>
              <a:rPr lang="en-IN" sz="2000" dirty="0"/>
              <a:t>sales is the best selling method for the firm.</a:t>
            </a:r>
          </a:p>
        </p:txBody>
      </p:sp>
      <p:sp>
        <p:nvSpPr>
          <p:cNvPr id="8" name="TextBox 28">
            <a:extLst>
              <a:ext uri="{FF2B5EF4-FFF2-40B4-BE49-F238E27FC236}">
                <a16:creationId xmlns:a16="http://schemas.microsoft.com/office/drawing/2014/main" id="{638FD03F-1D9C-8D6D-3D21-C6DB7F3EE34E}"/>
              </a:ext>
            </a:extLst>
          </p:cNvPr>
          <p:cNvSpPr txBox="1"/>
          <p:nvPr/>
        </p:nvSpPr>
        <p:spPr>
          <a:xfrm>
            <a:off x="1907372" y="6460521"/>
            <a:ext cx="5586297" cy="842538"/>
          </a:xfrm>
          <a:prstGeom prst="rect">
            <a:avLst/>
          </a:prstGeom>
        </p:spPr>
        <p:txBody>
          <a:bodyPr wrap="square" lIns="0" tIns="0" rIns="0" bIns="0" rtlCol="0" anchor="t">
            <a:spAutoFit/>
          </a:bodyPr>
          <a:lstStyle/>
          <a:p>
            <a:pPr algn="ctr">
              <a:lnSpc>
                <a:spcPts val="1323"/>
              </a:lnSpc>
            </a:pPr>
            <a:endParaRPr dirty="0"/>
          </a:p>
          <a:p>
            <a:pPr algn="ctr">
              <a:lnSpc>
                <a:spcPts val="1323"/>
              </a:lnSpc>
            </a:pPr>
            <a:endParaRPr dirty="0"/>
          </a:p>
          <a:p>
            <a:pPr algn="ctr">
              <a:lnSpc>
                <a:spcPts val="1323"/>
              </a:lnSpc>
            </a:pPr>
            <a:endParaRPr dirty="0"/>
          </a:p>
          <a:p>
            <a:pPr algn="ctr">
              <a:lnSpc>
                <a:spcPts val="1323"/>
              </a:lnSpc>
            </a:pPr>
            <a:r>
              <a:rPr lang="en-US" sz="1531" spc="-61" dirty="0">
                <a:solidFill>
                  <a:schemeClr val="bg1">
                    <a:lumMod val="50000"/>
                  </a:schemeClr>
                </a:solidFill>
                <a:latin typeface="Open Sans Italics"/>
              </a:rPr>
              <a:t>Ivy Professional </a:t>
            </a:r>
            <a:r>
              <a:rPr lang="en-US" sz="1531" spc="-61" dirty="0">
                <a:solidFill>
                  <a:schemeClr val="bg1">
                    <a:lumMod val="50000"/>
                  </a:schemeClr>
                </a:solidFill>
                <a:latin typeface="Times New Roman" panose="02020603050405020304" pitchFamily="18" charset="0"/>
                <a:cs typeface="Times New Roman" panose="02020603050405020304" pitchFamily="18" charset="0"/>
              </a:rPr>
              <a:t>School</a:t>
            </a:r>
            <a:r>
              <a:rPr lang="en-US" sz="1531" spc="-61" dirty="0">
                <a:solidFill>
                  <a:schemeClr val="bg1">
                    <a:lumMod val="50000"/>
                  </a:schemeClr>
                </a:solidFill>
                <a:latin typeface="Open Sans Italics"/>
              </a:rPr>
              <a:t> – Top Ranked Corporate Education Provider</a:t>
            </a:r>
          </a:p>
          <a:p>
            <a:pPr algn="ctr">
              <a:lnSpc>
                <a:spcPts val="1323"/>
              </a:lnSpc>
            </a:pPr>
            <a:endParaRPr lang="en-US" sz="1531" spc="-61" dirty="0">
              <a:solidFill>
                <a:srgbClr val="000000"/>
              </a:solidFill>
              <a:latin typeface="Open Sans Italics"/>
            </a:endParaRPr>
          </a:p>
        </p:txBody>
      </p:sp>
    </p:spTree>
    <p:extLst>
      <p:ext uri="{BB962C8B-B14F-4D97-AF65-F5344CB8AC3E}">
        <p14:creationId xmlns:p14="http://schemas.microsoft.com/office/powerpoint/2010/main" val="3408253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7F5EB"/>
        </a:solidFill>
        <a:effectLst/>
      </p:bgPr>
    </p:bg>
    <p:spTree>
      <p:nvGrpSpPr>
        <p:cNvPr id="1" name=""/>
        <p:cNvGrpSpPr/>
        <p:nvPr/>
      </p:nvGrpSpPr>
      <p:grpSpPr>
        <a:xfrm>
          <a:off x="0" y="0"/>
          <a:ext cx="0" cy="0"/>
          <a:chOff x="0" y="0"/>
          <a:chExt cx="0" cy="0"/>
        </a:xfrm>
      </p:grpSpPr>
      <p:sp>
        <p:nvSpPr>
          <p:cNvPr id="2" name="Freeform 2"/>
          <p:cNvSpPr/>
          <p:nvPr/>
        </p:nvSpPr>
        <p:spPr>
          <a:xfrm>
            <a:off x="8719663" y="214934"/>
            <a:ext cx="629218" cy="516586"/>
          </a:xfrm>
          <a:custGeom>
            <a:avLst/>
            <a:gdLst/>
            <a:ahLst/>
            <a:cxnLst/>
            <a:rect l="l" t="t" r="r" b="b"/>
            <a:pathLst>
              <a:path w="629218" h="516586">
                <a:moveTo>
                  <a:pt x="0" y="0"/>
                </a:moveTo>
                <a:lnTo>
                  <a:pt x="629218" y="0"/>
                </a:lnTo>
                <a:lnTo>
                  <a:pt x="629218" y="516586"/>
                </a:lnTo>
                <a:lnTo>
                  <a:pt x="0" y="516586"/>
                </a:lnTo>
                <a:lnTo>
                  <a:pt x="0" y="0"/>
                </a:lnTo>
                <a:close/>
              </a:path>
            </a:pathLst>
          </a:custGeom>
          <a:blipFill>
            <a:blip r:embed="rId2"/>
            <a:stretch>
              <a:fillRect/>
            </a:stretch>
          </a:blipFill>
        </p:spPr>
        <p:txBody>
          <a:bodyPr/>
          <a:lstStyle/>
          <a:p>
            <a:endParaRPr lang="en-IN"/>
          </a:p>
        </p:txBody>
      </p:sp>
      <p:sp>
        <p:nvSpPr>
          <p:cNvPr id="4" name="Title 3">
            <a:extLst>
              <a:ext uri="{FF2B5EF4-FFF2-40B4-BE49-F238E27FC236}">
                <a16:creationId xmlns:a16="http://schemas.microsoft.com/office/drawing/2014/main" id="{726D0EDA-6A85-D18E-BAEC-4592F29A6A17}"/>
              </a:ext>
            </a:extLst>
          </p:cNvPr>
          <p:cNvSpPr>
            <a:spLocks noGrp="1"/>
          </p:cNvSpPr>
          <p:nvPr>
            <p:ph type="title"/>
          </p:nvPr>
        </p:nvSpPr>
        <p:spPr>
          <a:xfrm>
            <a:off x="457200" y="274637"/>
            <a:ext cx="8229600" cy="6185883"/>
          </a:xfrm>
        </p:spPr>
        <p:txBody>
          <a:bodyPr>
            <a:normAutofit/>
          </a:bodyPr>
          <a:lstStyle/>
          <a:p>
            <a:r>
              <a:rPr lang="en-IN" sz="8800" b="1" i="1" u="sng" dirty="0">
                <a:solidFill>
                  <a:schemeClr val="tx2">
                    <a:lumMod val="60000"/>
                    <a:lumOff val="40000"/>
                  </a:schemeClr>
                </a:solidFill>
                <a:cs typeface="Times New Roman" panose="02020603050405020304" pitchFamily="18" charset="0"/>
              </a:rPr>
              <a:t>Thank You</a:t>
            </a:r>
          </a:p>
        </p:txBody>
      </p:sp>
      <p:sp>
        <p:nvSpPr>
          <p:cNvPr id="6" name="TextBox 28">
            <a:extLst>
              <a:ext uri="{FF2B5EF4-FFF2-40B4-BE49-F238E27FC236}">
                <a16:creationId xmlns:a16="http://schemas.microsoft.com/office/drawing/2014/main" id="{8414BA04-97A7-CA1E-3E1C-60A7D8A1F82F}"/>
              </a:ext>
            </a:extLst>
          </p:cNvPr>
          <p:cNvSpPr txBox="1"/>
          <p:nvPr/>
        </p:nvSpPr>
        <p:spPr>
          <a:xfrm>
            <a:off x="1907372" y="6460521"/>
            <a:ext cx="5586297" cy="842538"/>
          </a:xfrm>
          <a:prstGeom prst="rect">
            <a:avLst/>
          </a:prstGeom>
        </p:spPr>
        <p:txBody>
          <a:bodyPr wrap="square" lIns="0" tIns="0" rIns="0" bIns="0" rtlCol="0" anchor="t">
            <a:spAutoFit/>
          </a:bodyPr>
          <a:lstStyle/>
          <a:p>
            <a:pPr algn="ctr">
              <a:lnSpc>
                <a:spcPts val="1323"/>
              </a:lnSpc>
            </a:pPr>
            <a:endParaRPr dirty="0"/>
          </a:p>
          <a:p>
            <a:pPr algn="ctr">
              <a:lnSpc>
                <a:spcPts val="1323"/>
              </a:lnSpc>
            </a:pPr>
            <a:endParaRPr dirty="0"/>
          </a:p>
          <a:p>
            <a:pPr algn="ctr">
              <a:lnSpc>
                <a:spcPts val="1323"/>
              </a:lnSpc>
            </a:pPr>
            <a:endParaRPr dirty="0"/>
          </a:p>
          <a:p>
            <a:pPr algn="ctr">
              <a:lnSpc>
                <a:spcPts val="1323"/>
              </a:lnSpc>
            </a:pPr>
            <a:r>
              <a:rPr lang="en-US" sz="1531" spc="-61" dirty="0">
                <a:solidFill>
                  <a:schemeClr val="bg1">
                    <a:lumMod val="50000"/>
                  </a:schemeClr>
                </a:solidFill>
                <a:latin typeface="Open Sans Italics"/>
              </a:rPr>
              <a:t>Ivy Professional </a:t>
            </a:r>
            <a:r>
              <a:rPr lang="en-US" sz="1531" spc="-61" dirty="0">
                <a:solidFill>
                  <a:schemeClr val="bg1">
                    <a:lumMod val="50000"/>
                  </a:schemeClr>
                </a:solidFill>
                <a:latin typeface="Times New Roman" panose="02020603050405020304" pitchFamily="18" charset="0"/>
                <a:cs typeface="Times New Roman" panose="02020603050405020304" pitchFamily="18" charset="0"/>
              </a:rPr>
              <a:t>School</a:t>
            </a:r>
            <a:r>
              <a:rPr lang="en-US" sz="1531" spc="-61" dirty="0">
                <a:solidFill>
                  <a:schemeClr val="bg1">
                    <a:lumMod val="50000"/>
                  </a:schemeClr>
                </a:solidFill>
                <a:latin typeface="Open Sans Italics"/>
              </a:rPr>
              <a:t> – Top Ranked Corporate Education Provider</a:t>
            </a:r>
          </a:p>
          <a:p>
            <a:pPr algn="ctr">
              <a:lnSpc>
                <a:spcPts val="1323"/>
              </a:lnSpc>
            </a:pPr>
            <a:endParaRPr lang="en-US" sz="1531" spc="-61" dirty="0">
              <a:solidFill>
                <a:srgbClr val="000000"/>
              </a:solidFill>
              <a:latin typeface="Open Sans Italics"/>
            </a:endParaRPr>
          </a:p>
        </p:txBody>
      </p:sp>
    </p:spTree>
    <p:extLst>
      <p:ext uri="{BB962C8B-B14F-4D97-AF65-F5344CB8AC3E}">
        <p14:creationId xmlns:p14="http://schemas.microsoft.com/office/powerpoint/2010/main" val="3202896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7F5EB"/>
        </a:solidFill>
        <a:effectLst/>
      </p:bgPr>
    </p:bg>
    <p:spTree>
      <p:nvGrpSpPr>
        <p:cNvPr id="1" name=""/>
        <p:cNvGrpSpPr/>
        <p:nvPr/>
      </p:nvGrpSpPr>
      <p:grpSpPr>
        <a:xfrm>
          <a:off x="0" y="0"/>
          <a:ext cx="0" cy="0"/>
          <a:chOff x="0" y="0"/>
          <a:chExt cx="0" cy="0"/>
        </a:xfrm>
      </p:grpSpPr>
      <p:sp>
        <p:nvSpPr>
          <p:cNvPr id="2" name="Freeform 2"/>
          <p:cNvSpPr/>
          <p:nvPr/>
        </p:nvSpPr>
        <p:spPr>
          <a:xfrm>
            <a:off x="8719663" y="214934"/>
            <a:ext cx="629218" cy="516586"/>
          </a:xfrm>
          <a:custGeom>
            <a:avLst/>
            <a:gdLst/>
            <a:ahLst/>
            <a:cxnLst/>
            <a:rect l="l" t="t" r="r" b="b"/>
            <a:pathLst>
              <a:path w="629218" h="516586">
                <a:moveTo>
                  <a:pt x="0" y="0"/>
                </a:moveTo>
                <a:lnTo>
                  <a:pt x="629218" y="0"/>
                </a:lnTo>
                <a:lnTo>
                  <a:pt x="629218" y="516586"/>
                </a:lnTo>
                <a:lnTo>
                  <a:pt x="0" y="516586"/>
                </a:lnTo>
                <a:lnTo>
                  <a:pt x="0" y="0"/>
                </a:lnTo>
                <a:close/>
              </a:path>
            </a:pathLst>
          </a:custGeom>
          <a:blipFill>
            <a:blip r:embed="rId2"/>
            <a:stretch>
              <a:fillRect/>
            </a:stretch>
          </a:blipFill>
        </p:spPr>
        <p:txBody>
          <a:bodyPr/>
          <a:lstStyle/>
          <a:p>
            <a:endParaRPr lang="en-IN"/>
          </a:p>
        </p:txBody>
      </p:sp>
      <p:sp>
        <p:nvSpPr>
          <p:cNvPr id="4" name="Title 3">
            <a:extLst>
              <a:ext uri="{FF2B5EF4-FFF2-40B4-BE49-F238E27FC236}">
                <a16:creationId xmlns:a16="http://schemas.microsoft.com/office/drawing/2014/main" id="{726D0EDA-6A85-D18E-BAEC-4592F29A6A17}"/>
              </a:ext>
            </a:extLst>
          </p:cNvPr>
          <p:cNvSpPr>
            <a:spLocks noGrp="1"/>
          </p:cNvSpPr>
          <p:nvPr>
            <p:ph type="title"/>
          </p:nvPr>
        </p:nvSpPr>
        <p:spPr>
          <a:xfrm>
            <a:off x="457200" y="274638"/>
            <a:ext cx="8229600" cy="639762"/>
          </a:xfrm>
        </p:spPr>
        <p:txBody>
          <a:bodyPr>
            <a:noAutofit/>
          </a:bodyPr>
          <a:lstStyle/>
          <a:p>
            <a:pPr algn="l"/>
            <a:r>
              <a:rPr lang="en-IN" sz="3600" b="1" u="sng" dirty="0">
                <a:solidFill>
                  <a:srgbClr val="92D050"/>
                </a:solidFill>
              </a:rPr>
              <a:t>Overview of the Project:</a:t>
            </a:r>
          </a:p>
        </p:txBody>
      </p:sp>
      <p:sp>
        <p:nvSpPr>
          <p:cNvPr id="5" name="Content Placeholder 4">
            <a:extLst>
              <a:ext uri="{FF2B5EF4-FFF2-40B4-BE49-F238E27FC236}">
                <a16:creationId xmlns:a16="http://schemas.microsoft.com/office/drawing/2014/main" id="{B76E370A-13B4-8615-19CC-026D4F0469F1}"/>
              </a:ext>
            </a:extLst>
          </p:cNvPr>
          <p:cNvSpPr>
            <a:spLocks noGrp="1"/>
          </p:cNvSpPr>
          <p:nvPr>
            <p:ph idx="1"/>
          </p:nvPr>
        </p:nvSpPr>
        <p:spPr>
          <a:xfrm>
            <a:off x="457199" y="914400"/>
            <a:ext cx="8891681" cy="5211763"/>
          </a:xfrm>
        </p:spPr>
        <p:txBody>
          <a:bodyPr>
            <a:normAutofit/>
          </a:bodyPr>
          <a:lstStyle/>
          <a:p>
            <a:r>
              <a:rPr lang="en-US" sz="2000" b="1" dirty="0"/>
              <a:t>Adidas</a:t>
            </a:r>
            <a:r>
              <a:rPr lang="en-US" sz="2000" dirty="0"/>
              <a:t>, in full </a:t>
            </a:r>
            <a:r>
              <a:rPr lang="en-US" sz="2000" b="1" dirty="0"/>
              <a:t>Adidas AG,</a:t>
            </a:r>
            <a:r>
              <a:rPr lang="en-US" sz="2000" dirty="0"/>
              <a:t> German manufacturer of athletic shoes and apparel and sporting goods. In the early 21st century it was the largest sportswear manufacturer in Europe and the second largest in the world. We are going to analyze </a:t>
            </a:r>
            <a:r>
              <a:rPr lang="en-US" sz="2000" b="1" dirty="0"/>
              <a:t>Adidas Sales in United States</a:t>
            </a:r>
            <a:r>
              <a:rPr lang="en-US" sz="2000" dirty="0"/>
              <a:t>.</a:t>
            </a:r>
          </a:p>
          <a:p>
            <a:endParaRPr lang="en-US" sz="2000" dirty="0"/>
          </a:p>
          <a:p>
            <a:pPr marL="0" indent="0">
              <a:buNone/>
            </a:pPr>
            <a:r>
              <a:rPr lang="en-US" sz="3600" b="1" u="sng" dirty="0">
                <a:solidFill>
                  <a:srgbClr val="92D050"/>
                </a:solidFill>
              </a:rPr>
              <a:t>Problem Statement:</a:t>
            </a:r>
          </a:p>
          <a:p>
            <a:r>
              <a:rPr lang="en-US" sz="2000" dirty="0"/>
              <a:t>From the point of view of the company we want to know which retailers are providing good sales for the company, location wise sales performance of the firm and which products are the most demanding products of the firm. The purpose of sale analysis is </a:t>
            </a:r>
            <a:r>
              <a:rPr lang="en-US" sz="2000" b="1" dirty="0"/>
              <a:t>to check the company's performance and how it can be improved.</a:t>
            </a:r>
            <a:endParaRPr lang="en-IN" sz="2000" b="1" dirty="0"/>
          </a:p>
        </p:txBody>
      </p:sp>
      <p:sp>
        <p:nvSpPr>
          <p:cNvPr id="6" name="TextBox 28">
            <a:extLst>
              <a:ext uri="{FF2B5EF4-FFF2-40B4-BE49-F238E27FC236}">
                <a16:creationId xmlns:a16="http://schemas.microsoft.com/office/drawing/2014/main" id="{8414BA04-97A7-CA1E-3E1C-60A7D8A1F82F}"/>
              </a:ext>
            </a:extLst>
          </p:cNvPr>
          <p:cNvSpPr txBox="1"/>
          <p:nvPr/>
        </p:nvSpPr>
        <p:spPr>
          <a:xfrm>
            <a:off x="1907372" y="6460521"/>
            <a:ext cx="5586297" cy="842538"/>
          </a:xfrm>
          <a:prstGeom prst="rect">
            <a:avLst/>
          </a:prstGeom>
        </p:spPr>
        <p:txBody>
          <a:bodyPr wrap="square" lIns="0" tIns="0" rIns="0" bIns="0" rtlCol="0" anchor="t">
            <a:spAutoFit/>
          </a:bodyPr>
          <a:lstStyle/>
          <a:p>
            <a:pPr algn="ctr">
              <a:lnSpc>
                <a:spcPts val="1323"/>
              </a:lnSpc>
            </a:pPr>
            <a:endParaRPr dirty="0"/>
          </a:p>
          <a:p>
            <a:pPr algn="ctr">
              <a:lnSpc>
                <a:spcPts val="1323"/>
              </a:lnSpc>
            </a:pPr>
            <a:endParaRPr dirty="0"/>
          </a:p>
          <a:p>
            <a:pPr algn="ctr">
              <a:lnSpc>
                <a:spcPts val="1323"/>
              </a:lnSpc>
            </a:pPr>
            <a:endParaRPr dirty="0"/>
          </a:p>
          <a:p>
            <a:pPr algn="ctr">
              <a:lnSpc>
                <a:spcPts val="1323"/>
              </a:lnSpc>
            </a:pPr>
            <a:r>
              <a:rPr lang="en-US" sz="1531" spc="-61" dirty="0">
                <a:solidFill>
                  <a:schemeClr val="bg1">
                    <a:lumMod val="50000"/>
                  </a:schemeClr>
                </a:solidFill>
                <a:latin typeface="Open Sans Italics"/>
              </a:rPr>
              <a:t>Ivy Professional </a:t>
            </a:r>
            <a:r>
              <a:rPr lang="en-US" sz="1531" spc="-61" dirty="0">
                <a:solidFill>
                  <a:schemeClr val="bg1">
                    <a:lumMod val="50000"/>
                  </a:schemeClr>
                </a:solidFill>
                <a:latin typeface="Times New Roman" panose="02020603050405020304" pitchFamily="18" charset="0"/>
                <a:cs typeface="Times New Roman" panose="02020603050405020304" pitchFamily="18" charset="0"/>
              </a:rPr>
              <a:t>School</a:t>
            </a:r>
            <a:r>
              <a:rPr lang="en-US" sz="1531" spc="-61" dirty="0">
                <a:solidFill>
                  <a:schemeClr val="bg1">
                    <a:lumMod val="50000"/>
                  </a:schemeClr>
                </a:solidFill>
                <a:latin typeface="Open Sans Italics"/>
              </a:rPr>
              <a:t> – Top Ranked Corporate Education Provider</a:t>
            </a:r>
          </a:p>
          <a:p>
            <a:pPr algn="ctr">
              <a:lnSpc>
                <a:spcPts val="1323"/>
              </a:lnSpc>
            </a:pPr>
            <a:endParaRPr lang="en-US" sz="1531" spc="-61" dirty="0">
              <a:solidFill>
                <a:srgbClr val="000000"/>
              </a:solidFill>
              <a:latin typeface="Open Sans Itali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7F5EB"/>
        </a:solidFill>
        <a:effectLst/>
      </p:bgPr>
    </p:bg>
    <p:spTree>
      <p:nvGrpSpPr>
        <p:cNvPr id="1" name=""/>
        <p:cNvGrpSpPr/>
        <p:nvPr/>
      </p:nvGrpSpPr>
      <p:grpSpPr>
        <a:xfrm>
          <a:off x="0" y="0"/>
          <a:ext cx="0" cy="0"/>
          <a:chOff x="0" y="0"/>
          <a:chExt cx="0" cy="0"/>
        </a:xfrm>
      </p:grpSpPr>
      <p:sp>
        <p:nvSpPr>
          <p:cNvPr id="2" name="Freeform 2"/>
          <p:cNvSpPr/>
          <p:nvPr/>
        </p:nvSpPr>
        <p:spPr>
          <a:xfrm>
            <a:off x="8719663" y="214934"/>
            <a:ext cx="629218" cy="516586"/>
          </a:xfrm>
          <a:custGeom>
            <a:avLst/>
            <a:gdLst/>
            <a:ahLst/>
            <a:cxnLst/>
            <a:rect l="l" t="t" r="r" b="b"/>
            <a:pathLst>
              <a:path w="629218" h="516586">
                <a:moveTo>
                  <a:pt x="0" y="0"/>
                </a:moveTo>
                <a:lnTo>
                  <a:pt x="629218" y="0"/>
                </a:lnTo>
                <a:lnTo>
                  <a:pt x="629218" y="516586"/>
                </a:lnTo>
                <a:lnTo>
                  <a:pt x="0" y="516586"/>
                </a:lnTo>
                <a:lnTo>
                  <a:pt x="0" y="0"/>
                </a:lnTo>
                <a:close/>
              </a:path>
            </a:pathLst>
          </a:custGeom>
          <a:blipFill>
            <a:blip r:embed="rId2"/>
            <a:stretch>
              <a:fillRect/>
            </a:stretch>
          </a:blipFill>
        </p:spPr>
        <p:txBody>
          <a:bodyPr/>
          <a:lstStyle/>
          <a:p>
            <a:endParaRPr lang="en-IN"/>
          </a:p>
        </p:txBody>
      </p:sp>
      <p:sp>
        <p:nvSpPr>
          <p:cNvPr id="4" name="Title 3">
            <a:extLst>
              <a:ext uri="{FF2B5EF4-FFF2-40B4-BE49-F238E27FC236}">
                <a16:creationId xmlns:a16="http://schemas.microsoft.com/office/drawing/2014/main" id="{726D0EDA-6A85-D18E-BAEC-4592F29A6A17}"/>
              </a:ext>
            </a:extLst>
          </p:cNvPr>
          <p:cNvSpPr>
            <a:spLocks noGrp="1"/>
          </p:cNvSpPr>
          <p:nvPr>
            <p:ph type="title"/>
          </p:nvPr>
        </p:nvSpPr>
        <p:spPr/>
        <p:txBody>
          <a:bodyPr/>
          <a:lstStyle/>
          <a:p>
            <a:pPr algn="l"/>
            <a:r>
              <a:rPr lang="en-IN" b="1" dirty="0">
                <a:solidFill>
                  <a:srgbClr val="92D050"/>
                </a:solidFill>
              </a:rPr>
              <a:t>Overview of the Dataset:</a:t>
            </a:r>
          </a:p>
        </p:txBody>
      </p:sp>
      <p:sp>
        <p:nvSpPr>
          <p:cNvPr id="5" name="Content Placeholder 4">
            <a:extLst>
              <a:ext uri="{FF2B5EF4-FFF2-40B4-BE49-F238E27FC236}">
                <a16:creationId xmlns:a16="http://schemas.microsoft.com/office/drawing/2014/main" id="{B76E370A-13B4-8615-19CC-026D4F0469F1}"/>
              </a:ext>
            </a:extLst>
          </p:cNvPr>
          <p:cNvSpPr>
            <a:spLocks noGrp="1"/>
          </p:cNvSpPr>
          <p:nvPr>
            <p:ph idx="1"/>
          </p:nvPr>
        </p:nvSpPr>
        <p:spPr/>
        <p:txBody>
          <a:bodyPr>
            <a:normAutofit/>
          </a:bodyPr>
          <a:lstStyle/>
          <a:p>
            <a:r>
              <a:rPr lang="en-IN" sz="2000" dirty="0"/>
              <a:t>Here I have used a dataset of having sales record of United States(US) of its different regions with the records of different states and city.</a:t>
            </a:r>
          </a:p>
          <a:p>
            <a:endParaRPr lang="en-IN" sz="2000" dirty="0"/>
          </a:p>
          <a:p>
            <a:r>
              <a:rPr lang="en-IN" sz="2000" dirty="0"/>
              <a:t>The Dataset contains </a:t>
            </a:r>
            <a:r>
              <a:rPr lang="en-IN" sz="2000" b="1" dirty="0"/>
              <a:t>13 columns and 9648 records</a:t>
            </a:r>
            <a:r>
              <a:rPr lang="en-IN" sz="2000" dirty="0"/>
              <a:t>. I have collected the dataset from Kaggle.com. The columns contain the retailer names, retailers id, product category, date, region, state, city, price margin, profit amount,  quantity, sales amount,  profit, sales method.</a:t>
            </a:r>
          </a:p>
        </p:txBody>
      </p:sp>
      <p:sp>
        <p:nvSpPr>
          <p:cNvPr id="6" name="TextBox 28">
            <a:extLst>
              <a:ext uri="{FF2B5EF4-FFF2-40B4-BE49-F238E27FC236}">
                <a16:creationId xmlns:a16="http://schemas.microsoft.com/office/drawing/2014/main" id="{8414BA04-97A7-CA1E-3E1C-60A7D8A1F82F}"/>
              </a:ext>
            </a:extLst>
          </p:cNvPr>
          <p:cNvSpPr txBox="1"/>
          <p:nvPr/>
        </p:nvSpPr>
        <p:spPr>
          <a:xfrm>
            <a:off x="1907372" y="6460521"/>
            <a:ext cx="5586297" cy="842538"/>
          </a:xfrm>
          <a:prstGeom prst="rect">
            <a:avLst/>
          </a:prstGeom>
        </p:spPr>
        <p:txBody>
          <a:bodyPr wrap="square" lIns="0" tIns="0" rIns="0" bIns="0" rtlCol="0" anchor="t">
            <a:spAutoFit/>
          </a:bodyPr>
          <a:lstStyle/>
          <a:p>
            <a:pPr algn="ctr">
              <a:lnSpc>
                <a:spcPts val="1323"/>
              </a:lnSpc>
            </a:pPr>
            <a:endParaRPr dirty="0"/>
          </a:p>
          <a:p>
            <a:pPr algn="ctr">
              <a:lnSpc>
                <a:spcPts val="1323"/>
              </a:lnSpc>
            </a:pPr>
            <a:endParaRPr dirty="0"/>
          </a:p>
          <a:p>
            <a:pPr algn="ctr">
              <a:lnSpc>
                <a:spcPts val="1323"/>
              </a:lnSpc>
            </a:pPr>
            <a:endParaRPr dirty="0"/>
          </a:p>
          <a:p>
            <a:pPr algn="ctr">
              <a:lnSpc>
                <a:spcPts val="1323"/>
              </a:lnSpc>
            </a:pPr>
            <a:r>
              <a:rPr lang="en-US" sz="1531" spc="-61" dirty="0">
                <a:solidFill>
                  <a:schemeClr val="bg1">
                    <a:lumMod val="50000"/>
                  </a:schemeClr>
                </a:solidFill>
                <a:latin typeface="Open Sans Italics"/>
              </a:rPr>
              <a:t>Ivy Professional </a:t>
            </a:r>
            <a:r>
              <a:rPr lang="en-US" sz="1531" spc="-61" dirty="0">
                <a:solidFill>
                  <a:schemeClr val="bg1">
                    <a:lumMod val="50000"/>
                  </a:schemeClr>
                </a:solidFill>
                <a:latin typeface="Times New Roman" panose="02020603050405020304" pitchFamily="18" charset="0"/>
                <a:cs typeface="Times New Roman" panose="02020603050405020304" pitchFamily="18" charset="0"/>
              </a:rPr>
              <a:t>School</a:t>
            </a:r>
            <a:r>
              <a:rPr lang="en-US" sz="1531" spc="-61" dirty="0">
                <a:solidFill>
                  <a:schemeClr val="bg1">
                    <a:lumMod val="50000"/>
                  </a:schemeClr>
                </a:solidFill>
                <a:latin typeface="Open Sans Italics"/>
              </a:rPr>
              <a:t> – Top Ranked Corporate Education Provider</a:t>
            </a:r>
          </a:p>
          <a:p>
            <a:pPr algn="ctr">
              <a:lnSpc>
                <a:spcPts val="1323"/>
              </a:lnSpc>
            </a:pPr>
            <a:endParaRPr lang="en-US" sz="1531" spc="-61" dirty="0">
              <a:solidFill>
                <a:srgbClr val="000000"/>
              </a:solidFill>
              <a:latin typeface="Open Sans Italics"/>
            </a:endParaRPr>
          </a:p>
        </p:txBody>
      </p:sp>
      <p:cxnSp>
        <p:nvCxnSpPr>
          <p:cNvPr id="7" name="Straight Connector 6">
            <a:extLst>
              <a:ext uri="{FF2B5EF4-FFF2-40B4-BE49-F238E27FC236}">
                <a16:creationId xmlns:a16="http://schemas.microsoft.com/office/drawing/2014/main" id="{AE811039-E385-18DE-9076-FE4B36CC1022}"/>
              </a:ext>
            </a:extLst>
          </p:cNvPr>
          <p:cNvCxnSpPr>
            <a:cxnSpLocks/>
          </p:cNvCxnSpPr>
          <p:nvPr/>
        </p:nvCxnSpPr>
        <p:spPr>
          <a:xfrm>
            <a:off x="0" y="1189037"/>
            <a:ext cx="9348881" cy="0"/>
          </a:xfrm>
          <a:prstGeom prst="line">
            <a:avLst/>
          </a:prstGeom>
          <a:ln w="28575">
            <a:solidFill>
              <a:srgbClr val="92D05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322693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7F5EB"/>
        </a:solidFill>
        <a:effectLst/>
      </p:bgPr>
    </p:bg>
    <p:spTree>
      <p:nvGrpSpPr>
        <p:cNvPr id="1" name=""/>
        <p:cNvGrpSpPr/>
        <p:nvPr/>
      </p:nvGrpSpPr>
      <p:grpSpPr>
        <a:xfrm>
          <a:off x="0" y="0"/>
          <a:ext cx="0" cy="0"/>
          <a:chOff x="0" y="0"/>
          <a:chExt cx="0" cy="0"/>
        </a:xfrm>
      </p:grpSpPr>
      <p:sp>
        <p:nvSpPr>
          <p:cNvPr id="2" name="Freeform 2"/>
          <p:cNvSpPr/>
          <p:nvPr/>
        </p:nvSpPr>
        <p:spPr>
          <a:xfrm>
            <a:off x="8719663" y="214934"/>
            <a:ext cx="629218" cy="516586"/>
          </a:xfrm>
          <a:custGeom>
            <a:avLst/>
            <a:gdLst/>
            <a:ahLst/>
            <a:cxnLst/>
            <a:rect l="l" t="t" r="r" b="b"/>
            <a:pathLst>
              <a:path w="629218" h="516586">
                <a:moveTo>
                  <a:pt x="0" y="0"/>
                </a:moveTo>
                <a:lnTo>
                  <a:pt x="629218" y="0"/>
                </a:lnTo>
                <a:lnTo>
                  <a:pt x="629218" y="516586"/>
                </a:lnTo>
                <a:lnTo>
                  <a:pt x="0" y="516586"/>
                </a:lnTo>
                <a:lnTo>
                  <a:pt x="0" y="0"/>
                </a:lnTo>
                <a:close/>
              </a:path>
            </a:pathLst>
          </a:custGeom>
          <a:blipFill>
            <a:blip r:embed="rId2"/>
            <a:stretch>
              <a:fillRect/>
            </a:stretch>
          </a:blipFill>
        </p:spPr>
        <p:txBody>
          <a:bodyPr/>
          <a:lstStyle/>
          <a:p>
            <a:endParaRPr lang="en-IN"/>
          </a:p>
        </p:txBody>
      </p:sp>
      <p:pic>
        <p:nvPicPr>
          <p:cNvPr id="7" name="Content Placeholder 6">
            <a:extLst>
              <a:ext uri="{FF2B5EF4-FFF2-40B4-BE49-F238E27FC236}">
                <a16:creationId xmlns:a16="http://schemas.microsoft.com/office/drawing/2014/main" id="{348EF9FC-5280-F9F7-BBA6-7B2A5F955BE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8600" y="914400"/>
            <a:ext cx="9120281" cy="5791200"/>
          </a:xfrm>
        </p:spPr>
      </p:pic>
      <p:sp>
        <p:nvSpPr>
          <p:cNvPr id="6" name="TextBox 28">
            <a:extLst>
              <a:ext uri="{FF2B5EF4-FFF2-40B4-BE49-F238E27FC236}">
                <a16:creationId xmlns:a16="http://schemas.microsoft.com/office/drawing/2014/main" id="{8414BA04-97A7-CA1E-3E1C-60A7D8A1F82F}"/>
              </a:ext>
            </a:extLst>
          </p:cNvPr>
          <p:cNvSpPr txBox="1"/>
          <p:nvPr/>
        </p:nvSpPr>
        <p:spPr>
          <a:xfrm>
            <a:off x="1907372" y="6460521"/>
            <a:ext cx="5586297" cy="842538"/>
          </a:xfrm>
          <a:prstGeom prst="rect">
            <a:avLst/>
          </a:prstGeom>
        </p:spPr>
        <p:txBody>
          <a:bodyPr wrap="square" lIns="0" tIns="0" rIns="0" bIns="0" rtlCol="0" anchor="t">
            <a:spAutoFit/>
          </a:bodyPr>
          <a:lstStyle/>
          <a:p>
            <a:pPr algn="ctr">
              <a:lnSpc>
                <a:spcPts val="1323"/>
              </a:lnSpc>
            </a:pPr>
            <a:endParaRPr dirty="0"/>
          </a:p>
          <a:p>
            <a:pPr algn="ctr">
              <a:lnSpc>
                <a:spcPts val="1323"/>
              </a:lnSpc>
            </a:pPr>
            <a:endParaRPr dirty="0"/>
          </a:p>
          <a:p>
            <a:pPr algn="ctr">
              <a:lnSpc>
                <a:spcPts val="1323"/>
              </a:lnSpc>
            </a:pPr>
            <a:endParaRPr dirty="0"/>
          </a:p>
          <a:p>
            <a:pPr algn="ctr">
              <a:lnSpc>
                <a:spcPts val="1323"/>
              </a:lnSpc>
            </a:pPr>
            <a:r>
              <a:rPr lang="en-US" sz="1531" spc="-61" dirty="0">
                <a:solidFill>
                  <a:schemeClr val="bg1">
                    <a:lumMod val="50000"/>
                  </a:schemeClr>
                </a:solidFill>
                <a:latin typeface="Open Sans Italics"/>
              </a:rPr>
              <a:t>Ivy Professional </a:t>
            </a:r>
            <a:r>
              <a:rPr lang="en-US" sz="1531" spc="-61" dirty="0">
                <a:solidFill>
                  <a:schemeClr val="bg1">
                    <a:lumMod val="50000"/>
                  </a:schemeClr>
                </a:solidFill>
                <a:latin typeface="Times New Roman" panose="02020603050405020304" pitchFamily="18" charset="0"/>
                <a:cs typeface="Times New Roman" panose="02020603050405020304" pitchFamily="18" charset="0"/>
              </a:rPr>
              <a:t>School</a:t>
            </a:r>
            <a:r>
              <a:rPr lang="en-US" sz="1531" spc="-61" dirty="0">
                <a:solidFill>
                  <a:schemeClr val="bg1">
                    <a:lumMod val="50000"/>
                  </a:schemeClr>
                </a:solidFill>
                <a:latin typeface="Open Sans Italics"/>
              </a:rPr>
              <a:t> – Top Ranked Corporate Education Provider</a:t>
            </a:r>
          </a:p>
          <a:p>
            <a:pPr algn="ctr">
              <a:lnSpc>
                <a:spcPts val="1323"/>
              </a:lnSpc>
            </a:pPr>
            <a:endParaRPr lang="en-US" sz="1531" spc="-61" dirty="0">
              <a:solidFill>
                <a:srgbClr val="000000"/>
              </a:solidFill>
              <a:latin typeface="Open Sans Italics"/>
            </a:endParaRPr>
          </a:p>
        </p:txBody>
      </p:sp>
    </p:spTree>
    <p:extLst>
      <p:ext uri="{BB962C8B-B14F-4D97-AF65-F5344CB8AC3E}">
        <p14:creationId xmlns:p14="http://schemas.microsoft.com/office/powerpoint/2010/main" val="2417470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7F5EB"/>
        </a:solidFill>
        <a:effectLst/>
      </p:bgPr>
    </p:bg>
    <p:spTree>
      <p:nvGrpSpPr>
        <p:cNvPr id="1" name=""/>
        <p:cNvGrpSpPr/>
        <p:nvPr/>
      </p:nvGrpSpPr>
      <p:grpSpPr>
        <a:xfrm>
          <a:off x="0" y="0"/>
          <a:ext cx="0" cy="0"/>
          <a:chOff x="0" y="0"/>
          <a:chExt cx="0" cy="0"/>
        </a:xfrm>
      </p:grpSpPr>
      <p:grpSp>
        <p:nvGrpSpPr>
          <p:cNvPr id="2" name="Group 2"/>
          <p:cNvGrpSpPr/>
          <p:nvPr/>
        </p:nvGrpSpPr>
        <p:grpSpPr>
          <a:xfrm>
            <a:off x="179493" y="749872"/>
            <a:ext cx="9081424" cy="5873591"/>
            <a:chOff x="0" y="-28575"/>
            <a:chExt cx="12108565" cy="7831455"/>
          </a:xfrm>
        </p:grpSpPr>
        <p:sp>
          <p:nvSpPr>
            <p:cNvPr id="3" name="TextBox 3"/>
            <p:cNvSpPr txBox="1"/>
            <p:nvPr/>
          </p:nvSpPr>
          <p:spPr>
            <a:xfrm>
              <a:off x="1619228" y="7513871"/>
              <a:ext cx="977305" cy="286831"/>
            </a:xfrm>
            <a:prstGeom prst="rect">
              <a:avLst/>
            </a:prstGeom>
          </p:spPr>
          <p:txBody>
            <a:bodyPr wrap="square" lIns="0" tIns="0" rIns="0" bIns="0" rtlCol="0" anchor="t">
              <a:spAutoFit/>
            </a:bodyPr>
            <a:lstStyle/>
            <a:p>
              <a:pPr algn="ctr">
                <a:lnSpc>
                  <a:spcPts val="1834"/>
                </a:lnSpc>
              </a:pPr>
              <a:r>
                <a:rPr lang="en-US" sz="1310" dirty="0">
                  <a:solidFill>
                    <a:srgbClr val="49444B"/>
                  </a:solidFill>
                  <a:latin typeface="Roboto"/>
                </a:rPr>
                <a:t>Amazon</a:t>
              </a:r>
            </a:p>
          </p:txBody>
        </p:sp>
        <p:sp>
          <p:nvSpPr>
            <p:cNvPr id="4" name="TextBox 4"/>
            <p:cNvSpPr txBox="1"/>
            <p:nvPr/>
          </p:nvSpPr>
          <p:spPr>
            <a:xfrm>
              <a:off x="4087478" y="7513870"/>
              <a:ext cx="594519" cy="289010"/>
            </a:xfrm>
            <a:prstGeom prst="rect">
              <a:avLst/>
            </a:prstGeom>
          </p:spPr>
          <p:txBody>
            <a:bodyPr lIns="0" tIns="0" rIns="0" bIns="0" rtlCol="0" anchor="t">
              <a:spAutoFit/>
            </a:bodyPr>
            <a:lstStyle/>
            <a:p>
              <a:pPr algn="ctr">
                <a:lnSpc>
                  <a:spcPts val="1834"/>
                </a:lnSpc>
              </a:pPr>
              <a:r>
                <a:rPr lang="en-US" sz="1310">
                  <a:solidFill>
                    <a:srgbClr val="49444B"/>
                  </a:solidFill>
                  <a:latin typeface="Roboto"/>
                </a:rPr>
                <a:t>Kohl's</a:t>
              </a:r>
            </a:p>
          </p:txBody>
        </p:sp>
        <p:sp>
          <p:nvSpPr>
            <p:cNvPr id="5" name="TextBox 5"/>
            <p:cNvSpPr txBox="1"/>
            <p:nvPr/>
          </p:nvSpPr>
          <p:spPr>
            <a:xfrm>
              <a:off x="6101306" y="7513870"/>
              <a:ext cx="1279525" cy="289010"/>
            </a:xfrm>
            <a:prstGeom prst="rect">
              <a:avLst/>
            </a:prstGeom>
          </p:spPr>
          <p:txBody>
            <a:bodyPr lIns="0" tIns="0" rIns="0" bIns="0" rtlCol="0" anchor="t">
              <a:spAutoFit/>
            </a:bodyPr>
            <a:lstStyle/>
            <a:p>
              <a:pPr algn="ctr">
                <a:lnSpc>
                  <a:spcPts val="1834"/>
                </a:lnSpc>
              </a:pPr>
              <a:r>
                <a:rPr lang="en-US" sz="1310">
                  <a:solidFill>
                    <a:srgbClr val="49444B"/>
                  </a:solidFill>
                  <a:latin typeface="Roboto"/>
                </a:rPr>
                <a:t>Sports Direct</a:t>
              </a:r>
            </a:p>
          </p:txBody>
        </p:sp>
        <p:sp>
          <p:nvSpPr>
            <p:cNvPr id="6" name="TextBox 6"/>
            <p:cNvSpPr txBox="1"/>
            <p:nvPr/>
          </p:nvSpPr>
          <p:spPr>
            <a:xfrm>
              <a:off x="8512604" y="7513870"/>
              <a:ext cx="1169591" cy="289010"/>
            </a:xfrm>
            <a:prstGeom prst="rect">
              <a:avLst/>
            </a:prstGeom>
          </p:spPr>
          <p:txBody>
            <a:bodyPr lIns="0" tIns="0" rIns="0" bIns="0" rtlCol="0" anchor="t">
              <a:spAutoFit/>
            </a:bodyPr>
            <a:lstStyle/>
            <a:p>
              <a:pPr algn="ctr">
                <a:lnSpc>
                  <a:spcPts val="1834"/>
                </a:lnSpc>
              </a:pPr>
              <a:r>
                <a:rPr lang="en-US" sz="1310">
                  <a:solidFill>
                    <a:srgbClr val="49444B"/>
                  </a:solidFill>
                  <a:latin typeface="Roboto"/>
                </a:rPr>
                <a:t>Foot Locker</a:t>
              </a:r>
            </a:p>
          </p:txBody>
        </p:sp>
        <p:sp>
          <p:nvSpPr>
            <p:cNvPr id="7" name="TextBox 7"/>
            <p:cNvSpPr txBox="1"/>
            <p:nvPr/>
          </p:nvSpPr>
          <p:spPr>
            <a:xfrm>
              <a:off x="10943647" y="7513870"/>
              <a:ext cx="1020167" cy="289010"/>
            </a:xfrm>
            <a:prstGeom prst="rect">
              <a:avLst/>
            </a:prstGeom>
          </p:spPr>
          <p:txBody>
            <a:bodyPr lIns="0" tIns="0" rIns="0" bIns="0" rtlCol="0" anchor="t">
              <a:spAutoFit/>
            </a:bodyPr>
            <a:lstStyle/>
            <a:p>
              <a:pPr algn="ctr">
                <a:lnSpc>
                  <a:spcPts val="1834"/>
                </a:lnSpc>
              </a:pPr>
              <a:r>
                <a:rPr lang="en-US" sz="1310">
                  <a:solidFill>
                    <a:srgbClr val="49444B"/>
                  </a:solidFill>
                  <a:latin typeface="Roboto"/>
                </a:rPr>
                <a:t>West Gear</a:t>
              </a:r>
            </a:p>
          </p:txBody>
        </p:sp>
        <p:grpSp>
          <p:nvGrpSpPr>
            <p:cNvPr id="8" name="Group 8"/>
            <p:cNvGrpSpPr>
              <a:grpSpLocks noChangeAspect="1"/>
            </p:cNvGrpSpPr>
            <p:nvPr/>
          </p:nvGrpSpPr>
          <p:grpSpPr>
            <a:xfrm>
              <a:off x="1373571" y="130217"/>
              <a:ext cx="10734994" cy="7301315"/>
              <a:chOff x="0" y="0"/>
              <a:chExt cx="10734994" cy="7301315"/>
            </a:xfrm>
          </p:grpSpPr>
          <p:sp>
            <p:nvSpPr>
              <p:cNvPr id="9" name="Freeform 9"/>
              <p:cNvSpPr/>
              <p:nvPr/>
            </p:nvSpPr>
            <p:spPr>
              <a:xfrm>
                <a:off x="0" y="-6350"/>
                <a:ext cx="10734994" cy="12700"/>
              </a:xfrm>
              <a:custGeom>
                <a:avLst/>
                <a:gdLst/>
                <a:ahLst/>
                <a:cxnLst/>
                <a:rect l="l" t="t" r="r" b="b"/>
                <a:pathLst>
                  <a:path w="10734994" h="12700">
                    <a:moveTo>
                      <a:pt x="0" y="0"/>
                    </a:moveTo>
                    <a:lnTo>
                      <a:pt x="10734994" y="0"/>
                    </a:lnTo>
                    <a:lnTo>
                      <a:pt x="10734994" y="12700"/>
                    </a:lnTo>
                    <a:lnTo>
                      <a:pt x="0" y="12700"/>
                    </a:lnTo>
                    <a:close/>
                  </a:path>
                </a:pathLst>
              </a:custGeom>
              <a:solidFill>
                <a:srgbClr val="49444B">
                  <a:alpha val="24706"/>
                </a:srgbClr>
              </a:solidFill>
            </p:spPr>
            <p:txBody>
              <a:bodyPr/>
              <a:lstStyle/>
              <a:p>
                <a:endParaRPr lang="en-IN"/>
              </a:p>
            </p:txBody>
          </p:sp>
          <p:sp>
            <p:nvSpPr>
              <p:cNvPr id="10" name="Freeform 10"/>
              <p:cNvSpPr/>
              <p:nvPr/>
            </p:nvSpPr>
            <p:spPr>
              <a:xfrm>
                <a:off x="0" y="1453913"/>
                <a:ext cx="10734994" cy="12700"/>
              </a:xfrm>
              <a:custGeom>
                <a:avLst/>
                <a:gdLst/>
                <a:ahLst/>
                <a:cxnLst/>
                <a:rect l="l" t="t" r="r" b="b"/>
                <a:pathLst>
                  <a:path w="10734994" h="12700">
                    <a:moveTo>
                      <a:pt x="0" y="0"/>
                    </a:moveTo>
                    <a:lnTo>
                      <a:pt x="10734994" y="0"/>
                    </a:lnTo>
                    <a:lnTo>
                      <a:pt x="10734994" y="12700"/>
                    </a:lnTo>
                    <a:lnTo>
                      <a:pt x="0" y="12700"/>
                    </a:lnTo>
                    <a:close/>
                  </a:path>
                </a:pathLst>
              </a:custGeom>
              <a:solidFill>
                <a:srgbClr val="49444B">
                  <a:alpha val="24706"/>
                </a:srgbClr>
              </a:solidFill>
            </p:spPr>
            <p:txBody>
              <a:bodyPr/>
              <a:lstStyle/>
              <a:p>
                <a:endParaRPr lang="en-IN"/>
              </a:p>
            </p:txBody>
          </p:sp>
          <p:sp>
            <p:nvSpPr>
              <p:cNvPr id="11" name="Freeform 11"/>
              <p:cNvSpPr/>
              <p:nvPr/>
            </p:nvSpPr>
            <p:spPr>
              <a:xfrm>
                <a:off x="0" y="2914176"/>
                <a:ext cx="10734994" cy="12700"/>
              </a:xfrm>
              <a:custGeom>
                <a:avLst/>
                <a:gdLst/>
                <a:ahLst/>
                <a:cxnLst/>
                <a:rect l="l" t="t" r="r" b="b"/>
                <a:pathLst>
                  <a:path w="10734994" h="12700">
                    <a:moveTo>
                      <a:pt x="0" y="0"/>
                    </a:moveTo>
                    <a:lnTo>
                      <a:pt x="10734994" y="0"/>
                    </a:lnTo>
                    <a:lnTo>
                      <a:pt x="10734994" y="12700"/>
                    </a:lnTo>
                    <a:lnTo>
                      <a:pt x="0" y="12700"/>
                    </a:lnTo>
                    <a:close/>
                  </a:path>
                </a:pathLst>
              </a:custGeom>
              <a:solidFill>
                <a:srgbClr val="49444B">
                  <a:alpha val="24706"/>
                </a:srgbClr>
              </a:solidFill>
            </p:spPr>
            <p:txBody>
              <a:bodyPr/>
              <a:lstStyle/>
              <a:p>
                <a:endParaRPr lang="en-IN"/>
              </a:p>
            </p:txBody>
          </p:sp>
          <p:sp>
            <p:nvSpPr>
              <p:cNvPr id="12" name="Freeform 12"/>
              <p:cNvSpPr/>
              <p:nvPr/>
            </p:nvSpPr>
            <p:spPr>
              <a:xfrm>
                <a:off x="0" y="4374439"/>
                <a:ext cx="10734994" cy="12700"/>
              </a:xfrm>
              <a:custGeom>
                <a:avLst/>
                <a:gdLst/>
                <a:ahLst/>
                <a:cxnLst/>
                <a:rect l="l" t="t" r="r" b="b"/>
                <a:pathLst>
                  <a:path w="10734994" h="12700">
                    <a:moveTo>
                      <a:pt x="0" y="0"/>
                    </a:moveTo>
                    <a:lnTo>
                      <a:pt x="10734994" y="0"/>
                    </a:lnTo>
                    <a:lnTo>
                      <a:pt x="10734994" y="12700"/>
                    </a:lnTo>
                    <a:lnTo>
                      <a:pt x="0" y="12700"/>
                    </a:lnTo>
                    <a:close/>
                  </a:path>
                </a:pathLst>
              </a:custGeom>
              <a:solidFill>
                <a:srgbClr val="49444B">
                  <a:alpha val="24706"/>
                </a:srgbClr>
              </a:solidFill>
            </p:spPr>
            <p:txBody>
              <a:bodyPr/>
              <a:lstStyle/>
              <a:p>
                <a:endParaRPr lang="en-IN"/>
              </a:p>
            </p:txBody>
          </p:sp>
          <p:sp>
            <p:nvSpPr>
              <p:cNvPr id="13" name="Freeform 13"/>
              <p:cNvSpPr/>
              <p:nvPr/>
            </p:nvSpPr>
            <p:spPr>
              <a:xfrm>
                <a:off x="0" y="5834702"/>
                <a:ext cx="10734994" cy="12700"/>
              </a:xfrm>
              <a:custGeom>
                <a:avLst/>
                <a:gdLst/>
                <a:ahLst/>
                <a:cxnLst/>
                <a:rect l="l" t="t" r="r" b="b"/>
                <a:pathLst>
                  <a:path w="10734994" h="12700">
                    <a:moveTo>
                      <a:pt x="0" y="0"/>
                    </a:moveTo>
                    <a:lnTo>
                      <a:pt x="10734994" y="0"/>
                    </a:lnTo>
                    <a:lnTo>
                      <a:pt x="10734994" y="12700"/>
                    </a:lnTo>
                    <a:lnTo>
                      <a:pt x="0" y="12700"/>
                    </a:lnTo>
                    <a:close/>
                  </a:path>
                </a:pathLst>
              </a:custGeom>
              <a:solidFill>
                <a:srgbClr val="49444B">
                  <a:alpha val="24706"/>
                </a:srgbClr>
              </a:solidFill>
            </p:spPr>
            <p:txBody>
              <a:bodyPr/>
              <a:lstStyle/>
              <a:p>
                <a:endParaRPr lang="en-IN"/>
              </a:p>
            </p:txBody>
          </p:sp>
          <p:sp>
            <p:nvSpPr>
              <p:cNvPr id="14" name="Freeform 14"/>
              <p:cNvSpPr/>
              <p:nvPr/>
            </p:nvSpPr>
            <p:spPr>
              <a:xfrm>
                <a:off x="0" y="7294965"/>
                <a:ext cx="10734994" cy="12700"/>
              </a:xfrm>
              <a:custGeom>
                <a:avLst/>
                <a:gdLst/>
                <a:ahLst/>
                <a:cxnLst/>
                <a:rect l="l" t="t" r="r" b="b"/>
                <a:pathLst>
                  <a:path w="10734994" h="12700">
                    <a:moveTo>
                      <a:pt x="0" y="0"/>
                    </a:moveTo>
                    <a:lnTo>
                      <a:pt x="10734994" y="0"/>
                    </a:lnTo>
                    <a:lnTo>
                      <a:pt x="10734994" y="12700"/>
                    </a:lnTo>
                    <a:lnTo>
                      <a:pt x="0" y="12700"/>
                    </a:lnTo>
                    <a:close/>
                  </a:path>
                </a:pathLst>
              </a:custGeom>
              <a:solidFill>
                <a:srgbClr val="49444B">
                  <a:alpha val="60000"/>
                </a:srgbClr>
              </a:solidFill>
            </p:spPr>
            <p:txBody>
              <a:bodyPr/>
              <a:lstStyle/>
              <a:p>
                <a:endParaRPr lang="en-IN"/>
              </a:p>
            </p:txBody>
          </p:sp>
        </p:grpSp>
        <p:sp>
          <p:nvSpPr>
            <p:cNvPr id="15" name="TextBox 15"/>
            <p:cNvSpPr txBox="1"/>
            <p:nvPr/>
          </p:nvSpPr>
          <p:spPr>
            <a:xfrm>
              <a:off x="0" y="-28575"/>
              <a:ext cx="1262658" cy="289010"/>
            </a:xfrm>
            <a:prstGeom prst="rect">
              <a:avLst/>
            </a:prstGeom>
          </p:spPr>
          <p:txBody>
            <a:bodyPr lIns="0" tIns="0" rIns="0" bIns="0" rtlCol="0" anchor="t">
              <a:spAutoFit/>
            </a:bodyPr>
            <a:lstStyle/>
            <a:p>
              <a:pPr algn="r">
                <a:lnSpc>
                  <a:spcPts val="1834"/>
                </a:lnSpc>
              </a:pPr>
              <a:r>
                <a:rPr lang="en-US" sz="1310">
                  <a:solidFill>
                    <a:srgbClr val="49444B"/>
                  </a:solidFill>
                  <a:latin typeface="Roboto"/>
                </a:rPr>
                <a:t>250,000,000 </a:t>
              </a:r>
            </a:p>
          </p:txBody>
        </p:sp>
        <p:sp>
          <p:nvSpPr>
            <p:cNvPr id="16" name="TextBox 16"/>
            <p:cNvSpPr txBox="1"/>
            <p:nvPr/>
          </p:nvSpPr>
          <p:spPr>
            <a:xfrm>
              <a:off x="0" y="1431688"/>
              <a:ext cx="1262658" cy="289010"/>
            </a:xfrm>
            <a:prstGeom prst="rect">
              <a:avLst/>
            </a:prstGeom>
          </p:spPr>
          <p:txBody>
            <a:bodyPr lIns="0" tIns="0" rIns="0" bIns="0" rtlCol="0" anchor="t">
              <a:spAutoFit/>
            </a:bodyPr>
            <a:lstStyle/>
            <a:p>
              <a:pPr algn="r">
                <a:lnSpc>
                  <a:spcPts val="1834"/>
                </a:lnSpc>
              </a:pPr>
              <a:r>
                <a:rPr lang="en-US" sz="1310">
                  <a:solidFill>
                    <a:srgbClr val="49444B"/>
                  </a:solidFill>
                  <a:latin typeface="Roboto"/>
                </a:rPr>
                <a:t>200,000,000 </a:t>
              </a:r>
            </a:p>
          </p:txBody>
        </p:sp>
        <p:sp>
          <p:nvSpPr>
            <p:cNvPr id="17" name="TextBox 17"/>
            <p:cNvSpPr txBox="1"/>
            <p:nvPr/>
          </p:nvSpPr>
          <p:spPr>
            <a:xfrm>
              <a:off x="0" y="2891951"/>
              <a:ext cx="1262658" cy="289010"/>
            </a:xfrm>
            <a:prstGeom prst="rect">
              <a:avLst/>
            </a:prstGeom>
          </p:spPr>
          <p:txBody>
            <a:bodyPr lIns="0" tIns="0" rIns="0" bIns="0" rtlCol="0" anchor="t">
              <a:spAutoFit/>
            </a:bodyPr>
            <a:lstStyle/>
            <a:p>
              <a:pPr algn="r">
                <a:lnSpc>
                  <a:spcPts val="1834"/>
                </a:lnSpc>
              </a:pPr>
              <a:r>
                <a:rPr lang="en-US" sz="1310">
                  <a:solidFill>
                    <a:srgbClr val="49444B"/>
                  </a:solidFill>
                  <a:latin typeface="Roboto"/>
                </a:rPr>
                <a:t>150,000,000 </a:t>
              </a:r>
            </a:p>
          </p:txBody>
        </p:sp>
        <p:sp>
          <p:nvSpPr>
            <p:cNvPr id="18" name="TextBox 18"/>
            <p:cNvSpPr txBox="1"/>
            <p:nvPr/>
          </p:nvSpPr>
          <p:spPr>
            <a:xfrm>
              <a:off x="0" y="4352214"/>
              <a:ext cx="1262658" cy="289010"/>
            </a:xfrm>
            <a:prstGeom prst="rect">
              <a:avLst/>
            </a:prstGeom>
          </p:spPr>
          <p:txBody>
            <a:bodyPr lIns="0" tIns="0" rIns="0" bIns="0" rtlCol="0" anchor="t">
              <a:spAutoFit/>
            </a:bodyPr>
            <a:lstStyle/>
            <a:p>
              <a:pPr algn="r">
                <a:lnSpc>
                  <a:spcPts val="1834"/>
                </a:lnSpc>
              </a:pPr>
              <a:r>
                <a:rPr lang="en-US" sz="1310">
                  <a:solidFill>
                    <a:srgbClr val="49444B"/>
                  </a:solidFill>
                  <a:latin typeface="Roboto"/>
                </a:rPr>
                <a:t>100,000,000 </a:t>
              </a:r>
            </a:p>
          </p:txBody>
        </p:sp>
        <p:sp>
          <p:nvSpPr>
            <p:cNvPr id="19" name="TextBox 19"/>
            <p:cNvSpPr txBox="1"/>
            <p:nvPr/>
          </p:nvSpPr>
          <p:spPr>
            <a:xfrm>
              <a:off x="124420" y="5812477"/>
              <a:ext cx="1138238" cy="289010"/>
            </a:xfrm>
            <a:prstGeom prst="rect">
              <a:avLst/>
            </a:prstGeom>
          </p:spPr>
          <p:txBody>
            <a:bodyPr lIns="0" tIns="0" rIns="0" bIns="0" rtlCol="0" anchor="t">
              <a:spAutoFit/>
            </a:bodyPr>
            <a:lstStyle/>
            <a:p>
              <a:pPr algn="r">
                <a:lnSpc>
                  <a:spcPts val="1834"/>
                </a:lnSpc>
              </a:pPr>
              <a:r>
                <a:rPr lang="en-US" sz="1310">
                  <a:solidFill>
                    <a:srgbClr val="49444B"/>
                  </a:solidFill>
                  <a:latin typeface="Roboto"/>
                </a:rPr>
                <a:t>50,000,000 </a:t>
              </a:r>
            </a:p>
          </p:txBody>
        </p:sp>
        <p:sp>
          <p:nvSpPr>
            <p:cNvPr id="20" name="TextBox 20"/>
            <p:cNvSpPr txBox="1"/>
            <p:nvPr/>
          </p:nvSpPr>
          <p:spPr>
            <a:xfrm>
              <a:off x="1083072" y="7272740"/>
              <a:ext cx="179586" cy="289010"/>
            </a:xfrm>
            <a:prstGeom prst="rect">
              <a:avLst/>
            </a:prstGeom>
          </p:spPr>
          <p:txBody>
            <a:bodyPr lIns="0" tIns="0" rIns="0" bIns="0" rtlCol="0" anchor="t">
              <a:spAutoFit/>
            </a:bodyPr>
            <a:lstStyle/>
            <a:p>
              <a:pPr algn="r">
                <a:lnSpc>
                  <a:spcPts val="1834"/>
                </a:lnSpc>
              </a:pPr>
              <a:r>
                <a:rPr lang="en-US" sz="1310">
                  <a:solidFill>
                    <a:srgbClr val="49444B"/>
                  </a:solidFill>
                  <a:latin typeface="Roboto"/>
                </a:rPr>
                <a:t>0 </a:t>
              </a:r>
            </a:p>
          </p:txBody>
        </p:sp>
        <p:grpSp>
          <p:nvGrpSpPr>
            <p:cNvPr id="21" name="Group 21"/>
            <p:cNvGrpSpPr>
              <a:grpSpLocks noChangeAspect="1"/>
            </p:cNvGrpSpPr>
            <p:nvPr/>
          </p:nvGrpSpPr>
          <p:grpSpPr>
            <a:xfrm>
              <a:off x="1373571" y="329346"/>
              <a:ext cx="10734994" cy="7102186"/>
              <a:chOff x="0" y="199128"/>
              <a:chExt cx="10734994" cy="7102186"/>
            </a:xfrm>
          </p:grpSpPr>
          <p:sp>
            <p:nvSpPr>
              <p:cNvPr id="22" name="Freeform 22"/>
              <p:cNvSpPr/>
              <p:nvPr/>
            </p:nvSpPr>
            <p:spPr>
              <a:xfrm>
                <a:off x="0" y="5025748"/>
                <a:ext cx="1309669" cy="2275567"/>
              </a:xfrm>
              <a:custGeom>
                <a:avLst/>
                <a:gdLst/>
                <a:ahLst/>
                <a:cxnLst/>
                <a:rect l="l" t="t" r="r" b="b"/>
                <a:pathLst>
                  <a:path w="1309669" h="2275567">
                    <a:moveTo>
                      <a:pt x="0" y="0"/>
                    </a:moveTo>
                    <a:lnTo>
                      <a:pt x="1309669" y="0"/>
                    </a:lnTo>
                    <a:lnTo>
                      <a:pt x="1309669" y="2275567"/>
                    </a:lnTo>
                    <a:lnTo>
                      <a:pt x="0" y="2275567"/>
                    </a:lnTo>
                    <a:close/>
                  </a:path>
                </a:pathLst>
              </a:custGeom>
              <a:solidFill>
                <a:srgbClr val="F0AB1B"/>
              </a:solidFill>
            </p:spPr>
            <p:txBody>
              <a:bodyPr/>
              <a:lstStyle/>
              <a:p>
                <a:endParaRPr lang="en-IN"/>
              </a:p>
            </p:txBody>
          </p:sp>
          <p:sp>
            <p:nvSpPr>
              <p:cNvPr id="23" name="Freeform 23"/>
              <p:cNvSpPr/>
              <p:nvPr/>
            </p:nvSpPr>
            <p:spPr>
              <a:xfrm>
                <a:off x="2356331" y="4312677"/>
                <a:ext cx="1309669" cy="2988638"/>
              </a:xfrm>
              <a:custGeom>
                <a:avLst/>
                <a:gdLst/>
                <a:ahLst/>
                <a:cxnLst/>
                <a:rect l="l" t="t" r="r" b="b"/>
                <a:pathLst>
                  <a:path w="1309669" h="2988638">
                    <a:moveTo>
                      <a:pt x="0" y="0"/>
                    </a:moveTo>
                    <a:lnTo>
                      <a:pt x="1309670" y="0"/>
                    </a:lnTo>
                    <a:lnTo>
                      <a:pt x="1309670" y="2988638"/>
                    </a:lnTo>
                    <a:lnTo>
                      <a:pt x="0" y="2988638"/>
                    </a:lnTo>
                    <a:close/>
                  </a:path>
                </a:pathLst>
              </a:custGeom>
              <a:solidFill>
                <a:srgbClr val="F0AB1B"/>
              </a:solidFill>
            </p:spPr>
            <p:txBody>
              <a:bodyPr/>
              <a:lstStyle/>
              <a:p>
                <a:endParaRPr lang="en-IN"/>
              </a:p>
            </p:txBody>
          </p:sp>
          <p:sp>
            <p:nvSpPr>
              <p:cNvPr id="24" name="Freeform 24"/>
              <p:cNvSpPr/>
              <p:nvPr/>
            </p:nvSpPr>
            <p:spPr>
              <a:xfrm>
                <a:off x="4712662" y="1965852"/>
                <a:ext cx="1309669" cy="5335463"/>
              </a:xfrm>
              <a:custGeom>
                <a:avLst/>
                <a:gdLst/>
                <a:ahLst/>
                <a:cxnLst/>
                <a:rect l="l" t="t" r="r" b="b"/>
                <a:pathLst>
                  <a:path w="1309669" h="5335463">
                    <a:moveTo>
                      <a:pt x="0" y="0"/>
                    </a:moveTo>
                    <a:lnTo>
                      <a:pt x="1309670" y="0"/>
                    </a:lnTo>
                    <a:lnTo>
                      <a:pt x="1309670" y="5335463"/>
                    </a:lnTo>
                    <a:lnTo>
                      <a:pt x="0" y="5335463"/>
                    </a:lnTo>
                    <a:close/>
                  </a:path>
                </a:pathLst>
              </a:custGeom>
              <a:solidFill>
                <a:srgbClr val="F0AB1B"/>
              </a:solidFill>
            </p:spPr>
            <p:txBody>
              <a:bodyPr/>
              <a:lstStyle/>
              <a:p>
                <a:endParaRPr lang="en-IN"/>
              </a:p>
            </p:txBody>
          </p:sp>
          <p:sp>
            <p:nvSpPr>
              <p:cNvPr id="25" name="Freeform 25"/>
              <p:cNvSpPr/>
              <p:nvPr/>
            </p:nvSpPr>
            <p:spPr>
              <a:xfrm>
                <a:off x="7068993" y="867041"/>
                <a:ext cx="1309670" cy="6434273"/>
              </a:xfrm>
              <a:custGeom>
                <a:avLst/>
                <a:gdLst/>
                <a:ahLst/>
                <a:cxnLst/>
                <a:rect l="l" t="t" r="r" b="b"/>
                <a:pathLst>
                  <a:path w="1309670" h="6434273">
                    <a:moveTo>
                      <a:pt x="0" y="0"/>
                    </a:moveTo>
                    <a:lnTo>
                      <a:pt x="1309670" y="0"/>
                    </a:lnTo>
                    <a:lnTo>
                      <a:pt x="1309670" y="6434274"/>
                    </a:lnTo>
                    <a:lnTo>
                      <a:pt x="0" y="6434274"/>
                    </a:lnTo>
                    <a:close/>
                  </a:path>
                </a:pathLst>
              </a:custGeom>
              <a:solidFill>
                <a:srgbClr val="F0AB1B"/>
              </a:solidFill>
            </p:spPr>
            <p:txBody>
              <a:bodyPr/>
              <a:lstStyle/>
              <a:p>
                <a:endParaRPr lang="en-IN"/>
              </a:p>
            </p:txBody>
          </p:sp>
          <p:sp>
            <p:nvSpPr>
              <p:cNvPr id="26" name="Freeform 26"/>
              <p:cNvSpPr/>
              <p:nvPr/>
            </p:nvSpPr>
            <p:spPr>
              <a:xfrm>
                <a:off x="9425325" y="199128"/>
                <a:ext cx="1309670" cy="7102186"/>
              </a:xfrm>
              <a:custGeom>
                <a:avLst/>
                <a:gdLst/>
                <a:ahLst/>
                <a:cxnLst/>
                <a:rect l="l" t="t" r="r" b="b"/>
                <a:pathLst>
                  <a:path w="1309670" h="7102186">
                    <a:moveTo>
                      <a:pt x="0" y="0"/>
                    </a:moveTo>
                    <a:lnTo>
                      <a:pt x="1309669" y="0"/>
                    </a:lnTo>
                    <a:lnTo>
                      <a:pt x="1309669" y="7102187"/>
                    </a:lnTo>
                    <a:lnTo>
                      <a:pt x="0" y="7102187"/>
                    </a:lnTo>
                    <a:close/>
                  </a:path>
                </a:pathLst>
              </a:custGeom>
              <a:solidFill>
                <a:srgbClr val="F0AB1B"/>
              </a:solidFill>
            </p:spPr>
            <p:txBody>
              <a:bodyPr/>
              <a:lstStyle/>
              <a:p>
                <a:endParaRPr lang="en-IN"/>
              </a:p>
            </p:txBody>
          </p:sp>
        </p:grpSp>
      </p:grpSp>
      <p:sp>
        <p:nvSpPr>
          <p:cNvPr id="27" name="TextBox 27"/>
          <p:cNvSpPr txBox="1"/>
          <p:nvPr/>
        </p:nvSpPr>
        <p:spPr>
          <a:xfrm>
            <a:off x="2559695" y="143011"/>
            <a:ext cx="4634210" cy="581365"/>
          </a:xfrm>
          <a:prstGeom prst="rect">
            <a:avLst/>
          </a:prstGeom>
        </p:spPr>
        <p:txBody>
          <a:bodyPr lIns="0" tIns="0" rIns="0" bIns="0" rtlCol="0" anchor="t">
            <a:spAutoFit/>
          </a:bodyPr>
          <a:lstStyle/>
          <a:p>
            <a:pPr algn="ctr">
              <a:lnSpc>
                <a:spcPts val="4706"/>
              </a:lnSpc>
            </a:pPr>
            <a:r>
              <a:rPr lang="en-US" sz="3361">
                <a:solidFill>
                  <a:srgbClr val="49444B"/>
                </a:solidFill>
                <a:latin typeface="Roboto Bold"/>
              </a:rPr>
              <a:t>Sales by Top 5 Retailers</a:t>
            </a:r>
          </a:p>
        </p:txBody>
      </p:sp>
      <p:sp>
        <p:nvSpPr>
          <p:cNvPr id="28" name="TextBox 28"/>
          <p:cNvSpPr txBox="1"/>
          <p:nvPr/>
        </p:nvSpPr>
        <p:spPr>
          <a:xfrm>
            <a:off x="1907372" y="6460521"/>
            <a:ext cx="5586297" cy="842538"/>
          </a:xfrm>
          <a:prstGeom prst="rect">
            <a:avLst/>
          </a:prstGeom>
        </p:spPr>
        <p:txBody>
          <a:bodyPr wrap="square" lIns="0" tIns="0" rIns="0" bIns="0" rtlCol="0" anchor="t">
            <a:spAutoFit/>
          </a:bodyPr>
          <a:lstStyle/>
          <a:p>
            <a:pPr algn="ctr">
              <a:lnSpc>
                <a:spcPts val="1323"/>
              </a:lnSpc>
            </a:pPr>
            <a:endParaRPr dirty="0"/>
          </a:p>
          <a:p>
            <a:pPr algn="ctr">
              <a:lnSpc>
                <a:spcPts val="1323"/>
              </a:lnSpc>
            </a:pPr>
            <a:endParaRPr dirty="0"/>
          </a:p>
          <a:p>
            <a:pPr algn="ctr">
              <a:lnSpc>
                <a:spcPts val="1323"/>
              </a:lnSpc>
            </a:pPr>
            <a:endParaRPr dirty="0"/>
          </a:p>
          <a:p>
            <a:pPr algn="ctr">
              <a:lnSpc>
                <a:spcPts val="1323"/>
              </a:lnSpc>
            </a:pPr>
            <a:r>
              <a:rPr lang="en-US" sz="1531" spc="-61" dirty="0">
                <a:solidFill>
                  <a:schemeClr val="bg1">
                    <a:lumMod val="50000"/>
                  </a:schemeClr>
                </a:solidFill>
                <a:latin typeface="Open Sans Italics"/>
              </a:rPr>
              <a:t>Ivy Professional </a:t>
            </a:r>
            <a:r>
              <a:rPr lang="en-US" sz="1531" spc="-61" dirty="0">
                <a:solidFill>
                  <a:schemeClr val="bg1">
                    <a:lumMod val="50000"/>
                  </a:schemeClr>
                </a:solidFill>
                <a:latin typeface="Times New Roman" panose="02020603050405020304" pitchFamily="18" charset="0"/>
                <a:cs typeface="Times New Roman" panose="02020603050405020304" pitchFamily="18" charset="0"/>
              </a:rPr>
              <a:t>School</a:t>
            </a:r>
            <a:r>
              <a:rPr lang="en-US" sz="1531" spc="-61" dirty="0">
                <a:solidFill>
                  <a:schemeClr val="bg1">
                    <a:lumMod val="50000"/>
                  </a:schemeClr>
                </a:solidFill>
                <a:latin typeface="Open Sans Italics"/>
              </a:rPr>
              <a:t> – Top Ranked Corporate Education Provider</a:t>
            </a:r>
          </a:p>
          <a:p>
            <a:pPr algn="ctr">
              <a:lnSpc>
                <a:spcPts val="1323"/>
              </a:lnSpc>
            </a:pPr>
            <a:endParaRPr lang="en-US" sz="1531" spc="-61" dirty="0">
              <a:solidFill>
                <a:srgbClr val="000000"/>
              </a:solidFill>
              <a:latin typeface="Open Sans Italics"/>
            </a:endParaRPr>
          </a:p>
        </p:txBody>
      </p:sp>
      <p:sp>
        <p:nvSpPr>
          <p:cNvPr id="29" name="Freeform 29"/>
          <p:cNvSpPr/>
          <p:nvPr/>
        </p:nvSpPr>
        <p:spPr>
          <a:xfrm>
            <a:off x="8707471" y="207791"/>
            <a:ext cx="629218" cy="516586"/>
          </a:xfrm>
          <a:custGeom>
            <a:avLst/>
            <a:gdLst/>
            <a:ahLst/>
            <a:cxnLst/>
            <a:rect l="l" t="t" r="r" b="b"/>
            <a:pathLst>
              <a:path w="629218" h="516586">
                <a:moveTo>
                  <a:pt x="0" y="0"/>
                </a:moveTo>
                <a:lnTo>
                  <a:pt x="629218" y="0"/>
                </a:lnTo>
                <a:lnTo>
                  <a:pt x="629218" y="516586"/>
                </a:lnTo>
                <a:lnTo>
                  <a:pt x="0" y="516586"/>
                </a:lnTo>
                <a:lnTo>
                  <a:pt x="0" y="0"/>
                </a:lnTo>
                <a:close/>
              </a:path>
            </a:pathLst>
          </a:custGeom>
          <a:blipFill>
            <a:blip r:embed="rId2"/>
            <a:stretch>
              <a:fillRect/>
            </a:stretch>
          </a:blipFill>
        </p:spPr>
        <p:txBody>
          <a:bodyPr/>
          <a:lstStyle/>
          <a:p>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7F5EB"/>
        </a:solidFill>
        <a:effectLst/>
      </p:bgPr>
    </p:bg>
    <p:spTree>
      <p:nvGrpSpPr>
        <p:cNvPr id="1" name=""/>
        <p:cNvGrpSpPr/>
        <p:nvPr/>
      </p:nvGrpSpPr>
      <p:grpSpPr>
        <a:xfrm>
          <a:off x="0" y="0"/>
          <a:ext cx="0" cy="0"/>
          <a:chOff x="0" y="0"/>
          <a:chExt cx="0" cy="0"/>
        </a:xfrm>
      </p:grpSpPr>
      <p:grpSp>
        <p:nvGrpSpPr>
          <p:cNvPr id="2" name="Group 2"/>
          <p:cNvGrpSpPr/>
          <p:nvPr/>
        </p:nvGrpSpPr>
        <p:grpSpPr>
          <a:xfrm>
            <a:off x="2203978" y="702945"/>
            <a:ext cx="6162270" cy="5880735"/>
            <a:chOff x="0" y="-38100"/>
            <a:chExt cx="8216359" cy="7840980"/>
          </a:xfrm>
        </p:grpSpPr>
        <p:sp>
          <p:nvSpPr>
            <p:cNvPr id="3" name="TextBox 3"/>
            <p:cNvSpPr txBox="1"/>
            <p:nvPr/>
          </p:nvSpPr>
          <p:spPr>
            <a:xfrm>
              <a:off x="50318" y="1233140"/>
              <a:ext cx="527553" cy="633228"/>
            </a:xfrm>
            <a:prstGeom prst="rect">
              <a:avLst/>
            </a:prstGeom>
          </p:spPr>
          <p:txBody>
            <a:bodyPr lIns="0" tIns="0" rIns="0" bIns="0" rtlCol="0" anchor="t">
              <a:spAutoFit/>
            </a:bodyPr>
            <a:lstStyle/>
            <a:p>
              <a:pPr algn="ctr">
                <a:lnSpc>
                  <a:spcPts val="1930"/>
                </a:lnSpc>
              </a:pPr>
              <a:r>
                <a:rPr lang="en-US" sz="1379">
                  <a:solidFill>
                    <a:srgbClr val="49444B"/>
                  </a:solidFill>
                  <a:latin typeface="Roboto"/>
                </a:rPr>
                <a:t>West</a:t>
              </a:r>
            </a:p>
            <a:p>
              <a:pPr algn="ctr">
                <a:lnSpc>
                  <a:spcPts val="1930"/>
                </a:lnSpc>
              </a:pPr>
              <a:r>
                <a:rPr lang="en-US" sz="1379">
                  <a:solidFill>
                    <a:srgbClr val="49444B"/>
                  </a:solidFill>
                  <a:latin typeface="Roboto"/>
                </a:rPr>
                <a:t>30%</a:t>
              </a:r>
            </a:p>
          </p:txBody>
        </p:sp>
        <p:sp>
          <p:nvSpPr>
            <p:cNvPr id="4" name="TextBox 4"/>
            <p:cNvSpPr txBox="1"/>
            <p:nvPr/>
          </p:nvSpPr>
          <p:spPr>
            <a:xfrm>
              <a:off x="290101" y="7169652"/>
              <a:ext cx="1030871" cy="633228"/>
            </a:xfrm>
            <a:prstGeom prst="rect">
              <a:avLst/>
            </a:prstGeom>
          </p:spPr>
          <p:txBody>
            <a:bodyPr lIns="0" tIns="0" rIns="0" bIns="0" rtlCol="0" anchor="t">
              <a:spAutoFit/>
            </a:bodyPr>
            <a:lstStyle/>
            <a:p>
              <a:pPr algn="ctr">
                <a:lnSpc>
                  <a:spcPts val="1930"/>
                </a:lnSpc>
              </a:pPr>
              <a:r>
                <a:rPr lang="en-US" sz="1379">
                  <a:solidFill>
                    <a:srgbClr val="49444B"/>
                  </a:solidFill>
                  <a:latin typeface="Roboto"/>
                </a:rPr>
                <a:t>Northeast</a:t>
              </a:r>
            </a:p>
            <a:p>
              <a:pPr algn="ctr">
                <a:lnSpc>
                  <a:spcPts val="1930"/>
                </a:lnSpc>
              </a:pPr>
              <a:r>
                <a:rPr lang="en-US" sz="1379">
                  <a:solidFill>
                    <a:srgbClr val="49444B"/>
                  </a:solidFill>
                  <a:latin typeface="Roboto"/>
                </a:rPr>
                <a:t>20.7%</a:t>
              </a:r>
            </a:p>
          </p:txBody>
        </p:sp>
        <p:sp>
          <p:nvSpPr>
            <p:cNvPr id="5" name="TextBox 5"/>
            <p:cNvSpPr txBox="1"/>
            <p:nvPr/>
          </p:nvSpPr>
          <p:spPr>
            <a:xfrm>
              <a:off x="6146577" y="7151863"/>
              <a:ext cx="1308724" cy="627523"/>
            </a:xfrm>
            <a:prstGeom prst="rect">
              <a:avLst/>
            </a:prstGeom>
          </p:spPr>
          <p:txBody>
            <a:bodyPr wrap="square" lIns="0" tIns="0" rIns="0" bIns="0" rtlCol="0" anchor="t">
              <a:spAutoFit/>
            </a:bodyPr>
            <a:lstStyle/>
            <a:p>
              <a:pPr algn="ctr">
                <a:lnSpc>
                  <a:spcPts val="1930"/>
                </a:lnSpc>
              </a:pPr>
              <a:r>
                <a:rPr lang="en-US" sz="1379" dirty="0">
                  <a:solidFill>
                    <a:srgbClr val="49444B"/>
                  </a:solidFill>
                  <a:latin typeface="Roboto"/>
                </a:rPr>
                <a:t>Southeast</a:t>
              </a:r>
            </a:p>
            <a:p>
              <a:pPr algn="ctr">
                <a:lnSpc>
                  <a:spcPts val="1930"/>
                </a:lnSpc>
              </a:pPr>
              <a:r>
                <a:rPr lang="en-US" sz="1379" dirty="0">
                  <a:solidFill>
                    <a:srgbClr val="49444B"/>
                  </a:solidFill>
                  <a:latin typeface="Roboto"/>
                </a:rPr>
                <a:t>18.1%</a:t>
              </a:r>
            </a:p>
          </p:txBody>
        </p:sp>
        <p:sp>
          <p:nvSpPr>
            <p:cNvPr id="6" name="TextBox 6"/>
            <p:cNvSpPr txBox="1"/>
            <p:nvPr/>
          </p:nvSpPr>
          <p:spPr>
            <a:xfrm>
              <a:off x="7590607" y="3214793"/>
              <a:ext cx="625752" cy="633228"/>
            </a:xfrm>
            <a:prstGeom prst="rect">
              <a:avLst/>
            </a:prstGeom>
          </p:spPr>
          <p:txBody>
            <a:bodyPr lIns="0" tIns="0" rIns="0" bIns="0" rtlCol="0" anchor="t">
              <a:spAutoFit/>
            </a:bodyPr>
            <a:lstStyle/>
            <a:p>
              <a:pPr algn="ctr">
                <a:lnSpc>
                  <a:spcPts val="1930"/>
                </a:lnSpc>
              </a:pPr>
              <a:r>
                <a:rPr lang="en-US" sz="1379">
                  <a:solidFill>
                    <a:srgbClr val="49444B"/>
                  </a:solidFill>
                  <a:latin typeface="Roboto"/>
                </a:rPr>
                <a:t>South</a:t>
              </a:r>
            </a:p>
            <a:p>
              <a:pPr algn="ctr">
                <a:lnSpc>
                  <a:spcPts val="1930"/>
                </a:lnSpc>
              </a:pPr>
              <a:r>
                <a:rPr lang="en-US" sz="1379">
                  <a:solidFill>
                    <a:srgbClr val="49444B"/>
                  </a:solidFill>
                  <a:latin typeface="Roboto"/>
                </a:rPr>
                <a:t>16.1%</a:t>
              </a:r>
            </a:p>
          </p:txBody>
        </p:sp>
        <p:sp>
          <p:nvSpPr>
            <p:cNvPr id="7" name="TextBox 7"/>
            <p:cNvSpPr txBox="1"/>
            <p:nvPr/>
          </p:nvSpPr>
          <p:spPr>
            <a:xfrm>
              <a:off x="5199731" y="-38100"/>
              <a:ext cx="887961" cy="633228"/>
            </a:xfrm>
            <a:prstGeom prst="rect">
              <a:avLst/>
            </a:prstGeom>
          </p:spPr>
          <p:txBody>
            <a:bodyPr lIns="0" tIns="0" rIns="0" bIns="0" rtlCol="0" anchor="t">
              <a:spAutoFit/>
            </a:bodyPr>
            <a:lstStyle/>
            <a:p>
              <a:pPr algn="ctr">
                <a:lnSpc>
                  <a:spcPts val="1930"/>
                </a:lnSpc>
              </a:pPr>
              <a:r>
                <a:rPr lang="en-US" sz="1379">
                  <a:solidFill>
                    <a:srgbClr val="49444B"/>
                  </a:solidFill>
                  <a:latin typeface="Roboto"/>
                </a:rPr>
                <a:t>Midwest</a:t>
              </a:r>
            </a:p>
            <a:p>
              <a:pPr algn="ctr">
                <a:lnSpc>
                  <a:spcPts val="1930"/>
                </a:lnSpc>
              </a:pPr>
              <a:r>
                <a:rPr lang="en-US" sz="1379">
                  <a:solidFill>
                    <a:srgbClr val="49444B"/>
                  </a:solidFill>
                  <a:latin typeface="Roboto"/>
                </a:rPr>
                <a:t>15.1%</a:t>
              </a:r>
            </a:p>
          </p:txBody>
        </p:sp>
        <p:grpSp>
          <p:nvGrpSpPr>
            <p:cNvPr id="8" name="Group 8"/>
            <p:cNvGrpSpPr>
              <a:grpSpLocks noChangeAspect="1"/>
            </p:cNvGrpSpPr>
            <p:nvPr/>
          </p:nvGrpSpPr>
          <p:grpSpPr>
            <a:xfrm>
              <a:off x="0" y="323551"/>
              <a:ext cx="7442100" cy="7442100"/>
              <a:chOff x="0" y="0"/>
              <a:chExt cx="2540000" cy="2540000"/>
            </a:xfrm>
          </p:grpSpPr>
          <p:sp>
            <p:nvSpPr>
              <p:cNvPr id="9" name="Freeform 9"/>
              <p:cNvSpPr/>
              <p:nvPr/>
            </p:nvSpPr>
            <p:spPr>
              <a:xfrm>
                <a:off x="1270000" y="0"/>
                <a:ext cx="1067410" cy="1270000"/>
              </a:xfrm>
              <a:custGeom>
                <a:avLst/>
                <a:gdLst/>
                <a:ahLst/>
                <a:cxnLst/>
                <a:rect l="l" t="t" r="r" b="b"/>
                <a:pathLst>
                  <a:path w="1067410" h="1270000">
                    <a:moveTo>
                      <a:pt x="0" y="0"/>
                    </a:moveTo>
                    <a:lnTo>
                      <a:pt x="0" y="0"/>
                    </a:lnTo>
                    <a:cubicBezTo>
                      <a:pt x="431554" y="0"/>
                      <a:pt x="833576" y="219148"/>
                      <a:pt x="1067410" y="581861"/>
                    </a:cubicBezTo>
                    <a:lnTo>
                      <a:pt x="0" y="1270000"/>
                    </a:lnTo>
                    <a:close/>
                  </a:path>
                </a:pathLst>
              </a:custGeom>
              <a:solidFill>
                <a:srgbClr val="00CADC"/>
              </a:solidFill>
            </p:spPr>
            <p:txBody>
              <a:bodyPr/>
              <a:lstStyle/>
              <a:p>
                <a:endParaRPr lang="en-IN"/>
              </a:p>
            </p:txBody>
          </p:sp>
          <p:sp>
            <p:nvSpPr>
              <p:cNvPr id="10" name="Freeform 10"/>
              <p:cNvSpPr/>
              <p:nvPr/>
            </p:nvSpPr>
            <p:spPr>
              <a:xfrm>
                <a:off x="1270000" y="529372"/>
                <a:ext cx="1345099" cy="1278607"/>
              </a:xfrm>
              <a:custGeom>
                <a:avLst/>
                <a:gdLst/>
                <a:ahLst/>
                <a:cxnLst/>
                <a:rect l="l" t="t" r="r" b="b"/>
                <a:pathLst>
                  <a:path w="1345099" h="1278607">
                    <a:moveTo>
                      <a:pt x="1031684" y="0"/>
                    </a:moveTo>
                    <a:cubicBezTo>
                      <a:pt x="1299688" y="373326"/>
                      <a:pt x="1345099" y="862313"/>
                      <a:pt x="1150425" y="1278607"/>
                    </a:cubicBezTo>
                    <a:lnTo>
                      <a:pt x="0" y="740628"/>
                    </a:lnTo>
                    <a:close/>
                  </a:path>
                </a:pathLst>
              </a:custGeom>
              <a:solidFill>
                <a:srgbClr val="49C3FB"/>
              </a:solidFill>
            </p:spPr>
            <p:txBody>
              <a:bodyPr/>
              <a:lstStyle/>
              <a:p>
                <a:endParaRPr lang="en-IN"/>
              </a:p>
            </p:txBody>
          </p:sp>
          <p:sp>
            <p:nvSpPr>
              <p:cNvPr id="11" name="Freeform 11"/>
              <p:cNvSpPr/>
              <p:nvPr/>
            </p:nvSpPr>
            <p:spPr>
              <a:xfrm>
                <a:off x="1262507" y="1270000"/>
                <a:ext cx="1183368" cy="1273039"/>
              </a:xfrm>
              <a:custGeom>
                <a:avLst/>
                <a:gdLst/>
                <a:ahLst/>
                <a:cxnLst/>
                <a:rect l="l" t="t" r="r" b="b"/>
                <a:pathLst>
                  <a:path w="1183368" h="1273039">
                    <a:moveTo>
                      <a:pt x="1183368" y="479810"/>
                    </a:moveTo>
                    <a:cubicBezTo>
                      <a:pt x="987350" y="960195"/>
                      <a:pt x="518829" y="1273039"/>
                      <a:pt x="0" y="1269978"/>
                    </a:cubicBezTo>
                    <a:lnTo>
                      <a:pt x="7493" y="0"/>
                    </a:lnTo>
                    <a:close/>
                  </a:path>
                </a:pathLst>
              </a:custGeom>
              <a:solidFill>
                <a:srgbClr val="65A6FA"/>
              </a:solidFill>
            </p:spPr>
            <p:txBody>
              <a:bodyPr/>
              <a:lstStyle/>
              <a:p>
                <a:endParaRPr lang="en-IN"/>
              </a:p>
            </p:txBody>
          </p:sp>
          <p:sp>
            <p:nvSpPr>
              <p:cNvPr id="12" name="Freeform 12"/>
              <p:cNvSpPr/>
              <p:nvPr/>
            </p:nvSpPr>
            <p:spPr>
              <a:xfrm>
                <a:off x="43990" y="1270000"/>
                <a:ext cx="1281999" cy="1294982"/>
              </a:xfrm>
              <a:custGeom>
                <a:avLst/>
                <a:gdLst/>
                <a:ahLst/>
                <a:cxnLst/>
                <a:rect l="l" t="t" r="r" b="b"/>
                <a:pathLst>
                  <a:path w="1281999" h="1294982">
                    <a:moveTo>
                      <a:pt x="1281999" y="1268765"/>
                    </a:moveTo>
                    <a:cubicBezTo>
                      <a:pt x="687900" y="1294982"/>
                      <a:pt x="155159" y="905438"/>
                      <a:pt x="0" y="331359"/>
                    </a:cubicBezTo>
                    <a:lnTo>
                      <a:pt x="1226010" y="0"/>
                    </a:lnTo>
                    <a:close/>
                  </a:path>
                </a:pathLst>
              </a:custGeom>
              <a:solidFill>
                <a:srgbClr val="7E80E7"/>
              </a:solidFill>
            </p:spPr>
            <p:txBody>
              <a:bodyPr/>
              <a:lstStyle/>
              <a:p>
                <a:endParaRPr lang="en-IN"/>
              </a:p>
            </p:txBody>
          </p:sp>
          <p:sp>
            <p:nvSpPr>
              <p:cNvPr id="13" name="Freeform 13"/>
              <p:cNvSpPr/>
              <p:nvPr/>
            </p:nvSpPr>
            <p:spPr>
              <a:xfrm>
                <a:off x="-63448" y="0"/>
                <a:ext cx="1333448" cy="1662220"/>
              </a:xfrm>
              <a:custGeom>
                <a:avLst/>
                <a:gdLst/>
                <a:ahLst/>
                <a:cxnLst/>
                <a:rect l="l" t="t" r="r" b="b"/>
                <a:pathLst>
                  <a:path w="1333448" h="1662220">
                    <a:moveTo>
                      <a:pt x="125531" y="1662220"/>
                    </a:moveTo>
                    <a:cubicBezTo>
                      <a:pt x="0" y="1275622"/>
                      <a:pt x="67100" y="852294"/>
                      <a:pt x="306031" y="523466"/>
                    </a:cubicBezTo>
                    <a:cubicBezTo>
                      <a:pt x="544962" y="194637"/>
                      <a:pt x="926853" y="41"/>
                      <a:pt x="1333321" y="0"/>
                    </a:cubicBezTo>
                    <a:lnTo>
                      <a:pt x="1333448" y="1270000"/>
                    </a:lnTo>
                    <a:close/>
                  </a:path>
                </a:pathLst>
              </a:custGeom>
              <a:solidFill>
                <a:srgbClr val="9B57CC"/>
              </a:solidFill>
            </p:spPr>
            <p:txBody>
              <a:bodyPr/>
              <a:lstStyle/>
              <a:p>
                <a:endParaRPr lang="en-IN"/>
              </a:p>
            </p:txBody>
          </p:sp>
        </p:grpSp>
      </p:grpSp>
      <p:sp>
        <p:nvSpPr>
          <p:cNvPr id="14" name="TextBox 14"/>
          <p:cNvSpPr txBox="1"/>
          <p:nvPr/>
        </p:nvSpPr>
        <p:spPr>
          <a:xfrm>
            <a:off x="3073497" y="151130"/>
            <a:ext cx="3293418" cy="580390"/>
          </a:xfrm>
          <a:prstGeom prst="rect">
            <a:avLst/>
          </a:prstGeom>
        </p:spPr>
        <p:txBody>
          <a:bodyPr lIns="0" tIns="0" rIns="0" bIns="0" rtlCol="0" anchor="t">
            <a:spAutoFit/>
          </a:bodyPr>
          <a:lstStyle/>
          <a:p>
            <a:pPr algn="ctr">
              <a:lnSpc>
                <a:spcPts val="4759"/>
              </a:lnSpc>
            </a:pPr>
            <a:r>
              <a:rPr lang="en-US" sz="3399">
                <a:solidFill>
                  <a:srgbClr val="000000"/>
                </a:solidFill>
                <a:latin typeface="Canva Sans Bold"/>
              </a:rPr>
              <a:t>Sales by Region</a:t>
            </a:r>
          </a:p>
        </p:txBody>
      </p:sp>
      <p:sp>
        <p:nvSpPr>
          <p:cNvPr id="15" name="Freeform 15"/>
          <p:cNvSpPr/>
          <p:nvPr/>
        </p:nvSpPr>
        <p:spPr>
          <a:xfrm>
            <a:off x="8719663" y="214934"/>
            <a:ext cx="629218" cy="516586"/>
          </a:xfrm>
          <a:custGeom>
            <a:avLst/>
            <a:gdLst/>
            <a:ahLst/>
            <a:cxnLst/>
            <a:rect l="l" t="t" r="r" b="b"/>
            <a:pathLst>
              <a:path w="629218" h="516586">
                <a:moveTo>
                  <a:pt x="0" y="0"/>
                </a:moveTo>
                <a:lnTo>
                  <a:pt x="629218" y="0"/>
                </a:lnTo>
                <a:lnTo>
                  <a:pt x="629218" y="516586"/>
                </a:lnTo>
                <a:lnTo>
                  <a:pt x="0" y="516586"/>
                </a:lnTo>
                <a:lnTo>
                  <a:pt x="0" y="0"/>
                </a:lnTo>
                <a:close/>
              </a:path>
            </a:pathLst>
          </a:custGeom>
          <a:blipFill>
            <a:blip r:embed="rId2"/>
            <a:stretch>
              <a:fillRect/>
            </a:stretch>
          </a:blipFill>
        </p:spPr>
        <p:txBody>
          <a:bodyPr/>
          <a:lstStyle/>
          <a:p>
            <a:endParaRPr lang="en-IN"/>
          </a:p>
        </p:txBody>
      </p:sp>
      <p:sp>
        <p:nvSpPr>
          <p:cNvPr id="16" name="TextBox 16"/>
          <p:cNvSpPr txBox="1"/>
          <p:nvPr/>
        </p:nvSpPr>
        <p:spPr>
          <a:xfrm>
            <a:off x="2063966" y="6403374"/>
            <a:ext cx="5625667" cy="342401"/>
          </a:xfrm>
          <a:prstGeom prst="rect">
            <a:avLst/>
          </a:prstGeom>
        </p:spPr>
        <p:txBody>
          <a:bodyPr lIns="0" tIns="0" rIns="0" bIns="0" rtlCol="0" anchor="t">
            <a:spAutoFit/>
          </a:bodyPr>
          <a:lstStyle/>
          <a:p>
            <a:pPr algn="ctr">
              <a:lnSpc>
                <a:spcPts val="1323"/>
              </a:lnSpc>
            </a:pPr>
            <a:endParaRPr dirty="0"/>
          </a:p>
          <a:p>
            <a:pPr algn="ctr">
              <a:lnSpc>
                <a:spcPts val="1323"/>
              </a:lnSpc>
            </a:pPr>
            <a:endParaRPr lang="en-US" sz="1531" spc="-61" dirty="0">
              <a:solidFill>
                <a:srgbClr val="000000"/>
              </a:solidFill>
              <a:latin typeface="Open Sans Italics"/>
            </a:endParaRPr>
          </a:p>
        </p:txBody>
      </p:sp>
      <p:sp>
        <p:nvSpPr>
          <p:cNvPr id="17" name="TextBox 28">
            <a:extLst>
              <a:ext uri="{FF2B5EF4-FFF2-40B4-BE49-F238E27FC236}">
                <a16:creationId xmlns:a16="http://schemas.microsoft.com/office/drawing/2014/main" id="{B1F30751-1443-5295-C16D-74ADFB6783D6}"/>
              </a:ext>
            </a:extLst>
          </p:cNvPr>
          <p:cNvSpPr txBox="1"/>
          <p:nvPr/>
        </p:nvSpPr>
        <p:spPr>
          <a:xfrm>
            <a:off x="1907372" y="6460521"/>
            <a:ext cx="5586297" cy="842538"/>
          </a:xfrm>
          <a:prstGeom prst="rect">
            <a:avLst/>
          </a:prstGeom>
        </p:spPr>
        <p:txBody>
          <a:bodyPr wrap="square" lIns="0" tIns="0" rIns="0" bIns="0" rtlCol="0" anchor="t">
            <a:spAutoFit/>
          </a:bodyPr>
          <a:lstStyle/>
          <a:p>
            <a:pPr algn="ctr">
              <a:lnSpc>
                <a:spcPts val="1323"/>
              </a:lnSpc>
            </a:pPr>
            <a:endParaRPr dirty="0"/>
          </a:p>
          <a:p>
            <a:pPr algn="ctr">
              <a:lnSpc>
                <a:spcPts val="1323"/>
              </a:lnSpc>
            </a:pPr>
            <a:endParaRPr dirty="0"/>
          </a:p>
          <a:p>
            <a:pPr algn="ctr">
              <a:lnSpc>
                <a:spcPts val="1323"/>
              </a:lnSpc>
            </a:pPr>
            <a:endParaRPr dirty="0"/>
          </a:p>
          <a:p>
            <a:pPr algn="ctr">
              <a:lnSpc>
                <a:spcPts val="1323"/>
              </a:lnSpc>
            </a:pPr>
            <a:r>
              <a:rPr lang="en-US" sz="1531" spc="-61" dirty="0">
                <a:solidFill>
                  <a:schemeClr val="bg1">
                    <a:lumMod val="50000"/>
                  </a:schemeClr>
                </a:solidFill>
                <a:latin typeface="Open Sans Italics"/>
              </a:rPr>
              <a:t>Ivy Professional </a:t>
            </a:r>
            <a:r>
              <a:rPr lang="en-US" sz="1531" spc="-61" dirty="0">
                <a:solidFill>
                  <a:schemeClr val="bg1">
                    <a:lumMod val="50000"/>
                  </a:schemeClr>
                </a:solidFill>
                <a:latin typeface="Times New Roman" panose="02020603050405020304" pitchFamily="18" charset="0"/>
                <a:cs typeface="Times New Roman" panose="02020603050405020304" pitchFamily="18" charset="0"/>
              </a:rPr>
              <a:t>School</a:t>
            </a:r>
            <a:r>
              <a:rPr lang="en-US" sz="1531" spc="-61" dirty="0">
                <a:solidFill>
                  <a:schemeClr val="bg1">
                    <a:lumMod val="50000"/>
                  </a:schemeClr>
                </a:solidFill>
                <a:latin typeface="Open Sans Italics"/>
              </a:rPr>
              <a:t> – Top Ranked Corporate Education Provider</a:t>
            </a:r>
          </a:p>
          <a:p>
            <a:pPr algn="ctr">
              <a:lnSpc>
                <a:spcPts val="1323"/>
              </a:lnSpc>
            </a:pPr>
            <a:endParaRPr lang="en-US" sz="1531" spc="-61" dirty="0">
              <a:solidFill>
                <a:srgbClr val="000000"/>
              </a:solidFill>
              <a:latin typeface="Open Sans Itali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7F5EB"/>
        </a:solidFill>
        <a:effectLst/>
      </p:bgPr>
    </p:bg>
    <p:spTree>
      <p:nvGrpSpPr>
        <p:cNvPr id="1" name=""/>
        <p:cNvGrpSpPr/>
        <p:nvPr/>
      </p:nvGrpSpPr>
      <p:grpSpPr>
        <a:xfrm>
          <a:off x="0" y="0"/>
          <a:ext cx="0" cy="0"/>
          <a:chOff x="0" y="0"/>
          <a:chExt cx="0" cy="0"/>
        </a:xfrm>
      </p:grpSpPr>
      <p:grpSp>
        <p:nvGrpSpPr>
          <p:cNvPr id="2" name="Group 2"/>
          <p:cNvGrpSpPr/>
          <p:nvPr/>
        </p:nvGrpSpPr>
        <p:grpSpPr>
          <a:xfrm>
            <a:off x="429403" y="906291"/>
            <a:ext cx="9099962" cy="5677389"/>
            <a:chOff x="0" y="0"/>
            <a:chExt cx="12133283" cy="7569852"/>
          </a:xfrm>
        </p:grpSpPr>
        <p:sp>
          <p:nvSpPr>
            <p:cNvPr id="3" name="TextBox 3"/>
            <p:cNvSpPr txBox="1"/>
            <p:nvPr/>
          </p:nvSpPr>
          <p:spPr>
            <a:xfrm>
              <a:off x="1532529" y="7280843"/>
              <a:ext cx="1446808" cy="289010"/>
            </a:xfrm>
            <a:prstGeom prst="rect">
              <a:avLst/>
            </a:prstGeom>
          </p:spPr>
          <p:txBody>
            <a:bodyPr lIns="0" tIns="0" rIns="0" bIns="0" rtlCol="0" anchor="t">
              <a:spAutoFit/>
            </a:bodyPr>
            <a:lstStyle/>
            <a:p>
              <a:pPr algn="ctr">
                <a:lnSpc>
                  <a:spcPts val="1834"/>
                </a:lnSpc>
              </a:pPr>
              <a:r>
                <a:rPr lang="en-US" sz="1310">
                  <a:solidFill>
                    <a:srgbClr val="49444B"/>
                  </a:solidFill>
                  <a:latin typeface="Roboto"/>
                </a:rPr>
                <a:t>South Carolina</a:t>
              </a:r>
            </a:p>
          </p:txBody>
        </p:sp>
        <p:sp>
          <p:nvSpPr>
            <p:cNvPr id="4" name="TextBox 4"/>
            <p:cNvSpPr txBox="1"/>
            <p:nvPr/>
          </p:nvSpPr>
          <p:spPr>
            <a:xfrm>
              <a:off x="4176216" y="7280843"/>
              <a:ext cx="594717" cy="289010"/>
            </a:xfrm>
            <a:prstGeom prst="rect">
              <a:avLst/>
            </a:prstGeom>
          </p:spPr>
          <p:txBody>
            <a:bodyPr lIns="0" tIns="0" rIns="0" bIns="0" rtlCol="0" anchor="t">
              <a:spAutoFit/>
            </a:bodyPr>
            <a:lstStyle/>
            <a:p>
              <a:pPr algn="ctr">
                <a:lnSpc>
                  <a:spcPts val="1834"/>
                </a:lnSpc>
              </a:pPr>
              <a:r>
                <a:rPr lang="en-US" sz="1310">
                  <a:solidFill>
                    <a:srgbClr val="49444B"/>
                  </a:solidFill>
                  <a:latin typeface="Roboto"/>
                </a:rPr>
                <a:t>Texas</a:t>
              </a:r>
            </a:p>
          </p:txBody>
        </p:sp>
        <p:sp>
          <p:nvSpPr>
            <p:cNvPr id="5" name="TextBox 5"/>
            <p:cNvSpPr txBox="1"/>
            <p:nvPr/>
          </p:nvSpPr>
          <p:spPr>
            <a:xfrm>
              <a:off x="6352484" y="7280843"/>
              <a:ext cx="677466" cy="289010"/>
            </a:xfrm>
            <a:prstGeom prst="rect">
              <a:avLst/>
            </a:prstGeom>
          </p:spPr>
          <p:txBody>
            <a:bodyPr lIns="0" tIns="0" rIns="0" bIns="0" rtlCol="0" anchor="t">
              <a:spAutoFit/>
            </a:bodyPr>
            <a:lstStyle/>
            <a:p>
              <a:pPr algn="ctr">
                <a:lnSpc>
                  <a:spcPts val="1834"/>
                </a:lnSpc>
              </a:pPr>
              <a:r>
                <a:rPr lang="en-US" sz="1310">
                  <a:solidFill>
                    <a:srgbClr val="49444B"/>
                  </a:solidFill>
                  <a:latin typeface="Roboto"/>
                </a:rPr>
                <a:t>Florida</a:t>
              </a:r>
            </a:p>
          </p:txBody>
        </p:sp>
        <p:sp>
          <p:nvSpPr>
            <p:cNvPr id="6" name="TextBox 6"/>
            <p:cNvSpPr txBox="1"/>
            <p:nvPr/>
          </p:nvSpPr>
          <p:spPr>
            <a:xfrm>
              <a:off x="8434891" y="7280843"/>
              <a:ext cx="947936" cy="289010"/>
            </a:xfrm>
            <a:prstGeom prst="rect">
              <a:avLst/>
            </a:prstGeom>
          </p:spPr>
          <p:txBody>
            <a:bodyPr lIns="0" tIns="0" rIns="0" bIns="0" rtlCol="0" anchor="t">
              <a:spAutoFit/>
            </a:bodyPr>
            <a:lstStyle/>
            <a:p>
              <a:pPr algn="ctr">
                <a:lnSpc>
                  <a:spcPts val="1834"/>
                </a:lnSpc>
              </a:pPr>
              <a:r>
                <a:rPr lang="en-US" sz="1310">
                  <a:solidFill>
                    <a:srgbClr val="49444B"/>
                  </a:solidFill>
                  <a:latin typeface="Roboto"/>
                </a:rPr>
                <a:t>California</a:t>
              </a:r>
            </a:p>
          </p:txBody>
        </p:sp>
        <p:sp>
          <p:nvSpPr>
            <p:cNvPr id="7" name="TextBox 7"/>
            <p:cNvSpPr txBox="1"/>
            <p:nvPr/>
          </p:nvSpPr>
          <p:spPr>
            <a:xfrm>
              <a:off x="10654418" y="7280843"/>
              <a:ext cx="944166" cy="289010"/>
            </a:xfrm>
            <a:prstGeom prst="rect">
              <a:avLst/>
            </a:prstGeom>
          </p:spPr>
          <p:txBody>
            <a:bodyPr lIns="0" tIns="0" rIns="0" bIns="0" rtlCol="0" anchor="t">
              <a:spAutoFit/>
            </a:bodyPr>
            <a:lstStyle/>
            <a:p>
              <a:pPr algn="ctr">
                <a:lnSpc>
                  <a:spcPts val="1834"/>
                </a:lnSpc>
              </a:pPr>
              <a:r>
                <a:rPr lang="en-US" sz="1310">
                  <a:solidFill>
                    <a:srgbClr val="49444B"/>
                  </a:solidFill>
                  <a:latin typeface="Roboto"/>
                </a:rPr>
                <a:t>New York</a:t>
              </a:r>
            </a:p>
          </p:txBody>
        </p:sp>
        <p:grpSp>
          <p:nvGrpSpPr>
            <p:cNvPr id="8" name="Group 8"/>
            <p:cNvGrpSpPr>
              <a:grpSpLocks noChangeAspect="1"/>
            </p:cNvGrpSpPr>
            <p:nvPr/>
          </p:nvGrpSpPr>
          <p:grpSpPr>
            <a:xfrm>
              <a:off x="1249151" y="130217"/>
              <a:ext cx="10884132" cy="7068287"/>
              <a:chOff x="0" y="0"/>
              <a:chExt cx="10884132" cy="7068287"/>
            </a:xfrm>
          </p:grpSpPr>
          <p:sp>
            <p:nvSpPr>
              <p:cNvPr id="9" name="Freeform 9"/>
              <p:cNvSpPr/>
              <p:nvPr/>
            </p:nvSpPr>
            <p:spPr>
              <a:xfrm>
                <a:off x="0" y="-6350"/>
                <a:ext cx="10884132" cy="12700"/>
              </a:xfrm>
              <a:custGeom>
                <a:avLst/>
                <a:gdLst/>
                <a:ahLst/>
                <a:cxnLst/>
                <a:rect l="l" t="t" r="r" b="b"/>
                <a:pathLst>
                  <a:path w="10884132" h="12700">
                    <a:moveTo>
                      <a:pt x="0" y="0"/>
                    </a:moveTo>
                    <a:lnTo>
                      <a:pt x="10884132" y="0"/>
                    </a:lnTo>
                    <a:lnTo>
                      <a:pt x="10884132" y="12700"/>
                    </a:lnTo>
                    <a:lnTo>
                      <a:pt x="0" y="12700"/>
                    </a:lnTo>
                    <a:close/>
                  </a:path>
                </a:pathLst>
              </a:custGeom>
              <a:solidFill>
                <a:srgbClr val="49444B">
                  <a:alpha val="24706"/>
                </a:srgbClr>
              </a:solidFill>
            </p:spPr>
            <p:txBody>
              <a:bodyPr/>
              <a:lstStyle/>
              <a:p>
                <a:endParaRPr lang="en-IN"/>
              </a:p>
            </p:txBody>
          </p:sp>
          <p:sp>
            <p:nvSpPr>
              <p:cNvPr id="10" name="Freeform 10"/>
              <p:cNvSpPr/>
              <p:nvPr/>
            </p:nvSpPr>
            <p:spPr>
              <a:xfrm>
                <a:off x="0" y="2349746"/>
                <a:ext cx="10884132" cy="12700"/>
              </a:xfrm>
              <a:custGeom>
                <a:avLst/>
                <a:gdLst/>
                <a:ahLst/>
                <a:cxnLst/>
                <a:rect l="l" t="t" r="r" b="b"/>
                <a:pathLst>
                  <a:path w="10884132" h="12700">
                    <a:moveTo>
                      <a:pt x="0" y="0"/>
                    </a:moveTo>
                    <a:lnTo>
                      <a:pt x="10884132" y="0"/>
                    </a:lnTo>
                    <a:lnTo>
                      <a:pt x="10884132" y="12700"/>
                    </a:lnTo>
                    <a:lnTo>
                      <a:pt x="0" y="12700"/>
                    </a:lnTo>
                    <a:close/>
                  </a:path>
                </a:pathLst>
              </a:custGeom>
              <a:solidFill>
                <a:srgbClr val="49444B">
                  <a:alpha val="24706"/>
                </a:srgbClr>
              </a:solidFill>
            </p:spPr>
            <p:txBody>
              <a:bodyPr/>
              <a:lstStyle/>
              <a:p>
                <a:endParaRPr lang="en-IN"/>
              </a:p>
            </p:txBody>
          </p:sp>
          <p:sp>
            <p:nvSpPr>
              <p:cNvPr id="11" name="Freeform 11"/>
              <p:cNvSpPr/>
              <p:nvPr/>
            </p:nvSpPr>
            <p:spPr>
              <a:xfrm>
                <a:off x="0" y="4705841"/>
                <a:ext cx="10884132" cy="12700"/>
              </a:xfrm>
              <a:custGeom>
                <a:avLst/>
                <a:gdLst/>
                <a:ahLst/>
                <a:cxnLst/>
                <a:rect l="l" t="t" r="r" b="b"/>
                <a:pathLst>
                  <a:path w="10884132" h="12700">
                    <a:moveTo>
                      <a:pt x="0" y="0"/>
                    </a:moveTo>
                    <a:lnTo>
                      <a:pt x="10884132" y="0"/>
                    </a:lnTo>
                    <a:lnTo>
                      <a:pt x="10884132" y="12700"/>
                    </a:lnTo>
                    <a:lnTo>
                      <a:pt x="0" y="12700"/>
                    </a:lnTo>
                    <a:close/>
                  </a:path>
                </a:pathLst>
              </a:custGeom>
              <a:solidFill>
                <a:srgbClr val="49444B">
                  <a:alpha val="24706"/>
                </a:srgbClr>
              </a:solidFill>
            </p:spPr>
            <p:txBody>
              <a:bodyPr/>
              <a:lstStyle/>
              <a:p>
                <a:endParaRPr lang="en-IN"/>
              </a:p>
            </p:txBody>
          </p:sp>
          <p:sp>
            <p:nvSpPr>
              <p:cNvPr id="12" name="Freeform 12"/>
              <p:cNvSpPr/>
              <p:nvPr/>
            </p:nvSpPr>
            <p:spPr>
              <a:xfrm>
                <a:off x="0" y="7061937"/>
                <a:ext cx="10884132" cy="12700"/>
              </a:xfrm>
              <a:custGeom>
                <a:avLst/>
                <a:gdLst/>
                <a:ahLst/>
                <a:cxnLst/>
                <a:rect l="l" t="t" r="r" b="b"/>
                <a:pathLst>
                  <a:path w="10884132" h="12700">
                    <a:moveTo>
                      <a:pt x="0" y="0"/>
                    </a:moveTo>
                    <a:lnTo>
                      <a:pt x="10884132" y="0"/>
                    </a:lnTo>
                    <a:lnTo>
                      <a:pt x="10884132" y="12700"/>
                    </a:lnTo>
                    <a:lnTo>
                      <a:pt x="0" y="12700"/>
                    </a:lnTo>
                    <a:close/>
                  </a:path>
                </a:pathLst>
              </a:custGeom>
              <a:solidFill>
                <a:srgbClr val="49444B">
                  <a:alpha val="60000"/>
                </a:srgbClr>
              </a:solidFill>
            </p:spPr>
            <p:txBody>
              <a:bodyPr/>
              <a:lstStyle/>
              <a:p>
                <a:endParaRPr lang="en-IN"/>
              </a:p>
            </p:txBody>
          </p:sp>
        </p:grpSp>
        <p:sp>
          <p:nvSpPr>
            <p:cNvPr id="13" name="TextBox 13"/>
            <p:cNvSpPr txBox="1"/>
            <p:nvPr/>
          </p:nvSpPr>
          <p:spPr>
            <a:xfrm>
              <a:off x="0" y="-28575"/>
              <a:ext cx="1138238" cy="289010"/>
            </a:xfrm>
            <a:prstGeom prst="rect">
              <a:avLst/>
            </a:prstGeom>
          </p:spPr>
          <p:txBody>
            <a:bodyPr lIns="0" tIns="0" rIns="0" bIns="0" rtlCol="0" anchor="t">
              <a:spAutoFit/>
            </a:bodyPr>
            <a:lstStyle/>
            <a:p>
              <a:pPr algn="r">
                <a:lnSpc>
                  <a:spcPts val="1834"/>
                </a:lnSpc>
              </a:pPr>
              <a:r>
                <a:rPr lang="en-US" sz="1310">
                  <a:solidFill>
                    <a:srgbClr val="49444B"/>
                  </a:solidFill>
                  <a:latin typeface="Roboto"/>
                </a:rPr>
                <a:t>75,000,000 </a:t>
              </a:r>
            </a:p>
          </p:txBody>
        </p:sp>
        <p:sp>
          <p:nvSpPr>
            <p:cNvPr id="14" name="TextBox 14"/>
            <p:cNvSpPr txBox="1"/>
            <p:nvPr/>
          </p:nvSpPr>
          <p:spPr>
            <a:xfrm>
              <a:off x="0" y="2327521"/>
              <a:ext cx="1138238" cy="289010"/>
            </a:xfrm>
            <a:prstGeom prst="rect">
              <a:avLst/>
            </a:prstGeom>
          </p:spPr>
          <p:txBody>
            <a:bodyPr lIns="0" tIns="0" rIns="0" bIns="0" rtlCol="0" anchor="t">
              <a:spAutoFit/>
            </a:bodyPr>
            <a:lstStyle/>
            <a:p>
              <a:pPr algn="r">
                <a:lnSpc>
                  <a:spcPts val="1834"/>
                </a:lnSpc>
              </a:pPr>
              <a:r>
                <a:rPr lang="en-US" sz="1310">
                  <a:solidFill>
                    <a:srgbClr val="49444B"/>
                  </a:solidFill>
                  <a:latin typeface="Roboto"/>
                </a:rPr>
                <a:t>50,000,000 </a:t>
              </a:r>
            </a:p>
          </p:txBody>
        </p:sp>
        <p:sp>
          <p:nvSpPr>
            <p:cNvPr id="15" name="TextBox 15"/>
            <p:cNvSpPr txBox="1"/>
            <p:nvPr/>
          </p:nvSpPr>
          <p:spPr>
            <a:xfrm>
              <a:off x="0" y="4683617"/>
              <a:ext cx="1138238" cy="289010"/>
            </a:xfrm>
            <a:prstGeom prst="rect">
              <a:avLst/>
            </a:prstGeom>
          </p:spPr>
          <p:txBody>
            <a:bodyPr lIns="0" tIns="0" rIns="0" bIns="0" rtlCol="0" anchor="t">
              <a:spAutoFit/>
            </a:bodyPr>
            <a:lstStyle/>
            <a:p>
              <a:pPr algn="r">
                <a:lnSpc>
                  <a:spcPts val="1834"/>
                </a:lnSpc>
              </a:pPr>
              <a:r>
                <a:rPr lang="en-US" sz="1310">
                  <a:solidFill>
                    <a:srgbClr val="49444B"/>
                  </a:solidFill>
                  <a:latin typeface="Roboto"/>
                </a:rPr>
                <a:t>25,000,000 </a:t>
              </a:r>
            </a:p>
          </p:txBody>
        </p:sp>
        <p:sp>
          <p:nvSpPr>
            <p:cNvPr id="16" name="TextBox 16"/>
            <p:cNvSpPr txBox="1"/>
            <p:nvPr/>
          </p:nvSpPr>
          <p:spPr>
            <a:xfrm>
              <a:off x="958652" y="7039712"/>
              <a:ext cx="179586" cy="289010"/>
            </a:xfrm>
            <a:prstGeom prst="rect">
              <a:avLst/>
            </a:prstGeom>
          </p:spPr>
          <p:txBody>
            <a:bodyPr lIns="0" tIns="0" rIns="0" bIns="0" rtlCol="0" anchor="t">
              <a:spAutoFit/>
            </a:bodyPr>
            <a:lstStyle/>
            <a:p>
              <a:pPr algn="r">
                <a:lnSpc>
                  <a:spcPts val="1834"/>
                </a:lnSpc>
              </a:pPr>
              <a:r>
                <a:rPr lang="en-US" sz="1310">
                  <a:solidFill>
                    <a:srgbClr val="49444B"/>
                  </a:solidFill>
                  <a:latin typeface="Roboto"/>
                </a:rPr>
                <a:t>0 </a:t>
              </a:r>
            </a:p>
          </p:txBody>
        </p:sp>
        <p:grpSp>
          <p:nvGrpSpPr>
            <p:cNvPr id="17" name="Group 17"/>
            <p:cNvGrpSpPr>
              <a:grpSpLocks noChangeAspect="1"/>
            </p:cNvGrpSpPr>
            <p:nvPr/>
          </p:nvGrpSpPr>
          <p:grpSpPr>
            <a:xfrm>
              <a:off x="1249151" y="1138964"/>
              <a:ext cx="10884132" cy="6059541"/>
              <a:chOff x="0" y="1008747"/>
              <a:chExt cx="10884132" cy="6059541"/>
            </a:xfrm>
          </p:grpSpPr>
          <p:sp>
            <p:nvSpPr>
              <p:cNvPr id="18" name="Freeform 18"/>
              <p:cNvSpPr/>
              <p:nvPr/>
            </p:nvSpPr>
            <p:spPr>
              <a:xfrm>
                <a:off x="0" y="4301947"/>
                <a:ext cx="2013564" cy="2766340"/>
              </a:xfrm>
              <a:custGeom>
                <a:avLst/>
                <a:gdLst/>
                <a:ahLst/>
                <a:cxnLst/>
                <a:rect l="l" t="t" r="r" b="b"/>
                <a:pathLst>
                  <a:path w="2013564" h="2766340">
                    <a:moveTo>
                      <a:pt x="0" y="2766340"/>
                    </a:moveTo>
                    <a:lnTo>
                      <a:pt x="0" y="161085"/>
                    </a:lnTo>
                    <a:cubicBezTo>
                      <a:pt x="0" y="72120"/>
                      <a:pt x="72120" y="0"/>
                      <a:pt x="161085" y="0"/>
                    </a:cubicBezTo>
                    <a:lnTo>
                      <a:pt x="1852479" y="0"/>
                    </a:lnTo>
                    <a:cubicBezTo>
                      <a:pt x="1941444" y="0"/>
                      <a:pt x="2013564" y="72120"/>
                      <a:pt x="2013564" y="161085"/>
                    </a:cubicBezTo>
                    <a:lnTo>
                      <a:pt x="2013564" y="2766340"/>
                    </a:lnTo>
                    <a:close/>
                  </a:path>
                </a:pathLst>
              </a:custGeom>
              <a:solidFill>
                <a:srgbClr val="6BB986"/>
              </a:solidFill>
            </p:spPr>
            <p:txBody>
              <a:bodyPr/>
              <a:lstStyle/>
              <a:p>
                <a:endParaRPr lang="en-IN"/>
              </a:p>
            </p:txBody>
          </p:sp>
          <p:sp>
            <p:nvSpPr>
              <p:cNvPr id="19" name="Freeform 19"/>
              <p:cNvSpPr/>
              <p:nvPr/>
            </p:nvSpPr>
            <p:spPr>
              <a:xfrm>
                <a:off x="2217642" y="2692817"/>
                <a:ext cx="2013564" cy="4375470"/>
              </a:xfrm>
              <a:custGeom>
                <a:avLst/>
                <a:gdLst/>
                <a:ahLst/>
                <a:cxnLst/>
                <a:rect l="l" t="t" r="r" b="b"/>
                <a:pathLst>
                  <a:path w="2013564" h="4375470">
                    <a:moveTo>
                      <a:pt x="0" y="4375470"/>
                    </a:moveTo>
                    <a:lnTo>
                      <a:pt x="0" y="161085"/>
                    </a:lnTo>
                    <a:cubicBezTo>
                      <a:pt x="0" y="118363"/>
                      <a:pt x="16971" y="77390"/>
                      <a:pt x="47181" y="47181"/>
                    </a:cubicBezTo>
                    <a:cubicBezTo>
                      <a:pt x="77390" y="16972"/>
                      <a:pt x="118363" y="0"/>
                      <a:pt x="161085" y="0"/>
                    </a:cubicBezTo>
                    <a:lnTo>
                      <a:pt x="1852479" y="0"/>
                    </a:lnTo>
                    <a:cubicBezTo>
                      <a:pt x="1941444" y="0"/>
                      <a:pt x="2013564" y="72120"/>
                      <a:pt x="2013564" y="161085"/>
                    </a:cubicBezTo>
                    <a:lnTo>
                      <a:pt x="2013564" y="4375470"/>
                    </a:lnTo>
                    <a:close/>
                  </a:path>
                </a:pathLst>
              </a:custGeom>
              <a:solidFill>
                <a:srgbClr val="6BB986"/>
              </a:solidFill>
            </p:spPr>
            <p:txBody>
              <a:bodyPr/>
              <a:lstStyle/>
              <a:p>
                <a:endParaRPr lang="en-IN"/>
              </a:p>
            </p:txBody>
          </p:sp>
          <p:sp>
            <p:nvSpPr>
              <p:cNvPr id="20" name="Freeform 20"/>
              <p:cNvSpPr/>
              <p:nvPr/>
            </p:nvSpPr>
            <p:spPr>
              <a:xfrm>
                <a:off x="4435284" y="1474813"/>
                <a:ext cx="2013565" cy="5593474"/>
              </a:xfrm>
              <a:custGeom>
                <a:avLst/>
                <a:gdLst/>
                <a:ahLst/>
                <a:cxnLst/>
                <a:rect l="l" t="t" r="r" b="b"/>
                <a:pathLst>
                  <a:path w="2013565" h="5593474">
                    <a:moveTo>
                      <a:pt x="0" y="5593474"/>
                    </a:moveTo>
                    <a:lnTo>
                      <a:pt x="0" y="161085"/>
                    </a:lnTo>
                    <a:cubicBezTo>
                      <a:pt x="0" y="118363"/>
                      <a:pt x="16971" y="77390"/>
                      <a:pt x="47180" y="47181"/>
                    </a:cubicBezTo>
                    <a:cubicBezTo>
                      <a:pt x="77389" y="16971"/>
                      <a:pt x="118362" y="0"/>
                      <a:pt x="161085" y="0"/>
                    </a:cubicBezTo>
                    <a:lnTo>
                      <a:pt x="1852479" y="0"/>
                    </a:lnTo>
                    <a:cubicBezTo>
                      <a:pt x="1895202" y="0"/>
                      <a:pt x="1936174" y="16971"/>
                      <a:pt x="1966383" y="47181"/>
                    </a:cubicBezTo>
                    <a:cubicBezTo>
                      <a:pt x="1996593" y="77390"/>
                      <a:pt x="2013564" y="118363"/>
                      <a:pt x="2013564" y="161085"/>
                    </a:cubicBezTo>
                    <a:lnTo>
                      <a:pt x="2013564" y="5593474"/>
                    </a:lnTo>
                    <a:close/>
                  </a:path>
                </a:pathLst>
              </a:custGeom>
              <a:solidFill>
                <a:srgbClr val="6BB986"/>
              </a:solidFill>
            </p:spPr>
            <p:txBody>
              <a:bodyPr/>
              <a:lstStyle/>
              <a:p>
                <a:endParaRPr lang="en-IN"/>
              </a:p>
            </p:txBody>
          </p:sp>
          <p:sp>
            <p:nvSpPr>
              <p:cNvPr id="21" name="Freeform 21"/>
              <p:cNvSpPr/>
              <p:nvPr/>
            </p:nvSpPr>
            <p:spPr>
              <a:xfrm>
                <a:off x="6652926" y="1390896"/>
                <a:ext cx="2013564" cy="5677391"/>
              </a:xfrm>
              <a:custGeom>
                <a:avLst/>
                <a:gdLst/>
                <a:ahLst/>
                <a:cxnLst/>
                <a:rect l="l" t="t" r="r" b="b"/>
                <a:pathLst>
                  <a:path w="2013564" h="5677391">
                    <a:moveTo>
                      <a:pt x="0" y="5677391"/>
                    </a:moveTo>
                    <a:lnTo>
                      <a:pt x="0" y="161086"/>
                    </a:lnTo>
                    <a:cubicBezTo>
                      <a:pt x="0" y="72121"/>
                      <a:pt x="72120" y="1"/>
                      <a:pt x="161084" y="0"/>
                    </a:cubicBezTo>
                    <a:lnTo>
                      <a:pt x="1852479" y="0"/>
                    </a:lnTo>
                    <a:cubicBezTo>
                      <a:pt x="1941443" y="1"/>
                      <a:pt x="2013564" y="72121"/>
                      <a:pt x="2013564" y="161086"/>
                    </a:cubicBezTo>
                    <a:lnTo>
                      <a:pt x="2013564" y="5677391"/>
                    </a:lnTo>
                    <a:close/>
                  </a:path>
                </a:pathLst>
              </a:custGeom>
              <a:solidFill>
                <a:srgbClr val="6BB986"/>
              </a:solidFill>
            </p:spPr>
            <p:txBody>
              <a:bodyPr/>
              <a:lstStyle/>
              <a:p>
                <a:endParaRPr lang="en-IN"/>
              </a:p>
            </p:txBody>
          </p:sp>
          <p:sp>
            <p:nvSpPr>
              <p:cNvPr id="22" name="Freeform 22"/>
              <p:cNvSpPr/>
              <p:nvPr/>
            </p:nvSpPr>
            <p:spPr>
              <a:xfrm>
                <a:off x="8870567" y="1008747"/>
                <a:ext cx="2013565" cy="6059541"/>
              </a:xfrm>
              <a:custGeom>
                <a:avLst/>
                <a:gdLst/>
                <a:ahLst/>
                <a:cxnLst/>
                <a:rect l="l" t="t" r="r" b="b"/>
                <a:pathLst>
                  <a:path w="2013565" h="6059541">
                    <a:moveTo>
                      <a:pt x="0" y="6059540"/>
                    </a:moveTo>
                    <a:lnTo>
                      <a:pt x="0" y="161085"/>
                    </a:lnTo>
                    <a:cubicBezTo>
                      <a:pt x="0" y="118362"/>
                      <a:pt x="16972" y="77390"/>
                      <a:pt x="47181" y="47180"/>
                    </a:cubicBezTo>
                    <a:cubicBezTo>
                      <a:pt x="77391" y="16971"/>
                      <a:pt x="118363" y="0"/>
                      <a:pt x="161086" y="0"/>
                    </a:cubicBezTo>
                    <a:lnTo>
                      <a:pt x="1852480" y="0"/>
                    </a:lnTo>
                    <a:cubicBezTo>
                      <a:pt x="1941444" y="0"/>
                      <a:pt x="2013565" y="72120"/>
                      <a:pt x="2013565" y="161085"/>
                    </a:cubicBezTo>
                    <a:lnTo>
                      <a:pt x="2013565" y="6059540"/>
                    </a:lnTo>
                    <a:close/>
                  </a:path>
                </a:pathLst>
              </a:custGeom>
              <a:solidFill>
                <a:srgbClr val="6BB986"/>
              </a:solidFill>
            </p:spPr>
            <p:txBody>
              <a:bodyPr/>
              <a:lstStyle/>
              <a:p>
                <a:endParaRPr lang="en-IN"/>
              </a:p>
            </p:txBody>
          </p:sp>
        </p:grpSp>
      </p:grpSp>
      <p:sp>
        <p:nvSpPr>
          <p:cNvPr id="23" name="TextBox 23"/>
          <p:cNvSpPr txBox="1"/>
          <p:nvPr/>
        </p:nvSpPr>
        <p:spPr>
          <a:xfrm>
            <a:off x="2495746" y="151130"/>
            <a:ext cx="4448919" cy="580390"/>
          </a:xfrm>
          <a:prstGeom prst="rect">
            <a:avLst/>
          </a:prstGeom>
        </p:spPr>
        <p:txBody>
          <a:bodyPr lIns="0" tIns="0" rIns="0" bIns="0" rtlCol="0" anchor="t">
            <a:spAutoFit/>
          </a:bodyPr>
          <a:lstStyle/>
          <a:p>
            <a:pPr algn="ctr">
              <a:lnSpc>
                <a:spcPts val="4759"/>
              </a:lnSpc>
            </a:pPr>
            <a:r>
              <a:rPr lang="en-US" sz="3399">
                <a:solidFill>
                  <a:srgbClr val="000000"/>
                </a:solidFill>
                <a:latin typeface="Canva Sans Bold"/>
              </a:rPr>
              <a:t>Sales by Top 5 States</a:t>
            </a:r>
          </a:p>
        </p:txBody>
      </p:sp>
      <p:sp>
        <p:nvSpPr>
          <p:cNvPr id="24" name="Freeform 24"/>
          <p:cNvSpPr/>
          <p:nvPr/>
        </p:nvSpPr>
        <p:spPr>
          <a:xfrm>
            <a:off x="8719663" y="214934"/>
            <a:ext cx="629218" cy="516586"/>
          </a:xfrm>
          <a:custGeom>
            <a:avLst/>
            <a:gdLst/>
            <a:ahLst/>
            <a:cxnLst/>
            <a:rect l="l" t="t" r="r" b="b"/>
            <a:pathLst>
              <a:path w="629218" h="516586">
                <a:moveTo>
                  <a:pt x="0" y="0"/>
                </a:moveTo>
                <a:lnTo>
                  <a:pt x="629218" y="0"/>
                </a:lnTo>
                <a:lnTo>
                  <a:pt x="629218" y="516586"/>
                </a:lnTo>
                <a:lnTo>
                  <a:pt x="0" y="516586"/>
                </a:lnTo>
                <a:lnTo>
                  <a:pt x="0" y="0"/>
                </a:lnTo>
                <a:close/>
              </a:path>
            </a:pathLst>
          </a:custGeom>
          <a:blipFill>
            <a:blip r:embed="rId2"/>
            <a:stretch>
              <a:fillRect/>
            </a:stretch>
          </a:blipFill>
        </p:spPr>
        <p:txBody>
          <a:bodyPr/>
          <a:lstStyle/>
          <a:p>
            <a:endParaRPr lang="en-IN"/>
          </a:p>
        </p:txBody>
      </p:sp>
      <p:sp>
        <p:nvSpPr>
          <p:cNvPr id="27" name="TextBox 28">
            <a:extLst>
              <a:ext uri="{FF2B5EF4-FFF2-40B4-BE49-F238E27FC236}">
                <a16:creationId xmlns:a16="http://schemas.microsoft.com/office/drawing/2014/main" id="{53AA3C83-89BD-3D4E-E01B-31C202EB523B}"/>
              </a:ext>
            </a:extLst>
          </p:cNvPr>
          <p:cNvSpPr txBox="1"/>
          <p:nvPr/>
        </p:nvSpPr>
        <p:spPr>
          <a:xfrm>
            <a:off x="1907372" y="6460521"/>
            <a:ext cx="5586297" cy="842538"/>
          </a:xfrm>
          <a:prstGeom prst="rect">
            <a:avLst/>
          </a:prstGeom>
        </p:spPr>
        <p:txBody>
          <a:bodyPr wrap="square" lIns="0" tIns="0" rIns="0" bIns="0" rtlCol="0" anchor="t">
            <a:spAutoFit/>
          </a:bodyPr>
          <a:lstStyle/>
          <a:p>
            <a:pPr algn="ctr">
              <a:lnSpc>
                <a:spcPts val="1323"/>
              </a:lnSpc>
            </a:pPr>
            <a:endParaRPr dirty="0"/>
          </a:p>
          <a:p>
            <a:pPr algn="ctr">
              <a:lnSpc>
                <a:spcPts val="1323"/>
              </a:lnSpc>
            </a:pPr>
            <a:endParaRPr dirty="0"/>
          </a:p>
          <a:p>
            <a:pPr algn="ctr">
              <a:lnSpc>
                <a:spcPts val="1323"/>
              </a:lnSpc>
            </a:pPr>
            <a:endParaRPr dirty="0"/>
          </a:p>
          <a:p>
            <a:pPr algn="ctr">
              <a:lnSpc>
                <a:spcPts val="1323"/>
              </a:lnSpc>
            </a:pPr>
            <a:r>
              <a:rPr lang="en-US" sz="1531" spc="-61" dirty="0">
                <a:solidFill>
                  <a:schemeClr val="bg1">
                    <a:lumMod val="50000"/>
                  </a:schemeClr>
                </a:solidFill>
                <a:latin typeface="Open Sans Italics"/>
              </a:rPr>
              <a:t>Ivy Professional </a:t>
            </a:r>
            <a:r>
              <a:rPr lang="en-US" sz="1531" spc="-61" dirty="0">
                <a:solidFill>
                  <a:schemeClr val="bg1">
                    <a:lumMod val="50000"/>
                  </a:schemeClr>
                </a:solidFill>
                <a:latin typeface="Times New Roman" panose="02020603050405020304" pitchFamily="18" charset="0"/>
                <a:cs typeface="Times New Roman" panose="02020603050405020304" pitchFamily="18" charset="0"/>
              </a:rPr>
              <a:t>School</a:t>
            </a:r>
            <a:r>
              <a:rPr lang="en-US" sz="1531" spc="-61" dirty="0">
                <a:solidFill>
                  <a:schemeClr val="bg1">
                    <a:lumMod val="50000"/>
                  </a:schemeClr>
                </a:solidFill>
                <a:latin typeface="Open Sans Italics"/>
              </a:rPr>
              <a:t> – Top Ranked Corporate Education Provider</a:t>
            </a:r>
          </a:p>
          <a:p>
            <a:pPr algn="ctr">
              <a:lnSpc>
                <a:spcPts val="1323"/>
              </a:lnSpc>
            </a:pPr>
            <a:endParaRPr lang="en-US" sz="1531" spc="-61" dirty="0">
              <a:solidFill>
                <a:srgbClr val="000000"/>
              </a:solidFill>
              <a:latin typeface="Open Sans Itali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7F5EB"/>
        </a:solidFill>
        <a:effectLst/>
      </p:bgPr>
    </p:bg>
    <p:spTree>
      <p:nvGrpSpPr>
        <p:cNvPr id="1" name=""/>
        <p:cNvGrpSpPr/>
        <p:nvPr/>
      </p:nvGrpSpPr>
      <p:grpSpPr>
        <a:xfrm>
          <a:off x="0" y="0"/>
          <a:ext cx="0" cy="0"/>
          <a:chOff x="0" y="0"/>
          <a:chExt cx="0" cy="0"/>
        </a:xfrm>
      </p:grpSpPr>
      <p:sp>
        <p:nvSpPr>
          <p:cNvPr id="2" name="TextBox 2"/>
          <p:cNvSpPr txBox="1"/>
          <p:nvPr/>
        </p:nvSpPr>
        <p:spPr>
          <a:xfrm>
            <a:off x="2736103" y="151130"/>
            <a:ext cx="3968204" cy="580390"/>
          </a:xfrm>
          <a:prstGeom prst="rect">
            <a:avLst/>
          </a:prstGeom>
        </p:spPr>
        <p:txBody>
          <a:bodyPr lIns="0" tIns="0" rIns="0" bIns="0" rtlCol="0" anchor="t">
            <a:spAutoFit/>
          </a:bodyPr>
          <a:lstStyle/>
          <a:p>
            <a:pPr algn="ctr">
              <a:lnSpc>
                <a:spcPts val="4759"/>
              </a:lnSpc>
            </a:pPr>
            <a:r>
              <a:rPr lang="en-US" sz="3399">
                <a:solidFill>
                  <a:srgbClr val="000000"/>
                </a:solidFill>
                <a:latin typeface="Canva Sans Bold"/>
              </a:rPr>
              <a:t>Sales by Top 5 City</a:t>
            </a:r>
          </a:p>
        </p:txBody>
      </p:sp>
      <p:sp>
        <p:nvSpPr>
          <p:cNvPr id="3" name="Freeform 3"/>
          <p:cNvSpPr/>
          <p:nvPr/>
        </p:nvSpPr>
        <p:spPr>
          <a:xfrm>
            <a:off x="8719663" y="214934"/>
            <a:ext cx="629218" cy="516586"/>
          </a:xfrm>
          <a:custGeom>
            <a:avLst/>
            <a:gdLst/>
            <a:ahLst/>
            <a:cxnLst/>
            <a:rect l="l" t="t" r="r" b="b"/>
            <a:pathLst>
              <a:path w="629218" h="516586">
                <a:moveTo>
                  <a:pt x="0" y="0"/>
                </a:moveTo>
                <a:lnTo>
                  <a:pt x="629218" y="0"/>
                </a:lnTo>
                <a:lnTo>
                  <a:pt x="629218" y="516586"/>
                </a:lnTo>
                <a:lnTo>
                  <a:pt x="0" y="516586"/>
                </a:lnTo>
                <a:lnTo>
                  <a:pt x="0" y="0"/>
                </a:lnTo>
                <a:close/>
              </a:path>
            </a:pathLst>
          </a:custGeom>
          <a:blipFill>
            <a:blip r:embed="rId2"/>
            <a:stretch>
              <a:fillRect/>
            </a:stretch>
          </a:blipFill>
        </p:spPr>
        <p:txBody>
          <a:bodyPr/>
          <a:lstStyle/>
          <a:p>
            <a:endParaRPr lang="en-IN"/>
          </a:p>
        </p:txBody>
      </p:sp>
      <p:grpSp>
        <p:nvGrpSpPr>
          <p:cNvPr id="5" name="Group 5"/>
          <p:cNvGrpSpPr/>
          <p:nvPr/>
        </p:nvGrpSpPr>
        <p:grpSpPr>
          <a:xfrm>
            <a:off x="373477" y="884860"/>
            <a:ext cx="9099962" cy="5727994"/>
            <a:chOff x="0" y="-28575"/>
            <a:chExt cx="12133283" cy="7637325"/>
          </a:xfrm>
        </p:grpSpPr>
        <p:sp>
          <p:nvSpPr>
            <p:cNvPr id="6" name="TextBox 6"/>
            <p:cNvSpPr txBox="1"/>
            <p:nvPr/>
          </p:nvSpPr>
          <p:spPr>
            <a:xfrm>
              <a:off x="1331264" y="7321919"/>
              <a:ext cx="1280219" cy="286831"/>
            </a:xfrm>
            <a:prstGeom prst="rect">
              <a:avLst/>
            </a:prstGeom>
          </p:spPr>
          <p:txBody>
            <a:bodyPr wrap="square" lIns="0" tIns="0" rIns="0" bIns="0" rtlCol="0" anchor="t">
              <a:spAutoFit/>
            </a:bodyPr>
            <a:lstStyle/>
            <a:p>
              <a:pPr algn="ctr">
                <a:lnSpc>
                  <a:spcPts val="1834"/>
                </a:lnSpc>
              </a:pPr>
              <a:r>
                <a:rPr lang="en-US" sz="1310" dirty="0">
                  <a:solidFill>
                    <a:srgbClr val="49444B"/>
                  </a:solidFill>
                  <a:latin typeface="Roboto"/>
                </a:rPr>
                <a:t>Portland</a:t>
              </a:r>
            </a:p>
          </p:txBody>
        </p:sp>
        <p:sp>
          <p:nvSpPr>
            <p:cNvPr id="7" name="TextBox 7"/>
            <p:cNvSpPr txBox="1"/>
            <p:nvPr/>
          </p:nvSpPr>
          <p:spPr>
            <a:xfrm>
              <a:off x="3993976" y="7280843"/>
              <a:ext cx="616347" cy="289010"/>
            </a:xfrm>
            <a:prstGeom prst="rect">
              <a:avLst/>
            </a:prstGeom>
          </p:spPr>
          <p:txBody>
            <a:bodyPr lIns="0" tIns="0" rIns="0" bIns="0" rtlCol="0" anchor="t">
              <a:spAutoFit/>
            </a:bodyPr>
            <a:lstStyle/>
            <a:p>
              <a:pPr algn="ctr">
                <a:lnSpc>
                  <a:spcPts val="1834"/>
                </a:lnSpc>
              </a:pPr>
              <a:r>
                <a:rPr lang="en-US" sz="1310">
                  <a:solidFill>
                    <a:srgbClr val="49444B"/>
                  </a:solidFill>
                  <a:latin typeface="Roboto"/>
                </a:rPr>
                <a:t>Miami</a:t>
              </a:r>
            </a:p>
          </p:txBody>
        </p:sp>
        <p:sp>
          <p:nvSpPr>
            <p:cNvPr id="8" name="TextBox 8"/>
            <p:cNvSpPr txBox="1"/>
            <p:nvPr/>
          </p:nvSpPr>
          <p:spPr>
            <a:xfrm>
              <a:off x="5992816" y="7280843"/>
              <a:ext cx="1396802" cy="289010"/>
            </a:xfrm>
            <a:prstGeom prst="rect">
              <a:avLst/>
            </a:prstGeom>
          </p:spPr>
          <p:txBody>
            <a:bodyPr lIns="0" tIns="0" rIns="0" bIns="0" rtlCol="0" anchor="t">
              <a:spAutoFit/>
            </a:bodyPr>
            <a:lstStyle/>
            <a:p>
              <a:pPr algn="ctr">
                <a:lnSpc>
                  <a:spcPts val="1834"/>
                </a:lnSpc>
              </a:pPr>
              <a:r>
                <a:rPr lang="en-US" sz="1310">
                  <a:solidFill>
                    <a:srgbClr val="49444B"/>
                  </a:solidFill>
                  <a:latin typeface="Roboto"/>
                </a:rPr>
                <a:t>San Francisco</a:t>
              </a:r>
            </a:p>
          </p:txBody>
        </p:sp>
        <p:sp>
          <p:nvSpPr>
            <p:cNvPr id="9" name="TextBox 9"/>
            <p:cNvSpPr txBox="1"/>
            <p:nvPr/>
          </p:nvSpPr>
          <p:spPr>
            <a:xfrm>
              <a:off x="8608201" y="7280843"/>
              <a:ext cx="944166" cy="289010"/>
            </a:xfrm>
            <a:prstGeom prst="rect">
              <a:avLst/>
            </a:prstGeom>
          </p:spPr>
          <p:txBody>
            <a:bodyPr lIns="0" tIns="0" rIns="0" bIns="0" rtlCol="0" anchor="t">
              <a:spAutoFit/>
            </a:bodyPr>
            <a:lstStyle/>
            <a:p>
              <a:pPr algn="ctr">
                <a:lnSpc>
                  <a:spcPts val="1834"/>
                </a:lnSpc>
              </a:pPr>
              <a:r>
                <a:rPr lang="en-US" sz="1310">
                  <a:solidFill>
                    <a:srgbClr val="49444B"/>
                  </a:solidFill>
                  <a:latin typeface="Roboto"/>
                </a:rPr>
                <a:t>New York</a:t>
              </a:r>
            </a:p>
          </p:txBody>
        </p:sp>
        <p:sp>
          <p:nvSpPr>
            <p:cNvPr id="10" name="TextBox 10"/>
            <p:cNvSpPr txBox="1"/>
            <p:nvPr/>
          </p:nvSpPr>
          <p:spPr>
            <a:xfrm>
              <a:off x="10934859" y="7280843"/>
              <a:ext cx="1198424" cy="289011"/>
            </a:xfrm>
            <a:prstGeom prst="rect">
              <a:avLst/>
            </a:prstGeom>
          </p:spPr>
          <p:txBody>
            <a:bodyPr wrap="square" lIns="0" tIns="0" rIns="0" bIns="0" rtlCol="0" anchor="t">
              <a:spAutoFit/>
            </a:bodyPr>
            <a:lstStyle/>
            <a:p>
              <a:pPr algn="ctr">
                <a:lnSpc>
                  <a:spcPts val="1834"/>
                </a:lnSpc>
              </a:pPr>
              <a:r>
                <a:rPr lang="en-US" sz="1310" dirty="0">
                  <a:solidFill>
                    <a:srgbClr val="49444B"/>
                  </a:solidFill>
                  <a:latin typeface="Roboto"/>
                </a:rPr>
                <a:t>Charleston</a:t>
              </a:r>
            </a:p>
          </p:txBody>
        </p:sp>
        <p:grpSp>
          <p:nvGrpSpPr>
            <p:cNvPr id="11" name="Group 11"/>
            <p:cNvGrpSpPr>
              <a:grpSpLocks noChangeAspect="1"/>
            </p:cNvGrpSpPr>
            <p:nvPr/>
          </p:nvGrpSpPr>
          <p:grpSpPr>
            <a:xfrm>
              <a:off x="1249151" y="130217"/>
              <a:ext cx="10884132" cy="7068287"/>
              <a:chOff x="0" y="0"/>
              <a:chExt cx="10884132" cy="7068287"/>
            </a:xfrm>
          </p:grpSpPr>
          <p:sp>
            <p:nvSpPr>
              <p:cNvPr id="12" name="Freeform 12"/>
              <p:cNvSpPr/>
              <p:nvPr/>
            </p:nvSpPr>
            <p:spPr>
              <a:xfrm>
                <a:off x="0" y="-6350"/>
                <a:ext cx="10884132" cy="12700"/>
              </a:xfrm>
              <a:custGeom>
                <a:avLst/>
                <a:gdLst/>
                <a:ahLst/>
                <a:cxnLst/>
                <a:rect l="l" t="t" r="r" b="b"/>
                <a:pathLst>
                  <a:path w="10884132" h="12700">
                    <a:moveTo>
                      <a:pt x="0" y="0"/>
                    </a:moveTo>
                    <a:lnTo>
                      <a:pt x="10884132" y="0"/>
                    </a:lnTo>
                    <a:lnTo>
                      <a:pt x="10884132" y="12700"/>
                    </a:lnTo>
                    <a:lnTo>
                      <a:pt x="0" y="12700"/>
                    </a:lnTo>
                    <a:close/>
                  </a:path>
                </a:pathLst>
              </a:custGeom>
              <a:solidFill>
                <a:srgbClr val="49444B">
                  <a:alpha val="24706"/>
                </a:srgbClr>
              </a:solidFill>
            </p:spPr>
            <p:txBody>
              <a:bodyPr/>
              <a:lstStyle/>
              <a:p>
                <a:endParaRPr lang="en-IN"/>
              </a:p>
            </p:txBody>
          </p:sp>
          <p:sp>
            <p:nvSpPr>
              <p:cNvPr id="13" name="Freeform 13"/>
              <p:cNvSpPr/>
              <p:nvPr/>
            </p:nvSpPr>
            <p:spPr>
              <a:xfrm>
                <a:off x="0" y="1760722"/>
                <a:ext cx="10884132" cy="12700"/>
              </a:xfrm>
              <a:custGeom>
                <a:avLst/>
                <a:gdLst/>
                <a:ahLst/>
                <a:cxnLst/>
                <a:rect l="l" t="t" r="r" b="b"/>
                <a:pathLst>
                  <a:path w="10884132" h="12700">
                    <a:moveTo>
                      <a:pt x="0" y="0"/>
                    </a:moveTo>
                    <a:lnTo>
                      <a:pt x="10884132" y="0"/>
                    </a:lnTo>
                    <a:lnTo>
                      <a:pt x="10884132" y="12700"/>
                    </a:lnTo>
                    <a:lnTo>
                      <a:pt x="0" y="12700"/>
                    </a:lnTo>
                    <a:close/>
                  </a:path>
                </a:pathLst>
              </a:custGeom>
              <a:solidFill>
                <a:srgbClr val="49444B">
                  <a:alpha val="24706"/>
                </a:srgbClr>
              </a:solidFill>
            </p:spPr>
            <p:txBody>
              <a:bodyPr/>
              <a:lstStyle/>
              <a:p>
                <a:endParaRPr lang="en-IN"/>
              </a:p>
            </p:txBody>
          </p:sp>
          <p:sp>
            <p:nvSpPr>
              <p:cNvPr id="14" name="Freeform 14"/>
              <p:cNvSpPr/>
              <p:nvPr/>
            </p:nvSpPr>
            <p:spPr>
              <a:xfrm>
                <a:off x="0" y="3527794"/>
                <a:ext cx="10884132" cy="12700"/>
              </a:xfrm>
              <a:custGeom>
                <a:avLst/>
                <a:gdLst/>
                <a:ahLst/>
                <a:cxnLst/>
                <a:rect l="l" t="t" r="r" b="b"/>
                <a:pathLst>
                  <a:path w="10884132" h="12700">
                    <a:moveTo>
                      <a:pt x="0" y="0"/>
                    </a:moveTo>
                    <a:lnTo>
                      <a:pt x="10884132" y="0"/>
                    </a:lnTo>
                    <a:lnTo>
                      <a:pt x="10884132" y="12700"/>
                    </a:lnTo>
                    <a:lnTo>
                      <a:pt x="0" y="12700"/>
                    </a:lnTo>
                    <a:close/>
                  </a:path>
                </a:pathLst>
              </a:custGeom>
              <a:solidFill>
                <a:srgbClr val="49444B">
                  <a:alpha val="24706"/>
                </a:srgbClr>
              </a:solidFill>
            </p:spPr>
            <p:txBody>
              <a:bodyPr/>
              <a:lstStyle/>
              <a:p>
                <a:endParaRPr lang="en-IN"/>
              </a:p>
            </p:txBody>
          </p:sp>
          <p:sp>
            <p:nvSpPr>
              <p:cNvPr id="15" name="Freeform 15"/>
              <p:cNvSpPr/>
              <p:nvPr/>
            </p:nvSpPr>
            <p:spPr>
              <a:xfrm>
                <a:off x="0" y="5294866"/>
                <a:ext cx="10884132" cy="12700"/>
              </a:xfrm>
              <a:custGeom>
                <a:avLst/>
                <a:gdLst/>
                <a:ahLst/>
                <a:cxnLst/>
                <a:rect l="l" t="t" r="r" b="b"/>
                <a:pathLst>
                  <a:path w="10884132" h="12700">
                    <a:moveTo>
                      <a:pt x="0" y="0"/>
                    </a:moveTo>
                    <a:lnTo>
                      <a:pt x="10884132" y="0"/>
                    </a:lnTo>
                    <a:lnTo>
                      <a:pt x="10884132" y="12700"/>
                    </a:lnTo>
                    <a:lnTo>
                      <a:pt x="0" y="12700"/>
                    </a:lnTo>
                    <a:close/>
                  </a:path>
                </a:pathLst>
              </a:custGeom>
              <a:solidFill>
                <a:srgbClr val="49444B">
                  <a:alpha val="24706"/>
                </a:srgbClr>
              </a:solidFill>
            </p:spPr>
            <p:txBody>
              <a:bodyPr/>
              <a:lstStyle/>
              <a:p>
                <a:endParaRPr lang="en-IN"/>
              </a:p>
            </p:txBody>
          </p:sp>
          <p:sp>
            <p:nvSpPr>
              <p:cNvPr id="16" name="Freeform 16"/>
              <p:cNvSpPr/>
              <p:nvPr/>
            </p:nvSpPr>
            <p:spPr>
              <a:xfrm>
                <a:off x="0" y="7061937"/>
                <a:ext cx="10884132" cy="12700"/>
              </a:xfrm>
              <a:custGeom>
                <a:avLst/>
                <a:gdLst/>
                <a:ahLst/>
                <a:cxnLst/>
                <a:rect l="l" t="t" r="r" b="b"/>
                <a:pathLst>
                  <a:path w="10884132" h="12700">
                    <a:moveTo>
                      <a:pt x="0" y="0"/>
                    </a:moveTo>
                    <a:lnTo>
                      <a:pt x="10884132" y="0"/>
                    </a:lnTo>
                    <a:lnTo>
                      <a:pt x="10884132" y="12700"/>
                    </a:lnTo>
                    <a:lnTo>
                      <a:pt x="0" y="12700"/>
                    </a:lnTo>
                    <a:close/>
                  </a:path>
                </a:pathLst>
              </a:custGeom>
              <a:solidFill>
                <a:srgbClr val="49444B">
                  <a:alpha val="60000"/>
                </a:srgbClr>
              </a:solidFill>
            </p:spPr>
            <p:txBody>
              <a:bodyPr/>
              <a:lstStyle/>
              <a:p>
                <a:endParaRPr lang="en-IN"/>
              </a:p>
            </p:txBody>
          </p:sp>
        </p:grpSp>
        <p:sp>
          <p:nvSpPr>
            <p:cNvPr id="17" name="TextBox 17"/>
            <p:cNvSpPr txBox="1"/>
            <p:nvPr/>
          </p:nvSpPr>
          <p:spPr>
            <a:xfrm>
              <a:off x="0" y="-28575"/>
              <a:ext cx="1138238" cy="289010"/>
            </a:xfrm>
            <a:prstGeom prst="rect">
              <a:avLst/>
            </a:prstGeom>
          </p:spPr>
          <p:txBody>
            <a:bodyPr lIns="0" tIns="0" rIns="0" bIns="0" rtlCol="0" anchor="t">
              <a:spAutoFit/>
            </a:bodyPr>
            <a:lstStyle/>
            <a:p>
              <a:pPr algn="r">
                <a:lnSpc>
                  <a:spcPts val="1834"/>
                </a:lnSpc>
              </a:pPr>
              <a:r>
                <a:rPr lang="en-US" sz="1310">
                  <a:solidFill>
                    <a:srgbClr val="49444B"/>
                  </a:solidFill>
                  <a:latin typeface="Roboto"/>
                </a:rPr>
                <a:t>40,000,000 </a:t>
              </a:r>
            </a:p>
          </p:txBody>
        </p:sp>
        <p:sp>
          <p:nvSpPr>
            <p:cNvPr id="18" name="TextBox 18"/>
            <p:cNvSpPr txBox="1"/>
            <p:nvPr/>
          </p:nvSpPr>
          <p:spPr>
            <a:xfrm>
              <a:off x="0" y="1738497"/>
              <a:ext cx="1138238" cy="289010"/>
            </a:xfrm>
            <a:prstGeom prst="rect">
              <a:avLst/>
            </a:prstGeom>
          </p:spPr>
          <p:txBody>
            <a:bodyPr lIns="0" tIns="0" rIns="0" bIns="0" rtlCol="0" anchor="t">
              <a:spAutoFit/>
            </a:bodyPr>
            <a:lstStyle/>
            <a:p>
              <a:pPr algn="r">
                <a:lnSpc>
                  <a:spcPts val="1834"/>
                </a:lnSpc>
              </a:pPr>
              <a:r>
                <a:rPr lang="en-US" sz="1310">
                  <a:solidFill>
                    <a:srgbClr val="49444B"/>
                  </a:solidFill>
                  <a:latin typeface="Roboto"/>
                </a:rPr>
                <a:t>30,000,000 </a:t>
              </a:r>
            </a:p>
          </p:txBody>
        </p:sp>
        <p:sp>
          <p:nvSpPr>
            <p:cNvPr id="19" name="TextBox 19"/>
            <p:cNvSpPr txBox="1"/>
            <p:nvPr/>
          </p:nvSpPr>
          <p:spPr>
            <a:xfrm>
              <a:off x="0" y="3505569"/>
              <a:ext cx="1138238" cy="289010"/>
            </a:xfrm>
            <a:prstGeom prst="rect">
              <a:avLst/>
            </a:prstGeom>
          </p:spPr>
          <p:txBody>
            <a:bodyPr lIns="0" tIns="0" rIns="0" bIns="0" rtlCol="0" anchor="t">
              <a:spAutoFit/>
            </a:bodyPr>
            <a:lstStyle/>
            <a:p>
              <a:pPr algn="r">
                <a:lnSpc>
                  <a:spcPts val="1834"/>
                </a:lnSpc>
              </a:pPr>
              <a:r>
                <a:rPr lang="en-US" sz="1310">
                  <a:solidFill>
                    <a:srgbClr val="49444B"/>
                  </a:solidFill>
                  <a:latin typeface="Roboto"/>
                </a:rPr>
                <a:t>20,000,000 </a:t>
              </a:r>
            </a:p>
          </p:txBody>
        </p:sp>
        <p:sp>
          <p:nvSpPr>
            <p:cNvPr id="20" name="TextBox 20"/>
            <p:cNvSpPr txBox="1"/>
            <p:nvPr/>
          </p:nvSpPr>
          <p:spPr>
            <a:xfrm>
              <a:off x="0" y="5272640"/>
              <a:ext cx="1138238" cy="289010"/>
            </a:xfrm>
            <a:prstGeom prst="rect">
              <a:avLst/>
            </a:prstGeom>
          </p:spPr>
          <p:txBody>
            <a:bodyPr lIns="0" tIns="0" rIns="0" bIns="0" rtlCol="0" anchor="t">
              <a:spAutoFit/>
            </a:bodyPr>
            <a:lstStyle/>
            <a:p>
              <a:pPr algn="r">
                <a:lnSpc>
                  <a:spcPts val="1834"/>
                </a:lnSpc>
              </a:pPr>
              <a:r>
                <a:rPr lang="en-US" sz="1310">
                  <a:solidFill>
                    <a:srgbClr val="49444B"/>
                  </a:solidFill>
                  <a:latin typeface="Roboto"/>
                </a:rPr>
                <a:t>10,000,000 </a:t>
              </a:r>
            </a:p>
          </p:txBody>
        </p:sp>
        <p:sp>
          <p:nvSpPr>
            <p:cNvPr id="21" name="TextBox 21"/>
            <p:cNvSpPr txBox="1"/>
            <p:nvPr/>
          </p:nvSpPr>
          <p:spPr>
            <a:xfrm>
              <a:off x="958652" y="7039712"/>
              <a:ext cx="179586" cy="289010"/>
            </a:xfrm>
            <a:prstGeom prst="rect">
              <a:avLst/>
            </a:prstGeom>
          </p:spPr>
          <p:txBody>
            <a:bodyPr lIns="0" tIns="0" rIns="0" bIns="0" rtlCol="0" anchor="t">
              <a:spAutoFit/>
            </a:bodyPr>
            <a:lstStyle/>
            <a:p>
              <a:pPr algn="r">
                <a:lnSpc>
                  <a:spcPts val="1834"/>
                </a:lnSpc>
              </a:pPr>
              <a:r>
                <a:rPr lang="en-US" sz="1310">
                  <a:solidFill>
                    <a:srgbClr val="49444B"/>
                  </a:solidFill>
                  <a:latin typeface="Roboto"/>
                </a:rPr>
                <a:t>0 </a:t>
              </a:r>
            </a:p>
          </p:txBody>
        </p:sp>
        <p:grpSp>
          <p:nvGrpSpPr>
            <p:cNvPr id="22" name="Group 22"/>
            <p:cNvGrpSpPr>
              <a:grpSpLocks noChangeAspect="1"/>
            </p:cNvGrpSpPr>
            <p:nvPr/>
          </p:nvGrpSpPr>
          <p:grpSpPr>
            <a:xfrm>
              <a:off x="1249151" y="128321"/>
              <a:ext cx="10884132" cy="7070184"/>
              <a:chOff x="0" y="-1896"/>
              <a:chExt cx="10884132" cy="7070184"/>
            </a:xfrm>
          </p:grpSpPr>
          <p:sp>
            <p:nvSpPr>
              <p:cNvPr id="23" name="Freeform 23"/>
              <p:cNvSpPr/>
              <p:nvPr/>
            </p:nvSpPr>
            <p:spPr>
              <a:xfrm>
                <a:off x="0" y="1664301"/>
                <a:ext cx="1327864" cy="5403986"/>
              </a:xfrm>
              <a:custGeom>
                <a:avLst/>
                <a:gdLst/>
                <a:ahLst/>
                <a:cxnLst/>
                <a:rect l="l" t="t" r="r" b="b"/>
                <a:pathLst>
                  <a:path w="1327864" h="5403986">
                    <a:moveTo>
                      <a:pt x="0" y="5403986"/>
                    </a:moveTo>
                    <a:lnTo>
                      <a:pt x="0" y="106229"/>
                    </a:lnTo>
                    <a:lnTo>
                      <a:pt x="0" y="106229"/>
                    </a:lnTo>
                    <a:cubicBezTo>
                      <a:pt x="0" y="78056"/>
                      <a:pt x="11192" y="51036"/>
                      <a:pt x="31114" y="31114"/>
                    </a:cubicBezTo>
                    <a:cubicBezTo>
                      <a:pt x="51036" y="11192"/>
                      <a:pt x="78055" y="0"/>
                      <a:pt x="106229" y="0"/>
                    </a:cubicBezTo>
                    <a:lnTo>
                      <a:pt x="1221635" y="0"/>
                    </a:lnTo>
                    <a:cubicBezTo>
                      <a:pt x="1249809" y="0"/>
                      <a:pt x="1276828" y="11192"/>
                      <a:pt x="1296750" y="31114"/>
                    </a:cubicBezTo>
                    <a:cubicBezTo>
                      <a:pt x="1316672" y="51036"/>
                      <a:pt x="1327864" y="78056"/>
                      <a:pt x="1327864" y="106229"/>
                    </a:cubicBezTo>
                    <a:lnTo>
                      <a:pt x="1327864" y="5403986"/>
                    </a:lnTo>
                    <a:close/>
                  </a:path>
                </a:pathLst>
              </a:custGeom>
              <a:solidFill>
                <a:srgbClr val="6BB986"/>
              </a:solidFill>
            </p:spPr>
            <p:txBody>
              <a:bodyPr/>
              <a:lstStyle/>
              <a:p>
                <a:endParaRPr lang="en-IN"/>
              </a:p>
            </p:txBody>
          </p:sp>
          <p:sp>
            <p:nvSpPr>
              <p:cNvPr id="24" name="Freeform 24"/>
              <p:cNvSpPr/>
              <p:nvPr/>
            </p:nvSpPr>
            <p:spPr>
              <a:xfrm>
                <a:off x="2389067" y="1477838"/>
                <a:ext cx="1327864" cy="5590449"/>
              </a:xfrm>
              <a:custGeom>
                <a:avLst/>
                <a:gdLst/>
                <a:ahLst/>
                <a:cxnLst/>
                <a:rect l="l" t="t" r="r" b="b"/>
                <a:pathLst>
                  <a:path w="1327864" h="5590449">
                    <a:moveTo>
                      <a:pt x="0" y="5590449"/>
                    </a:moveTo>
                    <a:lnTo>
                      <a:pt x="0" y="106229"/>
                    </a:lnTo>
                    <a:cubicBezTo>
                      <a:pt x="0" y="78055"/>
                      <a:pt x="11192" y="51035"/>
                      <a:pt x="31114" y="31114"/>
                    </a:cubicBezTo>
                    <a:cubicBezTo>
                      <a:pt x="51036" y="11192"/>
                      <a:pt x="78055" y="0"/>
                      <a:pt x="106229" y="0"/>
                    </a:cubicBezTo>
                    <a:lnTo>
                      <a:pt x="1221635" y="0"/>
                    </a:lnTo>
                    <a:cubicBezTo>
                      <a:pt x="1280304" y="0"/>
                      <a:pt x="1327864" y="47560"/>
                      <a:pt x="1327864" y="106229"/>
                    </a:cubicBezTo>
                    <a:lnTo>
                      <a:pt x="1327864" y="5590449"/>
                    </a:lnTo>
                    <a:close/>
                  </a:path>
                </a:pathLst>
              </a:custGeom>
              <a:solidFill>
                <a:srgbClr val="6BB986"/>
              </a:solidFill>
            </p:spPr>
            <p:txBody>
              <a:bodyPr/>
              <a:lstStyle/>
              <a:p>
                <a:endParaRPr lang="en-IN"/>
              </a:p>
            </p:txBody>
          </p:sp>
          <p:sp>
            <p:nvSpPr>
              <p:cNvPr id="25" name="Freeform 25"/>
              <p:cNvSpPr/>
              <p:nvPr/>
            </p:nvSpPr>
            <p:spPr>
              <a:xfrm>
                <a:off x="4778134" y="958609"/>
                <a:ext cx="1327864" cy="6109678"/>
              </a:xfrm>
              <a:custGeom>
                <a:avLst/>
                <a:gdLst/>
                <a:ahLst/>
                <a:cxnLst/>
                <a:rect l="l" t="t" r="r" b="b"/>
                <a:pathLst>
                  <a:path w="1327864" h="6109678">
                    <a:moveTo>
                      <a:pt x="0" y="6109678"/>
                    </a:moveTo>
                    <a:lnTo>
                      <a:pt x="0" y="106229"/>
                    </a:lnTo>
                    <a:cubicBezTo>
                      <a:pt x="0" y="78055"/>
                      <a:pt x="11192" y="51036"/>
                      <a:pt x="31114" y="31114"/>
                    </a:cubicBezTo>
                    <a:cubicBezTo>
                      <a:pt x="51036" y="11192"/>
                      <a:pt x="78055" y="0"/>
                      <a:pt x="106229" y="0"/>
                    </a:cubicBezTo>
                    <a:lnTo>
                      <a:pt x="1221635" y="0"/>
                    </a:lnTo>
                    <a:cubicBezTo>
                      <a:pt x="1249809" y="0"/>
                      <a:pt x="1276828" y="11192"/>
                      <a:pt x="1296750" y="31114"/>
                    </a:cubicBezTo>
                    <a:cubicBezTo>
                      <a:pt x="1316672" y="51036"/>
                      <a:pt x="1327864" y="78055"/>
                      <a:pt x="1327864" y="106229"/>
                    </a:cubicBezTo>
                    <a:lnTo>
                      <a:pt x="1327864" y="6109678"/>
                    </a:lnTo>
                    <a:close/>
                  </a:path>
                </a:pathLst>
              </a:custGeom>
              <a:solidFill>
                <a:srgbClr val="6BB986"/>
              </a:solidFill>
            </p:spPr>
            <p:txBody>
              <a:bodyPr/>
              <a:lstStyle/>
              <a:p>
                <a:endParaRPr lang="en-IN"/>
              </a:p>
            </p:txBody>
          </p:sp>
          <p:sp>
            <p:nvSpPr>
              <p:cNvPr id="26" name="Freeform 26"/>
              <p:cNvSpPr/>
              <p:nvPr/>
            </p:nvSpPr>
            <p:spPr>
              <a:xfrm>
                <a:off x="7167201" y="28773"/>
                <a:ext cx="1327865" cy="7039514"/>
              </a:xfrm>
              <a:custGeom>
                <a:avLst/>
                <a:gdLst/>
                <a:ahLst/>
                <a:cxnLst/>
                <a:rect l="l" t="t" r="r" b="b"/>
                <a:pathLst>
                  <a:path w="1327865" h="7039514">
                    <a:moveTo>
                      <a:pt x="0" y="7039514"/>
                    </a:moveTo>
                    <a:lnTo>
                      <a:pt x="0" y="106229"/>
                    </a:lnTo>
                    <a:cubicBezTo>
                      <a:pt x="0" y="78056"/>
                      <a:pt x="11192" y="51036"/>
                      <a:pt x="31113" y="31114"/>
                    </a:cubicBezTo>
                    <a:cubicBezTo>
                      <a:pt x="51035" y="11192"/>
                      <a:pt x="78055" y="0"/>
                      <a:pt x="106229" y="0"/>
                    </a:cubicBezTo>
                    <a:lnTo>
                      <a:pt x="1221635" y="0"/>
                    </a:lnTo>
                    <a:cubicBezTo>
                      <a:pt x="1249808" y="0"/>
                      <a:pt x="1276829" y="11192"/>
                      <a:pt x="1296751" y="31114"/>
                    </a:cubicBezTo>
                    <a:cubicBezTo>
                      <a:pt x="1316672" y="51036"/>
                      <a:pt x="1327864" y="78056"/>
                      <a:pt x="1327864" y="106229"/>
                    </a:cubicBezTo>
                    <a:lnTo>
                      <a:pt x="1327864" y="7039514"/>
                    </a:lnTo>
                    <a:close/>
                  </a:path>
                </a:pathLst>
              </a:custGeom>
              <a:solidFill>
                <a:srgbClr val="6BB986"/>
              </a:solidFill>
            </p:spPr>
            <p:txBody>
              <a:bodyPr/>
              <a:lstStyle/>
              <a:p>
                <a:endParaRPr lang="en-IN"/>
              </a:p>
            </p:txBody>
          </p:sp>
          <p:sp>
            <p:nvSpPr>
              <p:cNvPr id="27" name="Freeform 27"/>
              <p:cNvSpPr/>
              <p:nvPr/>
            </p:nvSpPr>
            <p:spPr>
              <a:xfrm>
                <a:off x="9556268" y="-1896"/>
                <a:ext cx="1327864" cy="7070184"/>
              </a:xfrm>
              <a:custGeom>
                <a:avLst/>
                <a:gdLst/>
                <a:ahLst/>
                <a:cxnLst/>
                <a:rect l="l" t="t" r="r" b="b"/>
                <a:pathLst>
                  <a:path w="1327864" h="7070184">
                    <a:moveTo>
                      <a:pt x="0" y="7070183"/>
                    </a:moveTo>
                    <a:lnTo>
                      <a:pt x="0" y="106229"/>
                    </a:lnTo>
                    <a:cubicBezTo>
                      <a:pt x="0" y="78055"/>
                      <a:pt x="11192" y="51035"/>
                      <a:pt x="31113" y="31113"/>
                    </a:cubicBezTo>
                    <a:cubicBezTo>
                      <a:pt x="51036" y="11191"/>
                      <a:pt x="78056" y="0"/>
                      <a:pt x="106229" y="0"/>
                    </a:cubicBezTo>
                    <a:lnTo>
                      <a:pt x="1221635" y="0"/>
                    </a:lnTo>
                    <a:cubicBezTo>
                      <a:pt x="1249808" y="0"/>
                      <a:pt x="1276828" y="11191"/>
                      <a:pt x="1296750" y="31113"/>
                    </a:cubicBezTo>
                    <a:cubicBezTo>
                      <a:pt x="1316671" y="51035"/>
                      <a:pt x="1327864" y="78055"/>
                      <a:pt x="1327864" y="106229"/>
                    </a:cubicBezTo>
                    <a:lnTo>
                      <a:pt x="1327864" y="7070183"/>
                    </a:lnTo>
                    <a:close/>
                  </a:path>
                </a:pathLst>
              </a:custGeom>
              <a:solidFill>
                <a:srgbClr val="6BB986"/>
              </a:solidFill>
            </p:spPr>
            <p:txBody>
              <a:bodyPr/>
              <a:lstStyle/>
              <a:p>
                <a:endParaRPr lang="en-IN"/>
              </a:p>
            </p:txBody>
          </p:sp>
        </p:grpSp>
      </p:grpSp>
      <p:sp>
        <p:nvSpPr>
          <p:cNvPr id="28" name="TextBox 28">
            <a:extLst>
              <a:ext uri="{FF2B5EF4-FFF2-40B4-BE49-F238E27FC236}">
                <a16:creationId xmlns:a16="http://schemas.microsoft.com/office/drawing/2014/main" id="{E047304E-5328-A88E-AB70-AF66C0308141}"/>
              </a:ext>
            </a:extLst>
          </p:cNvPr>
          <p:cNvSpPr txBox="1"/>
          <p:nvPr/>
        </p:nvSpPr>
        <p:spPr>
          <a:xfrm>
            <a:off x="1907372" y="6460521"/>
            <a:ext cx="5586297" cy="842538"/>
          </a:xfrm>
          <a:prstGeom prst="rect">
            <a:avLst/>
          </a:prstGeom>
        </p:spPr>
        <p:txBody>
          <a:bodyPr wrap="square" lIns="0" tIns="0" rIns="0" bIns="0" rtlCol="0" anchor="t">
            <a:spAutoFit/>
          </a:bodyPr>
          <a:lstStyle/>
          <a:p>
            <a:pPr algn="ctr">
              <a:lnSpc>
                <a:spcPts val="1323"/>
              </a:lnSpc>
            </a:pPr>
            <a:endParaRPr dirty="0"/>
          </a:p>
          <a:p>
            <a:pPr algn="ctr">
              <a:lnSpc>
                <a:spcPts val="1323"/>
              </a:lnSpc>
            </a:pPr>
            <a:endParaRPr dirty="0"/>
          </a:p>
          <a:p>
            <a:pPr algn="ctr">
              <a:lnSpc>
                <a:spcPts val="1323"/>
              </a:lnSpc>
            </a:pPr>
            <a:endParaRPr dirty="0"/>
          </a:p>
          <a:p>
            <a:pPr algn="ctr">
              <a:lnSpc>
                <a:spcPts val="1323"/>
              </a:lnSpc>
            </a:pPr>
            <a:r>
              <a:rPr lang="en-US" sz="1531" spc="-61" dirty="0">
                <a:solidFill>
                  <a:schemeClr val="bg1">
                    <a:lumMod val="50000"/>
                  </a:schemeClr>
                </a:solidFill>
                <a:latin typeface="Open Sans Italics"/>
              </a:rPr>
              <a:t>Ivy Professional </a:t>
            </a:r>
            <a:r>
              <a:rPr lang="en-US" sz="1531" spc="-61" dirty="0">
                <a:solidFill>
                  <a:schemeClr val="bg1">
                    <a:lumMod val="50000"/>
                  </a:schemeClr>
                </a:solidFill>
                <a:latin typeface="Times New Roman" panose="02020603050405020304" pitchFamily="18" charset="0"/>
                <a:cs typeface="Times New Roman" panose="02020603050405020304" pitchFamily="18" charset="0"/>
              </a:rPr>
              <a:t>School</a:t>
            </a:r>
            <a:r>
              <a:rPr lang="en-US" sz="1531" spc="-61" dirty="0">
                <a:solidFill>
                  <a:schemeClr val="bg1">
                    <a:lumMod val="50000"/>
                  </a:schemeClr>
                </a:solidFill>
                <a:latin typeface="Open Sans Italics"/>
              </a:rPr>
              <a:t> – Top Ranked Corporate Education Provider</a:t>
            </a:r>
          </a:p>
          <a:p>
            <a:pPr algn="ctr">
              <a:lnSpc>
                <a:spcPts val="1323"/>
              </a:lnSpc>
            </a:pPr>
            <a:endParaRPr lang="en-US" sz="1531" spc="-61" dirty="0">
              <a:solidFill>
                <a:srgbClr val="000000"/>
              </a:solidFill>
              <a:latin typeface="Open Sans Itali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7F5EB"/>
        </a:solidFill>
        <a:effectLst/>
      </p:bgPr>
    </p:bg>
    <p:spTree>
      <p:nvGrpSpPr>
        <p:cNvPr id="1" name=""/>
        <p:cNvGrpSpPr/>
        <p:nvPr/>
      </p:nvGrpSpPr>
      <p:grpSpPr>
        <a:xfrm>
          <a:off x="0" y="0"/>
          <a:ext cx="0" cy="0"/>
          <a:chOff x="0" y="0"/>
          <a:chExt cx="0" cy="0"/>
        </a:xfrm>
      </p:grpSpPr>
      <p:grpSp>
        <p:nvGrpSpPr>
          <p:cNvPr id="2" name="Group 2"/>
          <p:cNvGrpSpPr/>
          <p:nvPr/>
        </p:nvGrpSpPr>
        <p:grpSpPr>
          <a:xfrm>
            <a:off x="219384" y="1604358"/>
            <a:ext cx="9314832" cy="5259332"/>
            <a:chOff x="0" y="0"/>
            <a:chExt cx="12419776" cy="7012442"/>
          </a:xfrm>
        </p:grpSpPr>
        <p:sp>
          <p:nvSpPr>
            <p:cNvPr id="3" name="TextBox 3"/>
            <p:cNvSpPr txBox="1"/>
            <p:nvPr/>
          </p:nvSpPr>
          <p:spPr>
            <a:xfrm rot="-2700000">
              <a:off x="1259130" y="5129660"/>
              <a:ext cx="1721387" cy="318874"/>
            </a:xfrm>
            <a:prstGeom prst="rect">
              <a:avLst/>
            </a:prstGeom>
          </p:spPr>
          <p:txBody>
            <a:bodyPr lIns="0" tIns="0" rIns="0" bIns="0" rtlCol="0" anchor="t">
              <a:spAutoFit/>
            </a:bodyPr>
            <a:lstStyle/>
            <a:p>
              <a:pPr algn="ctr">
                <a:lnSpc>
                  <a:spcPts val="2069"/>
                </a:lnSpc>
              </a:pPr>
              <a:r>
                <a:rPr lang="en-US" sz="1478" dirty="0">
                  <a:solidFill>
                    <a:srgbClr val="000000"/>
                  </a:solidFill>
                  <a:latin typeface="DM Sans Bold"/>
                </a:rPr>
                <a:t>Men's Apparel</a:t>
              </a:r>
            </a:p>
          </p:txBody>
        </p:sp>
        <p:sp>
          <p:nvSpPr>
            <p:cNvPr id="4" name="TextBox 4"/>
            <p:cNvSpPr txBox="1"/>
            <p:nvPr/>
          </p:nvSpPr>
          <p:spPr>
            <a:xfrm rot="-2700000">
              <a:off x="2302958" y="5630662"/>
              <a:ext cx="3138435" cy="318874"/>
            </a:xfrm>
            <a:prstGeom prst="rect">
              <a:avLst/>
            </a:prstGeom>
          </p:spPr>
          <p:txBody>
            <a:bodyPr lIns="0" tIns="0" rIns="0" bIns="0" rtlCol="0" anchor="t">
              <a:spAutoFit/>
            </a:bodyPr>
            <a:lstStyle/>
            <a:p>
              <a:pPr algn="ctr">
                <a:lnSpc>
                  <a:spcPts val="2069"/>
                </a:lnSpc>
              </a:pPr>
              <a:r>
                <a:rPr lang="en-US" sz="1478">
                  <a:solidFill>
                    <a:srgbClr val="000000"/>
                  </a:solidFill>
                  <a:latin typeface="DM Sans Bold"/>
                </a:rPr>
                <a:t>Women's Street Footwear</a:t>
              </a:r>
            </a:p>
          </p:txBody>
        </p:sp>
        <p:sp>
          <p:nvSpPr>
            <p:cNvPr id="5" name="TextBox 5"/>
            <p:cNvSpPr txBox="1"/>
            <p:nvPr/>
          </p:nvSpPr>
          <p:spPr>
            <a:xfrm rot="-2700000">
              <a:off x="4732762" y="5557574"/>
              <a:ext cx="2931711" cy="318874"/>
            </a:xfrm>
            <a:prstGeom prst="rect">
              <a:avLst/>
            </a:prstGeom>
          </p:spPr>
          <p:txBody>
            <a:bodyPr lIns="0" tIns="0" rIns="0" bIns="0" rtlCol="0" anchor="t">
              <a:spAutoFit/>
            </a:bodyPr>
            <a:lstStyle/>
            <a:p>
              <a:pPr algn="ctr">
                <a:lnSpc>
                  <a:spcPts val="2069"/>
                </a:lnSpc>
              </a:pPr>
              <a:r>
                <a:rPr lang="en-US" sz="1478">
                  <a:solidFill>
                    <a:srgbClr val="000000"/>
                  </a:solidFill>
                  <a:latin typeface="DM Sans Bold"/>
                </a:rPr>
                <a:t>Men's Athletic Footwear</a:t>
              </a:r>
            </a:p>
          </p:txBody>
        </p:sp>
        <p:sp>
          <p:nvSpPr>
            <p:cNvPr id="6" name="TextBox 6"/>
            <p:cNvSpPr txBox="1"/>
            <p:nvPr/>
          </p:nvSpPr>
          <p:spPr>
            <a:xfrm rot="-2700000">
              <a:off x="7662337" y="5277474"/>
              <a:ext cx="2139468" cy="318874"/>
            </a:xfrm>
            <a:prstGeom prst="rect">
              <a:avLst/>
            </a:prstGeom>
          </p:spPr>
          <p:txBody>
            <a:bodyPr lIns="0" tIns="0" rIns="0" bIns="0" rtlCol="0" anchor="t">
              <a:spAutoFit/>
            </a:bodyPr>
            <a:lstStyle/>
            <a:p>
              <a:pPr algn="ctr">
                <a:lnSpc>
                  <a:spcPts val="2069"/>
                </a:lnSpc>
              </a:pPr>
              <a:r>
                <a:rPr lang="en-US" sz="1478">
                  <a:solidFill>
                    <a:srgbClr val="000000"/>
                  </a:solidFill>
                  <a:latin typeface="DM Sans Bold"/>
                </a:rPr>
                <a:t>Women's Apparel</a:t>
              </a:r>
            </a:p>
          </p:txBody>
        </p:sp>
        <p:sp>
          <p:nvSpPr>
            <p:cNvPr id="7" name="TextBox 7"/>
            <p:cNvSpPr txBox="1"/>
            <p:nvPr/>
          </p:nvSpPr>
          <p:spPr>
            <a:xfrm rot="-2700000">
              <a:off x="9419727" y="5482909"/>
              <a:ext cx="2720526" cy="318874"/>
            </a:xfrm>
            <a:prstGeom prst="rect">
              <a:avLst/>
            </a:prstGeom>
          </p:spPr>
          <p:txBody>
            <a:bodyPr lIns="0" tIns="0" rIns="0" bIns="0" rtlCol="0" anchor="t">
              <a:spAutoFit/>
            </a:bodyPr>
            <a:lstStyle/>
            <a:p>
              <a:pPr algn="ctr">
                <a:lnSpc>
                  <a:spcPts val="2069"/>
                </a:lnSpc>
              </a:pPr>
              <a:r>
                <a:rPr lang="en-US" sz="1478">
                  <a:solidFill>
                    <a:srgbClr val="000000"/>
                  </a:solidFill>
                  <a:latin typeface="DM Sans Bold"/>
                </a:rPr>
                <a:t>Men's Street Footwear</a:t>
              </a:r>
            </a:p>
          </p:txBody>
        </p:sp>
        <p:grpSp>
          <p:nvGrpSpPr>
            <p:cNvPr id="8" name="Group 8"/>
            <p:cNvGrpSpPr>
              <a:grpSpLocks noChangeAspect="1"/>
            </p:cNvGrpSpPr>
            <p:nvPr/>
          </p:nvGrpSpPr>
          <p:grpSpPr>
            <a:xfrm>
              <a:off x="1865425" y="145150"/>
              <a:ext cx="10554350" cy="4275131"/>
              <a:chOff x="0" y="0"/>
              <a:chExt cx="12208175" cy="4945027"/>
            </a:xfrm>
          </p:grpSpPr>
          <p:sp>
            <p:nvSpPr>
              <p:cNvPr id="9" name="Freeform 9"/>
              <p:cNvSpPr/>
              <p:nvPr/>
            </p:nvSpPr>
            <p:spPr>
              <a:xfrm>
                <a:off x="0" y="-6350"/>
                <a:ext cx="12208175" cy="12700"/>
              </a:xfrm>
              <a:custGeom>
                <a:avLst/>
                <a:gdLst/>
                <a:ahLst/>
                <a:cxnLst/>
                <a:rect l="l" t="t" r="r" b="b"/>
                <a:pathLst>
                  <a:path w="12208175" h="12700">
                    <a:moveTo>
                      <a:pt x="0" y="0"/>
                    </a:moveTo>
                    <a:lnTo>
                      <a:pt x="12208175" y="0"/>
                    </a:lnTo>
                    <a:lnTo>
                      <a:pt x="12208175" y="12700"/>
                    </a:lnTo>
                    <a:lnTo>
                      <a:pt x="0" y="12700"/>
                    </a:lnTo>
                    <a:close/>
                  </a:path>
                </a:pathLst>
              </a:custGeom>
              <a:solidFill>
                <a:srgbClr val="000000">
                  <a:alpha val="24706"/>
                </a:srgbClr>
              </a:solidFill>
            </p:spPr>
            <p:txBody>
              <a:bodyPr/>
              <a:lstStyle/>
              <a:p>
                <a:endParaRPr lang="en-IN"/>
              </a:p>
            </p:txBody>
          </p:sp>
          <p:sp>
            <p:nvSpPr>
              <p:cNvPr id="10" name="Freeform 10"/>
              <p:cNvSpPr/>
              <p:nvPr/>
            </p:nvSpPr>
            <p:spPr>
              <a:xfrm>
                <a:off x="0" y="982655"/>
                <a:ext cx="12208175" cy="12700"/>
              </a:xfrm>
              <a:custGeom>
                <a:avLst/>
                <a:gdLst/>
                <a:ahLst/>
                <a:cxnLst/>
                <a:rect l="l" t="t" r="r" b="b"/>
                <a:pathLst>
                  <a:path w="12208175" h="12700">
                    <a:moveTo>
                      <a:pt x="0" y="0"/>
                    </a:moveTo>
                    <a:lnTo>
                      <a:pt x="12208175" y="0"/>
                    </a:lnTo>
                    <a:lnTo>
                      <a:pt x="12208175" y="12700"/>
                    </a:lnTo>
                    <a:lnTo>
                      <a:pt x="0" y="12700"/>
                    </a:lnTo>
                    <a:close/>
                  </a:path>
                </a:pathLst>
              </a:custGeom>
              <a:solidFill>
                <a:srgbClr val="000000">
                  <a:alpha val="24706"/>
                </a:srgbClr>
              </a:solidFill>
            </p:spPr>
            <p:txBody>
              <a:bodyPr/>
              <a:lstStyle/>
              <a:p>
                <a:endParaRPr lang="en-IN"/>
              </a:p>
            </p:txBody>
          </p:sp>
          <p:sp>
            <p:nvSpPr>
              <p:cNvPr id="11" name="Freeform 11"/>
              <p:cNvSpPr/>
              <p:nvPr/>
            </p:nvSpPr>
            <p:spPr>
              <a:xfrm>
                <a:off x="0" y="1971661"/>
                <a:ext cx="12208175" cy="12700"/>
              </a:xfrm>
              <a:custGeom>
                <a:avLst/>
                <a:gdLst/>
                <a:ahLst/>
                <a:cxnLst/>
                <a:rect l="l" t="t" r="r" b="b"/>
                <a:pathLst>
                  <a:path w="12208175" h="12700">
                    <a:moveTo>
                      <a:pt x="0" y="0"/>
                    </a:moveTo>
                    <a:lnTo>
                      <a:pt x="12208175" y="0"/>
                    </a:lnTo>
                    <a:lnTo>
                      <a:pt x="12208175" y="12700"/>
                    </a:lnTo>
                    <a:lnTo>
                      <a:pt x="0" y="12700"/>
                    </a:lnTo>
                    <a:close/>
                  </a:path>
                </a:pathLst>
              </a:custGeom>
              <a:solidFill>
                <a:srgbClr val="000000">
                  <a:alpha val="24706"/>
                </a:srgbClr>
              </a:solidFill>
            </p:spPr>
            <p:txBody>
              <a:bodyPr/>
              <a:lstStyle/>
              <a:p>
                <a:endParaRPr lang="en-IN"/>
              </a:p>
            </p:txBody>
          </p:sp>
          <p:sp>
            <p:nvSpPr>
              <p:cNvPr id="12" name="Freeform 12"/>
              <p:cNvSpPr/>
              <p:nvPr/>
            </p:nvSpPr>
            <p:spPr>
              <a:xfrm>
                <a:off x="0" y="2960666"/>
                <a:ext cx="12208175" cy="12700"/>
              </a:xfrm>
              <a:custGeom>
                <a:avLst/>
                <a:gdLst/>
                <a:ahLst/>
                <a:cxnLst/>
                <a:rect l="l" t="t" r="r" b="b"/>
                <a:pathLst>
                  <a:path w="12208175" h="12700">
                    <a:moveTo>
                      <a:pt x="0" y="0"/>
                    </a:moveTo>
                    <a:lnTo>
                      <a:pt x="12208175" y="0"/>
                    </a:lnTo>
                    <a:lnTo>
                      <a:pt x="12208175" y="12700"/>
                    </a:lnTo>
                    <a:lnTo>
                      <a:pt x="0" y="12700"/>
                    </a:lnTo>
                    <a:close/>
                  </a:path>
                </a:pathLst>
              </a:custGeom>
              <a:solidFill>
                <a:srgbClr val="000000">
                  <a:alpha val="24706"/>
                </a:srgbClr>
              </a:solidFill>
            </p:spPr>
            <p:txBody>
              <a:bodyPr/>
              <a:lstStyle/>
              <a:p>
                <a:endParaRPr lang="en-IN"/>
              </a:p>
            </p:txBody>
          </p:sp>
          <p:sp>
            <p:nvSpPr>
              <p:cNvPr id="13" name="Freeform 13"/>
              <p:cNvSpPr/>
              <p:nvPr/>
            </p:nvSpPr>
            <p:spPr>
              <a:xfrm>
                <a:off x="0" y="3949671"/>
                <a:ext cx="12208175" cy="12700"/>
              </a:xfrm>
              <a:custGeom>
                <a:avLst/>
                <a:gdLst/>
                <a:ahLst/>
                <a:cxnLst/>
                <a:rect l="l" t="t" r="r" b="b"/>
                <a:pathLst>
                  <a:path w="12208175" h="12700">
                    <a:moveTo>
                      <a:pt x="0" y="0"/>
                    </a:moveTo>
                    <a:lnTo>
                      <a:pt x="12208175" y="0"/>
                    </a:lnTo>
                    <a:lnTo>
                      <a:pt x="12208175" y="12700"/>
                    </a:lnTo>
                    <a:lnTo>
                      <a:pt x="0" y="12700"/>
                    </a:lnTo>
                    <a:close/>
                  </a:path>
                </a:pathLst>
              </a:custGeom>
              <a:solidFill>
                <a:srgbClr val="000000">
                  <a:alpha val="24706"/>
                </a:srgbClr>
              </a:solidFill>
            </p:spPr>
            <p:txBody>
              <a:bodyPr/>
              <a:lstStyle/>
              <a:p>
                <a:endParaRPr lang="en-IN"/>
              </a:p>
            </p:txBody>
          </p:sp>
          <p:sp>
            <p:nvSpPr>
              <p:cNvPr id="14" name="Freeform 14"/>
              <p:cNvSpPr/>
              <p:nvPr/>
            </p:nvSpPr>
            <p:spPr>
              <a:xfrm>
                <a:off x="0" y="4938677"/>
                <a:ext cx="12208175" cy="12700"/>
              </a:xfrm>
              <a:custGeom>
                <a:avLst/>
                <a:gdLst/>
                <a:ahLst/>
                <a:cxnLst/>
                <a:rect l="l" t="t" r="r" b="b"/>
                <a:pathLst>
                  <a:path w="12208175" h="12700">
                    <a:moveTo>
                      <a:pt x="0" y="0"/>
                    </a:moveTo>
                    <a:lnTo>
                      <a:pt x="12208175" y="0"/>
                    </a:lnTo>
                    <a:lnTo>
                      <a:pt x="12208175" y="12700"/>
                    </a:lnTo>
                    <a:lnTo>
                      <a:pt x="0" y="12700"/>
                    </a:lnTo>
                    <a:close/>
                  </a:path>
                </a:pathLst>
              </a:custGeom>
              <a:solidFill>
                <a:srgbClr val="000000">
                  <a:alpha val="60000"/>
                </a:srgbClr>
              </a:solidFill>
            </p:spPr>
            <p:txBody>
              <a:bodyPr/>
              <a:lstStyle/>
              <a:p>
                <a:endParaRPr lang="en-IN"/>
              </a:p>
            </p:txBody>
          </p:sp>
        </p:grpSp>
        <p:sp>
          <p:nvSpPr>
            <p:cNvPr id="15" name="TextBox 15"/>
            <p:cNvSpPr txBox="1"/>
            <p:nvPr/>
          </p:nvSpPr>
          <p:spPr>
            <a:xfrm>
              <a:off x="22474" y="-28575"/>
              <a:ext cx="1717785" cy="318874"/>
            </a:xfrm>
            <a:prstGeom prst="rect">
              <a:avLst/>
            </a:prstGeom>
          </p:spPr>
          <p:txBody>
            <a:bodyPr lIns="0" tIns="0" rIns="0" bIns="0" rtlCol="0" anchor="t">
              <a:spAutoFit/>
            </a:bodyPr>
            <a:lstStyle/>
            <a:p>
              <a:pPr algn="r">
                <a:lnSpc>
                  <a:spcPts val="2069"/>
                </a:lnSpc>
              </a:pPr>
              <a:r>
                <a:rPr lang="en-US" sz="1478">
                  <a:solidFill>
                    <a:srgbClr val="000000"/>
                  </a:solidFill>
                  <a:latin typeface="DM Sans Bold"/>
                </a:rPr>
                <a:t>250,000,000 </a:t>
              </a:r>
            </a:p>
          </p:txBody>
        </p:sp>
        <p:sp>
          <p:nvSpPr>
            <p:cNvPr id="16" name="TextBox 16"/>
            <p:cNvSpPr txBox="1"/>
            <p:nvPr/>
          </p:nvSpPr>
          <p:spPr>
            <a:xfrm>
              <a:off x="0" y="826451"/>
              <a:ext cx="1740258" cy="318874"/>
            </a:xfrm>
            <a:prstGeom prst="rect">
              <a:avLst/>
            </a:prstGeom>
          </p:spPr>
          <p:txBody>
            <a:bodyPr lIns="0" tIns="0" rIns="0" bIns="0" rtlCol="0" anchor="t">
              <a:spAutoFit/>
            </a:bodyPr>
            <a:lstStyle/>
            <a:p>
              <a:pPr algn="r">
                <a:lnSpc>
                  <a:spcPts val="2069"/>
                </a:lnSpc>
              </a:pPr>
              <a:r>
                <a:rPr lang="en-US" sz="1478">
                  <a:solidFill>
                    <a:srgbClr val="000000"/>
                  </a:solidFill>
                  <a:latin typeface="DM Sans Bold"/>
                </a:rPr>
                <a:t>200,000,000 </a:t>
              </a:r>
            </a:p>
          </p:txBody>
        </p:sp>
        <p:sp>
          <p:nvSpPr>
            <p:cNvPr id="17" name="TextBox 17"/>
            <p:cNvSpPr txBox="1"/>
            <p:nvPr/>
          </p:nvSpPr>
          <p:spPr>
            <a:xfrm>
              <a:off x="79087" y="1681477"/>
              <a:ext cx="1661171" cy="318874"/>
            </a:xfrm>
            <a:prstGeom prst="rect">
              <a:avLst/>
            </a:prstGeom>
          </p:spPr>
          <p:txBody>
            <a:bodyPr lIns="0" tIns="0" rIns="0" bIns="0" rtlCol="0" anchor="t">
              <a:spAutoFit/>
            </a:bodyPr>
            <a:lstStyle/>
            <a:p>
              <a:pPr algn="r">
                <a:lnSpc>
                  <a:spcPts val="2069"/>
                </a:lnSpc>
              </a:pPr>
              <a:r>
                <a:rPr lang="en-US" sz="1478">
                  <a:solidFill>
                    <a:srgbClr val="000000"/>
                  </a:solidFill>
                  <a:latin typeface="DM Sans Bold"/>
                </a:rPr>
                <a:t>150,000,000 </a:t>
              </a:r>
            </a:p>
          </p:txBody>
        </p:sp>
        <p:sp>
          <p:nvSpPr>
            <p:cNvPr id="18" name="TextBox 18"/>
            <p:cNvSpPr txBox="1"/>
            <p:nvPr/>
          </p:nvSpPr>
          <p:spPr>
            <a:xfrm>
              <a:off x="56613" y="2536504"/>
              <a:ext cx="1683645" cy="318874"/>
            </a:xfrm>
            <a:prstGeom prst="rect">
              <a:avLst/>
            </a:prstGeom>
          </p:spPr>
          <p:txBody>
            <a:bodyPr lIns="0" tIns="0" rIns="0" bIns="0" rtlCol="0" anchor="t">
              <a:spAutoFit/>
            </a:bodyPr>
            <a:lstStyle/>
            <a:p>
              <a:pPr algn="r">
                <a:lnSpc>
                  <a:spcPts val="2069"/>
                </a:lnSpc>
              </a:pPr>
              <a:r>
                <a:rPr lang="en-US" sz="1478">
                  <a:solidFill>
                    <a:srgbClr val="000000"/>
                  </a:solidFill>
                  <a:latin typeface="DM Sans Bold"/>
                </a:rPr>
                <a:t>100,000,000 </a:t>
              </a:r>
            </a:p>
          </p:txBody>
        </p:sp>
        <p:sp>
          <p:nvSpPr>
            <p:cNvPr id="19" name="TextBox 19"/>
            <p:cNvSpPr txBox="1"/>
            <p:nvPr/>
          </p:nvSpPr>
          <p:spPr>
            <a:xfrm>
              <a:off x="165379" y="3391530"/>
              <a:ext cx="1574879" cy="318874"/>
            </a:xfrm>
            <a:prstGeom prst="rect">
              <a:avLst/>
            </a:prstGeom>
          </p:spPr>
          <p:txBody>
            <a:bodyPr lIns="0" tIns="0" rIns="0" bIns="0" rtlCol="0" anchor="t">
              <a:spAutoFit/>
            </a:bodyPr>
            <a:lstStyle/>
            <a:p>
              <a:pPr algn="r">
                <a:lnSpc>
                  <a:spcPts val="2069"/>
                </a:lnSpc>
              </a:pPr>
              <a:r>
                <a:rPr lang="en-US" sz="1478">
                  <a:solidFill>
                    <a:srgbClr val="000000"/>
                  </a:solidFill>
                  <a:latin typeface="DM Sans Bold"/>
                </a:rPr>
                <a:t>50,000,000 </a:t>
              </a:r>
            </a:p>
          </p:txBody>
        </p:sp>
        <p:sp>
          <p:nvSpPr>
            <p:cNvPr id="20" name="TextBox 20"/>
            <p:cNvSpPr txBox="1"/>
            <p:nvPr/>
          </p:nvSpPr>
          <p:spPr>
            <a:xfrm>
              <a:off x="1502654" y="4246556"/>
              <a:ext cx="237604" cy="318874"/>
            </a:xfrm>
            <a:prstGeom prst="rect">
              <a:avLst/>
            </a:prstGeom>
          </p:spPr>
          <p:txBody>
            <a:bodyPr lIns="0" tIns="0" rIns="0" bIns="0" rtlCol="0" anchor="t">
              <a:spAutoFit/>
            </a:bodyPr>
            <a:lstStyle/>
            <a:p>
              <a:pPr algn="r">
                <a:lnSpc>
                  <a:spcPts val="2069"/>
                </a:lnSpc>
              </a:pPr>
              <a:r>
                <a:rPr lang="en-US" sz="1478">
                  <a:solidFill>
                    <a:srgbClr val="000000"/>
                  </a:solidFill>
                  <a:latin typeface="DM Sans Bold"/>
                </a:rPr>
                <a:t>0 </a:t>
              </a:r>
            </a:p>
          </p:txBody>
        </p:sp>
        <p:grpSp>
          <p:nvGrpSpPr>
            <p:cNvPr id="21" name="Group 21"/>
            <p:cNvGrpSpPr>
              <a:grpSpLocks noChangeAspect="1"/>
            </p:cNvGrpSpPr>
            <p:nvPr/>
          </p:nvGrpSpPr>
          <p:grpSpPr>
            <a:xfrm>
              <a:off x="1865425" y="843753"/>
              <a:ext cx="10554350" cy="3576528"/>
              <a:chOff x="0" y="808071"/>
              <a:chExt cx="12208175" cy="4136956"/>
            </a:xfrm>
          </p:grpSpPr>
          <p:sp>
            <p:nvSpPr>
              <p:cNvPr id="22" name="Freeform 22"/>
              <p:cNvSpPr/>
              <p:nvPr/>
            </p:nvSpPr>
            <p:spPr>
              <a:xfrm>
                <a:off x="0" y="2491311"/>
                <a:ext cx="1782394" cy="2453716"/>
              </a:xfrm>
              <a:custGeom>
                <a:avLst/>
                <a:gdLst/>
                <a:ahLst/>
                <a:cxnLst/>
                <a:rect l="l" t="t" r="r" b="b"/>
                <a:pathLst>
                  <a:path w="1782394" h="2453716">
                    <a:moveTo>
                      <a:pt x="0" y="2453716"/>
                    </a:moveTo>
                    <a:lnTo>
                      <a:pt x="0" y="525806"/>
                    </a:lnTo>
                    <a:cubicBezTo>
                      <a:pt x="0" y="235412"/>
                      <a:pt x="235411" y="0"/>
                      <a:pt x="525806" y="0"/>
                    </a:cubicBezTo>
                    <a:lnTo>
                      <a:pt x="1256587" y="0"/>
                    </a:lnTo>
                    <a:cubicBezTo>
                      <a:pt x="1546982" y="0"/>
                      <a:pt x="1782394" y="235412"/>
                      <a:pt x="1782394" y="525806"/>
                    </a:cubicBezTo>
                    <a:lnTo>
                      <a:pt x="1782394" y="2453716"/>
                    </a:lnTo>
                    <a:close/>
                  </a:path>
                </a:pathLst>
              </a:custGeom>
              <a:solidFill>
                <a:srgbClr val="FFBD59"/>
              </a:solidFill>
            </p:spPr>
            <p:txBody>
              <a:bodyPr/>
              <a:lstStyle/>
              <a:p>
                <a:endParaRPr lang="en-IN"/>
              </a:p>
            </p:txBody>
          </p:sp>
          <p:sp>
            <p:nvSpPr>
              <p:cNvPr id="23" name="Freeform 23"/>
              <p:cNvSpPr/>
              <p:nvPr/>
            </p:nvSpPr>
            <p:spPr>
              <a:xfrm>
                <a:off x="2606445" y="2406767"/>
                <a:ext cx="1782393" cy="2538259"/>
              </a:xfrm>
              <a:custGeom>
                <a:avLst/>
                <a:gdLst/>
                <a:ahLst/>
                <a:cxnLst/>
                <a:rect l="l" t="t" r="r" b="b"/>
                <a:pathLst>
                  <a:path w="1782393" h="2538259">
                    <a:moveTo>
                      <a:pt x="0" y="2538260"/>
                    </a:moveTo>
                    <a:lnTo>
                      <a:pt x="0" y="525807"/>
                    </a:lnTo>
                    <a:cubicBezTo>
                      <a:pt x="0" y="235412"/>
                      <a:pt x="235412" y="0"/>
                      <a:pt x="525806" y="0"/>
                    </a:cubicBezTo>
                    <a:lnTo>
                      <a:pt x="1256588" y="0"/>
                    </a:lnTo>
                    <a:cubicBezTo>
                      <a:pt x="1546982" y="1"/>
                      <a:pt x="1782394" y="235412"/>
                      <a:pt x="1782394" y="525807"/>
                    </a:cubicBezTo>
                    <a:lnTo>
                      <a:pt x="1782394" y="2538260"/>
                    </a:lnTo>
                    <a:close/>
                  </a:path>
                </a:pathLst>
              </a:custGeom>
              <a:solidFill>
                <a:srgbClr val="FFBD59"/>
              </a:solidFill>
            </p:spPr>
            <p:txBody>
              <a:bodyPr/>
              <a:lstStyle/>
              <a:p>
                <a:endParaRPr lang="en-IN"/>
              </a:p>
            </p:txBody>
          </p:sp>
          <p:sp>
            <p:nvSpPr>
              <p:cNvPr id="24" name="Freeform 24"/>
              <p:cNvSpPr/>
              <p:nvPr/>
            </p:nvSpPr>
            <p:spPr>
              <a:xfrm>
                <a:off x="5212891" y="1898995"/>
                <a:ext cx="1782393" cy="3046032"/>
              </a:xfrm>
              <a:custGeom>
                <a:avLst/>
                <a:gdLst/>
                <a:ahLst/>
                <a:cxnLst/>
                <a:rect l="l" t="t" r="r" b="b"/>
                <a:pathLst>
                  <a:path w="1782393" h="3046032">
                    <a:moveTo>
                      <a:pt x="0" y="3046032"/>
                    </a:moveTo>
                    <a:lnTo>
                      <a:pt x="0" y="525806"/>
                    </a:lnTo>
                    <a:cubicBezTo>
                      <a:pt x="0" y="235411"/>
                      <a:pt x="235411" y="0"/>
                      <a:pt x="525806" y="0"/>
                    </a:cubicBezTo>
                    <a:lnTo>
                      <a:pt x="1256587" y="0"/>
                    </a:lnTo>
                    <a:cubicBezTo>
                      <a:pt x="1546982" y="0"/>
                      <a:pt x="1782393" y="235411"/>
                      <a:pt x="1782393" y="525806"/>
                    </a:cubicBezTo>
                    <a:lnTo>
                      <a:pt x="1782393" y="3046032"/>
                    </a:lnTo>
                    <a:close/>
                  </a:path>
                </a:pathLst>
              </a:custGeom>
              <a:solidFill>
                <a:srgbClr val="FFBD59"/>
              </a:solidFill>
            </p:spPr>
            <p:txBody>
              <a:bodyPr/>
              <a:lstStyle/>
              <a:p>
                <a:endParaRPr lang="en-IN"/>
              </a:p>
            </p:txBody>
          </p:sp>
          <p:sp>
            <p:nvSpPr>
              <p:cNvPr id="25" name="Freeform 25"/>
              <p:cNvSpPr/>
              <p:nvPr/>
            </p:nvSpPr>
            <p:spPr>
              <a:xfrm>
                <a:off x="7819336" y="1397269"/>
                <a:ext cx="1782394" cy="3547758"/>
              </a:xfrm>
              <a:custGeom>
                <a:avLst/>
                <a:gdLst/>
                <a:ahLst/>
                <a:cxnLst/>
                <a:rect l="l" t="t" r="r" b="b"/>
                <a:pathLst>
                  <a:path w="1782394" h="3547758">
                    <a:moveTo>
                      <a:pt x="0" y="3547758"/>
                    </a:moveTo>
                    <a:lnTo>
                      <a:pt x="0" y="525806"/>
                    </a:lnTo>
                    <a:cubicBezTo>
                      <a:pt x="0" y="235411"/>
                      <a:pt x="235411" y="0"/>
                      <a:pt x="525806" y="0"/>
                    </a:cubicBezTo>
                    <a:lnTo>
                      <a:pt x="1256588" y="0"/>
                    </a:lnTo>
                    <a:cubicBezTo>
                      <a:pt x="1546982" y="0"/>
                      <a:pt x="1782393" y="235411"/>
                      <a:pt x="1782393" y="525806"/>
                    </a:cubicBezTo>
                    <a:lnTo>
                      <a:pt x="1782393" y="3547758"/>
                    </a:lnTo>
                    <a:close/>
                  </a:path>
                </a:pathLst>
              </a:custGeom>
              <a:solidFill>
                <a:srgbClr val="FFBD59"/>
              </a:solidFill>
            </p:spPr>
            <p:txBody>
              <a:bodyPr/>
              <a:lstStyle/>
              <a:p>
                <a:endParaRPr lang="en-IN"/>
              </a:p>
            </p:txBody>
          </p:sp>
          <p:sp>
            <p:nvSpPr>
              <p:cNvPr id="26" name="Freeform 26"/>
              <p:cNvSpPr/>
              <p:nvPr/>
            </p:nvSpPr>
            <p:spPr>
              <a:xfrm>
                <a:off x="10425781" y="808071"/>
                <a:ext cx="1782394" cy="4136956"/>
              </a:xfrm>
              <a:custGeom>
                <a:avLst/>
                <a:gdLst/>
                <a:ahLst/>
                <a:cxnLst/>
                <a:rect l="l" t="t" r="r" b="b"/>
                <a:pathLst>
                  <a:path w="1782394" h="4136956">
                    <a:moveTo>
                      <a:pt x="0" y="4136956"/>
                    </a:moveTo>
                    <a:lnTo>
                      <a:pt x="0" y="525806"/>
                    </a:lnTo>
                    <a:cubicBezTo>
                      <a:pt x="0" y="235412"/>
                      <a:pt x="235412" y="0"/>
                      <a:pt x="525806" y="0"/>
                    </a:cubicBezTo>
                    <a:lnTo>
                      <a:pt x="1256587" y="0"/>
                    </a:lnTo>
                    <a:cubicBezTo>
                      <a:pt x="1396040" y="0"/>
                      <a:pt x="1529781" y="55397"/>
                      <a:pt x="1628389" y="154005"/>
                    </a:cubicBezTo>
                    <a:cubicBezTo>
                      <a:pt x="1726997" y="252613"/>
                      <a:pt x="1782394" y="386354"/>
                      <a:pt x="1782394" y="525806"/>
                    </a:cubicBezTo>
                    <a:lnTo>
                      <a:pt x="1782394" y="4136956"/>
                    </a:lnTo>
                    <a:close/>
                  </a:path>
                </a:pathLst>
              </a:custGeom>
              <a:solidFill>
                <a:srgbClr val="FFBD59"/>
              </a:solidFill>
            </p:spPr>
            <p:txBody>
              <a:bodyPr/>
              <a:lstStyle/>
              <a:p>
                <a:endParaRPr lang="en-IN"/>
              </a:p>
            </p:txBody>
          </p:sp>
        </p:grpSp>
      </p:grpSp>
      <p:sp>
        <p:nvSpPr>
          <p:cNvPr id="27" name="TextBox 27"/>
          <p:cNvSpPr txBox="1"/>
          <p:nvPr/>
        </p:nvSpPr>
        <p:spPr>
          <a:xfrm>
            <a:off x="1433891" y="93836"/>
            <a:ext cx="6885819" cy="743324"/>
          </a:xfrm>
          <a:prstGeom prst="rect">
            <a:avLst/>
          </a:prstGeom>
        </p:spPr>
        <p:txBody>
          <a:bodyPr lIns="0" tIns="0" rIns="0" bIns="0" rtlCol="0" anchor="t">
            <a:spAutoFit/>
          </a:bodyPr>
          <a:lstStyle/>
          <a:p>
            <a:pPr algn="ctr">
              <a:lnSpc>
                <a:spcPts val="6040"/>
              </a:lnSpc>
            </a:pPr>
            <a:r>
              <a:rPr lang="en-US" sz="4314">
                <a:solidFill>
                  <a:srgbClr val="000000"/>
                </a:solidFill>
                <a:latin typeface="DM Sans Bold"/>
              </a:rPr>
              <a:t>TOP 5 PRODUCT SALES </a:t>
            </a:r>
          </a:p>
        </p:txBody>
      </p:sp>
      <p:sp>
        <p:nvSpPr>
          <p:cNvPr id="28" name="Freeform 28"/>
          <p:cNvSpPr/>
          <p:nvPr/>
        </p:nvSpPr>
        <p:spPr>
          <a:xfrm>
            <a:off x="8719663" y="214934"/>
            <a:ext cx="629218" cy="516586"/>
          </a:xfrm>
          <a:custGeom>
            <a:avLst/>
            <a:gdLst/>
            <a:ahLst/>
            <a:cxnLst/>
            <a:rect l="l" t="t" r="r" b="b"/>
            <a:pathLst>
              <a:path w="629218" h="516586">
                <a:moveTo>
                  <a:pt x="0" y="0"/>
                </a:moveTo>
                <a:lnTo>
                  <a:pt x="629218" y="0"/>
                </a:lnTo>
                <a:lnTo>
                  <a:pt x="629218" y="516586"/>
                </a:lnTo>
                <a:lnTo>
                  <a:pt x="0" y="516586"/>
                </a:lnTo>
                <a:lnTo>
                  <a:pt x="0" y="0"/>
                </a:lnTo>
                <a:close/>
              </a:path>
            </a:pathLst>
          </a:custGeom>
          <a:blipFill>
            <a:blip r:embed="rId2"/>
            <a:stretch>
              <a:fillRect/>
            </a:stretch>
          </a:blipFill>
        </p:spPr>
        <p:txBody>
          <a:bodyPr/>
          <a:lstStyle/>
          <a:p>
            <a:endParaRPr lang="en-IN"/>
          </a:p>
        </p:txBody>
      </p:sp>
      <p:sp>
        <p:nvSpPr>
          <p:cNvPr id="30" name="TextBox 28">
            <a:extLst>
              <a:ext uri="{FF2B5EF4-FFF2-40B4-BE49-F238E27FC236}">
                <a16:creationId xmlns:a16="http://schemas.microsoft.com/office/drawing/2014/main" id="{ED491C2D-8715-3BF3-3BC8-B7DE015E256B}"/>
              </a:ext>
            </a:extLst>
          </p:cNvPr>
          <p:cNvSpPr txBox="1"/>
          <p:nvPr/>
        </p:nvSpPr>
        <p:spPr>
          <a:xfrm>
            <a:off x="1907372" y="6460521"/>
            <a:ext cx="5586297" cy="842538"/>
          </a:xfrm>
          <a:prstGeom prst="rect">
            <a:avLst/>
          </a:prstGeom>
        </p:spPr>
        <p:txBody>
          <a:bodyPr wrap="square" lIns="0" tIns="0" rIns="0" bIns="0" rtlCol="0" anchor="t">
            <a:spAutoFit/>
          </a:bodyPr>
          <a:lstStyle/>
          <a:p>
            <a:pPr algn="ctr">
              <a:lnSpc>
                <a:spcPts val="1323"/>
              </a:lnSpc>
            </a:pPr>
            <a:endParaRPr dirty="0"/>
          </a:p>
          <a:p>
            <a:pPr algn="ctr">
              <a:lnSpc>
                <a:spcPts val="1323"/>
              </a:lnSpc>
            </a:pPr>
            <a:endParaRPr dirty="0"/>
          </a:p>
          <a:p>
            <a:pPr algn="ctr">
              <a:lnSpc>
                <a:spcPts val="1323"/>
              </a:lnSpc>
            </a:pPr>
            <a:endParaRPr dirty="0"/>
          </a:p>
          <a:p>
            <a:pPr algn="ctr">
              <a:lnSpc>
                <a:spcPts val="1323"/>
              </a:lnSpc>
            </a:pPr>
            <a:r>
              <a:rPr lang="en-US" sz="1531" spc="-61" dirty="0">
                <a:solidFill>
                  <a:schemeClr val="bg1">
                    <a:lumMod val="50000"/>
                  </a:schemeClr>
                </a:solidFill>
                <a:latin typeface="Open Sans Italics"/>
              </a:rPr>
              <a:t>Ivy Professional </a:t>
            </a:r>
            <a:r>
              <a:rPr lang="en-US" sz="1531" spc="-61" dirty="0">
                <a:solidFill>
                  <a:schemeClr val="bg1">
                    <a:lumMod val="50000"/>
                  </a:schemeClr>
                </a:solidFill>
                <a:latin typeface="Times New Roman" panose="02020603050405020304" pitchFamily="18" charset="0"/>
                <a:cs typeface="Times New Roman" panose="02020603050405020304" pitchFamily="18" charset="0"/>
              </a:rPr>
              <a:t>School</a:t>
            </a:r>
            <a:r>
              <a:rPr lang="en-US" sz="1531" spc="-61" dirty="0">
                <a:solidFill>
                  <a:schemeClr val="bg1">
                    <a:lumMod val="50000"/>
                  </a:schemeClr>
                </a:solidFill>
                <a:latin typeface="Open Sans Italics"/>
              </a:rPr>
              <a:t> – Top Ranked Corporate Education Provider</a:t>
            </a:r>
          </a:p>
          <a:p>
            <a:pPr algn="ctr">
              <a:lnSpc>
                <a:spcPts val="1323"/>
              </a:lnSpc>
            </a:pPr>
            <a:endParaRPr lang="en-US" sz="1531" spc="-61" dirty="0">
              <a:solidFill>
                <a:srgbClr val="000000"/>
              </a:solidFill>
              <a:latin typeface="Open Sans Italic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218</TotalTime>
  <Words>652</Words>
  <Application>Microsoft Office PowerPoint</Application>
  <PresentationFormat>Custom</PresentationFormat>
  <Paragraphs>181</Paragraphs>
  <Slides>15</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15</vt:i4>
      </vt:variant>
    </vt:vector>
  </HeadingPairs>
  <TitlesOfParts>
    <vt:vector size="27" baseType="lpstr">
      <vt:lpstr>Arial</vt:lpstr>
      <vt:lpstr>Open Sans</vt:lpstr>
      <vt:lpstr>Canva Sans</vt:lpstr>
      <vt:lpstr>Times New Roman</vt:lpstr>
      <vt:lpstr>Calibri</vt:lpstr>
      <vt:lpstr>Canva Sans Bold</vt:lpstr>
      <vt:lpstr>Roboto Bold</vt:lpstr>
      <vt:lpstr>Roboto</vt:lpstr>
      <vt:lpstr>Open Sans Italics</vt:lpstr>
      <vt:lpstr>DM Sans Bold</vt:lpstr>
      <vt:lpstr>Wingdings</vt:lpstr>
      <vt:lpstr>Office Theme</vt:lpstr>
      <vt:lpstr>Adidas Sales Analysis Using SQL:                                                  by Sayan Kundu</vt:lpstr>
      <vt:lpstr>Overview of the Project:</vt:lpstr>
      <vt:lpstr>Overview of the 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Findings: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by Retailers</dc:title>
  <cp:lastModifiedBy>Sayan Kundu</cp:lastModifiedBy>
  <cp:revision>9</cp:revision>
  <dcterms:created xsi:type="dcterms:W3CDTF">2006-08-16T00:00:00Z</dcterms:created>
  <dcterms:modified xsi:type="dcterms:W3CDTF">2023-07-29T16:04:02Z</dcterms:modified>
  <dc:identifier>DAFp5Q0NxdY</dc:identifier>
</cp:coreProperties>
</file>