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Karla" pitchFamily="2" charset="0"/>
      <p:regular r:id="rId33"/>
      <p:bold r:id="rId34"/>
      <p:italic r:id="rId35"/>
      <p:boldItalic r:id="rId36"/>
    </p:embeddedFont>
    <p:embeddedFont>
      <p:font typeface="Montserrat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jIQ1x/CSFT/z09GeAdvKXfO5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1"/>
  </p:normalViewPr>
  <p:slideViewPr>
    <p:cSldViewPr snapToGrid="0" snapToObjects="1">
      <p:cViewPr varScale="1">
        <p:scale>
          <a:sx n="136" d="100"/>
          <a:sy n="136" d="100"/>
        </p:scale>
        <p:origin x="2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3dbad9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3dbad9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3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1" name="Google Shape;21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33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 b="0" i="0" u="none" strike="noStrike" cap="non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7" name="Google Shape;27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34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2" name="Google Shape;32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0" name="Google Shape;40;p36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5" name="Google Shape;4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9" name="Google Shape;49;p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4" name="Google Shape;54;p3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0" y="3"/>
            <a:ext cx="48813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Predicting </a:t>
            </a:r>
            <a:br>
              <a:rPr lang="en" sz="4000"/>
            </a:br>
            <a:r>
              <a:rPr lang="en" sz="4000"/>
              <a:t>Box Office </a:t>
            </a:r>
            <a:br>
              <a:rPr lang="en" sz="4000"/>
            </a:br>
            <a:r>
              <a:rPr lang="en" sz="4000"/>
              <a:t>Gross </a:t>
            </a:r>
            <a:endParaRPr sz="4000"/>
          </a:p>
        </p:txBody>
      </p:sp>
      <p:sp>
        <p:nvSpPr>
          <p:cNvPr id="63" name="Google Shape;63;p1"/>
          <p:cNvSpPr txBox="1"/>
          <p:nvPr/>
        </p:nvSpPr>
        <p:spPr>
          <a:xfrm>
            <a:off x="6441000" y="4190575"/>
            <a:ext cx="270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Sayantan Chattopadhyay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74" y="1219199"/>
            <a:ext cx="7212228" cy="3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89703"/>
            <a:ext cx="7266438" cy="395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209368"/>
            <a:ext cx="7230207" cy="393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9368"/>
            <a:ext cx="7230298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ctrTitle" idx="4294967295"/>
          </p:nvPr>
        </p:nvSpPr>
        <p:spPr>
          <a:xfrm>
            <a:off x="7213925" y="7075"/>
            <a:ext cx="1878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endParaRPr sz="2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73" y="7073"/>
            <a:ext cx="5306508" cy="513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9368"/>
            <a:ext cx="7230297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665" y="0"/>
            <a:ext cx="5313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5211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199535"/>
            <a:ext cx="7248369" cy="394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21157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0" y="321025"/>
            <a:ext cx="2582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363452" y="17308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Data wrangling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Exploratory data analysis 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Predictive Modeling</a:t>
            </a:r>
            <a:endParaRPr sz="2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52075" y="2965100"/>
            <a:ext cx="2807700" cy="1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accent5"/>
                </a:solidFill>
              </a:rPr>
              <a:t>3.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Predictive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Modeling 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7265035" y="6364"/>
            <a:ext cx="2831689" cy="117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468"/>
            <a:ext cx="6794090" cy="509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67808"/>
            <a:ext cx="6843252" cy="507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4098"/>
            <a:ext cx="6794091" cy="5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7168200" y="-80600"/>
            <a:ext cx="1975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092"/>
            <a:ext cx="6774426" cy="512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788682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7221475" y="0"/>
            <a:ext cx="2075400" cy="1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79429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7887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7221475" y="-40375"/>
            <a:ext cx="22572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Optimized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 Model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794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ctrTitle" idx="4294967295"/>
          </p:nvPr>
        </p:nvSpPr>
        <p:spPr>
          <a:xfrm>
            <a:off x="392125" y="1483907"/>
            <a:ext cx="7772400" cy="25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0.9785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800" b="1" i="0" u="none" strike="noStrike" cap="none" baseline="30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Value</a:t>
            </a:r>
            <a:b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21.08 M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Test Value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2.10 M</a:t>
            </a:r>
            <a:r>
              <a:rPr lang="en" sz="32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6.59 M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Root Mean Squared Error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0.9379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5-Fold Cross Validation Score</a:t>
            </a:r>
            <a:endParaRPr sz="28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172175" y="124350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1541634" y="1767881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 film is not a success until it makes money. It's only good when there's a dollar figure attached to the box office.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-John Cusack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3dbad900_0_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59" name="Google Shape;259;g843dbad900_0_0"/>
          <p:cNvSpPr txBox="1"/>
          <p:nvPr/>
        </p:nvSpPr>
        <p:spPr>
          <a:xfrm>
            <a:off x="191275" y="0"/>
            <a:ext cx="4887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843dbad900_0_0"/>
          <p:cNvSpPr txBox="1"/>
          <p:nvPr/>
        </p:nvSpPr>
        <p:spPr>
          <a:xfrm>
            <a:off x="95625" y="1224300"/>
            <a:ext cx="6322500" cy="3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Using the gradient boosting regressor algorithm provided best results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Results were optimized using hyperparameter tuning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Predictive Model performs particularly well on grosses above 100 million dollars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 future a neural network could be implemented to provide a better predictive model with even greater accuracy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52075" y="3022500"/>
            <a:ext cx="2826900" cy="1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rgbClr val="FFC107"/>
                </a:solidFill>
              </a:rPr>
              <a:t>1.</a:t>
            </a:r>
            <a:br>
              <a:rPr lang="en" sz="3600">
                <a:solidFill>
                  <a:srgbClr val="FFC107"/>
                </a:solidFill>
              </a:rPr>
            </a:br>
            <a:r>
              <a:rPr lang="en" sz="3600">
                <a:solidFill>
                  <a:srgbClr val="FFC107"/>
                </a:solidFill>
              </a:rPr>
              <a:t>Data Wrangling</a:t>
            </a:r>
            <a:endParaRPr sz="3600">
              <a:solidFill>
                <a:srgbClr val="FFC107"/>
              </a:solidFill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208800" y="258225"/>
            <a:ext cx="2400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dk2"/>
                </a:solidFill>
              </a:rPr>
              <a:t>Sources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1" y="2357047"/>
            <a:ext cx="2315339" cy="105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6086" y="2370289"/>
            <a:ext cx="2508643" cy="110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947" y="2209202"/>
            <a:ext cx="2745038" cy="134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52075" y="4349800"/>
            <a:ext cx="2869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Data Flow</a:t>
            </a:r>
            <a:endParaRPr sz="3600"/>
          </a:p>
        </p:txBody>
      </p:sp>
      <p:sp>
        <p:nvSpPr>
          <p:cNvPr id="97" name="Google Shape;97;p6"/>
          <p:cNvSpPr txBox="1"/>
          <p:nvPr/>
        </p:nvSpPr>
        <p:spPr>
          <a:xfrm>
            <a:off x="4004250" y="108142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The Movie Database (TMDB)</a:t>
            </a:r>
            <a:endParaRPr sz="20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99" name="Google Shape;99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102" name="Google Shape;102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6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OMDB API</a:t>
            </a:r>
            <a:endParaRPr sz="20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Box Office Mojo Data</a:t>
            </a:r>
            <a:endParaRPr sz="20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ctrTitle" idx="4294967295"/>
          </p:nvPr>
        </p:nvSpPr>
        <p:spPr>
          <a:xfrm>
            <a:off x="495549" y="1436300"/>
            <a:ext cx="6639900" cy="30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45,464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Films</a:t>
            </a:r>
            <a:br>
              <a:rPr lang="en" sz="2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12,047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Domestic Grosses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11,022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Opening Weekends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45,368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IMDB Ratings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19730</a:t>
            </a:r>
            <a:r>
              <a:rPr lang="en" sz="2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Rotten Tomatoes Scores</a:t>
            </a:r>
            <a:b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11890</a:t>
            </a:r>
            <a:r>
              <a:rPr lang="en" sz="2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Metascore</a:t>
            </a:r>
            <a:r>
              <a:rPr lang="en" sz="2800">
                <a:solidFill>
                  <a:srgbClr val="00BCD4"/>
                </a:solidFill>
              </a:rPr>
              <a:t> Ratings</a:t>
            </a:r>
            <a:endParaRPr sz="28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19975" y="277375"/>
            <a:ext cx="41703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Movie Dataset</a:t>
            </a:r>
            <a:endParaRPr sz="36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ctrTitle"/>
          </p:nvPr>
        </p:nvSpPr>
        <p:spPr>
          <a:xfrm>
            <a:off x="52075" y="2879025"/>
            <a:ext cx="35061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1"/>
                </a:solidFill>
              </a:rPr>
              <a:t>2.</a:t>
            </a:r>
            <a:br>
              <a:rPr lang="en" sz="3600">
                <a:solidFill>
                  <a:schemeClr val="accent1"/>
                </a:solidFill>
              </a:rPr>
            </a:br>
            <a:r>
              <a:rPr lang="en" sz="3600">
                <a:solidFill>
                  <a:schemeClr val="accent1"/>
                </a:solidFill>
              </a:rPr>
              <a:t>Exploratory Data Analysis</a:t>
            </a:r>
            <a:r>
              <a:rPr lang="en" sz="4000">
                <a:solidFill>
                  <a:schemeClr val="accent1"/>
                </a:solidFill>
              </a:rPr>
              <a:t> 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ctrTitle" idx="4294967295"/>
          </p:nvPr>
        </p:nvSpPr>
        <p:spPr>
          <a:xfrm>
            <a:off x="6809525" y="-57400"/>
            <a:ext cx="26055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 sz="2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222958"/>
            <a:ext cx="7275872" cy="39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(16:9)</PresentationFormat>
  <Paragraphs>65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Montserrat</vt:lpstr>
      <vt:lpstr>Karla</vt:lpstr>
      <vt:lpstr>Arial</vt:lpstr>
      <vt:lpstr>Arviragus template</vt:lpstr>
      <vt:lpstr>Predicting  Box Office  Gross </vt:lpstr>
      <vt:lpstr>Overview</vt:lpstr>
      <vt:lpstr>PowerPoint Presentation</vt:lpstr>
      <vt:lpstr>1. Data Wrangling</vt:lpstr>
      <vt:lpstr>Sources </vt:lpstr>
      <vt:lpstr>Data Flow</vt:lpstr>
      <vt:lpstr>45,464 Films 12,047 Domestic Grosses 11,022 Opening Weekends 45,368 IMDB Ratings 19730 Rotten Tomatoes Scores 11890 Metascore Ratings</vt:lpstr>
      <vt:lpstr>2. Exploratory Data Analysis </vt:lpstr>
      <vt:lpstr>Visualizations</vt:lpstr>
      <vt:lpstr>PowerPoint Presentation</vt:lpstr>
      <vt:lpstr>PowerPoint Presentation</vt:lpstr>
      <vt:lpstr>PowerPoint Presentation</vt:lpstr>
      <vt:lpstr>PowerPoint Presentation</vt:lpstr>
      <vt:lpstr>Statistical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Predictive Modeling </vt:lpstr>
      <vt:lpstr>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0.9785 R2 Value 21.08 M Mean Test Value 2.10 M Mean Absolute Error 6.59 M Root Mean Squared Error 0.9379 5-Fold Cross Validation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Box Office  Gross </dc:title>
  <cp:lastModifiedBy>Sayantan Chattopadhyay</cp:lastModifiedBy>
  <cp:revision>1</cp:revision>
  <dcterms:modified xsi:type="dcterms:W3CDTF">2020-04-27T18:21:41Z</dcterms:modified>
</cp:coreProperties>
</file>