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Karla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3" roundtripDataSignature="AMtx7mhjIQ1x/CSFT/z09GeAdvKXfO5L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rla-bold.fntdata"/><Relationship Id="rId20" Type="http://schemas.openxmlformats.org/officeDocument/2006/relationships/slide" Target="slides/slide16.xml"/><Relationship Id="rId42" Type="http://schemas.openxmlformats.org/officeDocument/2006/relationships/font" Target="fonts/Karla-boldItalic.fntdata"/><Relationship Id="rId41" Type="http://schemas.openxmlformats.org/officeDocument/2006/relationships/font" Target="fonts/Karla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customschemas.google.com/relationships/presentationmetadata" Target="meta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-bold.fntdata"/><Relationship Id="rId17" Type="http://schemas.openxmlformats.org/officeDocument/2006/relationships/slide" Target="slides/slide13.xml"/><Relationship Id="rId39" Type="http://schemas.openxmlformats.org/officeDocument/2006/relationships/font" Target="fonts/Karla-regular.fntdata"/><Relationship Id="rId16" Type="http://schemas.openxmlformats.org/officeDocument/2006/relationships/slide" Target="slides/slide12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43dbad90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843dbad9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1" name="Google Shape;11;p31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31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15" name="Google Shape;15;p3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2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1" name="Google Shape;21;p3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" name="Google Shape;22;p33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" sz="12000" u="none" cap="none" strike="noStrike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0" i="0" sz="12000" u="none" cap="none" strike="noStrike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" name="Google Shape;24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27" name="Google Shape;27;p3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" name="Google Shape;28;p34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34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5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32" name="Google Shape;32;p35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" name="Google Shape;33;p35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35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35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40" name="Google Shape;40;p36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" name="Google Shape;41;p36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45" name="Google Shape;45;p3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49" name="Google Shape;49;p3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0" name="Google Shape;50;p3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9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058"/>
            </a:srgbClr>
          </a:solidFill>
          <a:ln>
            <a:noFill/>
          </a:ln>
        </p:spPr>
      </p:sp>
      <p:sp>
        <p:nvSpPr>
          <p:cNvPr id="54" name="Google Shape;54;p39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5" name="Google Shape;55;p39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b="0" i="0" sz="2000" u="none" cap="none" strike="noStrik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CD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0" y="3"/>
            <a:ext cx="48813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/>
              <a:t>Predicting </a:t>
            </a:r>
            <a:br>
              <a:rPr lang="en" sz="4000"/>
            </a:br>
            <a:r>
              <a:rPr lang="en" sz="4000"/>
              <a:t>Box Office </a:t>
            </a:r>
            <a:br>
              <a:rPr lang="en" sz="4000"/>
            </a:br>
            <a:r>
              <a:rPr lang="en" sz="4000"/>
              <a:t>Gross </a:t>
            </a:r>
            <a:endParaRPr sz="4000"/>
          </a:p>
        </p:txBody>
      </p:sp>
      <p:sp>
        <p:nvSpPr>
          <p:cNvPr id="63" name="Google Shape;63;p1"/>
          <p:cNvSpPr txBox="1"/>
          <p:nvPr/>
        </p:nvSpPr>
        <p:spPr>
          <a:xfrm>
            <a:off x="6441000" y="4190575"/>
            <a:ext cx="2703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Sayantan Chattopadhyay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4" y="1219199"/>
            <a:ext cx="7212228" cy="392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9703"/>
            <a:ext cx="7266438" cy="3953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A9F4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209368"/>
            <a:ext cx="7230207" cy="3934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51B5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09368"/>
            <a:ext cx="7230298" cy="3934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>
            <p:ph idx="4294967295" type="ctrTitle"/>
          </p:nvPr>
        </p:nvSpPr>
        <p:spPr>
          <a:xfrm>
            <a:off x="7213925" y="7075"/>
            <a:ext cx="18780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Statistical Analysis</a:t>
            </a:r>
            <a:endParaRPr b="1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73" y="7073"/>
            <a:ext cx="5306508" cy="5136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09368"/>
            <a:ext cx="7230297" cy="3934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800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665" y="0"/>
            <a:ext cx="53138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A9F4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52116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1E63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199535"/>
            <a:ext cx="7248369" cy="3943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211576" cy="514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572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0" y="321025"/>
            <a:ext cx="2582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/>
              <a:t>Overview</a:t>
            </a:r>
            <a:endParaRPr sz="3600"/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363452" y="17308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Data wrangling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Exploratory data analysis 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Predictive Modeling</a:t>
            </a:r>
            <a:endParaRPr sz="24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800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0"/>
          <p:cNvSpPr txBox="1"/>
          <p:nvPr>
            <p:ph type="title"/>
          </p:nvPr>
        </p:nvSpPr>
        <p:spPr>
          <a:xfrm>
            <a:off x="52075" y="2965100"/>
            <a:ext cx="28077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>
                <a:solidFill>
                  <a:schemeClr val="accent5"/>
                </a:solidFill>
              </a:rPr>
              <a:t>3.</a:t>
            </a:r>
            <a:br>
              <a:rPr lang="en" sz="3600">
                <a:solidFill>
                  <a:schemeClr val="accent5"/>
                </a:solidFill>
              </a:rPr>
            </a:br>
            <a:r>
              <a:rPr lang="en" sz="3600">
                <a:solidFill>
                  <a:schemeClr val="accent5"/>
                </a:solidFill>
              </a:rPr>
              <a:t>Predictive</a:t>
            </a:r>
            <a:br>
              <a:rPr lang="en" sz="3600">
                <a:solidFill>
                  <a:schemeClr val="accent5"/>
                </a:solidFill>
              </a:rPr>
            </a:br>
            <a:r>
              <a:rPr lang="en" sz="3600">
                <a:solidFill>
                  <a:schemeClr val="accent5"/>
                </a:solidFill>
              </a:rPr>
              <a:t>Modeling </a:t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7265035" y="6364"/>
            <a:ext cx="2831689" cy="11798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lt1"/>
                </a:solidFill>
              </a:rPr>
              <a:t>Linear Regression Model</a:t>
            </a:r>
            <a:endParaRPr/>
          </a:p>
        </p:txBody>
      </p:sp>
      <p:sp>
        <p:nvSpPr>
          <p:cNvPr id="199" name="Google Shape;199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468"/>
            <a:ext cx="6794090" cy="5092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3A9F4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67808"/>
            <a:ext cx="6843252" cy="5075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51B5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4098"/>
            <a:ext cx="6794091" cy="51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 txBox="1"/>
          <p:nvPr/>
        </p:nvSpPr>
        <p:spPr>
          <a:xfrm>
            <a:off x="7168200" y="-80600"/>
            <a:ext cx="1975800" cy="15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80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092"/>
            <a:ext cx="6774426" cy="5128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5" name="Google Shape;22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788682" cy="514345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5"/>
          <p:cNvSpPr txBox="1"/>
          <p:nvPr/>
        </p:nvSpPr>
        <p:spPr>
          <a:xfrm>
            <a:off x="7221475" y="0"/>
            <a:ext cx="2075400" cy="1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Regression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73AB7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794296" cy="514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CAF50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9" name="Google Shape;23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78874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7"/>
          <p:cNvSpPr txBox="1"/>
          <p:nvPr/>
        </p:nvSpPr>
        <p:spPr>
          <a:xfrm>
            <a:off x="7221475" y="-40375"/>
            <a:ext cx="2257200" cy="2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Optimized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Regression Model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1E63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79436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CD4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idx="4294967295" type="ctrTitle"/>
          </p:nvPr>
        </p:nvSpPr>
        <p:spPr>
          <a:xfrm>
            <a:off x="392125" y="1483907"/>
            <a:ext cx="7772400" cy="259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</a:pPr>
            <a:r>
              <a:rPr b="1" i="0" lang="en" sz="3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0.9785</a:t>
            </a:r>
            <a:r>
              <a:rPr b="1" i="0" lang="en" sz="2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28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baseline="30000" i="0" lang="en" sz="28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1" i="0" lang="en" sz="28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Value</a:t>
            </a:r>
            <a:br>
              <a:rPr b="1" i="0" lang="en" sz="28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3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21.08 M </a:t>
            </a:r>
            <a: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Mean Test Value</a:t>
            </a:r>
            <a:b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3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2.10 M</a:t>
            </a:r>
            <a:r>
              <a:rPr b="1" i="0" lang="en" sz="32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Mean Absolute Error</a:t>
            </a:r>
            <a:b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3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6.59 M</a:t>
            </a:r>
            <a: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 Root Mean Squared Error</a:t>
            </a:r>
            <a:b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3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0.9379 </a:t>
            </a:r>
            <a: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5-Fold Cross Validation Score</a:t>
            </a:r>
            <a:endParaRPr b="1" i="0" sz="28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29"/>
          <p:cNvSpPr txBox="1"/>
          <p:nvPr/>
        </p:nvSpPr>
        <p:spPr>
          <a:xfrm>
            <a:off x="172175" y="124350"/>
            <a:ext cx="55095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b="1" sz="36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980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idx="1" type="body"/>
          </p:nvPr>
        </p:nvSpPr>
        <p:spPr>
          <a:xfrm>
            <a:off x="1541634" y="1767881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The film is not a success until it makes money. It's only good when there's a dollar figure attached to the box office.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-John Cusack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43dbad900_0_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g843dbad900_0_0"/>
          <p:cNvSpPr txBox="1"/>
          <p:nvPr/>
        </p:nvSpPr>
        <p:spPr>
          <a:xfrm>
            <a:off x="191275" y="0"/>
            <a:ext cx="48876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 sz="36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g843dbad900_0_0"/>
          <p:cNvSpPr txBox="1"/>
          <p:nvPr/>
        </p:nvSpPr>
        <p:spPr>
          <a:xfrm>
            <a:off x="95625" y="1224300"/>
            <a:ext cx="6322500" cy="3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arla"/>
              <a:buChar char="▸"/>
            </a:pPr>
            <a:r>
              <a:rPr lang="en" sz="2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Using the gradient boosting regressor algorithm provided best results</a:t>
            </a:r>
            <a:endParaRPr sz="2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arla"/>
              <a:buChar char="▸"/>
            </a:pPr>
            <a:r>
              <a:rPr lang="en" sz="2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Results were optimized using hyperparameter tuning</a:t>
            </a:r>
            <a:endParaRPr sz="2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arla"/>
              <a:buChar char="▸"/>
            </a:pPr>
            <a:r>
              <a:rPr lang="en" sz="2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Predictive Model performs particularly well on grosses above 100 million dollars</a:t>
            </a:r>
            <a:endParaRPr sz="2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arla"/>
              <a:buChar char="▸"/>
            </a:pPr>
            <a:r>
              <a:rPr lang="en" sz="2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In future a neural network could be implemented to provide a better predictive model with even greater accuracy</a:t>
            </a:r>
            <a:endParaRPr sz="2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107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ctrTitle"/>
          </p:nvPr>
        </p:nvSpPr>
        <p:spPr>
          <a:xfrm>
            <a:off x="52075" y="3022500"/>
            <a:ext cx="2826900" cy="17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>
                <a:solidFill>
                  <a:srgbClr val="FFC107"/>
                </a:solidFill>
              </a:rPr>
              <a:t>1.</a:t>
            </a:r>
            <a:br>
              <a:rPr lang="en" sz="3600">
                <a:solidFill>
                  <a:srgbClr val="FFC107"/>
                </a:solidFill>
              </a:rPr>
            </a:br>
            <a:r>
              <a:rPr lang="en" sz="3600">
                <a:solidFill>
                  <a:srgbClr val="FFC107"/>
                </a:solidFill>
              </a:rPr>
              <a:t>Data Wrangling</a:t>
            </a:r>
            <a:endParaRPr sz="3600">
              <a:solidFill>
                <a:srgbClr val="FFC107"/>
              </a:solidFill>
            </a:endParaRPr>
          </a:p>
        </p:txBody>
      </p:sp>
      <p:sp>
        <p:nvSpPr>
          <p:cNvPr id="82" name="Google Shape;82;p4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C27B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208800" y="258225"/>
            <a:ext cx="24006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>
                <a:solidFill>
                  <a:schemeClr val="dk2"/>
                </a:solidFill>
              </a:rPr>
              <a:t>Sources 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88" name="Google Shape;8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11" y="2357047"/>
            <a:ext cx="2315339" cy="1052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6086" y="2370289"/>
            <a:ext cx="2508643" cy="110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0947" y="2209202"/>
            <a:ext cx="2745038" cy="1348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9688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52075" y="4349800"/>
            <a:ext cx="28698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/>
              <a:t>Data Flow</a:t>
            </a:r>
            <a:endParaRPr sz="3600"/>
          </a:p>
        </p:txBody>
      </p:sp>
      <p:sp>
        <p:nvSpPr>
          <p:cNvPr id="97" name="Google Shape;97;p6"/>
          <p:cNvSpPr txBox="1"/>
          <p:nvPr/>
        </p:nvSpPr>
        <p:spPr>
          <a:xfrm>
            <a:off x="4004250" y="1081420"/>
            <a:ext cx="3565500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The Movie Database (TMDB)</a:t>
            </a:r>
            <a:endParaRPr b="0" i="0" sz="20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98" name="Google Shape;98;p6"/>
          <p:cNvGrpSpPr/>
          <p:nvPr/>
        </p:nvGrpSpPr>
        <p:grpSpPr>
          <a:xfrm>
            <a:off x="5628300" y="1819925"/>
            <a:ext cx="376898" cy="330345"/>
            <a:chOff x="5323500" y="1591325"/>
            <a:chExt cx="376898" cy="330345"/>
          </a:xfrm>
        </p:grpSpPr>
        <p:sp>
          <p:nvSpPr>
            <p:cNvPr id="99" name="Google Shape;99;p6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6"/>
          <p:cNvGrpSpPr/>
          <p:nvPr/>
        </p:nvGrpSpPr>
        <p:grpSpPr>
          <a:xfrm>
            <a:off x="5628300" y="3014073"/>
            <a:ext cx="376898" cy="330345"/>
            <a:chOff x="5323500" y="1591325"/>
            <a:chExt cx="376898" cy="330345"/>
          </a:xfrm>
        </p:grpSpPr>
        <p:sp>
          <p:nvSpPr>
            <p:cNvPr id="102" name="Google Shape;102;p6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6"/>
          <p:cNvSpPr txBox="1"/>
          <p:nvPr/>
        </p:nvSpPr>
        <p:spPr>
          <a:xfrm>
            <a:off x="4004250" y="2257823"/>
            <a:ext cx="3565500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OMDB API</a:t>
            </a:r>
            <a:endParaRPr b="0" i="0" sz="20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4004250" y="3451971"/>
            <a:ext cx="3565500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Box Office Mojo Data</a:t>
            </a:r>
            <a:endParaRPr b="0" i="0" sz="2000" u="none" cap="none" strike="noStrike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6" name="Google Shape;106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CD4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idx="4294967295" type="ctrTitle"/>
          </p:nvPr>
        </p:nvSpPr>
        <p:spPr>
          <a:xfrm>
            <a:off x="495549" y="1436300"/>
            <a:ext cx="6639900" cy="306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</a:pPr>
            <a:r>
              <a:rPr b="1" i="0" lang="en" sz="3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45,464</a:t>
            </a:r>
            <a:r>
              <a:rPr b="1" i="0" lang="en" sz="2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28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Films</a:t>
            </a:r>
            <a:br>
              <a:rPr b="1" i="0" lang="en" sz="2800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3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12,047</a:t>
            </a:r>
            <a:r>
              <a:rPr b="1" i="0" lang="en" sz="2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Domestic Grosses</a:t>
            </a:r>
            <a:b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3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11,022</a:t>
            </a:r>
            <a: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 Opening Weekends</a:t>
            </a:r>
            <a:b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3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45,368</a:t>
            </a:r>
            <a: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 IMDB Ratings</a:t>
            </a:r>
            <a:b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3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19730</a:t>
            </a:r>
            <a:r>
              <a:rPr b="1" i="0" lang="en" sz="2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Rotten Tomatoes Scores</a:t>
            </a:r>
            <a:b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" sz="3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11890</a:t>
            </a:r>
            <a:r>
              <a:rPr b="1" i="0" lang="en" sz="2800" u="none" cap="none" strike="noStrike">
                <a:solidFill>
                  <a:srgbClr val="00BCD4"/>
                </a:solidFill>
                <a:latin typeface="Montserrat"/>
                <a:ea typeface="Montserrat"/>
                <a:cs typeface="Montserrat"/>
                <a:sym typeface="Montserrat"/>
              </a:rPr>
              <a:t> Metascore</a:t>
            </a:r>
            <a:r>
              <a:rPr lang="en" sz="2800">
                <a:solidFill>
                  <a:srgbClr val="00BCD4"/>
                </a:solidFill>
              </a:rPr>
              <a:t> Ratings</a:t>
            </a:r>
            <a:endParaRPr b="1" i="0" sz="2800" u="none" cap="none" strike="noStrike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7"/>
          <p:cNvSpPr txBox="1"/>
          <p:nvPr/>
        </p:nvSpPr>
        <p:spPr>
          <a:xfrm>
            <a:off x="219975" y="277375"/>
            <a:ext cx="41703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Movie Dataset</a:t>
            </a:r>
            <a:endParaRPr b="1" sz="36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ctrTitle"/>
          </p:nvPr>
        </p:nvSpPr>
        <p:spPr>
          <a:xfrm>
            <a:off x="52075" y="2879025"/>
            <a:ext cx="3506100" cy="18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>
                <a:solidFill>
                  <a:schemeClr val="accent1"/>
                </a:solidFill>
              </a:rPr>
              <a:t>2.</a:t>
            </a:r>
            <a:br>
              <a:rPr lang="en" sz="3600">
                <a:solidFill>
                  <a:schemeClr val="accent1"/>
                </a:solidFill>
              </a:rPr>
            </a:br>
            <a:r>
              <a:rPr lang="en" sz="3600">
                <a:solidFill>
                  <a:schemeClr val="accent1"/>
                </a:solidFill>
              </a:rPr>
              <a:t>Exploratory Data Analysis</a:t>
            </a:r>
            <a:r>
              <a:rPr lang="en" sz="4000">
                <a:solidFill>
                  <a:schemeClr val="accent1"/>
                </a:solidFill>
              </a:rPr>
              <a:t> 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119" name="Google Shape;119;p8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4336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idx="4294967295" type="ctrTitle"/>
          </p:nvPr>
        </p:nvSpPr>
        <p:spPr>
          <a:xfrm>
            <a:off x="6809525" y="-57400"/>
            <a:ext cx="2605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Visualizations</a:t>
            </a:r>
            <a:endParaRPr b="1" i="0" sz="24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222958"/>
            <a:ext cx="7275872" cy="3920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FFFFFF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