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273" r:id="rId4"/>
    <p:sldId id="274" r:id="rId5"/>
    <p:sldId id="276" r:id="rId6"/>
    <p:sldId id="277" r:id="rId7"/>
    <p:sldId id="288" r:id="rId8"/>
    <p:sldId id="28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</p:sldIdLst>
  <p:sldSz cx="9144000" cy="6858000" type="screen4x3"/>
  <p:notesSz cx="10234613" cy="70993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C7CD4"/>
    <a:srgbClr val="6969CD"/>
    <a:srgbClr val="EAEAEA"/>
    <a:srgbClr val="B2B2B2"/>
    <a:srgbClr val="009900"/>
    <a:srgbClr val="00A479"/>
    <a:srgbClr val="333399"/>
    <a:srgbClr val="003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anose="020B0604030504040204" pitchFamily="34" charset="0"/>
              </a:defRPr>
            </a:lvl1pPr>
          </a:lstStyle>
          <a:p>
            <a:fld id="{5B0EE694-D038-45D7-A4F5-7B567D8824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73575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1525" y="0"/>
            <a:ext cx="4357688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32163" y="546100"/>
            <a:ext cx="3557587" cy="2668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77950" y="3378200"/>
            <a:ext cx="7456488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57988"/>
            <a:ext cx="4473575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86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1525" y="6757988"/>
            <a:ext cx="4357688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37" tIns="45769" rIns="91537" bIns="4576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Tahoma" panose="020B0604030504040204" pitchFamily="34" charset="0"/>
              </a:defRPr>
            </a:lvl1pPr>
          </a:lstStyle>
          <a:p>
            <a:fld id="{673B8863-8C27-43FA-8486-8EBAA479E38E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Video of</a:t>
            </a:r>
            <a:r>
              <a:rPr lang="en-US" baseline="0" dirty="0"/>
              <a:t> b</a:t>
            </a:r>
            <a:r>
              <a:rPr lang="en-US" dirty="0"/>
              <a:t>aby taking first steps.</a:t>
            </a:r>
          </a:p>
          <a:p>
            <a:r>
              <a:rPr lang="en-US" dirty="0"/>
              <a:t>https://www.youtube.com/watch?v=1H_XqO5OwWM</a:t>
            </a:r>
          </a:p>
          <a:p>
            <a:r>
              <a:rPr lang="en-US" dirty="0"/>
              <a:t>https://www.youtube.com/watch?v=jOIgR4o9Iu8</a:t>
            </a:r>
          </a:p>
          <a:p>
            <a:r>
              <a:rPr lang="en-US" dirty="0"/>
              <a:t>https://www.youtube.com/watch?v=jIzuy9fcf1k</a:t>
            </a:r>
          </a:p>
          <a:p>
            <a:r>
              <a:rPr lang="en-US" dirty="0"/>
              <a:t>Why are walking robots useful</a:t>
            </a:r>
          </a:p>
          <a:p>
            <a:r>
              <a:rPr lang="en-US" dirty="0"/>
              <a:t>How do humans and other</a:t>
            </a:r>
            <a:r>
              <a:rPr lang="en-US" baseline="0" dirty="0"/>
              <a:t> animals walk</a:t>
            </a:r>
          </a:p>
          <a:p>
            <a:r>
              <a:rPr lang="en-US" baseline="0" dirty="0"/>
              <a:t>The neural circuitry for rhythmic motion</a:t>
            </a:r>
            <a:r>
              <a:rPr lang="en-US" dirty="0"/>
              <a:t> is already present</a:t>
            </a:r>
          </a:p>
          <a:p>
            <a:r>
              <a:rPr lang="en-US" dirty="0"/>
              <a:t>Practice needed</a:t>
            </a:r>
            <a:r>
              <a:rPr lang="en-US" baseline="0" dirty="0"/>
              <a:t> for balancing and fine tuning walk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8863-8C27-43FA-8486-8EBAA479E38E}" type="slidenum">
              <a:rPr lang="de-DE" altLang="en-US" smtClean="0"/>
              <a:pPr/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7241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state of the art in bipedal</a:t>
            </a:r>
            <a:r>
              <a:rPr lang="en-US" baseline="0" dirty="0"/>
              <a:t> walking</a:t>
            </a:r>
          </a:p>
          <a:p>
            <a:r>
              <a:rPr lang="en-US" baseline="0" dirty="0"/>
              <a:t>ZMP</a:t>
            </a:r>
          </a:p>
          <a:p>
            <a:r>
              <a:rPr lang="en-US" baseline="0" dirty="0"/>
              <a:t>LIP</a:t>
            </a:r>
          </a:p>
          <a:p>
            <a:r>
              <a:rPr lang="en-US" baseline="0" dirty="0"/>
              <a:t>Passive walkers</a:t>
            </a:r>
          </a:p>
          <a:p>
            <a:r>
              <a:rPr lang="en-US" baseline="0" dirty="0"/>
              <a:t>CPGs</a:t>
            </a:r>
          </a:p>
          <a:p>
            <a:r>
              <a:rPr lang="en-US" baseline="0" dirty="0"/>
              <a:t>Utilize dynamics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8863-8C27-43FA-8486-8EBAA479E38E}" type="slidenum">
              <a:rPr lang="de-DE" altLang="en-US" smtClean="0"/>
              <a:pPr/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8246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3435350"/>
            <a:ext cx="17287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88" y="5357813"/>
            <a:ext cx="8286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defRPr/>
            </a:pPr>
            <a:r>
              <a:rPr kumimoji="1" lang="en-AU" kern="0" dirty="0">
                <a:latin typeface="Arial" charset="0"/>
              </a:rPr>
              <a:t>http://www.informatik.uni-hamburg.de/WTM/</a:t>
            </a: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9" y="642918"/>
            <a:ext cx="8286808" cy="1143008"/>
          </a:xfrm>
        </p:spPr>
        <p:txBody>
          <a:bodyPr/>
          <a:lstStyle>
            <a:lvl1pPr>
              <a:defRPr b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58" y="1857364"/>
            <a:ext cx="8286808" cy="1285884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4568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0" y="6286499"/>
            <a:ext cx="1815548" cy="47466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1880152" y="6286499"/>
            <a:ext cx="6216926" cy="474663"/>
          </a:xfrm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 Neural Oscillator for Position Controlled Joints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F5F259CF-6904-4198-969C-73F70D22FF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9456847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244340" cy="4876800"/>
          </a:xfr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747259" y="1370256"/>
            <a:ext cx="4248823" cy="4876800"/>
          </a:xfrm>
        </p:spPr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3"/>
          </p:nvPr>
        </p:nvSpPr>
        <p:spPr/>
        <p:txBody>
          <a:bodyPr/>
          <a:lstStyle>
            <a:lvl1pPr>
              <a:defRPr/>
            </a:lvl1pPr>
          </a:lstStyle>
          <a:p>
            <a:fld id="{0469AB76-A044-4136-8890-F9B0448B25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10217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2944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buClr>
                <a:srgbClr val="800000"/>
              </a:buClr>
              <a:defRPr sz="2000"/>
            </a:lvl3pPr>
            <a:lvl4pPr>
              <a:spcBef>
                <a:spcPts val="600"/>
              </a:spcBef>
              <a:buClr>
                <a:srgbClr val="800000"/>
              </a:buClr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idx="10"/>
          </p:nvPr>
        </p:nvSpPr>
        <p:spPr>
          <a:xfrm>
            <a:off x="642938" y="6286500"/>
            <a:ext cx="2071687" cy="474663"/>
          </a:xfrm>
        </p:spPr>
        <p:txBody>
          <a:bodyPr/>
          <a:lstStyle>
            <a:lvl1pPr algn="l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42F068-BAC5-453A-99A8-557E931819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875310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out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>
              <a:spcBef>
                <a:spcPts val="600"/>
              </a:spcBef>
              <a:buClr>
                <a:srgbClr val="FF3300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082498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56951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84470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610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DE" altLang="en-US"/>
          </a:p>
        </p:txBody>
      </p:sp>
      <p:sp>
        <p:nvSpPr>
          <p:cNvPr id="6" name="Date Placeholder 3"/>
          <p:cNvSpPr>
            <a:spLocks noGrp="1"/>
          </p:cNvSpPr>
          <p:nvPr>
            <p:ph type="dt" idx="2"/>
          </p:nvPr>
        </p:nvSpPr>
        <p:spPr>
          <a:xfrm>
            <a:off x="142875" y="6286500"/>
            <a:ext cx="2571750" cy="474663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Your full name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idx="3"/>
          </p:nvPr>
        </p:nvSpPr>
        <p:spPr>
          <a:xfrm>
            <a:off x="2857500" y="6286500"/>
            <a:ext cx="5357813" cy="474663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The short title of this presentation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4"/>
          </p:nvPr>
        </p:nvSpPr>
        <p:spPr>
          <a:xfrm>
            <a:off x="8358188" y="6286500"/>
            <a:ext cx="665162" cy="4746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anose="020B0604020202020204" pitchFamily="34" charset="0"/>
              </a:defRPr>
            </a:lvl1pPr>
          </a:lstStyle>
          <a:p>
            <a:fld id="{23B20E92-C185-4796-92EF-134F71C56B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6" r:id="rId2"/>
    <p:sldLayoutId id="2147483697" r:id="rId3"/>
    <p:sldLayoutId id="2147483699" r:id="rId4"/>
    <p:sldLayoutId id="2147483700" r:id="rId5"/>
    <p:sldLayoutId id="2147483701" r:id="rId6"/>
    <p:sldLayoutId id="2147483702" r:id="rId7"/>
  </p:sldLayoutIdLst>
  <p:transition advClick="0"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ts val="600"/>
        </a:spcBef>
        <a:spcAft>
          <a:spcPct val="0"/>
        </a:spcAft>
        <a:buClr>
          <a:srgbClr val="FF3300"/>
        </a:buClr>
        <a:buChar char="•"/>
        <a:defRPr kumimoji="1"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8000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lr>
          <a:srgbClr val="800000"/>
        </a:buClr>
        <a:buChar char="•"/>
        <a:defRPr kumimoji="1"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lr>
          <a:srgbClr val="0066FF"/>
        </a:buClr>
        <a:buChar char="•"/>
        <a:defRPr kumimoji="1"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88" y="642938"/>
            <a:ext cx="8286750" cy="1143000"/>
          </a:xfrm>
        </p:spPr>
        <p:txBody>
          <a:bodyPr/>
          <a:lstStyle/>
          <a:p>
            <a:r>
              <a:rPr lang="en-US" altLang="en-US" sz="2900" dirty="0"/>
              <a:t>A Neural Oscillator for Position Controlled Joints</a:t>
            </a:r>
            <a:endParaRPr lang="de-DE" altLang="en-US" sz="29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188" y="1857375"/>
            <a:ext cx="8286750" cy="12858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de-DE" altLang="en-US" dirty="0"/>
              <a:t>Sayantan Auddy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1" y="1095375"/>
            <a:ext cx="6777378" cy="508634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Joint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824509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Control 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015604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Control Demonstration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594448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AU" dirty="0">
                <a:latin typeface="Arial" charset="0"/>
                <a:cs typeface="Arial" charset="0"/>
              </a:rPr>
              <a:t>Novelty and contribution of this work: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Sum up the approach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Sum op the results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...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Show that it solves the question</a:t>
            </a:r>
          </a:p>
          <a:p>
            <a:pPr>
              <a:defRPr/>
            </a:pPr>
            <a:endParaRPr lang="en-AU" dirty="0">
              <a:latin typeface="Arial" charset="0"/>
              <a:cs typeface="Arial" charset="0"/>
            </a:endParaRPr>
          </a:p>
          <a:p>
            <a:pPr lvl="4">
              <a:spcBef>
                <a:spcPct val="0"/>
              </a:spcBef>
              <a:defRPr/>
            </a:pPr>
            <a:endParaRPr lang="en-AU" sz="1050" dirty="0"/>
          </a:p>
          <a:p>
            <a:pPr>
              <a:buNone/>
              <a:defRPr/>
            </a:pPr>
            <a:r>
              <a:rPr lang="en-AU" dirty="0">
                <a:latin typeface="Arial" charset="0"/>
                <a:cs typeface="Arial" charset="0"/>
              </a:rPr>
              <a:t>Open Questions: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Something</a:t>
            </a:r>
          </a:p>
          <a:p>
            <a:pPr>
              <a:defRPr/>
            </a:pPr>
            <a:r>
              <a:rPr lang="en-AU" dirty="0">
                <a:latin typeface="Arial" charset="0"/>
                <a:cs typeface="Arial" charset="0"/>
              </a:rPr>
              <a:t>... is always missing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2938034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085917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4570096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060795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AU" altLang="en-US" dirty="0"/>
          </a:p>
          <a:p>
            <a:pPr algn="ctr">
              <a:buNone/>
            </a:pPr>
            <a:r>
              <a:rPr lang="en-AU" altLang="en-US" dirty="0"/>
              <a:t>Thank you for your attention.</a:t>
            </a:r>
          </a:p>
          <a:p>
            <a:pPr algn="ctr">
              <a:buNone/>
            </a:pPr>
            <a:r>
              <a:rPr lang="en-AU" altLang="en-US" dirty="0"/>
              <a:t>Any questions?</a:t>
            </a:r>
          </a:p>
          <a:p>
            <a:pPr algn="ctr">
              <a:buNone/>
            </a:pPr>
            <a:endParaRPr lang="en-AU" altLang="en-US" dirty="0"/>
          </a:p>
          <a:p>
            <a:pPr>
              <a:buNone/>
            </a:pPr>
            <a:r>
              <a:rPr lang="en-AU" altLang="en-US" dirty="0"/>
              <a:t>Literature:</a:t>
            </a:r>
          </a:p>
          <a:p>
            <a:r>
              <a:rPr lang="en-AU" altLang="en-US" dirty="0"/>
              <a:t>Author , Author , Author, and Author</a:t>
            </a:r>
            <a:r>
              <a:rPr lang="en-US" altLang="en-US" dirty="0"/>
              <a:t>. Name of the conference paper</a:t>
            </a:r>
            <a:r>
              <a:rPr lang="en-US" altLang="en-US" i="1" dirty="0"/>
              <a:t>. In: Proceedings of the Conference Name</a:t>
            </a:r>
            <a:r>
              <a:rPr lang="en-US" altLang="en-US" dirty="0"/>
              <a:t>, 2008</a:t>
            </a:r>
          </a:p>
          <a:p>
            <a:r>
              <a:rPr lang="en-AU" altLang="en-US" dirty="0"/>
              <a:t>Author, Author, and Author. Name of the Article. </a:t>
            </a:r>
            <a:r>
              <a:rPr lang="en-AU" altLang="en-US" i="1" dirty="0"/>
              <a:t>Name of the Journal</a:t>
            </a:r>
            <a:r>
              <a:rPr lang="en-AU" altLang="en-US" dirty="0"/>
              <a:t>, 42:111-133, 2010</a:t>
            </a:r>
          </a:p>
          <a:p>
            <a:r>
              <a:rPr lang="en-AU" altLang="en-US" dirty="0"/>
              <a:t>Author, and Author. </a:t>
            </a:r>
            <a:r>
              <a:rPr lang="en-AU" altLang="en-US" i="1" dirty="0"/>
              <a:t>Name of the Book</a:t>
            </a:r>
            <a:r>
              <a:rPr lang="en-AU" altLang="en-US" dirty="0"/>
              <a:t>. Publisher, 2009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33311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Legged robots can go places wheeled robots cannot</a:t>
            </a:r>
          </a:p>
          <a:p>
            <a:r>
              <a:rPr lang="en-US" dirty="0"/>
              <a:t>Efficiency of human movement</a:t>
            </a:r>
          </a:p>
          <a:p>
            <a:r>
              <a:rPr lang="en-US" dirty="0"/>
              <a:t>Stable bipedal motion – difficult to achieve</a:t>
            </a:r>
          </a:p>
          <a:p>
            <a:r>
              <a:rPr lang="en-US" dirty="0"/>
              <a:t>ZMP based approaches do not utilize dynamics of the robot</a:t>
            </a:r>
          </a:p>
          <a:p>
            <a:r>
              <a:rPr lang="en-US" dirty="0"/>
              <a:t>Alternative bio-inspired approach</a:t>
            </a:r>
          </a:p>
        </p:txBody>
      </p:sp>
    </p:spTree>
    <p:extLst>
      <p:ext uri="{BB962C8B-B14F-4D97-AF65-F5344CB8AC3E}">
        <p14:creationId xmlns:p14="http://schemas.microsoft.com/office/powerpoint/2010/main" val="239715019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11455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ZMP</a:t>
            </a:r>
          </a:p>
          <a:p>
            <a:r>
              <a:rPr lang="en-US" dirty="0"/>
              <a:t>LIP</a:t>
            </a:r>
          </a:p>
          <a:p>
            <a:r>
              <a:rPr lang="en-US" dirty="0"/>
              <a:t>Passive Walkers</a:t>
            </a:r>
          </a:p>
          <a:p>
            <a:r>
              <a:rPr lang="en-US" dirty="0"/>
              <a:t>Neural Controllers and RL</a:t>
            </a:r>
          </a:p>
          <a:p>
            <a:r>
              <a:rPr lang="en-US" dirty="0"/>
              <a:t>Central Pattern Generators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Bipedal Walking Approaches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913093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77" y="1232275"/>
            <a:ext cx="3546143" cy="4876800"/>
          </a:xfrm>
        </p:spPr>
        <p:txBody>
          <a:bodyPr/>
          <a:lstStyle/>
          <a:p>
            <a:r>
              <a:rPr lang="en-US" sz="2000" dirty="0"/>
              <a:t>Neural Circuits (Central Pattern Generators) exist in the spinal cord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Produce rhythmic patterns without rhythmic input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0376" y="3670675"/>
            <a:ext cx="1589743" cy="1856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8320" y="1401774"/>
            <a:ext cx="5302136" cy="40044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1303397" y="5599098"/>
            <a:ext cx="1803699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Half-center model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836269" y="5599098"/>
            <a:ext cx="3586238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Neural components of motor systems</a:t>
            </a:r>
          </a:p>
        </p:txBody>
      </p:sp>
    </p:spTree>
    <p:extLst>
      <p:ext uri="{BB962C8B-B14F-4D97-AF65-F5344CB8AC3E}">
        <p14:creationId xmlns:p14="http://schemas.microsoft.com/office/powerpoint/2010/main" val="1194558238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Mathematical model of neural rhythm generators</a:t>
                </a:r>
              </a:p>
              <a:p>
                <a:r>
                  <a:rPr lang="en-US" dirty="0"/>
                  <a:t>Set of mutually inhibiting neurons</a:t>
                </a:r>
              </a:p>
              <a:p>
                <a:r>
                  <a:rPr lang="en-US" dirty="0"/>
                  <a:t>Based on a piece-wise linear set differential equations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b="0" i="1" spc="-150" smtClean="0">
                        <a:latin typeface="+mn-lt"/>
                      </a:rPr>
                      <m:t>𝑡</m:t>
                    </m:r>
                    <m:r>
                      <a:rPr lang="en-US" b="0" i="1" spc="-150" baseline="-25000" smtClean="0">
                        <a:latin typeface="+mn-lt"/>
                      </a:rPr>
                      <m:t>1</m:t>
                    </m:r>
                    <m:r>
                      <a:rPr lang="en-US" b="0" i="1" spc="-150" smtClean="0">
                        <a:latin typeface="+mn-lt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pc="-150" smtClean="0">
                            <a:latin typeface="+mn-lt"/>
                          </a:rPr>
                        </m:ctrlPr>
                      </m:accPr>
                      <m:e>
                        <m:r>
                          <a:rPr lang="en-US" i="1" spc="-150">
                            <a:latin typeface="+mn-lt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pc="-150" baseline="-25000" smtClean="0">
                            <a:latin typeface="+mn-lt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0" spc="-150" smtClean="0">
                        <a:latin typeface="+mn-lt"/>
                      </a:rPr>
                      <m:t>=−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𝛽𝜙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[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 spc="-150" baseline="-25000">
                        <a:latin typeface="+mn-lt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pc="-150" baseline="30000" dirty="0">
                        <a:latin typeface="+mn-lt"/>
                      </a:rPr>
                      <m:t>+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pc="-150" smtClean="0">
                            <a:latin typeface="+mn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50" smtClean="0">
                            <a:latin typeface="+mn-lt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pc="-150" smtClean="0">
                            <a:latin typeface="+mn-lt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pc="-300" smtClean="0">
                            <a:latin typeface="+mn-lt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0" spc="-300" baseline="30000" smtClean="0">
                            <a:latin typeface="+mn-lt"/>
                            <a:ea typeface="Cambria Math" panose="02040503050406030204" pitchFamily="18" charset="0"/>
                          </a:rPr>
                          <m:t>∗ </m:t>
                        </m:r>
                      </m:e>
                    </m:d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𝑢𝑖</m:t>
                    </m:r>
                  </m:oMath>
                </a14:m>
                <a:endParaRPr lang="en-US" spc="-150" baseline="-25000" dirty="0">
                  <a:latin typeface="+mn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spc="-150">
                        <a:latin typeface="+mn-lt"/>
                      </a:rPr>
                      <m:t>𝑡</m:t>
                    </m:r>
                    <m:r>
                      <a:rPr lang="en-US" i="1" spc="-150" baseline="-25000">
                        <a:latin typeface="+mn-lt"/>
                      </a:rPr>
                      <m:t>1</m:t>
                    </m:r>
                    <m:r>
                      <a:rPr lang="en-US" i="1" spc="-150">
                        <a:latin typeface="+mn-lt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 spc="-150">
                            <a:latin typeface="+mn-lt"/>
                          </a:rPr>
                        </m:ctrlPr>
                      </m:accPr>
                      <m:e>
                        <m:r>
                          <a:rPr lang="en-US" i="1" spc="-150">
                            <a:latin typeface="+mn-lt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pc="-150" baseline="-25000" smtClean="0">
                            <a:latin typeface="+mn-lt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pc="-150">
                        <a:latin typeface="+mn-lt"/>
                      </a:rPr>
                      <m:t>=−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𝛽𝜙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 spc="-150" baseline="-25000">
                        <a:latin typeface="+mn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pc="-150" baseline="30000" dirty="0">
                        <a:latin typeface="+mn-lt"/>
                      </a:rPr>
                      <m:t>+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− 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 spc="-150">
                            <a:latin typeface="+mn-lt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pc="-150" smtClean="0">
                            <a:latin typeface="+mn-lt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i="1" spc="-150">
                            <a:latin typeface="+mn-lt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pc="-150">
                            <a:latin typeface="+mn-lt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spc="-300">
                            <a:latin typeface="+mn-lt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pc="-300" baseline="30000">
                            <a:latin typeface="+mn-lt"/>
                            <a:ea typeface="Cambria Math" panose="02040503050406030204" pitchFamily="18" charset="0"/>
                          </a:rPr>
                          <m:t>∗ </m:t>
                        </m:r>
                        <m:r>
                          <a:rPr lang="en-US" b="0" i="0" spc="-300" smtClean="0">
                            <a:latin typeface="+mn-lt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𝑢𝑗</m:t>
                    </m:r>
                  </m:oMath>
                </a14:m>
                <a:endParaRPr lang="en-US" spc="-150" baseline="-25000" dirty="0">
                  <a:latin typeface="+mn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spc="-150">
                        <a:latin typeface="+mn-lt"/>
                      </a:rPr>
                      <m:t>𝑡</m:t>
                    </m:r>
                    <m:r>
                      <a:rPr lang="en-US" b="0" i="1" spc="-150" baseline="-25000" smtClean="0">
                        <a:latin typeface="+mn-lt"/>
                      </a:rPr>
                      <m:t>2</m:t>
                    </m:r>
                    <m:r>
                      <a:rPr lang="en-US" i="1" spc="-150">
                        <a:latin typeface="+mn-lt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 spc="-150">
                            <a:latin typeface="+mn-lt"/>
                          </a:rPr>
                        </m:ctrlPr>
                      </m:accPr>
                      <m:e>
                        <m:r>
                          <a:rPr lang="en-US" i="1" spc="-150" smtClean="0">
                            <a:latin typeface="+mn-lt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pc="-150" baseline="-25000" smtClean="0">
                            <a:latin typeface="+mn-lt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pc="-150">
                        <a:latin typeface="+mn-lt"/>
                      </a:rPr>
                      <m:t>=−</m:t>
                    </m:r>
                    <m:r>
                      <a:rPr lang="el-GR" i="1" spc="-150" smtClean="0">
                        <a:latin typeface="+mn-lt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+[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 spc="-150" baseline="-25000">
                        <a:latin typeface="+mn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pc="-150" baseline="30000" dirty="0">
                    <a:latin typeface="+mn-lt"/>
                  </a:rPr>
                  <a:t>+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i="1" spc="-150">
                        <a:latin typeface="+mn-lt"/>
                      </a:rPr>
                      <m:t>𝑡</m:t>
                    </m:r>
                    <m:r>
                      <a:rPr lang="en-US" i="1" spc="-150" baseline="-25000">
                        <a:latin typeface="+mn-lt"/>
                      </a:rPr>
                      <m:t>2</m:t>
                    </m:r>
                    <m:r>
                      <a:rPr lang="en-US" i="1" spc="-150">
                        <a:latin typeface="+mn-lt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i="1" spc="-150">
                            <a:latin typeface="+mn-lt"/>
                          </a:rPr>
                        </m:ctrlPr>
                      </m:accPr>
                      <m:e>
                        <m:r>
                          <a:rPr lang="en-US" i="1" spc="-150">
                            <a:latin typeface="+mn-lt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pc="-150" baseline="-25000" smtClean="0">
                            <a:latin typeface="+mn-lt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pc="-150">
                        <a:latin typeface="+mn-lt"/>
                      </a:rPr>
                      <m:t>=−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+[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0" spc="-15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pc="-150" baseline="30000" dirty="0">
                    <a:latin typeface="+mn-lt"/>
                  </a:rPr>
                  <a:t>+</a:t>
                </a:r>
              </a:p>
              <a:p>
                <a:pPr/>
                <a14:m>
                  <m:oMath xmlns:m="http://schemas.openxmlformats.org/officeDocument/2006/math"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pc="-150" baseline="-25000" smtClean="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[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 spc="-150" baseline="-25000">
                        <a:latin typeface="+mn-lt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pc="-150" baseline="30000" dirty="0" smtClean="0">
                        <a:latin typeface="+mn-lt"/>
                      </a:rPr>
                      <m:t>+</m:t>
                    </m:r>
                    <m:r>
                      <a:rPr lang="en-US" b="0" i="1" spc="-150" dirty="0" smtClean="0">
                        <a:latin typeface="+mn-lt"/>
                      </a:rPr>
                      <m:t>−</m:t>
                    </m:r>
                    <m:r>
                      <a:rPr lang="en-US" i="1" spc="-150">
                        <a:latin typeface="+mn-lt"/>
                        <a:ea typeface="Cambria Math" panose="02040503050406030204" pitchFamily="18" charset="0"/>
                      </a:rPr>
                      <m:t>[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pc="-15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pc="-1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spc="-150" baseline="30000" dirty="0">
                        <a:latin typeface="+mn-lt"/>
                      </a:rPr>
                      <m:t>+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pc="-150" dirty="0">
                  <a:latin typeface="+mn-lt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pc="-150" smtClean="0">
                        <a:latin typeface="+mn-lt"/>
                      </a:rPr>
                      <m:t>𝐼</m:t>
                    </m:r>
                    <m:acc>
                      <m:accPr>
                        <m:chr m:val="̈"/>
                        <m:ctrlPr>
                          <a:rPr lang="en-US" b="0" i="1" spc="-150" smtClean="0">
                            <a:latin typeface="+mn-lt"/>
                          </a:rPr>
                        </m:ctrlPr>
                      </m:accPr>
                      <m:e>
                        <m:r>
                          <a:rPr lang="en-US" b="0" i="1" spc="-150" smtClean="0">
                            <a:latin typeface="+mn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pc="-150" smtClean="0">
                        <a:latin typeface="+mn-lt"/>
                      </a:rPr>
                      <m:t>+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̇"/>
                        <m:ctrlPr>
                          <a:rPr lang="en-US" b="0" i="1" spc="-150" smtClean="0">
                            <a:latin typeface="+mn-lt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150" smtClean="0">
                            <a:latin typeface="+mn-lt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pc="-150" smtClean="0">
                        <a:latin typeface="+mn-lt"/>
                      </a:rPr>
                      <m:t>−</m:t>
                    </m:r>
                    <m:r>
                      <a:rPr lang="el-GR" i="1" spc="-150">
                        <a:latin typeface="+mn-lt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i="1" spc="-150" baseline="-25000">
                        <a:latin typeface="+mn-lt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pc="-150" smtClean="0">
                        <a:latin typeface="+mn-lt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pc="-150" dirty="0">
                  <a:latin typeface="+mn-lt"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Matsuoka Oscillator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0046643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95" y="1371600"/>
            <a:ext cx="706881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264967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Modulation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51054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of oscillators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Sayantan Auddy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 Neural Oscillator for Position Controlled Joints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5F259CF-6904-4198-969C-73F70D22FFDA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65706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WTM">
  <a:themeElements>
    <a:clrScheme name="1_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1_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12700" algn="ctr">
          <a:noFill/>
          <a:miter lim="800000"/>
          <a:headEnd/>
          <a:tailEnd/>
        </a:ln>
      </a:spPr>
      <a:bodyPr>
        <a:spAutoFit/>
      </a:bodyPr>
      <a:lstStyle>
        <a:defPPr algn="l">
          <a:defRPr dirty="0"/>
        </a:defPPr>
      </a:lstStyle>
    </a:txDef>
  </a:objectDefaults>
  <a:extraClrSchemeLst>
    <a:extraClrScheme>
      <a:clrScheme name="1_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WTM</Template>
  <TotalTime>1631</TotalTime>
  <Words>550</Words>
  <Application>Microsoft Office PowerPoint</Application>
  <PresentationFormat>On-screen Show (4:3)</PresentationFormat>
  <Paragraphs>123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Cambria Math</vt:lpstr>
      <vt:lpstr>Tahoma</vt:lpstr>
      <vt:lpstr>Wingdings</vt:lpstr>
      <vt:lpstr>WTM</vt:lpstr>
      <vt:lpstr>A Neural Oscillator for Position Controlled Joints</vt:lpstr>
      <vt:lpstr>Motivation</vt:lpstr>
      <vt:lpstr>Outline</vt:lpstr>
      <vt:lpstr>Bipedal Walking Approaches</vt:lpstr>
      <vt:lpstr>Biological Background</vt:lpstr>
      <vt:lpstr>Matsuoka Oscillator</vt:lpstr>
      <vt:lpstr>PowerPoint Presentation</vt:lpstr>
      <vt:lpstr>Pattern Modulation</vt:lpstr>
      <vt:lpstr>Coupling of oscillators</vt:lpstr>
      <vt:lpstr>Robot Joint Control</vt:lpstr>
      <vt:lpstr>Joint Control Demonstration</vt:lpstr>
      <vt:lpstr>Joint Control Demonstration</vt:lpstr>
      <vt:lpstr>Conclusion</vt:lpstr>
      <vt:lpstr>Future Work</vt:lpstr>
      <vt:lpstr>Future Work</vt:lpstr>
      <vt:lpstr>Future Work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Sayantan Auddy</dc:creator>
  <cp:lastModifiedBy>Sayantan Auddy</cp:lastModifiedBy>
  <cp:revision>23</cp:revision>
  <cp:lastPrinted>2002-01-28T12:49:24Z</cp:lastPrinted>
  <dcterms:created xsi:type="dcterms:W3CDTF">2017-03-04T21:36:28Z</dcterms:created>
  <dcterms:modified xsi:type="dcterms:W3CDTF">2017-03-22T17:30:22Z</dcterms:modified>
</cp:coreProperties>
</file>