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2" r:id="rId3"/>
    <p:sldId id="273" r:id="rId4"/>
    <p:sldId id="274" r:id="rId5"/>
    <p:sldId id="276" r:id="rId6"/>
    <p:sldId id="277" r:id="rId7"/>
    <p:sldId id="28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9144000" cy="6858000" type="screen4x3"/>
  <p:notesSz cx="10234613" cy="70993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C7CD4"/>
    <a:srgbClr val="6969CD"/>
    <a:srgbClr val="EAEAEA"/>
    <a:srgbClr val="B2B2B2"/>
    <a:srgbClr val="009900"/>
    <a:srgbClr val="00A479"/>
    <a:srgbClr val="333399"/>
    <a:srgbClr val="003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280" autoAdjust="0"/>
  </p:normalViewPr>
  <p:slideViewPr>
    <p:cSldViewPr snapToGrid="0">
      <p:cViewPr>
        <p:scale>
          <a:sx n="70" d="100"/>
          <a:sy n="70" d="100"/>
        </p:scale>
        <p:origin x="1164" y="18"/>
      </p:cViewPr>
      <p:guideLst/>
    </p:cSldViewPr>
  </p:slideViewPr>
  <p:notesTextViewPr>
    <p:cViewPr>
      <p:scale>
        <a:sx n="1" d="1"/>
        <a:sy n="1" d="1"/>
      </p:scale>
      <p:origin x="0" y="-306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anose="020B0604030504040204" pitchFamily="34" charset="0"/>
              </a:defRPr>
            </a:lvl1pPr>
          </a:lstStyle>
          <a:p>
            <a:fld id="{5B0EE694-D038-45D7-A4F5-7B567D8824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7357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51525" y="0"/>
            <a:ext cx="435768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32163" y="546100"/>
            <a:ext cx="3557587" cy="2668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77950" y="3378200"/>
            <a:ext cx="7456488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57988"/>
            <a:ext cx="44735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6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51525" y="6757988"/>
            <a:ext cx="4357688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anose="020B0604030504040204" pitchFamily="34" charset="0"/>
              </a:defRPr>
            </a:lvl1pPr>
          </a:lstStyle>
          <a:p>
            <a:fld id="{673B8863-8C27-43FA-8486-8EBAA479E38E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of</a:t>
            </a:r>
            <a:r>
              <a:rPr lang="en-US" baseline="0" dirty="0"/>
              <a:t> b</a:t>
            </a:r>
            <a:r>
              <a:rPr lang="en-US" dirty="0"/>
              <a:t>aby taking first steps.</a:t>
            </a:r>
          </a:p>
          <a:p>
            <a:r>
              <a:rPr lang="en-US" dirty="0"/>
              <a:t>https://www.youtube.com/watch?v=1H_XqO5OwWM</a:t>
            </a:r>
          </a:p>
          <a:p>
            <a:r>
              <a:rPr lang="en-US" dirty="0"/>
              <a:t>https://www.youtube.com/watch?v=jOIgR4o9Iu8</a:t>
            </a:r>
          </a:p>
          <a:p>
            <a:r>
              <a:rPr lang="en-US" dirty="0"/>
              <a:t>https://www.youtube.com/watch?v=jIzuy9fcf1k</a:t>
            </a:r>
            <a:endParaRPr lang="en-US" dirty="0"/>
          </a:p>
          <a:p>
            <a:r>
              <a:rPr lang="en-US" dirty="0"/>
              <a:t>Why are walking robots useful</a:t>
            </a:r>
          </a:p>
          <a:p>
            <a:r>
              <a:rPr lang="en-US" dirty="0"/>
              <a:t>How do humans and other</a:t>
            </a:r>
            <a:r>
              <a:rPr lang="en-US" baseline="0" dirty="0"/>
              <a:t> animals walk</a:t>
            </a:r>
          </a:p>
          <a:p>
            <a:r>
              <a:rPr lang="en-US" baseline="0" dirty="0"/>
              <a:t>The neural circuitry for rhythmic motion</a:t>
            </a:r>
            <a:r>
              <a:rPr lang="en-US" dirty="0"/>
              <a:t> is already present</a:t>
            </a:r>
          </a:p>
          <a:p>
            <a:r>
              <a:rPr lang="en-US" dirty="0"/>
              <a:t>Practice needed</a:t>
            </a:r>
            <a:r>
              <a:rPr lang="en-US" baseline="0" dirty="0"/>
              <a:t> for balancing and fine tuning walk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8863-8C27-43FA-8486-8EBAA479E38E}" type="slidenum">
              <a:rPr lang="de-DE" altLang="en-US" smtClean="0"/>
              <a:pPr/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7241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state of the art in bipedal</a:t>
            </a:r>
            <a:r>
              <a:rPr lang="en-US" baseline="0" dirty="0"/>
              <a:t> walking</a:t>
            </a:r>
          </a:p>
          <a:p>
            <a:r>
              <a:rPr lang="en-US" baseline="0" dirty="0"/>
              <a:t>ZMP</a:t>
            </a:r>
          </a:p>
          <a:p>
            <a:r>
              <a:rPr lang="en-US" baseline="0" dirty="0"/>
              <a:t>LIP</a:t>
            </a:r>
          </a:p>
          <a:p>
            <a:r>
              <a:rPr lang="en-US" baseline="0" dirty="0"/>
              <a:t>Passive walkers</a:t>
            </a:r>
          </a:p>
          <a:p>
            <a:r>
              <a:rPr lang="en-US" baseline="0" dirty="0"/>
              <a:t>CPGs</a:t>
            </a:r>
          </a:p>
          <a:p>
            <a:r>
              <a:rPr lang="en-US" baseline="0" dirty="0"/>
              <a:t>Utilize dynamics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8863-8C27-43FA-8486-8EBAA479E38E}" type="slidenum">
              <a:rPr lang="de-DE" altLang="en-US" smtClean="0"/>
              <a:pPr/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8246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3435350"/>
            <a:ext cx="17287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88" y="5357813"/>
            <a:ext cx="8286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kumimoji="1" lang="en-AU" kern="0" dirty="0">
                <a:latin typeface="Arial" charset="0"/>
              </a:rPr>
              <a:t>http://www.informatik.uni-hamburg.de/WTM/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9" y="642918"/>
            <a:ext cx="8286808" cy="1143008"/>
          </a:xfrm>
        </p:spPr>
        <p:txBody>
          <a:bodyPr/>
          <a:lstStyle>
            <a:lvl1pPr>
              <a:defRPr b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158" y="1857364"/>
            <a:ext cx="8286808" cy="1285884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4568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0" y="6286499"/>
            <a:ext cx="1815548" cy="474663"/>
          </a:xfrm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1880152" y="6286499"/>
            <a:ext cx="6216926" cy="474663"/>
          </a:xfrm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 Neural Oscillator for Position Controlled Joints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F5F259CF-6904-4198-969C-73F70D22FFD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945684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244340" cy="4876800"/>
          </a:xfr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47259" y="1370256"/>
            <a:ext cx="4248823" cy="4876800"/>
          </a:xfr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Your full name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short title of this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0469AB76-A044-4136-8890-F9B0448B2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10217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2944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buClr>
                <a:srgbClr val="800000"/>
              </a:buClr>
              <a:defRPr sz="2000"/>
            </a:lvl3pPr>
            <a:lvl4pPr>
              <a:spcBef>
                <a:spcPts val="600"/>
              </a:spcBef>
              <a:buClr>
                <a:srgbClr val="800000"/>
              </a:buClr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idx="10"/>
          </p:nvPr>
        </p:nvSpPr>
        <p:spPr>
          <a:xfrm>
            <a:off x="642938" y="6286500"/>
            <a:ext cx="2071687" cy="474663"/>
          </a:xfrm>
        </p:spPr>
        <p:txBody>
          <a:bodyPr/>
          <a:lstStyle>
            <a:lvl1pPr algn="l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Your full name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The short title of this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942F068-BAC5-453A-99A8-557E931819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875310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out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082498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56951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84470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idx="2"/>
          </p:nvPr>
        </p:nvSpPr>
        <p:spPr>
          <a:xfrm>
            <a:off x="142875" y="6286500"/>
            <a:ext cx="2571750" cy="474663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Your full name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2857500" y="6286500"/>
            <a:ext cx="5357813" cy="474663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The short title of this presentation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4"/>
          </p:nvPr>
        </p:nvSpPr>
        <p:spPr>
          <a:xfrm>
            <a:off x="8358188" y="6286500"/>
            <a:ext cx="665162" cy="4746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anose="020B0604020202020204" pitchFamily="34" charset="0"/>
              </a:defRPr>
            </a:lvl1pPr>
          </a:lstStyle>
          <a:p>
            <a:fld id="{23B20E92-C185-4796-92EF-134F71C56B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7" r:id="rId3"/>
    <p:sldLayoutId id="2147483699" r:id="rId4"/>
    <p:sldLayoutId id="2147483700" r:id="rId5"/>
    <p:sldLayoutId id="2147483701" r:id="rId6"/>
    <p:sldLayoutId id="2147483702" r:id="rId7"/>
  </p:sldLayoutIdLst>
  <p:transition advClick="0"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Clr>
          <a:srgbClr val="FF3300"/>
        </a:buClr>
        <a:buChar char="•"/>
        <a:defRPr kumimoji="1"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lr>
          <a:srgbClr val="800000"/>
        </a:buClr>
        <a:buChar char="•"/>
        <a:defRPr kumimoji="1"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lr>
          <a:srgbClr val="0066FF"/>
        </a:buClr>
        <a:buChar char="•"/>
        <a:defRPr kumimoji="1"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88" y="642938"/>
            <a:ext cx="8286750" cy="1143000"/>
          </a:xfrm>
        </p:spPr>
        <p:txBody>
          <a:bodyPr/>
          <a:lstStyle/>
          <a:p>
            <a:r>
              <a:rPr lang="en-US" altLang="en-US" sz="2900" dirty="0"/>
              <a:t>A Neural Oscillator for Position Controlled Joints</a:t>
            </a:r>
            <a:endParaRPr lang="de-DE" altLang="en-US" sz="29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188" y="1857375"/>
            <a:ext cx="8286750" cy="12858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en-US" dirty="0"/>
              <a:t>Sayantan Auddy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Control Demonstration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9015604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Control Demonstration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5944483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AU" dirty="0">
                <a:latin typeface="Arial" charset="0"/>
                <a:cs typeface="Arial" charset="0"/>
              </a:rPr>
              <a:t>Novelty and contribution of this work: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Sum up the approach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Sum op the results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...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Show that it solves the question</a:t>
            </a:r>
          </a:p>
          <a:p>
            <a:pPr>
              <a:defRPr/>
            </a:pPr>
            <a:endParaRPr lang="en-AU" dirty="0">
              <a:latin typeface="Arial" charset="0"/>
              <a:cs typeface="Arial" charset="0"/>
            </a:endParaRPr>
          </a:p>
          <a:p>
            <a:pPr lvl="4">
              <a:spcBef>
                <a:spcPct val="0"/>
              </a:spcBef>
              <a:defRPr/>
            </a:pPr>
            <a:endParaRPr lang="en-AU" sz="1050" dirty="0"/>
          </a:p>
          <a:p>
            <a:pPr>
              <a:buNone/>
              <a:defRPr/>
            </a:pPr>
            <a:r>
              <a:rPr lang="en-AU" dirty="0">
                <a:latin typeface="Arial" charset="0"/>
                <a:cs typeface="Arial" charset="0"/>
              </a:rPr>
              <a:t>Open Questions: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Something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... is always missing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2938034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85917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4570096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060795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AU" altLang="en-US" dirty="0"/>
          </a:p>
          <a:p>
            <a:pPr algn="ctr">
              <a:buNone/>
            </a:pPr>
            <a:r>
              <a:rPr lang="en-AU" altLang="en-US" dirty="0"/>
              <a:t>Thank you for your attention.</a:t>
            </a:r>
          </a:p>
          <a:p>
            <a:pPr algn="ctr">
              <a:buNone/>
            </a:pPr>
            <a:r>
              <a:rPr lang="en-AU" altLang="en-US" dirty="0"/>
              <a:t>Any questions?</a:t>
            </a:r>
          </a:p>
          <a:p>
            <a:pPr algn="ctr">
              <a:buNone/>
            </a:pPr>
            <a:endParaRPr lang="en-AU" altLang="en-US" dirty="0"/>
          </a:p>
          <a:p>
            <a:pPr>
              <a:buNone/>
            </a:pPr>
            <a:r>
              <a:rPr lang="en-AU" altLang="en-US" dirty="0"/>
              <a:t>Literature:</a:t>
            </a:r>
          </a:p>
          <a:p>
            <a:r>
              <a:rPr lang="en-AU" altLang="en-US" dirty="0"/>
              <a:t>Author , Author , Author, and Author</a:t>
            </a:r>
            <a:r>
              <a:rPr lang="en-US" altLang="en-US" dirty="0"/>
              <a:t>. Name of the conference paper</a:t>
            </a:r>
            <a:r>
              <a:rPr lang="en-US" altLang="en-US" i="1" dirty="0"/>
              <a:t>. In: Proceedings of the Conference Name</a:t>
            </a:r>
            <a:r>
              <a:rPr lang="en-US" altLang="en-US" dirty="0"/>
              <a:t>, 2008</a:t>
            </a:r>
          </a:p>
          <a:p>
            <a:r>
              <a:rPr lang="en-AU" altLang="en-US" dirty="0"/>
              <a:t>Author, Author, and Author. Name of the Article. </a:t>
            </a:r>
            <a:r>
              <a:rPr lang="en-AU" altLang="en-US" i="1" dirty="0"/>
              <a:t>Name of the Journal</a:t>
            </a:r>
            <a:r>
              <a:rPr lang="en-AU" altLang="en-US" dirty="0"/>
              <a:t>, 42:111-133, 2010</a:t>
            </a:r>
          </a:p>
          <a:p>
            <a:r>
              <a:rPr lang="en-AU" altLang="en-US" dirty="0"/>
              <a:t>Author, and Author. </a:t>
            </a:r>
            <a:r>
              <a:rPr lang="en-AU" altLang="en-US" i="1" dirty="0"/>
              <a:t>Name of the Book</a:t>
            </a:r>
            <a:r>
              <a:rPr lang="en-AU" altLang="en-US" dirty="0"/>
              <a:t>. Publisher, 2009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233311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5019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411455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Bipedal Walking Approaches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91309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77" y="1232275"/>
            <a:ext cx="3546143" cy="4876800"/>
          </a:xfrm>
        </p:spPr>
        <p:txBody>
          <a:bodyPr/>
          <a:lstStyle/>
          <a:p>
            <a:r>
              <a:rPr lang="en-US" sz="2000" dirty="0"/>
              <a:t>Neural Circuits (Central Pattern Generators) exist in the spinal cord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Produce rhythmic patterns without rhythmic input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0376" y="3670675"/>
            <a:ext cx="1589743" cy="1856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8320" y="1401774"/>
            <a:ext cx="5302136" cy="40044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303397" y="5599098"/>
            <a:ext cx="1803699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Half-center model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836269" y="5599098"/>
            <a:ext cx="358623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Neural components of motor systems</a:t>
            </a:r>
          </a:p>
        </p:txBody>
      </p:sp>
    </p:spTree>
    <p:extLst>
      <p:ext uri="{BB962C8B-B14F-4D97-AF65-F5344CB8AC3E}">
        <p14:creationId xmlns:p14="http://schemas.microsoft.com/office/powerpoint/2010/main" val="1194558238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Matsuoka Oscillator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0046643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Modulation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551054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of oscillators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65706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1" y="1095375"/>
            <a:ext cx="6777378" cy="50863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Joint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682450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WTM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12700" algn="ctr">
          <a:noFill/>
          <a:miter lim="800000"/>
          <a:headEnd/>
          <a:tailEnd/>
        </a:ln>
      </a:spPr>
      <a:bodyPr>
        <a:spAutoFit/>
      </a:bodyPr>
      <a:lstStyle>
        <a:defPPr algn="l">
          <a:defRPr dirty="0"/>
        </a:defPPr>
      </a:lstStyle>
    </a:tx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WTM</Template>
  <TotalTime>1540</TotalTime>
  <Words>376</Words>
  <Application>Microsoft Office PowerPoint</Application>
  <PresentationFormat>On-screen Show (4:3)</PresentationFormat>
  <Paragraphs>101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Tahoma</vt:lpstr>
      <vt:lpstr>WTM</vt:lpstr>
      <vt:lpstr>A Neural Oscillator for Position Controlled Joints</vt:lpstr>
      <vt:lpstr>Motivation</vt:lpstr>
      <vt:lpstr>Outline</vt:lpstr>
      <vt:lpstr>Bipedal Walking Approaches</vt:lpstr>
      <vt:lpstr>Biological Background</vt:lpstr>
      <vt:lpstr>Matsuoka Oscillator</vt:lpstr>
      <vt:lpstr>Pattern Modulation</vt:lpstr>
      <vt:lpstr>Coupling of oscillators</vt:lpstr>
      <vt:lpstr>Robot Joint Control</vt:lpstr>
      <vt:lpstr>Joint Control Demonstration</vt:lpstr>
      <vt:lpstr>Joint Control Demonstration</vt:lpstr>
      <vt:lpstr>Conclusion</vt:lpstr>
      <vt:lpstr>Future Work</vt:lpstr>
      <vt:lpstr>Future Work</vt:lpstr>
      <vt:lpstr>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Sayantan Auddy</dc:creator>
  <cp:lastModifiedBy>Sayantan Auddy</cp:lastModifiedBy>
  <cp:revision>14</cp:revision>
  <cp:lastPrinted>2002-01-28T12:49:24Z</cp:lastPrinted>
  <dcterms:created xsi:type="dcterms:W3CDTF">2017-03-04T21:36:28Z</dcterms:created>
  <dcterms:modified xsi:type="dcterms:W3CDTF">2017-03-05T23:17:18Z</dcterms:modified>
</cp:coreProperties>
</file>